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8" r:id="rId1"/>
  </p:sldMasterIdLst>
  <p:notesMasterIdLst>
    <p:notesMasterId r:id="rId22"/>
  </p:notesMasterIdLst>
  <p:handoutMasterIdLst>
    <p:handoutMasterId r:id="rId23"/>
  </p:handoutMasterIdLst>
  <p:sldIdLst>
    <p:sldId id="300" r:id="rId2"/>
    <p:sldId id="281" r:id="rId3"/>
    <p:sldId id="283" r:id="rId4"/>
    <p:sldId id="304" r:id="rId5"/>
    <p:sldId id="313" r:id="rId6"/>
    <p:sldId id="314" r:id="rId7"/>
    <p:sldId id="305" r:id="rId8"/>
    <p:sldId id="306" r:id="rId9"/>
    <p:sldId id="307" r:id="rId10"/>
    <p:sldId id="308" r:id="rId11"/>
    <p:sldId id="315" r:id="rId12"/>
    <p:sldId id="309" r:id="rId13"/>
    <p:sldId id="316" r:id="rId14"/>
    <p:sldId id="321" r:id="rId15"/>
    <p:sldId id="284" r:id="rId16"/>
    <p:sldId id="293" r:id="rId17"/>
    <p:sldId id="310" r:id="rId18"/>
    <p:sldId id="320" r:id="rId19"/>
    <p:sldId id="291" r:id="rId20"/>
    <p:sldId id="319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1551" autoAdjust="0"/>
  </p:normalViewPr>
  <p:slideViewPr>
    <p:cSldViewPr>
      <p:cViewPr varScale="1">
        <p:scale>
          <a:sx n="90" d="100"/>
          <a:sy n="90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1854" y="-102"/>
      </p:cViewPr>
      <p:guideLst>
        <p:guide orient="horz" pos="292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r">
              <a:defRPr sz="1200"/>
            </a:lvl1pPr>
          </a:lstStyle>
          <a:p>
            <a:fld id="{9E94D7D9-870E-43F4-9616-B62DB4E4DAF3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r">
              <a:defRPr sz="1200"/>
            </a:lvl1pPr>
          </a:lstStyle>
          <a:p>
            <a:fld id="{9827FD51-FFAE-4744-A1EF-E9EBDBE84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2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r">
              <a:defRPr sz="1200"/>
            </a:lvl1pPr>
          </a:lstStyle>
          <a:p>
            <a:fld id="{6C341AA9-4719-468D-BE89-FF75144A6B24}" type="datetimeFigureOut">
              <a:rPr lang="en-US" smtClean="0"/>
              <a:pPr/>
              <a:t>3/25/2016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24" tIns="46712" rIns="93424" bIns="4671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424" tIns="46712" rIns="93424" bIns="46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r">
              <a:defRPr sz="1200"/>
            </a:lvl1pPr>
          </a:lstStyle>
          <a:p>
            <a:fld id="{FAD889F0-0DD5-44EA-AEDB-C64B573812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69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7B6B0-3097-4A35-AB0B-B5CC0DAB0E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4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4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43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69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7B6B0-3097-4A35-AB0B-B5CC0DAB0E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5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3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(We have too few observations on procedure 25 and 32 so they do no appear in the current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7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2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889F0-0DD5-44EA-AEDB-C64B5738122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6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BAC4DE40-3D0C-449D-A68C-803BF2DE9884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83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89B-EA46-4AFE-B375-9F5BF65640A0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2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72F1E8FB-54FB-4C37-B52F-A7BB17968753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56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6701-DE28-43A0-91AD-95FA17B6D381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fld id="{0BA10FBE-15E3-412C-857D-1FBEC8113213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1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5104-F555-4842-B4C7-AF53154E1701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383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348D-B0AE-422D-81A0-1251DB8695AE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48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C698-A281-41F3-ACF3-559CD8FF5936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9DCF-2B0E-4394-BE3F-6E2C4BB19AFE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238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DACB-1FB0-4719-9916-6921E7A941C3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57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143F-A219-406E-BAB0-D597E332A578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8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B5D08A32-67F3-41EF-994C-A0CCD7D13DFE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B849373-7EC6-4EF7-BBA1-7E4EC165CB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</p:sldLayoutIdLst>
  <p:hf hd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8229600" cy="32623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325" dirty="0" smtClean="0"/>
              <a:t>Vjollca Sadiraj</a:t>
            </a:r>
            <a:endParaRPr lang="en-US" sz="2325" dirty="0"/>
          </a:p>
          <a:p>
            <a:r>
              <a:rPr lang="en-US" sz="2325" dirty="0" smtClean="0"/>
              <a:t>Associate Professor</a:t>
            </a:r>
          </a:p>
          <a:p>
            <a:r>
              <a:rPr lang="en-US" sz="2325" dirty="0" err="1" smtClean="0"/>
              <a:t>ExCEN</a:t>
            </a:r>
            <a:r>
              <a:rPr lang="en-US" sz="2325" dirty="0" smtClean="0"/>
              <a:t> and Economics Department</a:t>
            </a:r>
          </a:p>
          <a:p>
            <a:r>
              <a:rPr lang="en-US" sz="2325" dirty="0" smtClean="0"/>
              <a:t>Georgia State University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62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small" dirty="0" smtClean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Construction of the alpha version of CDSS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7977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3" y="3404382"/>
            <a:ext cx="3238500" cy="2235570"/>
          </a:xfrm>
        </p:spPr>
        <p:txBody>
          <a:bodyPr/>
          <a:lstStyle/>
          <a:p>
            <a:pPr algn="ctr"/>
            <a:r>
              <a:rPr lang="en-US" b="1" smtClean="0"/>
              <a:t>Transfusion</a:t>
            </a:r>
            <a:br>
              <a:rPr lang="en-US" b="1" smtClean="0"/>
            </a:br>
            <a:r>
              <a:rPr lang="en-US" b="1" smtClean="0"/>
              <a:t>(6, 1)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38600" y="457200"/>
            <a:ext cx="4648200" cy="5638800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Transfusion(6): </a:t>
            </a:r>
          </a:p>
          <a:p>
            <a:pPr marL="627063" lvl="1" indent="0" algn="r">
              <a:buNone/>
            </a:pPr>
            <a:r>
              <a:rPr lang="en-US" sz="2000" dirty="0"/>
              <a:t>CS Blood Bank Products (Transfuse</a:t>
            </a:r>
            <a:r>
              <a:rPr lang="en-US" sz="2000" dirty="0" smtClean="0"/>
              <a:t>), </a:t>
            </a:r>
          </a:p>
          <a:p>
            <a:pPr marL="627063" lvl="1" indent="0" algn="r">
              <a:buNone/>
            </a:pPr>
            <a:r>
              <a:rPr lang="en-US" sz="2000" dirty="0" smtClean="0"/>
              <a:t>Transfuse </a:t>
            </a:r>
            <a:r>
              <a:rPr lang="en-US" sz="2000" dirty="0"/>
              <a:t>During </a:t>
            </a:r>
            <a:r>
              <a:rPr lang="en-US" sz="2000" dirty="0" smtClean="0"/>
              <a:t>Dialysis</a:t>
            </a:r>
          </a:p>
          <a:p>
            <a:pPr marL="627063" lvl="1" indent="0" algn="r">
              <a:buNone/>
            </a:pPr>
            <a:r>
              <a:rPr lang="en-US" sz="2000" dirty="0" smtClean="0"/>
              <a:t>Transfuse </a:t>
            </a:r>
            <a:r>
              <a:rPr lang="en-US" sz="2000" dirty="0"/>
              <a:t>for </a:t>
            </a:r>
            <a:r>
              <a:rPr lang="en-US" sz="2000" dirty="0" smtClean="0"/>
              <a:t>HCT, </a:t>
            </a:r>
          </a:p>
          <a:p>
            <a:pPr marL="627063" lvl="1" indent="0" algn="r">
              <a:buNone/>
            </a:pPr>
            <a:r>
              <a:rPr lang="en-US" sz="2000" dirty="0" smtClean="0"/>
              <a:t>Transfuse </a:t>
            </a:r>
            <a:r>
              <a:rPr lang="en-US" sz="2000" dirty="0"/>
              <a:t>for </a:t>
            </a:r>
            <a:r>
              <a:rPr lang="en-US" sz="2000" dirty="0" smtClean="0"/>
              <a:t>INR,</a:t>
            </a:r>
          </a:p>
          <a:p>
            <a:pPr marL="627063" lvl="1" indent="0" algn="r">
              <a:buNone/>
            </a:pPr>
            <a:r>
              <a:rPr lang="en-US" sz="2000" dirty="0" smtClean="0"/>
              <a:t> Transfuse </a:t>
            </a:r>
            <a:r>
              <a:rPr lang="en-US" sz="2000" dirty="0"/>
              <a:t>for Platelet </a:t>
            </a:r>
            <a:r>
              <a:rPr lang="en-US" sz="2000" dirty="0" smtClean="0"/>
              <a:t>Count, </a:t>
            </a:r>
          </a:p>
          <a:p>
            <a:pPr marL="627063" lvl="1" indent="0" algn="r">
              <a:buNone/>
            </a:pPr>
            <a:r>
              <a:rPr lang="en-US" sz="2000" dirty="0" smtClean="0"/>
              <a:t>Transfuse </a:t>
            </a:r>
            <a:r>
              <a:rPr lang="en-US" sz="2000" dirty="0"/>
              <a:t>Now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Constructed Variable(1): </a:t>
            </a:r>
          </a:p>
          <a:p>
            <a:pPr marL="627063" lvl="1" indent="0">
              <a:buNone/>
              <a:tabLst>
                <a:tab pos="627063" algn="l"/>
              </a:tabLst>
            </a:pPr>
            <a:r>
              <a:rPr lang="en-US" sz="2000" b="1" dirty="0" err="1" smtClean="0"/>
              <a:t>TransufeD</a:t>
            </a:r>
            <a:r>
              <a:rPr lang="en-US" sz="2000" dirty="0" smtClean="0"/>
              <a:t>-takes value </a:t>
            </a:r>
          </a:p>
          <a:p>
            <a:pPr marL="627063" lvl="1" indent="0" algn="r">
              <a:buNone/>
              <a:tabLst>
                <a:tab pos="627063" algn="l"/>
              </a:tabLst>
            </a:pPr>
            <a:r>
              <a:rPr lang="en-US" sz="2000" dirty="0" smtClean="0"/>
              <a:t>0 if none of these transfuses is ordered for a patient;</a:t>
            </a:r>
          </a:p>
          <a:p>
            <a:pPr marL="627063" lvl="1" indent="0" algn="r">
              <a:buNone/>
              <a:tabLst>
                <a:tab pos="627063" algn="l"/>
              </a:tabLst>
            </a:pPr>
            <a:r>
              <a:rPr lang="en-US" sz="2000" dirty="0" smtClean="0"/>
              <a:t> 1 if one ore more are ordered</a:t>
            </a:r>
            <a:r>
              <a:rPr lang="en-US" dirty="0" smtClean="0"/>
              <a:t>. 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895600"/>
            <a:ext cx="2875430" cy="2616570"/>
          </a:xfrm>
        </p:spPr>
        <p:txBody>
          <a:bodyPr/>
          <a:lstStyle/>
          <a:p>
            <a:pPr algn="ctr"/>
            <a:r>
              <a:rPr lang="en-US" b="1" smtClean="0"/>
              <a:t>Diagnostic Imaging (6, 1)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6930" y="457200"/>
            <a:ext cx="5239870" cy="5638800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Diagnostic imaging (6): </a:t>
            </a:r>
          </a:p>
          <a:p>
            <a:pPr marL="627063" lvl="1" indent="0">
              <a:buNone/>
            </a:pPr>
            <a:r>
              <a:rPr lang="en-US" sz="2000" dirty="0" smtClean="0"/>
              <a:t>Angiography, CT Scan, MRI, Radiologic Exam, Supervision and Interpretation, Ultrasound Imaging</a:t>
            </a:r>
          </a:p>
          <a:p>
            <a:pPr marL="627063" lvl="1" indent="0">
              <a:buNone/>
            </a:pPr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Constructed Variable(1): </a:t>
            </a:r>
          </a:p>
          <a:p>
            <a:pPr marL="627063" lvl="1" indent="0">
              <a:buNone/>
              <a:tabLst>
                <a:tab pos="627063" algn="l"/>
              </a:tabLst>
            </a:pPr>
            <a:r>
              <a:rPr lang="en-US" sz="2000" b="1" dirty="0" err="1" smtClean="0"/>
              <a:t>DxImg</a:t>
            </a:r>
            <a:r>
              <a:rPr lang="en-US" sz="2000" dirty="0" smtClean="0"/>
              <a:t>--takes value </a:t>
            </a:r>
          </a:p>
          <a:p>
            <a:pPr marL="627063" lvl="1" indent="0" algn="r">
              <a:buNone/>
              <a:tabLst>
                <a:tab pos="627063" algn="l"/>
              </a:tabLst>
            </a:pPr>
            <a:r>
              <a:rPr lang="en-US" sz="2000" dirty="0" smtClean="0"/>
              <a:t>0 if none of these medical images is ordered for a patient; </a:t>
            </a:r>
          </a:p>
          <a:p>
            <a:pPr marL="627063" lvl="1" indent="0" algn="r">
              <a:buNone/>
              <a:tabLst>
                <a:tab pos="627063" algn="l"/>
              </a:tabLst>
            </a:pPr>
            <a:r>
              <a:rPr lang="en-US" sz="2000" dirty="0" smtClean="0"/>
              <a:t>1 if one ore more of these images area ordered. </a:t>
            </a:r>
            <a:endParaRPr lang="en-US" sz="2000" dirty="0"/>
          </a:p>
          <a:p>
            <a:pPr marL="365760" lvl="1" indent="0">
              <a:buNone/>
            </a:pPr>
            <a:endParaRPr lang="en-US" sz="20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048000"/>
            <a:ext cx="2875430" cy="246417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Nursing Documentation</a:t>
            </a:r>
            <a:br>
              <a:rPr lang="en-US" b="1" dirty="0" smtClean="0"/>
            </a:br>
            <a:r>
              <a:rPr lang="en-US" b="1" dirty="0" smtClean="0"/>
              <a:t>(10, 10)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0" y="533400"/>
            <a:ext cx="4572000" cy="5562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Nursing </a:t>
            </a:r>
            <a:r>
              <a:rPr lang="en-US" sz="2000" b="1" dirty="0">
                <a:solidFill>
                  <a:srgbClr val="002060"/>
                </a:solidFill>
              </a:rPr>
              <a:t>D</a:t>
            </a:r>
            <a:r>
              <a:rPr lang="en-US" sz="2000" b="1" dirty="0" smtClean="0">
                <a:solidFill>
                  <a:srgbClr val="002060"/>
                </a:solidFill>
              </a:rPr>
              <a:t>ocumentation (10)</a:t>
            </a:r>
          </a:p>
          <a:p>
            <a:pPr marL="365760" lvl="1" indent="0" algn="r">
              <a:buNone/>
            </a:pPr>
            <a:r>
              <a:rPr lang="en-US" sz="2000" dirty="0"/>
              <a:t>	</a:t>
            </a:r>
            <a:r>
              <a:rPr lang="en-US" sz="2000" b="1" dirty="0"/>
              <a:t>Katz </a:t>
            </a:r>
            <a:r>
              <a:rPr lang="en-US" sz="2000" b="1" dirty="0" smtClean="0"/>
              <a:t>Score, Stool+, BMI, HR, O2Sat, RR, DBP, SBP, TEMP, </a:t>
            </a:r>
            <a:r>
              <a:rPr lang="en-US" sz="2000" b="1" dirty="0" err="1" smtClean="0"/>
              <a:t>PainScore</a:t>
            </a:r>
            <a:endParaRPr lang="en-US" sz="2000" b="1" dirty="0" smtClean="0"/>
          </a:p>
          <a:p>
            <a:pPr marL="365760" lvl="1" indent="0" algn="r">
              <a:buNone/>
            </a:pPr>
            <a:endParaRPr lang="en-US" sz="2000" b="1" dirty="0" smtClean="0"/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Constructed Variables (10):</a:t>
            </a:r>
            <a:endParaRPr lang="en-US" sz="2000" b="1" dirty="0">
              <a:solidFill>
                <a:srgbClr val="002060"/>
              </a:solidFill>
            </a:endParaRPr>
          </a:p>
          <a:p>
            <a:pPr marL="685800" lvl="2" indent="0">
              <a:buNone/>
            </a:pPr>
            <a:r>
              <a:rPr lang="en-US" sz="2000" dirty="0"/>
              <a:t>Each </a:t>
            </a:r>
            <a:r>
              <a:rPr lang="en-US" sz="2000" dirty="0" smtClean="0"/>
              <a:t>variable listed </a:t>
            </a:r>
            <a:r>
              <a:rPr lang="en-US" sz="2000" dirty="0"/>
              <a:t>above, subtract its mean and then </a:t>
            </a:r>
            <a:r>
              <a:rPr lang="en-US" sz="2000" dirty="0" smtClean="0"/>
              <a:t>divide </a:t>
            </a:r>
            <a:r>
              <a:rPr lang="en-US" sz="2000" dirty="0"/>
              <a:t>by its standard </a:t>
            </a:r>
            <a:r>
              <a:rPr lang="en-US" sz="2000" dirty="0" smtClean="0"/>
              <a:t>deviation </a:t>
            </a:r>
          </a:p>
          <a:p>
            <a:pPr marL="685800" lvl="2" indent="0">
              <a:buNone/>
            </a:pPr>
            <a:endParaRPr lang="en-US" sz="2000" dirty="0"/>
          </a:p>
          <a:p>
            <a:pPr marL="971550" lvl="2" indent="-285750" algn="r"/>
            <a:r>
              <a:rPr lang="en-US" sz="2000" dirty="0" smtClean="0"/>
              <a:t>test </a:t>
            </a:r>
            <a:r>
              <a:rPr lang="en-US" sz="2000" dirty="0"/>
              <a:t>results are recorded in the </a:t>
            </a:r>
            <a:r>
              <a:rPr lang="en-US" sz="2000" dirty="0" smtClean="0"/>
              <a:t>dataset</a:t>
            </a:r>
          </a:p>
          <a:p>
            <a:pPr marL="971550" lvl="2" indent="-285750" algn="r"/>
            <a:r>
              <a:rPr lang="en-US" sz="2000" dirty="0" smtClean="0"/>
              <a:t>means </a:t>
            </a:r>
            <a:r>
              <a:rPr lang="en-US" sz="2000" dirty="0"/>
              <a:t>and standard deviations for each variable will be </a:t>
            </a:r>
            <a:r>
              <a:rPr lang="en-US" sz="2000" dirty="0" smtClean="0"/>
              <a:t>provided</a:t>
            </a:r>
            <a:endParaRPr lang="en-US" sz="2000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81400"/>
            <a:ext cx="2590800" cy="1930770"/>
          </a:xfrm>
        </p:spPr>
        <p:txBody>
          <a:bodyPr/>
          <a:lstStyle/>
          <a:p>
            <a:pPr algn="ctr"/>
            <a:r>
              <a:rPr lang="en-US" b="1" dirty="0" smtClean="0"/>
              <a:t>Other Variables</a:t>
            </a:r>
            <a:br>
              <a:rPr lang="en-US" b="1" dirty="0" smtClean="0"/>
            </a:br>
            <a:r>
              <a:rPr lang="en-US" b="1" dirty="0" smtClean="0"/>
              <a:t>(6,7)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685800"/>
            <a:ext cx="4800600" cy="5410200"/>
          </a:xfrm>
        </p:spPr>
        <p:txBody>
          <a:bodyPr>
            <a:normAutofit fontScale="92500"/>
          </a:bodyPr>
          <a:lstStyle/>
          <a:p>
            <a:pPr marL="708660" lvl="1" indent="-342900">
              <a:buFont typeface="+mj-lt"/>
              <a:buAutoNum type="arabicPeriod"/>
            </a:pPr>
            <a:r>
              <a:rPr lang="en-US" b="1" dirty="0" smtClean="0"/>
              <a:t>Complexity(RVUs)– </a:t>
            </a:r>
            <a:r>
              <a:rPr lang="en-US" dirty="0" smtClean="0"/>
              <a:t>values recorded in the dataset, minus </a:t>
            </a:r>
            <a:r>
              <a:rPr lang="en-US" dirty="0"/>
              <a:t>M</a:t>
            </a:r>
            <a:r>
              <a:rPr lang="en-US" dirty="0" smtClean="0"/>
              <a:t> then divided by 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b="1" dirty="0" err="1" smtClean="0"/>
              <a:t>UnivHosp</a:t>
            </a:r>
            <a:r>
              <a:rPr lang="en-US" b="1" dirty="0" smtClean="0"/>
              <a:t> vs Other</a:t>
            </a:r>
            <a:r>
              <a:rPr lang="en-US" dirty="0" smtClean="0"/>
              <a:t>– whether the patient is treated in Emory University Hospital (1 if yes) </a:t>
            </a:r>
            <a:endParaRPr lang="en-US" dirty="0"/>
          </a:p>
          <a:p>
            <a:pPr marL="708660" lvl="1" indent="-342900">
              <a:buFont typeface="+mj-lt"/>
              <a:buAutoNum type="arabicPeriod"/>
            </a:pPr>
            <a:r>
              <a:rPr lang="en-US" b="1" dirty="0" err="1" smtClean="0"/>
              <a:t>HighRisk</a:t>
            </a:r>
            <a:r>
              <a:rPr lang="en-US" dirty="0" smtClean="0"/>
              <a:t> – takes value 1 if patient was not immediately operated on after admission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b="1" dirty="0" smtClean="0"/>
              <a:t>LOS </a:t>
            </a:r>
            <a:r>
              <a:rPr lang="en-US" dirty="0" smtClean="0"/>
              <a:t>– number of days in hospital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b="1" dirty="0" err="1" smtClean="0"/>
              <a:t>LnLOS</a:t>
            </a:r>
            <a:r>
              <a:rPr lang="en-US" dirty="0" smtClean="0"/>
              <a:t>–  log of LOS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b="1" dirty="0" smtClean="0"/>
              <a:t>NPO</a:t>
            </a:r>
            <a:r>
              <a:rPr lang="en-US" dirty="0" smtClean="0"/>
              <a:t>– takes 1 if patient’s diet code is NPO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b="1" dirty="0" err="1" smtClean="0"/>
              <a:t>PreOptimize</a:t>
            </a:r>
            <a:r>
              <a:rPr lang="en-US" dirty="0" smtClean="0"/>
              <a:t> - a </a:t>
            </a:r>
            <a:r>
              <a:rPr lang="en-US" dirty="0"/>
              <a:t>dummy variable </a:t>
            </a:r>
            <a:r>
              <a:rPr lang="en-US" dirty="0" smtClean="0"/>
              <a:t>that </a:t>
            </a:r>
            <a:r>
              <a:rPr lang="en-US" dirty="0"/>
              <a:t>takes value 1 if  the patient was admitted for a surgical procedure with the procedure delayed beyond the initial day of admission.</a:t>
            </a:r>
          </a:p>
          <a:p>
            <a:pPr marL="70866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304800"/>
            <a:ext cx="2875430" cy="4952492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Example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6047"/>
              </p:ext>
            </p:extLst>
          </p:nvPr>
        </p:nvGraphicFramePr>
        <p:xfrm>
          <a:off x="205581" y="609600"/>
          <a:ext cx="8762999" cy="5486663"/>
        </p:xfrm>
        <a:graphic>
          <a:graphicData uri="http://schemas.openxmlformats.org/drawingml/2006/table">
            <a:tbl>
              <a:tblPr/>
              <a:tblGrid>
                <a:gridCol w="1140294"/>
                <a:gridCol w="610191"/>
                <a:gridCol w="666518"/>
                <a:gridCol w="769780"/>
                <a:gridCol w="1842416"/>
                <a:gridCol w="762000"/>
                <a:gridCol w="685800"/>
                <a:gridCol w="2286000"/>
              </a:tblGrid>
              <a:tr h="202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Variables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SD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 Variables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(replace this with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covar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matrix)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Albumin 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5.58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3.92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Albumin if NPO=0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-0.038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0.098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Albumin if NPO=1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-4.188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226.049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AlkPhos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61.5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77.94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59.50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AlkPhos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0.113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K+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4.35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K+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0.388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0.163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Sodium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138.64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Sodium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-0.061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PLT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264.16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71.47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PLT1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-2.797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 PLT1= ((PLT+3)/10)^0.5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PLT2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4.989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1.265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 PLT2= ((PLT+3)/10)^0.5*LN((PLT+3)/10)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WBC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7.35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8.12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2.64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WBC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0.066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0.106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Katz Score 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5.82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2.09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Katz Score2 if Procedure=7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1.679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0.918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 Katz Score 1 = (Katz Score +3.26)^(-2)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Katz Score2 if Procedure=22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1.369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1.289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 Katz Score 2 = (Katz Score +3.26)^(-2) * ln(Katz Score +3.26)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Katz Score1 * Tbili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-1.532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0.944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Katz Score2 * INR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0.469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Stool+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Stool+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0.046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0.103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BMI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31.49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7.02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BMI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0.017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0.083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TEMP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36.95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36.87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TEMP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-0.074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0.080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PainScore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3.51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PainScore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LOS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LOS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0.023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LOS2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LOS2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0.787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 LOS2=ln(LOS/10)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HighRisk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HighRisk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-0.487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0.398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1.979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1.344</a:t>
                      </a: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21" marR="3121" marT="3121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628900" cy="4952492"/>
          </a:xfrm>
        </p:spPr>
        <p:txBody>
          <a:bodyPr/>
          <a:lstStyle/>
          <a:p>
            <a:r>
              <a:rPr lang="en-US" dirty="0" smtClean="0"/>
              <a:t>Data 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32644" y="228600"/>
            <a:ext cx="5139856" cy="574411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q"/>
            </a:pPr>
            <a:r>
              <a:rPr lang="en-US" sz="2000" dirty="0" smtClean="0"/>
              <a:t>Time-varying </a:t>
            </a:r>
            <a:r>
              <a:rPr lang="en-US" sz="2000" dirty="0"/>
              <a:t>variables were grouped for analysis by hospital day. </a:t>
            </a:r>
            <a:endParaRPr lang="en-US" sz="2000" dirty="0" smtClean="0"/>
          </a:p>
          <a:p>
            <a:pPr lvl="1">
              <a:buFont typeface="Wingdings" charset="2"/>
              <a:buChar char="q"/>
            </a:pPr>
            <a:endParaRPr lang="en-US" sz="2000" dirty="0"/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Variables </a:t>
            </a:r>
            <a:r>
              <a:rPr lang="en-US" sz="2000" dirty="0"/>
              <a:t>reported more than once daily (up to 3) were averaged. </a:t>
            </a:r>
            <a:endParaRPr lang="en-US" sz="2000" dirty="0" smtClean="0"/>
          </a:p>
          <a:p>
            <a:pPr lvl="1">
              <a:buFont typeface="Wingdings" charset="2"/>
              <a:buChar char="q"/>
            </a:pPr>
            <a:endParaRPr lang="en-US" sz="2000" dirty="0"/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Missing data</a:t>
            </a:r>
          </a:p>
          <a:p>
            <a:pPr lvl="4" algn="r">
              <a:buFont typeface="Wingdings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last known observed value of </a:t>
            </a:r>
            <a:r>
              <a:rPr lang="en-US" sz="2000" dirty="0" smtClean="0"/>
              <a:t>the </a:t>
            </a:r>
            <a:r>
              <a:rPr lang="en-US" sz="2000" dirty="0"/>
              <a:t>variable carried over </a:t>
            </a:r>
            <a:r>
              <a:rPr lang="en-US" sz="2000" dirty="0" smtClean="0"/>
              <a:t>.</a:t>
            </a:r>
          </a:p>
          <a:p>
            <a:pPr lvl="4" algn="r">
              <a:buFont typeface="Wingdings" charset="2"/>
              <a:buChar char="ü"/>
            </a:pPr>
            <a:r>
              <a:rPr lang="en-US" sz="2000" dirty="0" smtClean="0"/>
              <a:t>If </a:t>
            </a:r>
            <a:r>
              <a:rPr lang="en-US" sz="2000" dirty="0"/>
              <a:t>a </a:t>
            </a:r>
            <a:r>
              <a:rPr lang="en-US" sz="2000" dirty="0" smtClean="0"/>
              <a:t>variable, x </a:t>
            </a:r>
            <a:r>
              <a:rPr lang="en-US" sz="2000" dirty="0"/>
              <a:t>was never </a:t>
            </a:r>
            <a:r>
              <a:rPr lang="en-US" sz="2000" dirty="0" smtClean="0"/>
              <a:t>recorded, use the value N(x).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6281" y="1268600"/>
            <a:ext cx="3578352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patient’s </a:t>
            </a:r>
            <a:r>
              <a:rPr lang="en-US" dirty="0"/>
              <a:t>LOS may have been unnecessarily prolonged.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patient stayed in the hospital for 7 </a:t>
            </a:r>
            <a:r>
              <a:rPr lang="en-US" dirty="0" smtClean="0"/>
              <a:t>days</a:t>
            </a:r>
          </a:p>
          <a:p>
            <a:pPr lvl="1"/>
            <a:r>
              <a:rPr lang="en-US" dirty="0" smtClean="0"/>
              <a:t>With a target  of 0.2 of the likelihood </a:t>
            </a:r>
            <a:r>
              <a:rPr lang="en-US" dirty="0"/>
              <a:t>of readmission </a:t>
            </a:r>
            <a:r>
              <a:rPr lang="en-US" dirty="0" smtClean="0"/>
              <a:t>day </a:t>
            </a:r>
            <a:r>
              <a:rPr lang="en-US" dirty="0"/>
              <a:t>4 </a:t>
            </a:r>
            <a:r>
              <a:rPr lang="en-US" dirty="0" smtClean="0"/>
              <a:t>would have been optimal</a:t>
            </a:r>
          </a:p>
          <a:p>
            <a:endParaRPr lang="en-US" dirty="0" smtClean="0"/>
          </a:p>
          <a:p>
            <a:r>
              <a:rPr lang="en-US" dirty="0" smtClean="0"/>
              <a:t>If the value of P is </a:t>
            </a:r>
            <a:endParaRPr lang="en-US" dirty="0"/>
          </a:p>
          <a:p>
            <a:pPr lvl="1"/>
            <a:r>
              <a:rPr lang="en-US" dirty="0" smtClean="0"/>
              <a:t>Above the target   then recommend  “Do not discharge”</a:t>
            </a:r>
          </a:p>
          <a:p>
            <a:pPr lvl="1"/>
            <a:r>
              <a:rPr lang="en-US" dirty="0" smtClean="0"/>
              <a:t>Below the </a:t>
            </a:r>
            <a:r>
              <a:rPr lang="en-US" dirty="0"/>
              <a:t>target </a:t>
            </a:r>
            <a:r>
              <a:rPr lang="en-US" dirty="0" smtClean="0"/>
              <a:t> and the upper value of P (UP) is </a:t>
            </a:r>
          </a:p>
          <a:p>
            <a:pPr lvl="2"/>
            <a:r>
              <a:rPr lang="en-US" dirty="0" smtClean="0"/>
              <a:t>above the target then </a:t>
            </a:r>
            <a:r>
              <a:rPr lang="en-US" dirty="0"/>
              <a:t>recommend  </a:t>
            </a:r>
            <a:r>
              <a:rPr lang="en-US" dirty="0" smtClean="0"/>
              <a:t>“</a:t>
            </a:r>
            <a:r>
              <a:rPr lang="en-US" b="1" dirty="0" smtClean="0"/>
              <a:t>Physician Judgement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Below </a:t>
            </a:r>
            <a:r>
              <a:rPr lang="en-US" dirty="0"/>
              <a:t>the target  </a:t>
            </a:r>
            <a:r>
              <a:rPr lang="en-US" dirty="0" smtClean="0"/>
              <a:t> then </a:t>
            </a:r>
            <a:r>
              <a:rPr lang="en-US" dirty="0"/>
              <a:t>recommend  </a:t>
            </a:r>
            <a:r>
              <a:rPr lang="en-US" dirty="0" smtClean="0"/>
              <a:t>“</a:t>
            </a:r>
            <a:r>
              <a:rPr lang="en-US" b="1" dirty="0" smtClean="0"/>
              <a:t>Discharge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706" y="596689"/>
            <a:ext cx="3246603" cy="55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point prediction </a:t>
            </a:r>
            <a:r>
              <a:rPr lang="en-US" dirty="0" err="1" smtClean="0"/>
              <a:t>pr</a:t>
            </a:r>
            <a:r>
              <a:rPr lang="en-US" dirty="0" smtClean="0"/>
              <a:t>, P and 80% C.I. [UP,LP]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2400" y="161277"/>
            <a:ext cx="4686299" cy="56551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>
              <a:buFont typeface="Wingdings" charset="2"/>
              <a:buChar char="q"/>
            </a:pPr>
            <a:r>
              <a:rPr lang="en-US" b="1" dirty="0"/>
              <a:t>Calculate </a:t>
            </a:r>
            <a:r>
              <a:rPr lang="en-US" b="1" dirty="0" err="1"/>
              <a:t>Pr</a:t>
            </a:r>
            <a:r>
              <a:rPr lang="en-US" b="1" dirty="0"/>
              <a:t>(Readmitted)</a:t>
            </a:r>
            <a:endParaRPr lang="en-US" b="1" dirty="0" smtClean="0"/>
          </a:p>
          <a:p>
            <a:pPr lvl="1" algn="r">
              <a:buFont typeface="Wingdings" charset="2"/>
              <a:buChar char="Ø"/>
            </a:pPr>
            <a:r>
              <a:rPr lang="en-US" b="1" dirty="0" smtClean="0"/>
              <a:t>Y</a:t>
            </a:r>
            <a:r>
              <a:rPr lang="en-US" altLang="zh-CN" b="1" dirty="0" smtClean="0"/>
              <a:t>=</a:t>
            </a:r>
            <a:r>
              <a:rPr lang="en-US" b="1" dirty="0" smtClean="0"/>
              <a:t>XB </a:t>
            </a:r>
            <a:endParaRPr lang="en-US" b="1" dirty="0"/>
          </a:p>
          <a:p>
            <a:pPr lvl="1" algn="r">
              <a:buFont typeface="Wingdings" charset="2"/>
              <a:buChar char="Ø"/>
            </a:pPr>
            <a:r>
              <a:rPr lang="en-US" b="1" dirty="0" smtClean="0"/>
              <a:t>P </a:t>
            </a:r>
            <a:r>
              <a:rPr lang="en-US" b="1" dirty="0"/>
              <a:t>: </a:t>
            </a:r>
            <a:r>
              <a:rPr lang="en-US" b="1" dirty="0" err="1"/>
              <a:t>exp</a:t>
            </a:r>
            <a:r>
              <a:rPr lang="en-US" b="1" dirty="0"/>
              <a:t>(Y)/(1+exp(Y))</a:t>
            </a:r>
          </a:p>
          <a:p>
            <a:pPr lvl="1" algn="r">
              <a:buFont typeface="Wingdings" charset="2"/>
              <a:buChar char="Ø"/>
            </a:pPr>
            <a:endParaRPr lang="en-US" b="1" dirty="0" smtClean="0"/>
          </a:p>
          <a:p>
            <a:pPr lvl="1">
              <a:buFont typeface="Wingdings" charset="2"/>
              <a:buChar char="Ø"/>
            </a:pPr>
            <a:r>
              <a:rPr lang="en-US" b="1" dirty="0" smtClean="0"/>
              <a:t>Calculate error:  </a:t>
            </a:r>
            <a:r>
              <a:rPr lang="en-US" b="1" dirty="0" smtClean="0"/>
              <a:t>E=</a:t>
            </a:r>
            <a:r>
              <a:rPr lang="en-US" altLang="zh-CN" b="1" dirty="0" err="1" smtClean="0"/>
              <a:t>sqrt</a:t>
            </a:r>
            <a:r>
              <a:rPr lang="en-US" altLang="zh-CN" b="1" dirty="0" smtClean="0"/>
              <a:t>(XVX’) if X is  </a:t>
            </a:r>
            <a:r>
              <a:rPr lang="en-US" altLang="zh-CN" b="1" smtClean="0"/>
              <a:t>row vector-- </a:t>
            </a:r>
            <a:r>
              <a:rPr lang="en-US" altLang="zh-CN" b="1" dirty="0" smtClean="0"/>
              <a:t>this should return a scalar for each patient-day </a:t>
            </a:r>
            <a:endParaRPr lang="en-US" b="1" dirty="0" smtClean="0"/>
          </a:p>
          <a:p>
            <a:pPr lvl="1">
              <a:buFont typeface="Wingdings" charset="2"/>
              <a:buChar char="Ø"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Calculate 80% upper bound,  UP</a:t>
            </a:r>
          </a:p>
          <a:p>
            <a:pPr lvl="1" algn="r">
              <a:buFont typeface="Wingdings" panose="05000000000000000000" pitchFamily="2" charset="2"/>
              <a:buChar char="Ø"/>
            </a:pPr>
            <a:r>
              <a:rPr lang="en-US" b="1" dirty="0" smtClean="0"/>
              <a:t>U =Y+1.28E</a:t>
            </a:r>
          </a:p>
          <a:p>
            <a:pPr lvl="1" algn="r">
              <a:buFont typeface="Wingdings" panose="05000000000000000000" pitchFamily="2" charset="2"/>
              <a:buChar char="Ø"/>
            </a:pPr>
            <a:r>
              <a:rPr lang="en-US" b="1" dirty="0" smtClean="0"/>
              <a:t>UP </a:t>
            </a:r>
            <a:r>
              <a:rPr lang="en-US" b="1" dirty="0"/>
              <a:t>= </a:t>
            </a:r>
            <a:r>
              <a:rPr lang="en-US" b="1" dirty="0" err="1" smtClean="0"/>
              <a:t>exp</a:t>
            </a:r>
            <a:r>
              <a:rPr lang="en-US" b="1" dirty="0" smtClean="0"/>
              <a:t>(U)/(1+exp(U))</a:t>
            </a:r>
            <a:endParaRPr lang="en-US" b="1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900" b="1" dirty="0"/>
              <a:t>Calculate </a:t>
            </a:r>
            <a:r>
              <a:rPr lang="en-US" sz="1900" b="1" dirty="0" smtClean="0"/>
              <a:t>80% lower bound, LP</a:t>
            </a:r>
            <a:endParaRPr lang="en-US" sz="1900" b="1" dirty="0"/>
          </a:p>
          <a:p>
            <a:pPr lvl="3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lvl="1" algn="r">
              <a:buFont typeface="Wingdings" panose="05000000000000000000" pitchFamily="2" charset="2"/>
              <a:buChar char="Ø"/>
            </a:pPr>
            <a:r>
              <a:rPr lang="en-US" b="1" dirty="0"/>
              <a:t>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altLang="zh-CN" b="1" dirty="0" smtClean="0"/>
              <a:t>Y</a:t>
            </a:r>
            <a:r>
              <a:rPr lang="en-US" b="1" dirty="0" smtClean="0"/>
              <a:t>– 1.28E  </a:t>
            </a:r>
          </a:p>
          <a:p>
            <a:pPr algn="r">
              <a:buFont typeface="Wingdings" panose="05000000000000000000" pitchFamily="2" charset="2"/>
              <a:buChar char="Ø"/>
            </a:pPr>
            <a:r>
              <a:rPr lang="en-US" b="1" dirty="0" smtClean="0"/>
              <a:t>LP </a:t>
            </a:r>
            <a:r>
              <a:rPr lang="en-US" b="1" dirty="0"/>
              <a:t>= </a:t>
            </a:r>
            <a:r>
              <a:rPr lang="en-US" b="1" dirty="0" err="1" smtClean="0"/>
              <a:t>exp</a:t>
            </a:r>
            <a:r>
              <a:rPr lang="en-US" b="1" dirty="0" smtClean="0"/>
              <a:t>(L)/(1+exp(L))  </a:t>
            </a:r>
            <a:endParaRPr lang="en-US" b="1" dirty="0"/>
          </a:p>
          <a:p>
            <a:pPr marL="0" lvl="1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and Display of the most important variables on daily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variables according to the marginal effects (given to you)</a:t>
            </a:r>
          </a:p>
          <a:p>
            <a:r>
              <a:rPr lang="en-US" dirty="0" smtClean="0"/>
              <a:t>Select the top six variables in that list</a:t>
            </a:r>
          </a:p>
          <a:p>
            <a:r>
              <a:rPr lang="en-US" dirty="0" smtClean="0"/>
              <a:t>Display time series for each of them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401389"/>
            <a:ext cx="5324763" cy="30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urgeons </a:t>
            </a:r>
            <a:r>
              <a:rPr lang="en-US" dirty="0"/>
              <a:t>practice </a:t>
            </a:r>
            <a:r>
              <a:rPr lang="en-US" dirty="0" smtClean="0"/>
              <a:t>can be improved to reduce </a:t>
            </a:r>
            <a:r>
              <a:rPr lang="en-US" dirty="0"/>
              <a:t>readmissions </a:t>
            </a:r>
          </a:p>
          <a:p>
            <a:r>
              <a:rPr lang="en-US" dirty="0" smtClean="0"/>
              <a:t>They may </a:t>
            </a:r>
            <a:r>
              <a:rPr lang="en-US" dirty="0"/>
              <a:t>discount </a:t>
            </a:r>
            <a:r>
              <a:rPr lang="en-US" dirty="0" smtClean="0"/>
              <a:t>the CDSS </a:t>
            </a:r>
            <a:r>
              <a:rPr lang="en-US" dirty="0"/>
              <a:t>tool’s recommendations. </a:t>
            </a:r>
          </a:p>
          <a:p>
            <a:r>
              <a:rPr lang="en-US" dirty="0" smtClean="0"/>
              <a:t>Creative </a:t>
            </a:r>
            <a:r>
              <a:rPr lang="en-US" dirty="0"/>
              <a:t>strategies to incorporate the best data analysis with display modes </a:t>
            </a:r>
            <a:r>
              <a:rPr lang="en-US" dirty="0" smtClean="0"/>
              <a:t>are </a:t>
            </a:r>
            <a:r>
              <a:rPr lang="en-US" dirty="0"/>
              <a:t>a necessary step for the </a:t>
            </a:r>
            <a:r>
              <a:rPr lang="en-US" dirty="0" smtClean="0"/>
              <a:t>uptake </a:t>
            </a:r>
            <a:r>
              <a:rPr lang="en-US" dirty="0"/>
              <a:t>of such decision-support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entral elements:</a:t>
            </a:r>
          </a:p>
          <a:p>
            <a:pPr lvl="1"/>
            <a:r>
              <a:rPr lang="en-US" dirty="0" smtClean="0"/>
              <a:t>Development of a  </a:t>
            </a:r>
            <a:r>
              <a:rPr lang="en-US" dirty="0"/>
              <a:t>decision-support software that </a:t>
            </a:r>
            <a:r>
              <a:rPr lang="en-US" dirty="0" smtClean="0"/>
              <a:t>effectively operationalizes the risk</a:t>
            </a:r>
            <a:r>
              <a:rPr lang="en-US" dirty="0"/>
              <a:t> </a:t>
            </a:r>
            <a:r>
              <a:rPr lang="en-US" dirty="0" smtClean="0"/>
              <a:t>of readmission </a:t>
            </a:r>
            <a:r>
              <a:rPr lang="en-US" dirty="0"/>
              <a:t>into the clinical provider’s daily 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Reducing readmissions while </a:t>
            </a:r>
            <a:r>
              <a:rPr lang="en-US" dirty="0"/>
              <a:t>maintaining or decreasing </a:t>
            </a:r>
            <a:r>
              <a:rPr lang="en-US" dirty="0" smtClean="0"/>
              <a:t>LOS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linical </a:t>
            </a:r>
            <a:r>
              <a:rPr lang="en-US" sz="2400" dirty="0"/>
              <a:t>data warehouse was used in </a:t>
            </a:r>
            <a:endParaRPr lang="en-US" sz="2400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prediction model of readmission with </a:t>
            </a:r>
            <a:r>
              <a:rPr lang="en-US" dirty="0" smtClean="0"/>
              <a:t>validation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8229600" cy="32623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325" dirty="0" smtClean="0"/>
              <a:t>Vjollca Sadiraj</a:t>
            </a:r>
            <a:endParaRPr lang="en-US" sz="2325" dirty="0"/>
          </a:p>
          <a:p>
            <a:r>
              <a:rPr lang="en-US" sz="2325" dirty="0" smtClean="0"/>
              <a:t>Associate Professor</a:t>
            </a:r>
          </a:p>
          <a:p>
            <a:r>
              <a:rPr lang="en-US" sz="2325" dirty="0" err="1" smtClean="0"/>
              <a:t>ExCEN</a:t>
            </a:r>
            <a:r>
              <a:rPr lang="en-US" sz="2325" dirty="0" smtClean="0"/>
              <a:t> and Economics Department</a:t>
            </a:r>
          </a:p>
          <a:p>
            <a:r>
              <a:rPr lang="en-US" sz="2325" dirty="0" smtClean="0"/>
              <a:t>Georgia State University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373-7EC6-4EF7-BBA1-7E4EC165CB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62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cap="small" dirty="0" smtClean="0"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Construction of the alpha version of CDSS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17241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314700" cy="4952492"/>
          </a:xfrm>
        </p:spPr>
        <p:txBody>
          <a:bodyPr/>
          <a:lstStyle/>
          <a:p>
            <a:r>
              <a:rPr lang="en-US" b="1" dirty="0"/>
              <a:t>Patient Population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0420" y="457200"/>
            <a:ext cx="4419600" cy="55155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Dataset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electronically collected information during the patient’s admission</a:t>
            </a:r>
          </a:p>
          <a:p>
            <a:pPr marL="0" indent="0">
              <a:buNone/>
            </a:pPr>
            <a:r>
              <a:rPr lang="en-US" dirty="0" smtClean="0"/>
              <a:t>Three types of data: binary, categorical, continuous</a:t>
            </a:r>
          </a:p>
          <a:p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emographic information  (3, </a:t>
            </a:r>
            <a:r>
              <a:rPr lang="en-US" dirty="0"/>
              <a:t>4</a:t>
            </a:r>
            <a:r>
              <a:rPr lang="en-US" dirty="0" smtClean="0"/>
              <a:t>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Comorbidity (1, 5)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Source of Admission (10, 2)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rocedures performed (33, 30)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edications administered (34, 1)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aboratory </a:t>
            </a:r>
            <a:r>
              <a:rPr lang="en-US" dirty="0"/>
              <a:t>test </a:t>
            </a:r>
            <a:r>
              <a:rPr lang="en-US" dirty="0" smtClean="0"/>
              <a:t>results  (15, 15)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Transfusion (6, 1)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iagnostic imaging (6,1)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ursing documentation (10,10)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Others (6, 7)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2" y="2057400"/>
            <a:ext cx="3581400" cy="2209800"/>
          </a:xfrm>
        </p:spPr>
        <p:txBody>
          <a:bodyPr/>
          <a:lstStyle/>
          <a:p>
            <a:pPr algn="ctr"/>
            <a:r>
              <a:rPr lang="en-US" b="1" dirty="0" smtClean="0"/>
              <a:t>Demographic Information</a:t>
            </a:r>
            <a:br>
              <a:rPr lang="en-US" b="1" dirty="0" smtClean="0"/>
            </a:br>
            <a:r>
              <a:rPr lang="en-US" b="1" dirty="0" smtClean="0"/>
              <a:t>(3,4)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2400" y="457199"/>
            <a:ext cx="4772568" cy="5857241"/>
          </a:xfrm>
        </p:spPr>
        <p:txBody>
          <a:bodyPr>
            <a:normAutofit/>
          </a:bodyPr>
          <a:lstStyle/>
          <a:p>
            <a:pPr lvl="2" algn="r"/>
            <a:r>
              <a:rPr lang="en-US" sz="2000" dirty="0" smtClean="0"/>
              <a:t>Age</a:t>
            </a:r>
          </a:p>
          <a:p>
            <a:pPr lvl="2" algn="r"/>
            <a:r>
              <a:rPr lang="en-US" sz="2000" dirty="0" smtClean="0"/>
              <a:t>Gender</a:t>
            </a:r>
          </a:p>
          <a:p>
            <a:pPr lvl="2" algn="r"/>
            <a:r>
              <a:rPr lang="en-US" sz="2000" dirty="0" smtClean="0"/>
              <a:t>Ethnicity 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Constructed Variables (4): </a:t>
            </a:r>
          </a:p>
          <a:p>
            <a:pPr marL="457200" lvl="2" indent="-457200" algn="r">
              <a:buFont typeface="+mj-lt"/>
              <a:buAutoNum type="arabicPeriod"/>
            </a:pPr>
            <a:r>
              <a:rPr lang="en-US" sz="2000" b="1" dirty="0" err="1" smtClean="0"/>
              <a:t>PtAge</a:t>
            </a:r>
            <a:r>
              <a:rPr lang="en-US" sz="2000" dirty="0"/>
              <a:t>: </a:t>
            </a:r>
            <a:r>
              <a:rPr lang="en-US" sz="2000" dirty="0" smtClean="0"/>
              <a:t> ( Age – M ) / S</a:t>
            </a:r>
          </a:p>
          <a:p>
            <a:pPr lvl="3" algn="r"/>
            <a:r>
              <a:rPr lang="en-US" sz="1800" dirty="0" smtClean="0"/>
              <a:t>Age in the dataset </a:t>
            </a:r>
          </a:p>
          <a:p>
            <a:pPr lvl="5" algn="r"/>
            <a:r>
              <a:rPr lang="en-US" sz="1800" dirty="0" smtClean="0"/>
              <a:t>M and S will be provided</a:t>
            </a:r>
          </a:p>
          <a:p>
            <a:pPr lvl="5" algn="r"/>
            <a:endParaRPr lang="en-US" sz="1800" dirty="0"/>
          </a:p>
          <a:p>
            <a:pPr marL="457200" lvl="2" indent="-457200" algn="r">
              <a:buFont typeface="+mj-lt"/>
              <a:buAutoNum type="arabicPeriod"/>
            </a:pPr>
            <a:r>
              <a:rPr lang="en-US" sz="2000" b="1" dirty="0" err="1" smtClean="0"/>
              <a:t>MaleGender</a:t>
            </a:r>
            <a:r>
              <a:rPr lang="en-US" sz="2000" dirty="0" smtClean="0"/>
              <a:t>: </a:t>
            </a:r>
            <a:r>
              <a:rPr lang="en-US" sz="2000" dirty="0"/>
              <a:t>1=Male; </a:t>
            </a:r>
            <a:r>
              <a:rPr lang="en-US" sz="2000" dirty="0" smtClean="0"/>
              <a:t>0=Female </a:t>
            </a:r>
          </a:p>
          <a:p>
            <a:pPr marL="457200" lvl="2" indent="-457200" algn="r">
              <a:buFont typeface="+mj-lt"/>
              <a:buAutoNum type="arabicPeriod"/>
            </a:pPr>
            <a:r>
              <a:rPr lang="en-US" sz="2000" b="1" dirty="0" err="1" smtClean="0"/>
              <a:t>WhiteRace</a:t>
            </a:r>
            <a:r>
              <a:rPr lang="en-US" sz="2000" b="1" dirty="0" smtClean="0"/>
              <a:t>: </a:t>
            </a:r>
            <a:r>
              <a:rPr lang="en-US" sz="2000" dirty="0" smtClean="0"/>
              <a:t>=1 if patient’s ethnicity is Caucasian or White</a:t>
            </a:r>
          </a:p>
          <a:p>
            <a:pPr marL="457200" lvl="2" indent="-457200" algn="r">
              <a:buFont typeface="+mj-lt"/>
              <a:buAutoNum type="arabicPeriod"/>
            </a:pPr>
            <a:r>
              <a:rPr lang="en-US" sz="2000" b="1" dirty="0" err="1" smtClean="0"/>
              <a:t>BlackRace</a:t>
            </a:r>
            <a:r>
              <a:rPr lang="en-US" sz="2000" dirty="0" smtClean="0"/>
              <a:t>: =1 if patient’s ethnicity is African American or Black</a:t>
            </a:r>
            <a:endParaRPr lang="en-US" sz="2000" dirty="0"/>
          </a:p>
          <a:p>
            <a:pPr marL="685800" lvl="2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83" y="3217762"/>
            <a:ext cx="3390900" cy="2692770"/>
          </a:xfrm>
        </p:spPr>
        <p:txBody>
          <a:bodyPr/>
          <a:lstStyle/>
          <a:p>
            <a:pPr algn="ctr"/>
            <a:r>
              <a:rPr lang="en-US" b="1" dirty="0" smtClean="0"/>
              <a:t>Comorbidity</a:t>
            </a:r>
            <a:br>
              <a:rPr lang="en-US" b="1" dirty="0" smtClean="0"/>
            </a:br>
            <a:r>
              <a:rPr lang="en-US" b="1" dirty="0" smtClean="0"/>
              <a:t>(1,5)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97522" y="152400"/>
            <a:ext cx="5038490" cy="6162041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Comorbidity (5)</a:t>
            </a:r>
          </a:p>
          <a:p>
            <a:pPr lvl="1" algn="r">
              <a:lnSpc>
                <a:spcPct val="100000"/>
              </a:lnSpc>
            </a:pPr>
            <a:r>
              <a:rPr lang="en-US" sz="2000" dirty="0" smtClean="0"/>
              <a:t>Ascites </a:t>
            </a:r>
          </a:p>
          <a:p>
            <a:pPr lvl="1" algn="r">
              <a:lnSpc>
                <a:spcPct val="100000"/>
              </a:lnSpc>
            </a:pPr>
            <a:r>
              <a:rPr lang="en-US" sz="2000" dirty="0" smtClean="0"/>
              <a:t>CHD</a:t>
            </a:r>
          </a:p>
          <a:p>
            <a:pPr lvl="1" algn="r">
              <a:lnSpc>
                <a:spcPct val="100000"/>
              </a:lnSpc>
            </a:pPr>
            <a:r>
              <a:rPr lang="en-US" sz="2000" dirty="0" smtClean="0"/>
              <a:t>Diabetes</a:t>
            </a:r>
          </a:p>
          <a:p>
            <a:pPr lvl="1" algn="r">
              <a:lnSpc>
                <a:spcPct val="100000"/>
              </a:lnSpc>
            </a:pPr>
            <a:r>
              <a:rPr lang="en-US" sz="2000" dirty="0" smtClean="0"/>
              <a:t>Cancer</a:t>
            </a:r>
            <a:endParaRPr lang="en-US" sz="2000" dirty="0"/>
          </a:p>
          <a:p>
            <a:pPr lvl="1" algn="r">
              <a:lnSpc>
                <a:spcPct val="100000"/>
              </a:lnSpc>
            </a:pPr>
            <a:r>
              <a:rPr lang="en-US" sz="2000" dirty="0" smtClean="0"/>
              <a:t> Hypertension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Constructed Variables (5): </a:t>
            </a:r>
          </a:p>
          <a:p>
            <a:pPr marL="685800" lvl="2" indent="0">
              <a:buNone/>
            </a:pPr>
            <a:r>
              <a:rPr lang="en-US" sz="2000" dirty="0" smtClean="0"/>
              <a:t>For each of these </a:t>
            </a:r>
            <a:r>
              <a:rPr lang="en-US" sz="2000" dirty="0"/>
              <a:t>5 </a:t>
            </a:r>
            <a:r>
              <a:rPr lang="en-US" sz="2000" dirty="0" smtClean="0"/>
              <a:t>comorbidities, create an indicator variable that takes value</a:t>
            </a:r>
          </a:p>
          <a:p>
            <a:pPr marL="685800" lvl="2" indent="0" algn="r">
              <a:buNone/>
            </a:pPr>
            <a:r>
              <a:rPr lang="en-US" sz="2000" dirty="0" smtClean="0"/>
              <a:t> 1 if a patient has it </a:t>
            </a:r>
          </a:p>
          <a:p>
            <a:pPr marL="685800" lvl="2" indent="0" algn="r">
              <a:buNone/>
            </a:pPr>
            <a:r>
              <a:rPr lang="en-US" sz="2000" dirty="0" smtClean="0"/>
              <a:t>0 if not. </a:t>
            </a:r>
          </a:p>
          <a:p>
            <a:pPr marL="685800" lvl="2" indent="0" algn="r">
              <a:buNone/>
            </a:pPr>
            <a:r>
              <a:rPr lang="en-US" sz="2000" b="1" dirty="0" smtClean="0"/>
              <a:t>Ascites</a:t>
            </a:r>
            <a:r>
              <a:rPr lang="en-US" sz="2000" dirty="0" smtClean="0"/>
              <a:t>– Ascites; </a:t>
            </a:r>
            <a:r>
              <a:rPr lang="en-US" sz="2000" dirty="0"/>
              <a:t> </a:t>
            </a:r>
            <a:r>
              <a:rPr lang="en-US" sz="2000" b="1" dirty="0" smtClean="0"/>
              <a:t>CHF</a:t>
            </a:r>
            <a:r>
              <a:rPr lang="en-US" sz="2000" dirty="0" smtClean="0"/>
              <a:t>– CHD; </a:t>
            </a:r>
            <a:r>
              <a:rPr lang="en-US" sz="2000" b="1" dirty="0" smtClean="0"/>
              <a:t>DM</a:t>
            </a:r>
            <a:r>
              <a:rPr lang="en-US" sz="2000" dirty="0" smtClean="0"/>
              <a:t> – Diabetes; </a:t>
            </a:r>
            <a:r>
              <a:rPr lang="en-US" sz="2000" b="1" dirty="0" smtClean="0"/>
              <a:t>CANCER–</a:t>
            </a:r>
            <a:r>
              <a:rPr lang="en-US" sz="2000" dirty="0" smtClean="0"/>
              <a:t> Cancer</a:t>
            </a:r>
            <a:r>
              <a:rPr lang="en-US" sz="2000" dirty="0"/>
              <a:t>;</a:t>
            </a:r>
            <a:r>
              <a:rPr lang="en-US" sz="2000" dirty="0" smtClean="0"/>
              <a:t> </a:t>
            </a:r>
            <a:r>
              <a:rPr lang="en-US" sz="2000" b="1" dirty="0" smtClean="0"/>
              <a:t>HTN–</a:t>
            </a:r>
            <a:r>
              <a:rPr lang="en-US" sz="2000" dirty="0" smtClean="0"/>
              <a:t> Hypertension.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2875430" cy="19307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Source of Admission</a:t>
            </a:r>
            <a:br>
              <a:rPr lang="en-US" b="1" dirty="0" smtClean="0"/>
            </a:br>
            <a:r>
              <a:rPr lang="en-US" b="1" dirty="0" smtClean="0"/>
              <a:t>(10,2)</a:t>
            </a:r>
            <a:br>
              <a:rPr lang="en-US" b="1" dirty="0" smtClean="0"/>
            </a:b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484" y="457200"/>
            <a:ext cx="4999528" cy="5515518"/>
          </a:xfrm>
        </p:spPr>
        <p:txBody>
          <a:bodyPr>
            <a:normAutofit fontScale="92500"/>
          </a:bodyPr>
          <a:lstStyle/>
          <a:p>
            <a:pPr lvl="1"/>
            <a:r>
              <a:rPr lang="en-US" b="1" dirty="0" smtClean="0">
                <a:solidFill>
                  <a:srgbClr val="002060"/>
                </a:solidFill>
              </a:rPr>
              <a:t>Source of Admission (10)</a:t>
            </a:r>
          </a:p>
          <a:p>
            <a:pPr marL="685800" lvl="2" indent="0" algn="r">
              <a:buNone/>
            </a:pPr>
            <a:r>
              <a:rPr lang="en-US" dirty="0"/>
              <a:t> </a:t>
            </a:r>
            <a:r>
              <a:rPr lang="en-US" sz="2000" dirty="0"/>
              <a:t>COURT/LAW </a:t>
            </a:r>
            <a:r>
              <a:rPr lang="en-US" sz="2000" dirty="0" smtClean="0"/>
              <a:t>ENFORCEMNT, </a:t>
            </a:r>
            <a:r>
              <a:rPr lang="en-US" sz="2000" dirty="0"/>
              <a:t>DO NOT USE, INFO NOT AVAILABLE, NON-HC FACILITY POO, PHYSIC OFC/CLINIC, TFR FRM AMB SURG CTR, TFR FROM OTHER HCF, TFR FROM SAME FACIL, TRANSFER FROM HOSP, TRANSFER FROM </a:t>
            </a:r>
            <a:r>
              <a:rPr lang="en-US" sz="2000" dirty="0" smtClean="0"/>
              <a:t>SNF </a:t>
            </a:r>
            <a:endParaRPr lang="en-US" sz="2000" dirty="0"/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Constructed Variables (2): </a:t>
            </a:r>
          </a:p>
          <a:p>
            <a:pPr marL="1143000" lvl="2" indent="-457200" algn="r">
              <a:buAutoNum type="arabicPeriod"/>
            </a:pPr>
            <a:r>
              <a:rPr lang="en-US" sz="2000" dirty="0" smtClean="0"/>
              <a:t>Code the list from 1 to 10 using codes file provided</a:t>
            </a:r>
          </a:p>
          <a:p>
            <a:pPr marL="1143000" lvl="2" indent="-457200" algn="r">
              <a:buAutoNum type="arabicPeriod"/>
            </a:pPr>
            <a:r>
              <a:rPr lang="en-US" sz="2000" b="1" dirty="0" err="1" smtClean="0"/>
              <a:t>Emer</a:t>
            </a:r>
            <a:r>
              <a:rPr lang="en-US" sz="2000" b="1" dirty="0" smtClean="0"/>
              <a:t> Admit</a:t>
            </a:r>
            <a:r>
              <a:rPr lang="en-US" sz="2000" dirty="0" smtClean="0"/>
              <a:t>– takes value 1 if admission source code is 2 or 3</a:t>
            </a:r>
          </a:p>
          <a:p>
            <a:pPr marL="1143000" lvl="2" indent="-457200" algn="r">
              <a:buFont typeface="Wingdings"/>
              <a:buAutoNum type="arabicPeriod"/>
            </a:pPr>
            <a:r>
              <a:rPr lang="en-US" sz="2000" b="1" dirty="0" err="1" smtClean="0"/>
              <a:t>Reg</a:t>
            </a:r>
            <a:r>
              <a:rPr lang="en-US" sz="2000" b="1" dirty="0" smtClean="0"/>
              <a:t> Admit</a:t>
            </a:r>
            <a:r>
              <a:rPr lang="en-US" sz="2000" dirty="0" smtClean="0"/>
              <a:t>– takes value 1 if admission source code </a:t>
            </a:r>
            <a:r>
              <a:rPr lang="en-US" sz="2000" dirty="0"/>
              <a:t>is 6, 7, 8, 9, 10</a:t>
            </a:r>
          </a:p>
          <a:p>
            <a:pPr marL="1143000" lvl="2" indent="-457200">
              <a:buAutoNum type="arabicPeriod"/>
            </a:pPr>
            <a:endParaRPr lang="en-US" sz="2000" dirty="0" smtClean="0"/>
          </a:p>
          <a:p>
            <a:pPr marL="1143000" lvl="2" indent="-457200">
              <a:buAutoNum type="arabicPeriod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24200"/>
            <a:ext cx="2844005" cy="2387970"/>
          </a:xfrm>
        </p:spPr>
        <p:txBody>
          <a:bodyPr/>
          <a:lstStyle/>
          <a:p>
            <a:pPr algn="ctr"/>
            <a:r>
              <a:rPr lang="en-US" b="1" dirty="0" smtClean="0"/>
              <a:t>Procedure</a:t>
            </a:r>
            <a:br>
              <a:rPr lang="en-US" b="1" dirty="0" smtClean="0"/>
            </a:br>
            <a:r>
              <a:rPr lang="en-US" b="1" dirty="0" smtClean="0"/>
              <a:t>(33, 30)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4200" y="381000"/>
            <a:ext cx="5611812" cy="5715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b="1" dirty="0">
                <a:solidFill>
                  <a:srgbClr val="002060"/>
                </a:solidFill>
              </a:rPr>
              <a:t>P</a:t>
            </a:r>
            <a:r>
              <a:rPr lang="en-US" sz="2000" b="1" dirty="0" smtClean="0">
                <a:solidFill>
                  <a:srgbClr val="002060"/>
                </a:solidFill>
              </a:rPr>
              <a:t>rocedures </a:t>
            </a:r>
            <a:r>
              <a:rPr lang="en-US" sz="2000" b="1" dirty="0">
                <a:solidFill>
                  <a:srgbClr val="002060"/>
                </a:solidFill>
              </a:rPr>
              <a:t>P</a:t>
            </a:r>
            <a:r>
              <a:rPr lang="en-US" sz="2000" b="1" dirty="0" smtClean="0">
                <a:solidFill>
                  <a:srgbClr val="002060"/>
                </a:solidFill>
              </a:rPr>
              <a:t>erformed (33)</a:t>
            </a:r>
          </a:p>
          <a:p>
            <a:pPr marL="365760" lvl="1" indent="0" algn="r">
              <a:buNone/>
            </a:pPr>
            <a:r>
              <a:rPr lang="en-US" sz="1600" dirty="0" smtClean="0"/>
              <a:t>Above or Below Knee Amputation,  Adrenalectomy, GI Fistula, Appendectomy, Bariatric Surgery, </a:t>
            </a:r>
            <a:r>
              <a:rPr lang="en-US" sz="1600" dirty="0" err="1" smtClean="0"/>
              <a:t>Hepato-Jejuno</a:t>
            </a:r>
            <a:r>
              <a:rPr lang="en-US" sz="1600" dirty="0" smtClean="0"/>
              <a:t>/</a:t>
            </a:r>
            <a:r>
              <a:rPr lang="en-US" sz="1600" dirty="0" err="1" smtClean="0"/>
              <a:t>Duodeno</a:t>
            </a:r>
            <a:r>
              <a:rPr lang="en-US" sz="1600" dirty="0" smtClean="0"/>
              <a:t>, Cholecystectomy, Colectomy, Pancreatic Debride, Soft Tissue Debride, GI Abscess Drain, </a:t>
            </a:r>
            <a:r>
              <a:rPr lang="en-US" sz="1600" dirty="0" err="1" smtClean="0"/>
              <a:t>Esophagectomy</a:t>
            </a:r>
            <a:r>
              <a:rPr lang="en-US" sz="1600" dirty="0" smtClean="0"/>
              <a:t>, GI Tumor Excision, Foot Amputation, PEH Repair, Gastrectomy, Gastro-</a:t>
            </a:r>
            <a:r>
              <a:rPr lang="en-US" sz="1600" dirty="0" err="1" smtClean="0"/>
              <a:t>Jejuno</a:t>
            </a:r>
            <a:r>
              <a:rPr lang="en-US" sz="1600" dirty="0" smtClean="0"/>
              <a:t>, </a:t>
            </a:r>
            <a:r>
              <a:rPr lang="en-US" sz="1600" dirty="0" err="1" smtClean="0"/>
              <a:t>Gastrorraphy</a:t>
            </a:r>
            <a:r>
              <a:rPr lang="en-US" sz="1600" dirty="0" smtClean="0"/>
              <a:t>, </a:t>
            </a:r>
            <a:r>
              <a:rPr lang="en-US" sz="1600" dirty="0" err="1" smtClean="0"/>
              <a:t>Ing</a:t>
            </a:r>
            <a:r>
              <a:rPr lang="en-US" sz="1600" dirty="0" smtClean="0"/>
              <a:t>-Fem </a:t>
            </a:r>
            <a:r>
              <a:rPr lang="en-US" sz="1600" dirty="0" err="1" smtClean="0"/>
              <a:t>Herniorraphy</a:t>
            </a:r>
            <a:r>
              <a:rPr lang="en-US" sz="1600" dirty="0" smtClean="0"/>
              <a:t>, </a:t>
            </a:r>
            <a:r>
              <a:rPr lang="en-US" sz="1600" dirty="0" err="1" smtClean="0"/>
              <a:t>Hepatectomy</a:t>
            </a:r>
            <a:r>
              <a:rPr lang="en-US" sz="1600" dirty="0" smtClean="0"/>
              <a:t>, Lysis of Adhesions, Mastectomy, Pancreatectomy, Parathyroidectomy, Pelvis </a:t>
            </a:r>
            <a:r>
              <a:rPr lang="en-US" sz="1600" dirty="0" err="1" smtClean="0"/>
              <a:t>Exenteration</a:t>
            </a:r>
            <a:r>
              <a:rPr lang="en-US" sz="1600" dirty="0" smtClean="0"/>
              <a:t>, </a:t>
            </a:r>
            <a:r>
              <a:rPr lang="en-US" sz="1600" dirty="0" err="1" smtClean="0"/>
              <a:t>Proctectomy</a:t>
            </a:r>
            <a:r>
              <a:rPr lang="en-US" sz="1600" dirty="0" smtClean="0"/>
              <a:t>, </a:t>
            </a:r>
            <a:r>
              <a:rPr lang="en-US" sz="1600" dirty="0" err="1" smtClean="0"/>
              <a:t>Reduc</a:t>
            </a:r>
            <a:r>
              <a:rPr lang="en-US" sz="1600" dirty="0" smtClean="0"/>
              <a:t> of Volvulus, Small Bowel Resect, Splenectomy, </a:t>
            </a:r>
            <a:r>
              <a:rPr lang="en-US" sz="1600" dirty="0" err="1" smtClean="0"/>
              <a:t>Enterotomy</a:t>
            </a:r>
            <a:r>
              <a:rPr lang="en-US" sz="1600" dirty="0" smtClean="0"/>
              <a:t> Repair, Thyroidectomy, Thyroidectomy, Ventral </a:t>
            </a:r>
            <a:r>
              <a:rPr lang="en-US" sz="1600" dirty="0" err="1" smtClean="0"/>
              <a:t>Herniorraphy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Constructed Variables (30): </a:t>
            </a:r>
          </a:p>
          <a:p>
            <a:pPr marL="822960" lvl="1" indent="-457200" algn="r">
              <a:buFont typeface="+mj-lt"/>
              <a:buAutoNum type="arabicPeriod"/>
            </a:pPr>
            <a:r>
              <a:rPr lang="en-US" sz="2000" dirty="0" smtClean="0"/>
              <a:t>Coded from 1 to 33 in order of the list (code file provided), then recode 14 as 1. </a:t>
            </a:r>
          </a:p>
          <a:p>
            <a:pPr marL="822960" lvl="1" indent="-457200" algn="r">
              <a:buFont typeface="+mj-lt"/>
              <a:buAutoNum type="arabicPeriod"/>
            </a:pPr>
            <a:r>
              <a:rPr lang="en-US" sz="2000" b="1" dirty="0" err="1" smtClean="0"/>
              <a:t>Procedure_i</a:t>
            </a:r>
            <a:r>
              <a:rPr lang="en-US" sz="2000" dirty="0" smtClean="0"/>
              <a:t> – if a patient undergoes procedure </a:t>
            </a:r>
            <a:r>
              <a:rPr lang="en-US" sz="2000" dirty="0" err="1" smtClean="0"/>
              <a:t>i</a:t>
            </a:r>
            <a:r>
              <a:rPr lang="en-US" sz="2000" dirty="0" smtClean="0"/>
              <a:t>, takes value 1; 0  otherwise; there will be 29 of these</a:t>
            </a:r>
          </a:p>
          <a:p>
            <a:pPr lvl="2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52800"/>
            <a:ext cx="3608388" cy="21593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Medications Routes </a:t>
            </a:r>
            <a:r>
              <a:rPr lang="en-US" b="1" smtClean="0"/>
              <a:t>Administered </a:t>
            </a:r>
            <a:br>
              <a:rPr lang="en-US" b="1" smtClean="0"/>
            </a:br>
            <a:r>
              <a:rPr lang="en-US" b="1" smtClean="0"/>
              <a:t>(</a:t>
            </a:r>
            <a:r>
              <a:rPr lang="en-US" b="1" dirty="0" smtClean="0"/>
              <a:t>34, 1)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0" y="838200"/>
            <a:ext cx="4876800" cy="5029200"/>
          </a:xfrm>
        </p:spPr>
        <p:txBody>
          <a:bodyPr>
            <a:noAutofit/>
          </a:bodyPr>
          <a:lstStyle/>
          <a:p>
            <a:pPr lvl="1"/>
            <a:r>
              <a:rPr lang="en-US" sz="2000" b="1" dirty="0">
                <a:solidFill>
                  <a:srgbClr val="002060"/>
                </a:solidFill>
              </a:rPr>
              <a:t>M</a:t>
            </a:r>
            <a:r>
              <a:rPr lang="en-US" sz="2000" b="1" dirty="0" smtClean="0">
                <a:solidFill>
                  <a:srgbClr val="002060"/>
                </a:solidFill>
              </a:rPr>
              <a:t>edications routes administered </a:t>
            </a:r>
            <a:r>
              <a:rPr lang="en-US" sz="2000" dirty="0" smtClean="0"/>
              <a:t>(34)</a:t>
            </a:r>
          </a:p>
          <a:p>
            <a:pPr marL="685800" lvl="2" indent="0" algn="r">
              <a:buNone/>
            </a:pPr>
            <a:r>
              <a:rPr lang="en-US" sz="2000" dirty="0"/>
              <a:t>34 routes are recorded, e.g. Epidural, G-Tube, </a:t>
            </a:r>
            <a:r>
              <a:rPr lang="en-US" sz="2000" dirty="0" smtClean="0"/>
              <a:t>J-tube, etc.</a:t>
            </a:r>
          </a:p>
          <a:p>
            <a:pPr marL="685800" lvl="2" indent="0">
              <a:buNone/>
            </a:pPr>
            <a:endParaRPr lang="en-US" sz="2000" dirty="0"/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Constructed Variable (1): IVD</a:t>
            </a:r>
            <a:endParaRPr lang="en-US" sz="2000" b="1" dirty="0">
              <a:solidFill>
                <a:srgbClr val="00206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2000" dirty="0" smtClean="0"/>
              <a:t>These </a:t>
            </a:r>
            <a:r>
              <a:rPr lang="en-US" sz="2000" dirty="0"/>
              <a:t>34 values need to be coded using the code file provided as Route1 to </a:t>
            </a:r>
            <a:r>
              <a:rPr lang="en-US" sz="2000" dirty="0" smtClean="0"/>
              <a:t>Route 7 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2000" dirty="0" smtClean="0"/>
              <a:t>IVD </a:t>
            </a:r>
            <a:r>
              <a:rPr lang="en-US" sz="2000" dirty="0"/>
              <a:t>takes value </a:t>
            </a:r>
          </a:p>
          <a:p>
            <a:pPr marL="685800" lvl="2" indent="0" algn="r">
              <a:buNone/>
            </a:pPr>
            <a:r>
              <a:rPr lang="en-US" sz="2000" dirty="0" smtClean="0"/>
              <a:t>1 </a:t>
            </a:r>
            <a:r>
              <a:rPr lang="en-US" sz="2000" dirty="0"/>
              <a:t>if a patient is prescribed to take medication via Routes 2 to 6, </a:t>
            </a:r>
          </a:p>
          <a:p>
            <a:pPr marL="685800" lvl="2" indent="0" algn="r">
              <a:buNone/>
            </a:pPr>
            <a:r>
              <a:rPr lang="en-US" sz="2000" dirty="0" smtClean="0"/>
              <a:t>0 </a:t>
            </a:r>
            <a:r>
              <a:rPr lang="en-US" sz="2000" dirty="0"/>
              <a:t>otherwise (Route 1 or Route 7)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209800"/>
            <a:ext cx="3009900" cy="3302370"/>
          </a:xfrm>
        </p:spPr>
        <p:txBody>
          <a:bodyPr/>
          <a:lstStyle/>
          <a:p>
            <a:pPr algn="ctr"/>
            <a:r>
              <a:rPr lang="en-US" b="1" dirty="0" smtClean="0"/>
              <a:t>Laboratory Test Results </a:t>
            </a:r>
            <a:br>
              <a:rPr lang="en-US" b="1" dirty="0" smtClean="0"/>
            </a:br>
            <a:r>
              <a:rPr lang="en-US" b="1" dirty="0" smtClean="0"/>
              <a:t>(15, 15)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0" y="381000"/>
            <a:ext cx="4495800" cy="5715000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solidFill>
                  <a:srgbClr val="002060"/>
                </a:solidFill>
              </a:rPr>
              <a:t>L</a:t>
            </a:r>
            <a:r>
              <a:rPr lang="en-US" sz="2000" b="1" dirty="0" smtClean="0">
                <a:solidFill>
                  <a:srgbClr val="002060"/>
                </a:solidFill>
              </a:rPr>
              <a:t>aboratory </a:t>
            </a:r>
            <a:r>
              <a:rPr lang="en-US" sz="2000" b="1" dirty="0">
                <a:solidFill>
                  <a:srgbClr val="002060"/>
                </a:solidFill>
              </a:rPr>
              <a:t>test </a:t>
            </a:r>
            <a:r>
              <a:rPr lang="en-US" sz="2000" b="1" dirty="0" smtClean="0">
                <a:solidFill>
                  <a:srgbClr val="002060"/>
                </a:solidFill>
              </a:rPr>
              <a:t>results (15) </a:t>
            </a:r>
          </a:p>
          <a:p>
            <a:pPr marL="685800" lvl="2" indent="0" algn="r">
              <a:buNone/>
            </a:pPr>
            <a:r>
              <a:rPr lang="en-US" sz="2000" b="1" dirty="0"/>
              <a:t>	Albumin, AlkPhos, </a:t>
            </a:r>
            <a:r>
              <a:rPr lang="en-US" sz="2000" b="1" dirty="0" smtClean="0"/>
              <a:t>AST/ALT</a:t>
            </a:r>
            <a:r>
              <a:rPr lang="en-US" sz="2000" b="1" dirty="0"/>
              <a:t>, </a:t>
            </a:r>
            <a:r>
              <a:rPr lang="en-US" sz="2000" b="1" dirty="0" smtClean="0"/>
              <a:t>BUN</a:t>
            </a:r>
            <a:r>
              <a:rPr lang="en-US" sz="2000" b="1" dirty="0"/>
              <a:t>, Calcium, Bicarb, </a:t>
            </a:r>
          </a:p>
          <a:p>
            <a:pPr marL="685800" lvl="2" indent="0" algn="r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Cr, </a:t>
            </a:r>
            <a:r>
              <a:rPr lang="en-US" sz="2000" b="1" dirty="0"/>
              <a:t>HCT, INR, K+,  Sodium, PLT, PTT, TBili, </a:t>
            </a:r>
            <a:r>
              <a:rPr lang="en-US" sz="2000" b="1" dirty="0" smtClean="0"/>
              <a:t>WBC</a:t>
            </a:r>
          </a:p>
          <a:p>
            <a:pPr marL="685800" lvl="2" indent="0" algn="r">
              <a:buNone/>
            </a:pPr>
            <a:endParaRPr lang="en-US" sz="2000" b="1" dirty="0"/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Constructed Variables (15):</a:t>
            </a:r>
          </a:p>
          <a:p>
            <a:pPr marL="685800" lvl="2" indent="0">
              <a:buNone/>
            </a:pPr>
            <a:r>
              <a:rPr lang="en-US" sz="2000" dirty="0" smtClean="0"/>
              <a:t>For each test result, x listed above, subtract  M(x) and then divide by S(x). </a:t>
            </a:r>
          </a:p>
          <a:p>
            <a:pPr marL="1028700" lvl="2" indent="-342900">
              <a:buFontTx/>
              <a:buChar char="-"/>
            </a:pPr>
            <a:r>
              <a:rPr lang="en-US" sz="2000" dirty="0" smtClean="0"/>
              <a:t>test results are recorded in the dataset </a:t>
            </a:r>
            <a:endParaRPr lang="en-US" sz="2000" dirty="0"/>
          </a:p>
          <a:p>
            <a:pPr marL="1028700" lvl="2" indent="-342900">
              <a:buFontTx/>
              <a:buChar char="-"/>
            </a:pPr>
            <a:r>
              <a:rPr lang="en-US" sz="2000" dirty="0" smtClean="0"/>
              <a:t>M(x) and S(x) for each variable x will be provided</a:t>
            </a:r>
            <a:endParaRPr lang="en-US" sz="2000" dirty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GTech,  January 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849373-7EC6-4EF7-BBA1-7E4EC165CB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7449</TotalTime>
  <Words>1469</Words>
  <Application>Microsoft Office PowerPoint</Application>
  <PresentationFormat>On-screen Show (4:3)</PresentationFormat>
  <Paragraphs>348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MS Mincho</vt:lpstr>
      <vt:lpstr>Arial</vt:lpstr>
      <vt:lpstr>Calibri</vt:lpstr>
      <vt:lpstr>Cambria</vt:lpstr>
      <vt:lpstr>Century Schoolbook</vt:lpstr>
      <vt:lpstr>Corbel</vt:lpstr>
      <vt:lpstr>Times New Roman</vt:lpstr>
      <vt:lpstr>Wingdings</vt:lpstr>
      <vt:lpstr>Headlines</vt:lpstr>
      <vt:lpstr>PowerPoint Presentation</vt:lpstr>
      <vt:lpstr>Our Approach</vt:lpstr>
      <vt:lpstr>Patient Population </vt:lpstr>
      <vt:lpstr>Demographic Information (3,4)</vt:lpstr>
      <vt:lpstr>Comorbidity (1,5)</vt:lpstr>
      <vt:lpstr>Source of Admission (10,2)  </vt:lpstr>
      <vt:lpstr>Procedure (33, 30) </vt:lpstr>
      <vt:lpstr>Medications Routes Administered  (34, 1)</vt:lpstr>
      <vt:lpstr>Laboratory Test Results  (15, 15) </vt:lpstr>
      <vt:lpstr>Transfusion (6, 1)</vt:lpstr>
      <vt:lpstr>Diagnostic Imaging (6, 1) </vt:lpstr>
      <vt:lpstr>Nursing Documentation (10, 10)</vt:lpstr>
      <vt:lpstr>Other Variables (6,7)</vt:lpstr>
      <vt:lpstr>Example</vt:lpstr>
      <vt:lpstr>Data Processing </vt:lpstr>
      <vt:lpstr>Output</vt:lpstr>
      <vt:lpstr>Derivation of point prediction pr, P and 80% C.I. [UP,LP]</vt:lpstr>
      <vt:lpstr>Selection and Display of the most important variables on daily basis</vt:lpstr>
      <vt:lpstr>Summary</vt:lpstr>
      <vt:lpstr>PowerPoint Presentation</vt:lpstr>
    </vt:vector>
  </TitlesOfParts>
  <Company>Georgia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Vjollca Sadiraj</dc:creator>
  <cp:lastModifiedBy>Sherry</cp:lastModifiedBy>
  <cp:revision>830</cp:revision>
  <cp:lastPrinted>2014-12-01T18:43:58Z</cp:lastPrinted>
  <dcterms:created xsi:type="dcterms:W3CDTF">2007-08-20T20:18:24Z</dcterms:created>
  <dcterms:modified xsi:type="dcterms:W3CDTF">2016-03-26T02:51:58Z</dcterms:modified>
</cp:coreProperties>
</file>