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0" r:id="rId1"/>
  </p:sldMasterIdLst>
  <p:notesMasterIdLst>
    <p:notesMasterId r:id="rId16"/>
  </p:notesMasterIdLst>
  <p:handoutMasterIdLst>
    <p:handoutMasterId r:id="rId17"/>
  </p:handoutMasterIdLst>
  <p:sldIdLst>
    <p:sldId id="300" r:id="rId2"/>
    <p:sldId id="303" r:id="rId3"/>
    <p:sldId id="257" r:id="rId4"/>
    <p:sldId id="258" r:id="rId5"/>
    <p:sldId id="262" r:id="rId6"/>
    <p:sldId id="296" r:id="rId7"/>
    <p:sldId id="263" r:id="rId8"/>
    <p:sldId id="264" r:id="rId9"/>
    <p:sldId id="265" r:id="rId10"/>
    <p:sldId id="304" r:id="rId11"/>
    <p:sldId id="297" r:id="rId12"/>
    <p:sldId id="305" r:id="rId13"/>
    <p:sldId id="306" r:id="rId14"/>
    <p:sldId id="302" r:id="rId1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 snapToObjects="1">
      <p:cViewPr varScale="1">
        <p:scale>
          <a:sx n="149" d="100"/>
          <a:sy n="149" d="100"/>
        </p:scale>
        <p:origin x="37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DDF8BF4-374E-4A46-B667-72CD565A20B8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4AD906D-B661-4E37-B0E1-4B9C08C1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04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4B9B1-56D5-42B1-A97C-904B43AF07A2}" type="datetimeFigureOut">
              <a:rPr lang="en-US" smtClean="0"/>
              <a:t>8/12/2016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E60FE-F607-4842-965C-0E915755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/>
          </a:blip>
          <a:srcRect/>
          <a:stretch>
            <a:fillRect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FE7D661-1836-44F7-8FAF-35E8F866ECD3}" type="datetime1">
              <a:rPr lang="en-US" smtClean="0"/>
              <a:pPr/>
              <a:t>8/12/2016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2362200" y="6050037"/>
            <a:ext cx="6705600" cy="68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sz="3600" dirty="0" smtClean="0">
                <a:solidFill>
                  <a:srgbClr val="FF0000"/>
                </a:solidFill>
              </a:rPr>
              <a:t>E</a:t>
            </a:r>
            <a:r>
              <a:rPr lang="en-US" sz="3600" dirty="0" smtClean="0">
                <a:solidFill>
                  <a:srgbClr val="FF0000"/>
                </a:solidFill>
                <a:latin typeface="Pristina" panose="03060402040406080204" pitchFamily="66" charset="0"/>
              </a:rPr>
              <a:t>x</a:t>
            </a:r>
            <a:r>
              <a:rPr lang="en-US" sz="3600" dirty="0" smtClean="0">
                <a:solidFill>
                  <a:schemeClr val="bg1"/>
                </a:solidFill>
              </a:rPr>
              <a:t>perimental Economics </a:t>
            </a:r>
            <a:r>
              <a:rPr lang="en-US" sz="3600" dirty="0" err="1" smtClean="0">
                <a:solidFill>
                  <a:srgbClr val="FF0000"/>
                </a:solidFill>
              </a:rPr>
              <a:t>CEN</a:t>
            </a:r>
            <a:r>
              <a:rPr lang="en-US" sz="3600" dirty="0" err="1" smtClean="0">
                <a:solidFill>
                  <a:schemeClr val="bg1"/>
                </a:solidFill>
              </a:rPr>
              <a:t>ter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83" y="6009184"/>
            <a:ext cx="1868193" cy="15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15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"/>
            <a:ext cx="8101861" cy="74612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6B357-51B9-47D2-A71D-0D06CB03185D}" type="datetime1">
              <a:rPr lang="en-US" smtClean="0"/>
              <a:pPr/>
              <a:t>8/12/2016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177636"/>
            <a:ext cx="8153400" cy="497378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031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3179618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54478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136467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199"/>
            <a:ext cx="7772400" cy="1364673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1364672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B827-F132-4DF6-9FB9-4035A4C798EF}" type="datetime1">
              <a:rPr lang="en-US" smtClean="0"/>
              <a:pPr/>
              <a:t>8/12/2016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9050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24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967FD-6084-4075-993E-77EC8038773F}" type="datetime1">
              <a:rPr lang="en-US" smtClean="0"/>
              <a:pPr/>
              <a:t>8/12/2016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44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88B47-74BA-4873-ADAE-EB0120124E83}" type="datetime1">
              <a:rPr lang="en-US" smtClean="0"/>
              <a:pPr/>
              <a:t>8/12/2016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73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D1EACE2-EA00-4376-9A66-47ABB8B02CF5}" type="datetime1">
              <a:rPr lang="en-US" smtClean="0"/>
              <a:pPr/>
              <a:t>8/12/2016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23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0782"/>
            <a:ext cx="8153400" cy="685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198418"/>
            <a:ext cx="8153400" cy="492806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DA47DADC-55EA-4839-91C8-5BCC0EC06F5C}" type="datetime1">
              <a:rPr lang="en-US" smtClean="0"/>
              <a:pPr/>
              <a:t>8/12/2016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706582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2648" y="76200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746124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fld id="{CE8079A4-7AA8-4A4F-87E2-7781EC5097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0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6" r:id="rId4"/>
    <p:sldLayoutId id="2147483917" r:id="rId5"/>
    <p:sldLayoutId id="2147483919" r:id="rId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q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30" y="975360"/>
            <a:ext cx="8647289" cy="4831079"/>
          </a:xfrm>
        </p:spPr>
        <p:txBody>
          <a:bodyPr anchor="t">
            <a:normAutofit fontScale="90000"/>
          </a:bodyPr>
          <a:lstStyle/>
          <a:p>
            <a:r>
              <a:rPr lang="en-US" sz="3600" dirty="0" smtClean="0"/>
              <a:t>Clinical Decision Support System for Hospital Discharge Decision Making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James C. Cox</a:t>
            </a:r>
            <a:br>
              <a:rPr lang="en-US" sz="2800" dirty="0" smtClean="0"/>
            </a:br>
            <a:r>
              <a:rPr lang="en-US" sz="2800" dirty="0" smtClean="0"/>
              <a:t>Noah </a:t>
            </a:r>
            <a:r>
              <a:rPr lang="en-US" sz="2800" dirty="0" err="1" smtClean="0"/>
              <a:t>Langdale</a:t>
            </a:r>
            <a:r>
              <a:rPr lang="en-US" sz="2800" dirty="0" smtClean="0"/>
              <a:t> Jr Chair in Economics</a:t>
            </a:r>
            <a:br>
              <a:rPr lang="en-US" sz="2800" dirty="0" smtClean="0"/>
            </a:br>
            <a:r>
              <a:rPr lang="en-US" sz="2800" dirty="0" smtClean="0"/>
              <a:t>Georgia Research Alliance Eminent Scholar</a:t>
            </a:r>
            <a:br>
              <a:rPr lang="en-US" sz="2800" dirty="0" smtClean="0"/>
            </a:br>
            <a:r>
              <a:rPr lang="en-US" sz="2800" dirty="0" smtClean="0"/>
              <a:t>Director, Experimental Economics Center</a:t>
            </a:r>
            <a:br>
              <a:rPr lang="en-US" sz="2800" dirty="0" smtClean="0"/>
            </a:br>
            <a:r>
              <a:rPr lang="en-US" sz="2800" dirty="0" smtClean="0"/>
              <a:t>Georgia State University</a:t>
            </a:r>
            <a:br>
              <a:rPr lang="en-US" sz="28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6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Results from Laboratory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61109" y="1615669"/>
            <a:ext cx="8153400" cy="4748880"/>
          </a:xfrm>
        </p:spPr>
        <p:txBody>
          <a:bodyPr/>
          <a:lstStyle/>
          <a:p>
            <a:r>
              <a:rPr lang="en-US" dirty="0"/>
              <a:t>Subjects: resident physicians and medical students (4th yr.)</a:t>
            </a:r>
          </a:p>
          <a:p>
            <a:r>
              <a:rPr lang="en-US" dirty="0"/>
              <a:t>Focus: gastrointestinal surgery</a:t>
            </a:r>
          </a:p>
          <a:p>
            <a:r>
              <a:rPr lang="en-US" dirty="0"/>
              <a:t>Use of the alpha CDSS combined with a change in the default option</a:t>
            </a:r>
          </a:p>
          <a:p>
            <a:pPr lvl="1"/>
            <a:r>
              <a:rPr lang="en-US" dirty="0"/>
              <a:t>Reduces average length of stay</a:t>
            </a:r>
          </a:p>
          <a:p>
            <a:pPr lvl="1"/>
            <a:r>
              <a:rPr lang="en-US" dirty="0"/>
              <a:t>Reduces probability of readmission for high-risk patients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084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SMART ON FHIR Decision Support Software in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14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"/>
            <a:ext cx="8101861" cy="5691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	 Rectangular Block Display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6" y="1069219"/>
            <a:ext cx="8927624" cy="5650566"/>
          </a:xfrm>
        </p:spPr>
      </p:pic>
    </p:spTree>
    <p:extLst>
      <p:ext uri="{BB962C8B-B14F-4D97-AF65-F5344CB8AC3E}">
        <p14:creationId xmlns:p14="http://schemas.microsoft.com/office/powerpoint/2010/main" val="158379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"/>
            <a:ext cx="8101861" cy="620256"/>
          </a:xfrm>
        </p:spPr>
        <p:txBody>
          <a:bodyPr/>
          <a:lstStyle/>
          <a:p>
            <a:r>
              <a:rPr lang="en-US" dirty="0" smtClean="0"/>
              <a:t>		Circular Display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4" y="1216663"/>
            <a:ext cx="8843484" cy="4755711"/>
          </a:xfrm>
        </p:spPr>
      </p:pic>
    </p:spTree>
    <p:extLst>
      <p:ext uri="{BB962C8B-B14F-4D97-AF65-F5344CB8AC3E}">
        <p14:creationId xmlns:p14="http://schemas.microsoft.com/office/powerpoint/2010/main" val="48059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906780"/>
            <a:ext cx="6477000" cy="1828800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40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Relevant Publications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6756" y="1177636"/>
            <a:ext cx="8850488" cy="5573120"/>
          </a:xfrm>
        </p:spPr>
        <p:txBody>
          <a:bodyPr>
            <a:normAutofit/>
          </a:bodyPr>
          <a:lstStyle/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Calibri" panose="020F0502020204030204"/>
              </a:rPr>
              <a:t>Readmission and Discharge Decision Making research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reported in: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Kassin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, Owen, Perez, Leeds, Cox, Schnier, Sadiraj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Sweeney, “Risk Factors for 30-Day Hospital Readmission among General Surgery Patients”, </a:t>
            </a:r>
            <a:r>
              <a:rPr lang="en-US" sz="2000" i="1" dirty="0">
                <a:solidFill>
                  <a:prstClr val="black"/>
                </a:solidFill>
                <a:latin typeface="Calibri" panose="020F0502020204030204"/>
              </a:rPr>
              <a:t>Journal of the American College of Surgeons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, 215(3), 2012, 322-330.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Leeds, Sadiraj, Cox, Schnier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Sweeney, “Assessing Clinical Discharge Data Preferences among Practicing Surgeons”, </a:t>
            </a:r>
            <a:r>
              <a:rPr lang="en-US" sz="2000" i="1" dirty="0">
                <a:solidFill>
                  <a:prstClr val="black"/>
                </a:solidFill>
                <a:latin typeface="Calibri" panose="020F0502020204030204"/>
              </a:rPr>
              <a:t>Journal of Surgical Research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, 184, 2013, 42-48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Leeds, Sadiraj, Cox, Gao, 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</a:rPr>
              <a:t>Pawlik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, Schnier, Sweeney. “Discharge Decision-making after Complex Surgery: Surgeon Behaviors Compared to Predictive Modeling to Reduce Surgical Readmissions”, </a:t>
            </a:r>
            <a:r>
              <a:rPr lang="en-US" sz="2000" i="1" dirty="0">
                <a:solidFill>
                  <a:prstClr val="black"/>
                </a:solidFill>
                <a:latin typeface="Calibri" panose="020F0502020204030204"/>
              </a:rPr>
              <a:t>American Journal of Surgery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in press. </a:t>
            </a:r>
          </a:p>
          <a:p>
            <a:pPr marL="171450" lvl="0" indent="-171450" defTabSz="685800">
              <a:lnSpc>
                <a:spcPct val="90000"/>
              </a:lnSpc>
              <a:spcBef>
                <a:spcPts val="75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300" dirty="0" smtClean="0">
                <a:solidFill>
                  <a:prstClr val="black"/>
                </a:solidFill>
                <a:latin typeface="Calibri" panose="020F0502020204030204"/>
              </a:rPr>
              <a:t>Experiments </a:t>
            </a:r>
            <a:r>
              <a:rPr lang="en-US" sz="2300" dirty="0">
                <a:solidFill>
                  <a:prstClr val="black"/>
                </a:solidFill>
                <a:latin typeface="Calibri" panose="020F0502020204030204"/>
              </a:rPr>
              <a:t>with the </a:t>
            </a:r>
            <a:r>
              <a:rPr lang="en-US" sz="2300" dirty="0" smtClean="0">
                <a:solidFill>
                  <a:prstClr val="black"/>
                </a:solidFill>
                <a:latin typeface="Calibri" panose="020F0502020204030204"/>
              </a:rPr>
              <a:t>alpha CDSS </a:t>
            </a:r>
            <a:r>
              <a:rPr lang="en-US" sz="2300" dirty="0">
                <a:solidFill>
                  <a:prstClr val="black"/>
                </a:solidFill>
                <a:latin typeface="Calibri" panose="020F0502020204030204"/>
              </a:rPr>
              <a:t>reported in: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Cox, Sadiraj, Schnier &amp; Sweeney, “Higher Quality and Lower Cost from Improving Hospital Discharge Decision Making”, </a:t>
            </a:r>
            <a:r>
              <a:rPr lang="en-US" sz="2000" i="1" dirty="0">
                <a:solidFill>
                  <a:prstClr val="black"/>
                </a:solidFill>
                <a:latin typeface="Calibri" panose="020F0502020204030204"/>
              </a:rPr>
              <a:t>Journal of Economic Behavior and Organization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, in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press.  </a:t>
            </a:r>
          </a:p>
          <a:p>
            <a:pPr marL="514350" lvl="1" indent="-171450" defTabSz="685800">
              <a:lnSpc>
                <a:spcPct val="90000"/>
              </a:lnSpc>
              <a:spcBef>
                <a:spcPts val="375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Cox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, Sadiraj, Schnier &amp; Sweeney, “Incentivizing Cost-Effective Reductions in Hospital Readmission Rates”, </a:t>
            </a:r>
            <a:r>
              <a:rPr lang="en-US" sz="2000" i="1" dirty="0">
                <a:solidFill>
                  <a:prstClr val="black"/>
                </a:solidFill>
                <a:latin typeface="Calibri" panose="020F0502020204030204"/>
              </a:rPr>
              <a:t>Journal of Economic Behavior and Organization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, in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/>
              </a:rPr>
              <a:t>press.</a:t>
            </a: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r>
              <a:rPr lang="en-US" dirty="0" smtClean="0"/>
              <a:t>Develop and Test Clinical Decision Support System (CDSS) that can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Decrease 30-day unplanned readmission rates and/or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Decrease average length of hospital stay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3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Research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Extract a large sample of (de-identified) patient data from the data warehouse of Emory University Hospital</a:t>
            </a:r>
          </a:p>
          <a:p>
            <a:r>
              <a:rPr lang="en-US" dirty="0" smtClean="0"/>
              <a:t>Develop a predictive model of 30-day readmission</a:t>
            </a:r>
          </a:p>
          <a:p>
            <a:r>
              <a:rPr lang="en-US" dirty="0" smtClean="0"/>
              <a:t>Develop a first (alpha) version of a Clinical Decision Support System (CDSS) based on model’s predictions</a:t>
            </a:r>
          </a:p>
          <a:p>
            <a:r>
              <a:rPr lang="en-US" dirty="0" smtClean="0"/>
              <a:t>Conduct laboratory experiments to test uptake of the alpha CDSS under alternative information and compensation treatments</a:t>
            </a:r>
          </a:p>
          <a:p>
            <a:r>
              <a:rPr lang="en-US" dirty="0" smtClean="0"/>
              <a:t>Develop a SMART on FHIR application for the CDSS that can interact with electronic health records in real time</a:t>
            </a:r>
          </a:p>
          <a:p>
            <a:r>
              <a:rPr lang="en-US" dirty="0" smtClean="0"/>
              <a:t>Test efficacy of the </a:t>
            </a:r>
            <a:r>
              <a:rPr lang="en-US" dirty="0">
                <a:solidFill>
                  <a:srgbClr val="666666"/>
                </a:solidFill>
              </a:rPr>
              <a:t>SMART on FHIR application </a:t>
            </a:r>
            <a:r>
              <a:rPr lang="en-US" dirty="0" smtClean="0"/>
              <a:t>with a hospital ward intervention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38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CDSS for Discharge Decision Making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Uses time-varying predictive model to make recommendations</a:t>
            </a:r>
          </a:p>
          <a:p>
            <a:r>
              <a:rPr lang="en-US" dirty="0" smtClean="0"/>
              <a:t>Target readmission rates:10% reduction from historical</a:t>
            </a:r>
          </a:p>
          <a:p>
            <a:r>
              <a:rPr lang="en-US" dirty="0" smtClean="0"/>
              <a:t>Recommendations:</a:t>
            </a:r>
          </a:p>
          <a:p>
            <a:pPr lvl="1"/>
            <a:r>
              <a:rPr lang="en-US" dirty="0" smtClean="0"/>
              <a:t>If point estimate is above target: “Do Not Discharge”</a:t>
            </a:r>
          </a:p>
          <a:p>
            <a:pPr lvl="1"/>
            <a:r>
              <a:rPr lang="en-US" dirty="0" smtClean="0"/>
              <a:t>If point estimate is below target but upper 80% CI is not: “Physician Judgment”</a:t>
            </a:r>
          </a:p>
          <a:p>
            <a:pPr lvl="1"/>
            <a:r>
              <a:rPr lang="en-US" dirty="0" smtClean="0"/>
              <a:t>If whole 80% CI is below target: “Discharge”</a:t>
            </a:r>
          </a:p>
          <a:p>
            <a:r>
              <a:rPr lang="en-US" dirty="0" smtClean="0"/>
              <a:t>Graphically illustrates additional information:</a:t>
            </a:r>
          </a:p>
          <a:p>
            <a:pPr lvl="1"/>
            <a:r>
              <a:rPr lang="en-US" dirty="0" smtClean="0"/>
              <a:t>Time-varying readmission probability prediction</a:t>
            </a:r>
          </a:p>
          <a:p>
            <a:pPr lvl="1"/>
            <a:r>
              <a:rPr lang="en-US" dirty="0" smtClean="0"/>
              <a:t>Dynamically-updated “key” variables with time trends and “normal” range bands</a:t>
            </a:r>
          </a:p>
        </p:txBody>
      </p:sp>
    </p:spTree>
    <p:extLst>
      <p:ext uri="{BB962C8B-B14F-4D97-AF65-F5344CB8AC3E}">
        <p14:creationId xmlns:p14="http://schemas.microsoft.com/office/powerpoint/2010/main" val="147287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39" y="1142844"/>
            <a:ext cx="7713961" cy="234975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Alpha Decision Support Software Screens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1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Recommendation: Do Not Discharge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8661215" cy="54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61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“Recommendation”: Physician Judgment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20"/>
            <a:ext cx="8661215" cy="54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</a:t>
            </a:r>
            <a:r>
              <a:rPr lang="en-US" dirty="0" smtClean="0"/>
              <a:t>Discharge Patient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188719"/>
            <a:ext cx="8661215" cy="541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9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cademicPresentation2(3)">
  <a:themeElements>
    <a:clrScheme name="Custom 4">
      <a:dk1>
        <a:srgbClr val="666666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imposter.potx" id="{B9788356-5A35-4251-A4E0-2DBE4B2E15C7}" vid="{826E0E13-BE23-444B-840E-4638FEB03D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17046</TotalTime>
  <Words>481</Words>
  <Application>Microsoft Office PowerPoint</Application>
  <PresentationFormat>On-screen Show (4:3)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Pristina</vt:lpstr>
      <vt:lpstr>Times New Roman</vt:lpstr>
      <vt:lpstr>Tw Cen MT</vt:lpstr>
      <vt:lpstr>Wingdings</vt:lpstr>
      <vt:lpstr>AcademicPresentation2(3)</vt:lpstr>
      <vt:lpstr>Clinical Decision Support System for Hospital Discharge Decision Making    James C. Cox Noah Langdale Jr Chair in Economics Georgia Research Alliance Eminent Scholar Director, Experimental Economics Center Georgia State University  </vt:lpstr>
      <vt:lpstr>Our Relevant Publications</vt:lpstr>
      <vt:lpstr>Our Topic</vt:lpstr>
      <vt:lpstr>Research Protocol</vt:lpstr>
      <vt:lpstr>CDSS for Discharge Decision Making</vt:lpstr>
      <vt:lpstr>Alpha Decision Support Software Screens</vt:lpstr>
      <vt:lpstr>Recommendation: Do Not Discharge </vt:lpstr>
      <vt:lpstr>“Recommendation”: Physician Judgment</vt:lpstr>
      <vt:lpstr>Recommendation: Discharge Patient</vt:lpstr>
      <vt:lpstr>Summary Results from Laboratory Experiment</vt:lpstr>
      <vt:lpstr>SMART ON FHIR Decision Support Software in Development</vt:lpstr>
      <vt:lpstr>  Rectangular Block Display</vt:lpstr>
      <vt:lpstr>  Circular Display</vt:lpstr>
      <vt:lpstr>Thank you</vt:lpstr>
    </vt:vector>
  </TitlesOfParts>
  <Company>Georgia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Kurt Schnier</dc:creator>
  <cp:lastModifiedBy>jccox</cp:lastModifiedBy>
  <cp:revision>197</cp:revision>
  <cp:lastPrinted>2015-02-02T04:44:14Z</cp:lastPrinted>
  <dcterms:created xsi:type="dcterms:W3CDTF">2013-06-29T15:40:50Z</dcterms:created>
  <dcterms:modified xsi:type="dcterms:W3CDTF">2016-08-12T21:59:07Z</dcterms:modified>
</cp:coreProperties>
</file>