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8" r:id="rId8"/>
    <p:sldId id="262" r:id="rId9"/>
    <p:sldId id="260" r:id="rId10"/>
    <p:sldId id="261" r:id="rId11"/>
    <p:sldId id="269" r:id="rId12"/>
    <p:sldId id="265" r:id="rId13"/>
    <p:sldId id="267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1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8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79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61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34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63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85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8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6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1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6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2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2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47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FHIR When Ready</a:t>
            </a:r>
          </a:p>
          <a:p>
            <a:r>
              <a:rPr lang="en-US" dirty="0"/>
              <a:t>Joshua Kaelin | Reece </a:t>
            </a:r>
            <a:r>
              <a:rPr lang="en-US" dirty="0" err="1"/>
              <a:t>Karge</a:t>
            </a:r>
            <a:r>
              <a:rPr lang="en-US" dirty="0"/>
              <a:t> | Paul </a:t>
            </a:r>
            <a:r>
              <a:rPr lang="en-US" dirty="0" err="1"/>
              <a:t>Maserrat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42" y="157831"/>
            <a:ext cx="11647173" cy="557190"/>
          </a:xfrm>
        </p:spPr>
        <p:txBody>
          <a:bodyPr>
            <a:normAutofit fontScale="90000"/>
          </a:bodyPr>
          <a:lstStyle/>
          <a:p>
            <a:r>
              <a:rPr lang="en-US" dirty="0"/>
              <a:t>Modified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1643" y="6396149"/>
            <a:ext cx="589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http://docs.smarthealthit.org/authorization/</a:t>
            </a:r>
          </a:p>
        </p:txBody>
      </p:sp>
      <p:pic>
        <p:nvPicPr>
          <p:cNvPr id="2050" name="Picture 2" descr="http://www.websequencediagrams.com/cgi-bin/cdraw?lz=bm90ZSBsZWZ0IG9mIEFwcDogUmVxdWVzdCBhdXRob3JpemF0aW9uCkFwcCAtPj4gRUhSIEF1dGh6IFNlcnZlcjogUmVkaXJlY3QgaHR0cHM6Ly97ZWhyADUJZV91cmx9Py4uLgoAZgVvdmVyADITQQAnCCBBcHBcbihtYXkgaW5jbHVkZSBlbmQtdXNlAE4GZW50aWMAgQ4FXG5hbmQADw4AgSYJKQpOb3RlIABWGE9uIGFwcHJvdmFsCgCBQRAgLT4-AIIBBwCBSBBhcHAgcgCBZwdfdXJpfT9jb2RlPTEyMyYAgVcJAII-DUV4Y2hhbmdlIGNvZGUgZm9yIGFjY2VzcyB0b2tlbjtcbmlmIGNvbmZpZGVudGlhbCBjbGllbnQsAIFyCXNlY3JldApBcHAtPgCCaBJQT1NUAIJsCgBPBSB1cmx9XG5ncmFudF90eXBlPQCDOg1fY29kZSYAgSQSAIJ7GwCCagdlIGEAgxQFAIEcFgCCaQcAg0YXSXNzdWUgbmV3AIFyBiB3aXRoIGNvbnRleHQ6XG4ge1xuIgCCEwZfAIIUBSI6IgCBcwYtAIIjBS14eXoiLFxuImV4cGlyZXMtaW4iOjM2MDAsXG4icGF0aWVudCI6IjQ1NiIsXG4uLi5cbn0Ag0MUAIVZBVsAgnYMIHJlc3BvbnNlXQ&amp;s=default&amp;h=NA3OIkJNCqFraI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94" y="1276200"/>
            <a:ext cx="4958265" cy="511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0815" y="901742"/>
            <a:ext cx="942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 Authorization Sequence</a:t>
            </a:r>
          </a:p>
        </p:txBody>
      </p:sp>
    </p:spTree>
    <p:extLst>
      <p:ext uri="{BB962C8B-B14F-4D97-AF65-F5344CB8AC3E}">
        <p14:creationId xmlns:p14="http://schemas.microsoft.com/office/powerpoint/2010/main" val="215659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89" y="774776"/>
            <a:ext cx="11647173" cy="557190"/>
          </a:xfrm>
        </p:spPr>
        <p:txBody>
          <a:bodyPr>
            <a:normAutofit fontScale="90000"/>
          </a:bodyPr>
          <a:lstStyle/>
          <a:p>
            <a:r>
              <a:rPr lang="en-US" dirty="0"/>
              <a:t>Modified Design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861526"/>
          </a:xfrm>
        </p:spPr>
        <p:txBody>
          <a:bodyPr>
            <a:normAutofit/>
          </a:bodyPr>
          <a:lstStyle/>
          <a:p>
            <a:r>
              <a:rPr lang="en-US" dirty="0"/>
              <a:t>Deploy Strategy</a:t>
            </a:r>
          </a:p>
          <a:p>
            <a:pPr lvl="1"/>
            <a:r>
              <a:rPr lang="en-US" dirty="0"/>
              <a:t>Requirement to be a Java Web App</a:t>
            </a:r>
          </a:p>
          <a:p>
            <a:pPr lvl="1"/>
            <a:r>
              <a:rPr lang="en-US" dirty="0"/>
              <a:t>Currently deployed on a personal AWS instance</a:t>
            </a:r>
          </a:p>
          <a:p>
            <a:pPr lvl="1"/>
            <a:r>
              <a:rPr lang="en-US" dirty="0"/>
              <a:t>Utilizing standard libraries and HAPI FHIR library to maximize portability</a:t>
            </a:r>
          </a:p>
          <a:p>
            <a:pPr lvl="1"/>
            <a:r>
              <a:rPr lang="en-US" dirty="0"/>
              <a:t>Hand-off document to replace client/secret keys once final app team is established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1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A web-based Java application was created</a:t>
            </a:r>
          </a:p>
          <a:p>
            <a:pPr lvl="1"/>
            <a:r>
              <a:rPr lang="en-US" dirty="0"/>
              <a:t>It is able to successfully connect to Cerner’s SMART on FHIR platform</a:t>
            </a:r>
          </a:p>
          <a:p>
            <a:pPr lvl="1"/>
            <a:r>
              <a:rPr lang="en-US" dirty="0"/>
              <a:t>It displays specific resources returned from the Cerner FHIR server</a:t>
            </a:r>
          </a:p>
          <a:p>
            <a:r>
              <a:rPr lang="en-US" dirty="0"/>
              <a:t>Usability</a:t>
            </a:r>
          </a:p>
          <a:p>
            <a:pPr lvl="1"/>
            <a:r>
              <a:rPr lang="en-US" dirty="0"/>
              <a:t>Post-pivot, the web-based application is very simple</a:t>
            </a:r>
          </a:p>
          <a:p>
            <a:pPr lvl="2"/>
            <a:r>
              <a:rPr lang="en-US" dirty="0"/>
              <a:t>Select a Patient from the dropdown and view the relevant data</a:t>
            </a:r>
          </a:p>
          <a:p>
            <a:pPr lvl="1"/>
            <a:r>
              <a:rPr lang="en-US" dirty="0"/>
              <a:t>One primary concern was the ability to adapt the delivered codebase to an account controlled by the OM’s at some point in the future</a:t>
            </a:r>
          </a:p>
          <a:p>
            <a:pPr lvl="2"/>
            <a:r>
              <a:rPr lang="en-US" dirty="0"/>
              <a:t>Part of the application manual covers this transition in detail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8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85581"/>
            <a:ext cx="10353762" cy="41056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</a:t>
            </a:r>
          </a:p>
          <a:p>
            <a:pPr lvl="1"/>
            <a:r>
              <a:rPr lang="en-US" dirty="0"/>
              <a:t>UI</a:t>
            </a:r>
          </a:p>
          <a:p>
            <a:pPr lvl="2"/>
            <a:r>
              <a:rPr lang="en-US" dirty="0"/>
              <a:t>Very simplistic, a scaffolding upon which to build future efforts</a:t>
            </a:r>
          </a:p>
          <a:p>
            <a:pPr lvl="1"/>
            <a:r>
              <a:rPr lang="en-US" dirty="0"/>
              <a:t>Server-side</a:t>
            </a:r>
          </a:p>
          <a:p>
            <a:pPr lvl="2"/>
            <a:r>
              <a:rPr lang="en-US" dirty="0"/>
              <a:t>Utilizes HAPI FHIR interface to maximize future compatibility and upgrades</a:t>
            </a:r>
          </a:p>
          <a:p>
            <a:r>
              <a:rPr lang="en-US" dirty="0"/>
              <a:t>Innovation</a:t>
            </a:r>
          </a:p>
          <a:p>
            <a:pPr lvl="1"/>
            <a:r>
              <a:rPr lang="en-US" dirty="0"/>
              <a:t>Unfortunately, the late pivot limited our ability to innovate</a:t>
            </a:r>
          </a:p>
          <a:p>
            <a:pPr lvl="1"/>
            <a:r>
              <a:rPr lang="en-US" dirty="0"/>
              <a:t>We only had a few weeks to redesign the application, including:</a:t>
            </a:r>
          </a:p>
          <a:p>
            <a:pPr lvl="2"/>
            <a:r>
              <a:rPr lang="en-US" dirty="0"/>
              <a:t>Discarding existing user interface</a:t>
            </a:r>
          </a:p>
          <a:p>
            <a:pPr lvl="2"/>
            <a:r>
              <a:rPr lang="en-US" dirty="0"/>
              <a:t>Changing design pattern to server-based</a:t>
            </a:r>
          </a:p>
          <a:p>
            <a:pPr lvl="2"/>
            <a:r>
              <a:rPr lang="en-US" dirty="0"/>
              <a:t>Changing language to Java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0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Walkthrough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75" y="2621379"/>
            <a:ext cx="56388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6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Walkthrough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925" y="2510590"/>
            <a:ext cx="6667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40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Walkthrough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575911"/>
            <a:ext cx="4772025" cy="218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95"/>
          <a:stretch/>
        </p:blipFill>
        <p:spPr>
          <a:xfrm>
            <a:off x="913794" y="3733800"/>
            <a:ext cx="4772025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29484"/>
          <a:stretch/>
        </p:blipFill>
        <p:spPr>
          <a:xfrm>
            <a:off x="6457431" y="1565303"/>
            <a:ext cx="4810125" cy="52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Clinical Decision Support App</a:t>
            </a:r>
          </a:p>
          <a:p>
            <a:r>
              <a:rPr lang="en-US" dirty="0"/>
              <a:t>Utilize the SMART-on-FHIR JavaScript framework</a:t>
            </a:r>
          </a:p>
          <a:p>
            <a:r>
              <a:rPr lang="en-US" dirty="0"/>
              <a:t>Use Cerner’s infrastructure (SMART/</a:t>
            </a:r>
            <a:r>
              <a:rPr lang="en-US" dirty="0" err="1"/>
              <a:t>Oauth</a:t>
            </a:r>
            <a:r>
              <a:rPr lang="en-US" dirty="0"/>
              <a:t> &amp; FHIR resources)</a:t>
            </a:r>
          </a:p>
          <a:p>
            <a:r>
              <a:rPr lang="en-US" dirty="0"/>
              <a:t>Apply a mathematical model to queried FHIR data to generate a recommendation</a:t>
            </a:r>
          </a:p>
          <a:p>
            <a:r>
              <a:rPr lang="en-US" dirty="0"/>
              <a:t>Serve recommendation on UI</a:t>
            </a:r>
          </a:p>
        </p:txBody>
      </p:sp>
    </p:spTree>
    <p:extLst>
      <p:ext uri="{BB962C8B-B14F-4D97-AF65-F5344CB8AC3E}">
        <p14:creationId xmlns:p14="http://schemas.microsoft.com/office/powerpoint/2010/main" val="182087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Organization mentors were comprised of experts in various fields that came together to create the vision for this SMART on FHIR app</a:t>
            </a:r>
          </a:p>
          <a:p>
            <a:r>
              <a:rPr lang="en-US" dirty="0"/>
              <a:t>We leveraged their robust knowledge of the clinical situational space to understand user needs</a:t>
            </a:r>
          </a:p>
          <a:p>
            <a:r>
              <a:rPr lang="en-US" dirty="0"/>
              <a:t>We leveraged a reference mathematical model created in Excel that was able to calculate risks based on patient observations over a time period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8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86" y="2211208"/>
            <a:ext cx="8788278" cy="1612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986" y="4099488"/>
            <a:ext cx="8788278" cy="1714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2" y="2759778"/>
            <a:ext cx="2338573" cy="23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2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data availability</a:t>
            </a:r>
          </a:p>
          <a:p>
            <a:pPr lvl="1"/>
            <a:r>
              <a:rPr lang="en-US" dirty="0"/>
              <a:t>The mathematical model used for recommendation requires a multi-day period of observations</a:t>
            </a:r>
          </a:p>
          <a:p>
            <a:pPr lvl="1"/>
            <a:r>
              <a:rPr lang="en-US" dirty="0"/>
              <a:t>Many of the required variables are simply not present in bulk (if at all) on the FHIR server</a:t>
            </a:r>
          </a:p>
          <a:p>
            <a:pPr lvl="1"/>
            <a:r>
              <a:rPr lang="en-US" dirty="0"/>
              <a:t>There was some hope that Emory would have their own FHIR server available with this data that we could use but it did not pan out in time</a:t>
            </a:r>
          </a:p>
          <a:p>
            <a:r>
              <a:rPr lang="en-US" dirty="0"/>
              <a:t>Adjusted Framework</a:t>
            </a:r>
          </a:p>
          <a:p>
            <a:pPr lvl="1"/>
            <a:r>
              <a:rPr lang="en-US" dirty="0"/>
              <a:t>Our OM’s determined that they needed a Java Web Server application instead of a client-based JavaScript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8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basic SMART-on-FHIR server-based application in Java</a:t>
            </a:r>
          </a:p>
          <a:p>
            <a:r>
              <a:rPr lang="en-US" dirty="0"/>
              <a:t>Publish application on Cerner’s developer portal</a:t>
            </a:r>
          </a:p>
          <a:p>
            <a:r>
              <a:rPr lang="en-US" dirty="0"/>
              <a:t>Prioritize OAuth functionality</a:t>
            </a:r>
          </a:p>
          <a:p>
            <a:r>
              <a:rPr lang="en-US" dirty="0"/>
              <a:t>Connect to Cerner’s FHIR server</a:t>
            </a:r>
          </a:p>
          <a:p>
            <a:r>
              <a:rPr lang="en-US" dirty="0"/>
              <a:t>Develop a hand-off document to replace our developer keys with our OM’s production keys at some future date</a:t>
            </a:r>
          </a:p>
          <a:p>
            <a:r>
              <a:rPr lang="en-US" dirty="0"/>
              <a:t>Build some UI that can be tested (retrieving one or more resources from the FHIR server)</a:t>
            </a:r>
          </a:p>
        </p:txBody>
      </p:sp>
    </p:spTree>
    <p:extLst>
      <p:ext uri="{BB962C8B-B14F-4D97-AF65-F5344CB8AC3E}">
        <p14:creationId xmlns:p14="http://schemas.microsoft.com/office/powerpoint/2010/main" val="324149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312816"/>
            <a:ext cx="10353762" cy="3598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Starting Over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260"/>
          <a:stretch/>
        </p:blipFill>
        <p:spPr>
          <a:xfrm>
            <a:off x="4032172" y="4672700"/>
            <a:ext cx="7021027" cy="17430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28150" y="1576037"/>
            <a:ext cx="10353762" cy="359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 Plan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3696" y="1940868"/>
            <a:ext cx="9438352" cy="2311867"/>
            <a:chOff x="493696" y="1940868"/>
            <a:chExt cx="9438352" cy="231186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52938" r="1" b="28885"/>
            <a:stretch/>
          </p:blipFill>
          <p:spPr>
            <a:xfrm>
              <a:off x="5492629" y="1996001"/>
              <a:ext cx="4439419" cy="225673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51494"/>
            <a:stretch/>
          </p:blipFill>
          <p:spPr>
            <a:xfrm>
              <a:off x="493696" y="1940868"/>
              <a:ext cx="9438352" cy="1540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51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981139"/>
            <a:ext cx="10353762" cy="967978"/>
          </a:xfrm>
        </p:spPr>
        <p:txBody>
          <a:bodyPr/>
          <a:lstStyle/>
          <a:p>
            <a:r>
              <a:rPr lang="en-US" dirty="0"/>
              <a:t>Server-based application changes SMART-on-FHIR integration</a:t>
            </a:r>
          </a:p>
          <a:p>
            <a:pPr lvl="1"/>
            <a:r>
              <a:rPr lang="en-US" dirty="0"/>
              <a:t>The SMART app changes from a Public App profile to a Confidential App profile.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0107" y="3224184"/>
            <a:ext cx="3481136" cy="33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0107" y="3224185"/>
            <a:ext cx="34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Web App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574091" y="4651932"/>
            <a:ext cx="2920268" cy="8181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HAPI FHIR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574091" y="3713651"/>
            <a:ext cx="2920268" cy="8181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574091" y="5590214"/>
            <a:ext cx="2920268" cy="8181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OAuth Integration</a:t>
            </a:r>
          </a:p>
        </p:txBody>
      </p:sp>
    </p:spTree>
    <p:extLst>
      <p:ext uri="{BB962C8B-B14F-4D97-AF65-F5344CB8AC3E}">
        <p14:creationId xmlns:p14="http://schemas.microsoft.com/office/powerpoint/2010/main" val="103935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58188"/>
          </a:xfrm>
        </p:spPr>
        <p:txBody>
          <a:bodyPr/>
          <a:lstStyle/>
          <a:p>
            <a:r>
              <a:rPr lang="en-US" dirty="0"/>
              <a:t>Modified Design</a:t>
            </a:r>
          </a:p>
        </p:txBody>
      </p:sp>
      <p:pic>
        <p:nvPicPr>
          <p:cNvPr id="1026" name="Picture 2" descr="http://www.websequencediagrams.com/cgi-bin/cdraw?lz=RUhSIFNlc3Npb24gLT4-IEFwcDogUmVkaXJlY3QgdG8gaHR0cHM6Ly97YXBwIGxhdW5jaF91cml9P1xuAAgGPTEyMyZcbmlzcz0AIwlmaGlyIGJhc2UgdXJsfQpBcHAgLT4gRUhSIEZISVIgU2VydmVyOiBHRVQAVgoAJg4vbWV0YWRhdGEKACcPIC0AgR4HW0NvbmZvcm1hbmNlIHN0YXRlbWVudCBpbmNsdWRpbmcgT0F1dGggMi4wIGVuZHBvaW50IFVSTHNdAIEIBwCBCgZBdXRoegCBCAkAgWQVZWhyIGF1dGhvcml6AIFLBj9cbnNjb3BlPQCCCgYmXG4AewU9YWJjJgCCCA9hdWQ9AIIADyZcbi4uLgo&amp;s=defa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1" y="1891465"/>
            <a:ext cx="11142407" cy="404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6438" y="5936080"/>
            <a:ext cx="942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http://docs.smarthealthit.org/authorization/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990" y="1522133"/>
            <a:ext cx="942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 Launch Sequence</a:t>
            </a:r>
          </a:p>
        </p:txBody>
      </p:sp>
    </p:spTree>
    <p:extLst>
      <p:ext uri="{BB962C8B-B14F-4D97-AF65-F5344CB8AC3E}">
        <p14:creationId xmlns:p14="http://schemas.microsoft.com/office/powerpoint/2010/main" val="3184741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1991</TotalTime>
  <Words>514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Final Project Presentation</vt:lpstr>
      <vt:lpstr>The Plan</vt:lpstr>
      <vt:lpstr>The Research</vt:lpstr>
      <vt:lpstr>A peek into the model</vt:lpstr>
      <vt:lpstr>The Problems</vt:lpstr>
      <vt:lpstr>The New Plan</vt:lpstr>
      <vt:lpstr>Gantt Changes</vt:lpstr>
      <vt:lpstr>Modified Design</vt:lpstr>
      <vt:lpstr>Modified Design</vt:lpstr>
      <vt:lpstr>Modified Design</vt:lpstr>
      <vt:lpstr>Modified Design</vt:lpstr>
      <vt:lpstr>Value Drivers</vt:lpstr>
      <vt:lpstr>Value Drivers</vt:lpstr>
      <vt:lpstr>Delivery Walkthrough</vt:lpstr>
      <vt:lpstr>Delivery Walkthrough</vt:lpstr>
      <vt:lpstr>Delivery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update</dc:title>
  <dc:creator>Joshua Kaelin</dc:creator>
  <cp:lastModifiedBy>Joshua Kaelin</cp:lastModifiedBy>
  <cp:revision>13</cp:revision>
  <dcterms:created xsi:type="dcterms:W3CDTF">2016-12-02T21:38:59Z</dcterms:created>
  <dcterms:modified xsi:type="dcterms:W3CDTF">2016-12-04T21:30:53Z</dcterms:modified>
</cp:coreProperties>
</file>