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aleway"/>
      <p:regular r:id="rId13"/>
      <p:bold r:id="rId14"/>
      <p:italic r:id="rId15"/>
      <p:boldItalic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27004E-7471-4DCC-80C3-974E763BA360}">
  <a:tblStyle styleId="{3C27004E-7471-4DCC-80C3-974E763BA36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aleway-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SourceSansPro-regular.fntdata"/><Relationship Id="rId16" Type="http://schemas.openxmlformats.org/officeDocument/2006/relationships/font" Target="fonts/Raleway-boldItalic.fntdata"/><Relationship Id="rId5" Type="http://schemas.openxmlformats.org/officeDocument/2006/relationships/slideMaster" Target="slideMasters/slideMaster1.xml"/><Relationship Id="rId19" Type="http://schemas.openxmlformats.org/officeDocument/2006/relationships/font" Target="fonts/SourceSansPro-italic.fntdata"/><Relationship Id="rId6" Type="http://schemas.openxmlformats.org/officeDocument/2006/relationships/notesMaster" Target="notesMasters/notesMaster1.xml"/><Relationship Id="rId18" Type="http://schemas.openxmlformats.org/officeDocument/2006/relationships/font" Target="fonts/SourceSansPr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52b8c6e6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52b8c6e6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2ad4220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2ad4220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52b8c6e6f_1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52b8c6e6f_1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22ad4220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22ad4220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f866c5d5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f866c5d5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Assignment 2:</a:t>
            </a:r>
            <a:br>
              <a:rPr lang="pt-PT"/>
            </a:br>
            <a:r>
              <a:rPr lang="pt-PT" sz="3100"/>
              <a:t>Multiprocessing</a:t>
            </a:r>
            <a:endParaRPr sz="3100"/>
          </a:p>
        </p:txBody>
      </p:sp>
      <p:sp>
        <p:nvSpPr>
          <p:cNvPr id="59" name="Google Shape;59;p13"/>
          <p:cNvSpPr txBox="1"/>
          <p:nvPr>
            <p:ph idx="1" type="subTitle"/>
          </p:nvPr>
        </p:nvSpPr>
        <p:spPr>
          <a:xfrm>
            <a:off x="824000" y="3596300"/>
            <a:ext cx="4255500" cy="604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pt-PT">
                <a:solidFill>
                  <a:schemeClr val="lt1"/>
                </a:solidFill>
              </a:rPr>
              <a:t>Pedro Silva (93011) &amp; João Soares (93078)</a:t>
            </a:r>
            <a:br>
              <a:rPr lang="pt-PT">
                <a:solidFill>
                  <a:schemeClr val="lt1"/>
                </a:solidFill>
              </a:rPr>
            </a:br>
            <a:r>
              <a:rPr lang="pt-PT">
                <a:solidFill>
                  <a:schemeClr val="lt1"/>
                </a:solidFill>
              </a:rPr>
              <a:t>Master in Informatics Engineering</a:t>
            </a:r>
            <a:endParaRPr>
              <a:solidFill>
                <a:schemeClr val="lt1"/>
              </a:solidFill>
            </a:endParaRPr>
          </a:p>
          <a:p>
            <a:pPr indent="0" lvl="0" marL="0" rtl="0" algn="l">
              <a:spcBef>
                <a:spcPts val="0"/>
              </a:spcBef>
              <a:spcAft>
                <a:spcPts val="0"/>
              </a:spcAft>
              <a:buNone/>
            </a:pPr>
            <a:r>
              <a:rPr lang="pt-PT">
                <a:solidFill>
                  <a:schemeClr val="lt1"/>
                </a:solidFill>
              </a:rPr>
              <a:t>2021/2022</a:t>
            </a:r>
            <a:endParaRPr>
              <a:solidFill>
                <a:schemeClr val="lt1"/>
              </a:solidFill>
            </a:endParaRPr>
          </a:p>
        </p:txBody>
      </p:sp>
      <p:pic>
        <p:nvPicPr>
          <p:cNvPr id="60" name="Google Shape;60;p13"/>
          <p:cNvPicPr preferRelativeResize="0"/>
          <p:nvPr/>
        </p:nvPicPr>
        <p:blipFill>
          <a:blip r:embed="rId3">
            <a:alphaModFix/>
          </a:blip>
          <a:stretch>
            <a:fillRect/>
          </a:stretch>
        </p:blipFill>
        <p:spPr>
          <a:xfrm>
            <a:off x="6679950" y="318500"/>
            <a:ext cx="1792800" cy="67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300"/>
              <a:t>Problem 1 - Text processing in Portuguese: </a:t>
            </a:r>
            <a:r>
              <a:rPr lang="pt-PT" sz="2300"/>
              <a:t>Main Ideas</a:t>
            </a:r>
            <a:endParaRPr sz="2300"/>
          </a:p>
          <a:p>
            <a:pPr indent="0" lvl="0" marL="0" rtl="0" algn="l">
              <a:spcBef>
                <a:spcPts val="0"/>
              </a:spcBef>
              <a:spcAft>
                <a:spcPts val="0"/>
              </a:spcAft>
              <a:buSzPts val="990"/>
              <a:buNone/>
            </a:pPr>
            <a:r>
              <a:t/>
            </a:r>
            <a:endParaRPr sz="27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5435" lvl="0" marL="457200" rtl="0" algn="l">
              <a:lnSpc>
                <a:spcPct val="95000"/>
              </a:lnSpc>
              <a:spcBef>
                <a:spcPts val="0"/>
              </a:spcBef>
              <a:spcAft>
                <a:spcPts val="0"/>
              </a:spcAft>
              <a:buSzPts val="1210"/>
              <a:buChar char="●"/>
            </a:pPr>
            <a:r>
              <a:rPr b="1" lang="pt-PT" sz="1210"/>
              <a:t>Structures</a:t>
            </a:r>
            <a:r>
              <a:rPr lang="pt-PT" sz="1210"/>
              <a:t> to facilitate operations:</a:t>
            </a:r>
            <a:endParaRPr sz="1210"/>
          </a:p>
          <a:p>
            <a:pPr indent="-305435" lvl="1" marL="914400" rtl="0" algn="l">
              <a:lnSpc>
                <a:spcPct val="95000"/>
              </a:lnSpc>
              <a:spcBef>
                <a:spcPts val="0"/>
              </a:spcBef>
              <a:spcAft>
                <a:spcPts val="0"/>
              </a:spcAft>
              <a:buSzPts val="1210"/>
              <a:buChar char="○"/>
            </a:pPr>
            <a:r>
              <a:rPr i="1" lang="pt-PT" sz="1210"/>
              <a:t>ChunkText </a:t>
            </a:r>
            <a:r>
              <a:rPr lang="pt-PT" sz="1210"/>
              <a:t>- Structure of a chunk of text from a file.</a:t>
            </a:r>
            <a:endParaRPr sz="1210"/>
          </a:p>
          <a:p>
            <a:pPr indent="-305435" lvl="1" marL="914400" rtl="0" algn="l">
              <a:lnSpc>
                <a:spcPct val="95000"/>
              </a:lnSpc>
              <a:spcBef>
                <a:spcPts val="0"/>
              </a:spcBef>
              <a:spcAft>
                <a:spcPts val="0"/>
              </a:spcAft>
              <a:buSzPts val="1210"/>
              <a:buChar char="○"/>
            </a:pPr>
            <a:r>
              <a:rPr i="1" lang="pt-PT" sz="1210"/>
              <a:t>FileText </a:t>
            </a:r>
            <a:r>
              <a:rPr lang="pt-PT" sz="1210"/>
              <a:t>- Structure of File containing number of words, number of words starting with a vowel and number of words ending with a consonant.</a:t>
            </a:r>
            <a:endParaRPr sz="1210"/>
          </a:p>
          <a:p>
            <a:pPr indent="-305435" lvl="1" marL="914400" rtl="0" algn="l">
              <a:lnSpc>
                <a:spcPct val="95000"/>
              </a:lnSpc>
              <a:spcBef>
                <a:spcPts val="0"/>
              </a:spcBef>
              <a:spcAft>
                <a:spcPts val="0"/>
              </a:spcAft>
              <a:buSzPts val="1210"/>
              <a:buChar char="○"/>
            </a:pPr>
            <a:r>
              <a:rPr i="1" lang="pt-PT" sz="1210"/>
              <a:t>ChunkResults </a:t>
            </a:r>
            <a:r>
              <a:rPr lang="pt-PT" sz="1210"/>
              <a:t>- Structure of Partial Results for a file, contains metrics obtained by processing a single text chunk.</a:t>
            </a:r>
            <a:endParaRPr sz="1210"/>
          </a:p>
          <a:p>
            <a:pPr indent="-305435" lvl="0" marL="457200" rtl="0" algn="l">
              <a:lnSpc>
                <a:spcPct val="95000"/>
              </a:lnSpc>
              <a:spcBef>
                <a:spcPts val="0"/>
              </a:spcBef>
              <a:spcAft>
                <a:spcPts val="0"/>
              </a:spcAft>
              <a:buSzPts val="1210"/>
              <a:buChar char="●"/>
            </a:pPr>
            <a:r>
              <a:rPr b="1" lang="pt-PT" sz="1210"/>
              <a:t>Processes</a:t>
            </a:r>
            <a:r>
              <a:rPr lang="pt-PT" sz="1210"/>
              <a:t>:</a:t>
            </a:r>
            <a:endParaRPr sz="1210"/>
          </a:p>
          <a:p>
            <a:pPr indent="-305435" lvl="1" marL="914400" rtl="0" algn="l">
              <a:lnSpc>
                <a:spcPct val="95000"/>
              </a:lnSpc>
              <a:spcBef>
                <a:spcPts val="0"/>
              </a:spcBef>
              <a:spcAft>
                <a:spcPts val="0"/>
              </a:spcAft>
              <a:buSzPts val="1210"/>
              <a:buChar char="○"/>
            </a:pPr>
            <a:r>
              <a:rPr b="1" lang="pt-PT" sz="1210"/>
              <a:t>Dispatcher</a:t>
            </a:r>
            <a:r>
              <a:rPr lang="pt-PT" sz="1210"/>
              <a:t>:</a:t>
            </a:r>
            <a:endParaRPr sz="1210"/>
          </a:p>
          <a:p>
            <a:pPr indent="-305435" lvl="2" marL="1371600" rtl="0" algn="just">
              <a:lnSpc>
                <a:spcPct val="95000"/>
              </a:lnSpc>
              <a:spcBef>
                <a:spcPts val="0"/>
              </a:spcBef>
              <a:spcAft>
                <a:spcPts val="0"/>
              </a:spcAft>
              <a:buSzPts val="1210"/>
              <a:buChar char="■"/>
            </a:pPr>
            <a:r>
              <a:rPr lang="pt-PT" sz="1210"/>
              <a:t>Command line arguments processing (files to process and number processes).</a:t>
            </a:r>
            <a:endParaRPr sz="1210"/>
          </a:p>
          <a:p>
            <a:pPr indent="-305435" lvl="2" marL="1371600" rtl="0" algn="just">
              <a:lnSpc>
                <a:spcPct val="95000"/>
              </a:lnSpc>
              <a:spcBef>
                <a:spcPts val="0"/>
              </a:spcBef>
              <a:spcAft>
                <a:spcPts val="0"/>
              </a:spcAft>
              <a:buSzPts val="1210"/>
              <a:buChar char="■"/>
            </a:pPr>
            <a:r>
              <a:rPr lang="pt-PT" sz="1210"/>
              <a:t>Allocate memory and initialize  file results structures(FileText).</a:t>
            </a:r>
            <a:endParaRPr sz="1210"/>
          </a:p>
          <a:p>
            <a:pPr indent="-305435" lvl="2" marL="1371600" rtl="0" algn="just">
              <a:lnSpc>
                <a:spcPct val="95000"/>
              </a:lnSpc>
              <a:spcBef>
                <a:spcPts val="0"/>
              </a:spcBef>
              <a:spcAft>
                <a:spcPts val="0"/>
              </a:spcAft>
              <a:buSzPts val="1210"/>
              <a:buChar char="■"/>
            </a:pPr>
            <a:r>
              <a:rPr lang="pt-PT" sz="1210"/>
              <a:t>Initializes and creates threads: </a:t>
            </a:r>
            <a:endParaRPr sz="1210"/>
          </a:p>
          <a:p>
            <a:pPr indent="-305435" lvl="3" marL="1828800" rtl="0" algn="just">
              <a:lnSpc>
                <a:spcPct val="95000"/>
              </a:lnSpc>
              <a:spcBef>
                <a:spcPts val="0"/>
              </a:spcBef>
              <a:spcAft>
                <a:spcPts val="0"/>
              </a:spcAft>
              <a:buSzPts val="1210"/>
              <a:buChar char="●"/>
            </a:pPr>
            <a:r>
              <a:rPr lang="pt-PT" sz="1210"/>
              <a:t>Thread that reads successively the file and creates Chunks(ChunkText) to save them in the Shared Region (FIFO).</a:t>
            </a:r>
            <a:endParaRPr sz="1210"/>
          </a:p>
          <a:p>
            <a:pPr indent="-305435" lvl="3" marL="1828800" rtl="0" algn="just">
              <a:lnSpc>
                <a:spcPct val="95000"/>
              </a:lnSpc>
              <a:spcBef>
                <a:spcPts val="0"/>
              </a:spcBef>
              <a:spcAft>
                <a:spcPts val="0"/>
              </a:spcAft>
              <a:buSzPts val="1210"/>
              <a:buChar char="●"/>
            </a:pPr>
            <a:r>
              <a:rPr lang="pt-PT" sz="1210"/>
              <a:t>Thread that obtains Chunks from the Shared Region, distributes them to the workers and receives their processing result (</a:t>
            </a:r>
            <a:r>
              <a:rPr i="1" lang="pt-PT" sz="1210"/>
              <a:t>ChunkResults</a:t>
            </a:r>
            <a:r>
              <a:rPr lang="pt-PT" sz="1210"/>
              <a:t>) and compiles results into file structure(FileText). When all matrices are sent informs the workers no more work to do else informs them that there is still work to do.</a:t>
            </a:r>
            <a:endParaRPr sz="1210"/>
          </a:p>
          <a:p>
            <a:pPr indent="-305435" lvl="2" marL="1371600" rtl="0" algn="just">
              <a:lnSpc>
                <a:spcPct val="95000"/>
              </a:lnSpc>
              <a:spcBef>
                <a:spcPts val="0"/>
              </a:spcBef>
              <a:spcAft>
                <a:spcPts val="0"/>
              </a:spcAft>
              <a:buSzPts val="1210"/>
              <a:buChar char="■"/>
            </a:pPr>
            <a:r>
              <a:rPr lang="pt-PT" sz="1210"/>
              <a:t>Print the Results (</a:t>
            </a:r>
            <a:r>
              <a:rPr i="1" lang="pt-PT" sz="1210"/>
              <a:t>FileText</a:t>
            </a:r>
            <a:r>
              <a:rPr lang="pt-PT" sz="1210"/>
              <a:t>) of processing each file.</a:t>
            </a:r>
            <a:endParaRPr sz="1210"/>
          </a:p>
          <a:p>
            <a:pPr indent="-305435" lvl="1" marL="914400" rtl="0" algn="l">
              <a:lnSpc>
                <a:spcPct val="95000"/>
              </a:lnSpc>
              <a:spcBef>
                <a:spcPts val="0"/>
              </a:spcBef>
              <a:spcAft>
                <a:spcPts val="0"/>
              </a:spcAft>
              <a:buSzPts val="1210"/>
              <a:buChar char="○"/>
            </a:pPr>
            <a:r>
              <a:rPr b="1" lang="pt-PT" sz="1210"/>
              <a:t>Workers</a:t>
            </a:r>
            <a:r>
              <a:rPr lang="pt-PT" sz="1210"/>
              <a:t>:</a:t>
            </a:r>
            <a:endParaRPr sz="1210"/>
          </a:p>
          <a:p>
            <a:pPr indent="-305435" lvl="2" marL="1371600" rtl="0" algn="just">
              <a:lnSpc>
                <a:spcPct val="95000"/>
              </a:lnSpc>
              <a:spcBef>
                <a:spcPts val="0"/>
              </a:spcBef>
              <a:spcAft>
                <a:spcPts val="0"/>
              </a:spcAft>
              <a:buSzPts val="1210"/>
              <a:buChar char="■"/>
            </a:pPr>
            <a:r>
              <a:rPr lang="pt-PT" sz="1210"/>
              <a:t>While there is work (chunk to process) indicated by the Dispatcher, receives a ChunkText, processes the number of words, the number of words starting with a vowel and number of words ending with a consoant and  delivers the results for a chunk back to the Dispatcher.</a:t>
            </a:r>
            <a:endParaRPr sz="1395"/>
          </a:p>
        </p:txBody>
      </p:sp>
      <p:sp>
        <p:nvSpPr>
          <p:cNvPr id="67" name="Google Shape;67;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pt-PT" sz="2300"/>
              <a:t>Problem 1 - Text processing in Portuguese: Timing Results</a:t>
            </a:r>
            <a:endParaRPr sz="2300"/>
          </a:p>
          <a:p>
            <a:pPr indent="0" lvl="0" marL="0" rtl="0" algn="l">
              <a:spcBef>
                <a:spcPts val="0"/>
              </a:spcBef>
              <a:spcAft>
                <a:spcPts val="0"/>
              </a:spcAft>
              <a:buSzPts val="990"/>
              <a:buNone/>
            </a:pPr>
            <a:r>
              <a:t/>
            </a:r>
            <a:endParaRPr sz="2700"/>
          </a:p>
        </p:txBody>
      </p:sp>
      <p:sp>
        <p:nvSpPr>
          <p:cNvPr id="73" name="Google Shape;73;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74" name="Google Shape;74;p15"/>
          <p:cNvSpPr txBox="1"/>
          <p:nvPr>
            <p:ph idx="1" type="body"/>
          </p:nvPr>
        </p:nvSpPr>
        <p:spPr>
          <a:xfrm>
            <a:off x="0" y="3162175"/>
            <a:ext cx="8832300" cy="1981200"/>
          </a:xfrm>
          <a:prstGeom prst="rect">
            <a:avLst/>
          </a:prstGeom>
        </p:spPr>
        <p:txBody>
          <a:bodyPr anchorCtr="0" anchor="t" bIns="91425" lIns="91425" spcFirstLastPara="1" rIns="91425" wrap="square" tIns="91425">
            <a:normAutofit/>
          </a:bodyPr>
          <a:lstStyle/>
          <a:p>
            <a:pPr indent="-304800" lvl="0" marL="457200" rtl="0" algn="just">
              <a:lnSpc>
                <a:spcPct val="100000"/>
              </a:lnSpc>
              <a:spcBef>
                <a:spcPts val="0"/>
              </a:spcBef>
              <a:spcAft>
                <a:spcPts val="0"/>
              </a:spcAft>
              <a:buSzPts val="1200"/>
              <a:buChar char="●"/>
            </a:pPr>
            <a:r>
              <a:rPr lang="pt-PT" sz="1200"/>
              <a:t>Average Time of 10 consecutive executions with FIFO size: </a:t>
            </a:r>
            <a:r>
              <a:rPr lang="pt-PT" sz="1200"/>
              <a:t>10000 and ChunkSize 100.</a:t>
            </a:r>
            <a:endParaRPr sz="1200"/>
          </a:p>
          <a:p>
            <a:pPr indent="-304800" lvl="0" marL="457200" rtl="0" algn="just">
              <a:lnSpc>
                <a:spcPct val="100000"/>
              </a:lnSpc>
              <a:spcBef>
                <a:spcPts val="1000"/>
              </a:spcBef>
              <a:spcAft>
                <a:spcPts val="0"/>
              </a:spcAft>
              <a:buSzPts val="1200"/>
              <a:buChar char="●"/>
            </a:pPr>
            <a:r>
              <a:rPr lang="pt-PT" sz="1200"/>
              <a:t>As the text size increases, the time to calculate metrics increases as well, taking this into account the use of more workers would naturally lead to great benefit in performance. Instead we can observe more dubious results, while using 2 or 4 workers seems lead to some increase in performance in most cases, the use of 6 workers leads to huge decrease in performance across the board. </a:t>
            </a:r>
            <a:endParaRPr sz="1200"/>
          </a:p>
          <a:p>
            <a:pPr indent="-304800" lvl="0" marL="457200" rtl="0" algn="just">
              <a:lnSpc>
                <a:spcPct val="100000"/>
              </a:lnSpc>
              <a:spcBef>
                <a:spcPts val="1000"/>
              </a:spcBef>
              <a:spcAft>
                <a:spcPts val="1000"/>
              </a:spcAft>
              <a:buSzPts val="1200"/>
              <a:buChar char="●"/>
            </a:pPr>
            <a:r>
              <a:rPr lang="pt-PT" sz="1200"/>
              <a:t>We can explain this when we take into account the overhead of using various workers in what is (in comparison) a less resource intensive operation, that is reading a file and counting words.</a:t>
            </a:r>
            <a:endParaRPr sz="1200"/>
          </a:p>
        </p:txBody>
      </p:sp>
      <p:graphicFrame>
        <p:nvGraphicFramePr>
          <p:cNvPr id="75" name="Google Shape;75;p15"/>
          <p:cNvGraphicFramePr/>
          <p:nvPr/>
        </p:nvGraphicFramePr>
        <p:xfrm>
          <a:off x="283700" y="1068425"/>
          <a:ext cx="3000000" cy="3000000"/>
        </p:xfrm>
        <a:graphic>
          <a:graphicData uri="http://schemas.openxmlformats.org/drawingml/2006/table">
            <a:tbl>
              <a:tblPr>
                <a:noFill/>
                <a:tableStyleId>{3C27004E-7471-4DCC-80C3-974E763BA360}</a:tableStyleId>
              </a:tblPr>
              <a:tblGrid>
                <a:gridCol w="1143000"/>
                <a:gridCol w="952500"/>
                <a:gridCol w="952500"/>
                <a:gridCol w="952500"/>
                <a:gridCol w="952500"/>
                <a:gridCol w="952500"/>
                <a:gridCol w="952500"/>
                <a:gridCol w="952500"/>
                <a:gridCol w="952500"/>
              </a:tblGrid>
              <a:tr h="219075">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File/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pt-PT"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pt-PT"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pt-PT"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pt-PT"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19075">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nº Workers</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Avg Time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Variance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Avg Time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Variance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Avg Time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Variance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Avg Time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Variance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text0.txt</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0.0003962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0.00048409090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0.0005767272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0.02567754545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text1.txt</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0.00066135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0.00156336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0.001300727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0.03501454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text2.txt</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0.0082443333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0.00604409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0.0051566363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0.1710736363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text3.txt</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0.00421172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0.00203063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0.0022793636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0.0714108181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text4.txt</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0.0064596363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0.00517145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0.0045451818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0.1466777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All</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0.0106304545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0.007875272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0.00894245</a:t>
                      </a:r>
                      <a:r>
                        <a:rPr lang="pt-PT" sz="1000"/>
                        <a:t>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0.324643636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300"/>
              <a:t>Problem 2 - Determinant of a Square Matrix : Main Ideas</a:t>
            </a:r>
            <a:endParaRPr sz="2300"/>
          </a:p>
        </p:txBody>
      </p:sp>
      <p:sp>
        <p:nvSpPr>
          <p:cNvPr id="81" name="Google Shape;81;p16"/>
          <p:cNvSpPr txBox="1"/>
          <p:nvPr>
            <p:ph idx="1" type="body"/>
          </p:nvPr>
        </p:nvSpPr>
        <p:spPr>
          <a:xfrm>
            <a:off x="311700" y="1152475"/>
            <a:ext cx="8520600" cy="3905400"/>
          </a:xfrm>
          <a:prstGeom prst="rect">
            <a:avLst/>
          </a:prstGeom>
        </p:spPr>
        <p:txBody>
          <a:bodyPr anchorCtr="0" anchor="t" bIns="91425" lIns="91425" spcFirstLastPara="1" rIns="91425" wrap="square" tIns="91425">
            <a:normAutofit lnSpcReduction="20000"/>
          </a:bodyPr>
          <a:lstStyle/>
          <a:p>
            <a:pPr indent="-304800" lvl="0" marL="457200" rtl="0" algn="just">
              <a:spcBef>
                <a:spcPts val="0"/>
              </a:spcBef>
              <a:spcAft>
                <a:spcPts val="0"/>
              </a:spcAft>
              <a:buSzPts val="1200"/>
              <a:buChar char="●"/>
            </a:pPr>
            <a:r>
              <a:rPr b="1" lang="pt-PT" sz="1200"/>
              <a:t>Structures</a:t>
            </a:r>
            <a:r>
              <a:rPr lang="pt-PT" sz="1200"/>
              <a:t> to facilitate operations:</a:t>
            </a:r>
            <a:endParaRPr sz="1200"/>
          </a:p>
          <a:p>
            <a:pPr indent="-304800" lvl="1" marL="914400" rtl="0" algn="just">
              <a:spcBef>
                <a:spcPts val="0"/>
              </a:spcBef>
              <a:spcAft>
                <a:spcPts val="0"/>
              </a:spcAft>
              <a:buSzPts val="1200"/>
              <a:buChar char="○"/>
            </a:pPr>
            <a:r>
              <a:rPr i="1" lang="pt-PT" sz="1200"/>
              <a:t>MatrixResult </a:t>
            </a:r>
            <a:r>
              <a:rPr lang="pt-PT" sz="1200"/>
              <a:t>- Structure of the Matrix processed Result.</a:t>
            </a:r>
            <a:endParaRPr sz="1200"/>
          </a:p>
          <a:p>
            <a:pPr indent="-304800" lvl="1" marL="914400" rtl="0" algn="just">
              <a:spcBef>
                <a:spcPts val="0"/>
              </a:spcBef>
              <a:spcAft>
                <a:spcPts val="0"/>
              </a:spcAft>
              <a:buSzPts val="1200"/>
              <a:buChar char="○"/>
            </a:pPr>
            <a:r>
              <a:rPr i="1" lang="pt-PT" sz="1200"/>
              <a:t>FileMatrices </a:t>
            </a:r>
            <a:r>
              <a:rPr lang="pt-PT" sz="1200"/>
              <a:t>- File.</a:t>
            </a:r>
            <a:endParaRPr sz="1200"/>
          </a:p>
          <a:p>
            <a:pPr indent="-304800" lvl="1" marL="914400" rtl="0" algn="just">
              <a:spcBef>
                <a:spcPts val="0"/>
              </a:spcBef>
              <a:spcAft>
                <a:spcPts val="0"/>
              </a:spcAft>
              <a:buSzPts val="1200"/>
              <a:buChar char="○"/>
            </a:pPr>
            <a:r>
              <a:rPr i="1" lang="pt-PT" sz="1200"/>
              <a:t>Matrix </a:t>
            </a:r>
            <a:r>
              <a:rPr lang="pt-PT" sz="1200"/>
              <a:t>- Matrix to Process.</a:t>
            </a:r>
            <a:endParaRPr sz="1200"/>
          </a:p>
          <a:p>
            <a:pPr indent="-304800" lvl="0" marL="457200" rtl="0" algn="just">
              <a:spcBef>
                <a:spcPts val="0"/>
              </a:spcBef>
              <a:spcAft>
                <a:spcPts val="0"/>
              </a:spcAft>
              <a:buSzPts val="1200"/>
              <a:buChar char="●"/>
            </a:pPr>
            <a:r>
              <a:rPr b="1" lang="pt-PT" sz="1200"/>
              <a:t>Processes</a:t>
            </a:r>
            <a:r>
              <a:rPr lang="pt-PT" sz="1200"/>
              <a:t>:</a:t>
            </a:r>
            <a:endParaRPr sz="1200"/>
          </a:p>
          <a:p>
            <a:pPr indent="-304800" lvl="1" marL="914400" rtl="0" algn="just">
              <a:spcBef>
                <a:spcPts val="0"/>
              </a:spcBef>
              <a:spcAft>
                <a:spcPts val="0"/>
              </a:spcAft>
              <a:buSzPts val="1200"/>
              <a:buChar char="○"/>
            </a:pPr>
            <a:r>
              <a:rPr b="1" lang="pt-PT" sz="1200"/>
              <a:t>Dispatcher</a:t>
            </a:r>
            <a:r>
              <a:rPr lang="pt-PT" sz="1200"/>
              <a:t>:</a:t>
            </a:r>
            <a:endParaRPr sz="1200"/>
          </a:p>
          <a:p>
            <a:pPr indent="-304800" lvl="2" marL="1371600" rtl="0" algn="just">
              <a:spcBef>
                <a:spcPts val="0"/>
              </a:spcBef>
              <a:spcAft>
                <a:spcPts val="0"/>
              </a:spcAft>
              <a:buSzPts val="1200"/>
              <a:buChar char="■"/>
            </a:pPr>
            <a:r>
              <a:rPr lang="pt-PT" sz="1200"/>
              <a:t>Process Command Line Arguments (file and number processes).</a:t>
            </a:r>
            <a:endParaRPr sz="1200"/>
          </a:p>
          <a:p>
            <a:pPr indent="-304800" lvl="2" marL="1371600" rtl="0" algn="just">
              <a:spcBef>
                <a:spcPts val="0"/>
              </a:spcBef>
              <a:spcAft>
                <a:spcPts val="0"/>
              </a:spcAft>
              <a:buSzPts val="1200"/>
              <a:buChar char="■"/>
            </a:pPr>
            <a:r>
              <a:rPr lang="pt-PT" sz="1200"/>
              <a:t>Save File Properties (Number of Matrices and Order of the Matrices).</a:t>
            </a:r>
            <a:endParaRPr sz="1200"/>
          </a:p>
          <a:p>
            <a:pPr indent="-304800" lvl="2" marL="1371600" rtl="0" algn="just">
              <a:spcBef>
                <a:spcPts val="0"/>
              </a:spcBef>
              <a:spcAft>
                <a:spcPts val="0"/>
              </a:spcAft>
              <a:buSzPts val="1200"/>
              <a:buChar char="■"/>
            </a:pPr>
            <a:r>
              <a:rPr lang="pt-PT" sz="1200"/>
              <a:t>Initializes</a:t>
            </a:r>
            <a:r>
              <a:rPr lang="pt-PT" sz="1200"/>
              <a:t> and creates threads: </a:t>
            </a:r>
            <a:endParaRPr sz="1200"/>
          </a:p>
          <a:p>
            <a:pPr indent="-304800" lvl="3" marL="1828800" rtl="0" algn="just">
              <a:spcBef>
                <a:spcPts val="0"/>
              </a:spcBef>
              <a:spcAft>
                <a:spcPts val="0"/>
              </a:spcAft>
              <a:buSzPts val="1200"/>
              <a:buChar char="●"/>
            </a:pPr>
            <a:r>
              <a:rPr lang="pt-PT" sz="1200"/>
              <a:t>Thread that reads successively the file and creates Matrices (Matrix) to save them in the Shared Region (FIFO).</a:t>
            </a:r>
            <a:endParaRPr sz="1200"/>
          </a:p>
          <a:p>
            <a:pPr indent="-304800" lvl="3" marL="1828800" rtl="0" algn="just">
              <a:spcBef>
                <a:spcPts val="0"/>
              </a:spcBef>
              <a:spcAft>
                <a:spcPts val="0"/>
              </a:spcAft>
              <a:buSzPts val="1200"/>
              <a:buChar char="●"/>
            </a:pPr>
            <a:r>
              <a:rPr lang="pt-PT" sz="1200"/>
              <a:t>Thread that obtains Matrices from the Shared Region, </a:t>
            </a:r>
            <a:r>
              <a:rPr lang="pt-PT" sz="1200"/>
              <a:t>distributes</a:t>
            </a:r>
            <a:r>
              <a:rPr lang="pt-PT" sz="1200"/>
              <a:t> them to the workers(Isend) and receives (Irecv) their </a:t>
            </a:r>
            <a:r>
              <a:rPr lang="pt-PT" sz="1200"/>
              <a:t>processing</a:t>
            </a:r>
            <a:r>
              <a:rPr lang="pt-PT" sz="1200"/>
              <a:t> result (</a:t>
            </a:r>
            <a:r>
              <a:rPr i="1" lang="pt-PT" sz="1200"/>
              <a:t>MatrixResult</a:t>
            </a:r>
            <a:r>
              <a:rPr lang="pt-PT" sz="1200"/>
              <a:t>) and saves them after </a:t>
            </a:r>
            <a:r>
              <a:rPr lang="pt-PT" sz="1200"/>
              <a:t>verifying</a:t>
            </a:r>
            <a:r>
              <a:rPr lang="pt-PT" sz="1200"/>
              <a:t> the completion </a:t>
            </a:r>
            <a:r>
              <a:rPr lang="pt-PT" sz="1200"/>
              <a:t>of</a:t>
            </a:r>
            <a:r>
              <a:rPr lang="pt-PT" sz="1200"/>
              <a:t> the operation. When all matrices are sent informs the workers else informs them that there is still work to do.</a:t>
            </a:r>
            <a:endParaRPr sz="1200"/>
          </a:p>
          <a:p>
            <a:pPr indent="-304800" lvl="2" marL="1371600" rtl="0" algn="just">
              <a:spcBef>
                <a:spcPts val="0"/>
              </a:spcBef>
              <a:spcAft>
                <a:spcPts val="0"/>
              </a:spcAft>
              <a:buSzPts val="1200"/>
              <a:buChar char="■"/>
            </a:pPr>
            <a:r>
              <a:rPr lang="pt-PT" sz="1200"/>
              <a:t>Print the Results (</a:t>
            </a:r>
            <a:r>
              <a:rPr i="1" lang="pt-PT" sz="1200"/>
              <a:t>MatrixResult</a:t>
            </a:r>
            <a:r>
              <a:rPr lang="pt-PT" sz="1200"/>
              <a:t>) of the processment of the matrices.</a:t>
            </a:r>
            <a:endParaRPr sz="1200"/>
          </a:p>
          <a:p>
            <a:pPr indent="-304800" lvl="1" marL="914400" rtl="0" algn="just">
              <a:spcBef>
                <a:spcPts val="0"/>
              </a:spcBef>
              <a:spcAft>
                <a:spcPts val="0"/>
              </a:spcAft>
              <a:buSzPts val="1200"/>
              <a:buChar char="○"/>
            </a:pPr>
            <a:r>
              <a:rPr b="1" lang="pt-PT" sz="1200"/>
              <a:t>Workers</a:t>
            </a:r>
            <a:r>
              <a:rPr lang="pt-PT" sz="1200"/>
              <a:t>:</a:t>
            </a:r>
            <a:endParaRPr sz="1200"/>
          </a:p>
          <a:p>
            <a:pPr indent="-304800" lvl="2" marL="1371600" rtl="0" algn="just">
              <a:spcBef>
                <a:spcPts val="0"/>
              </a:spcBef>
              <a:spcAft>
                <a:spcPts val="0"/>
              </a:spcAft>
              <a:buSzPts val="1200"/>
              <a:buChar char="■"/>
            </a:pPr>
            <a:r>
              <a:rPr lang="pt-PT" sz="1200"/>
              <a:t>While there is work (matrix to process) indicated by the Dispatcher, receives a Matrix and after verifying the </a:t>
            </a:r>
            <a:r>
              <a:rPr lang="pt-PT" sz="1200"/>
              <a:t>completion</a:t>
            </a:r>
            <a:r>
              <a:rPr lang="pt-PT" sz="1200"/>
              <a:t> of the sending operation, processes the determinant of the matrix and finally, </a:t>
            </a:r>
            <a:r>
              <a:rPr lang="pt-PT" sz="1200"/>
              <a:t>delivers</a:t>
            </a:r>
            <a:r>
              <a:rPr lang="pt-PT" sz="1200"/>
              <a:t> the result back to the Dispatcher. </a:t>
            </a:r>
            <a:endParaRPr sz="1200"/>
          </a:p>
        </p:txBody>
      </p:sp>
      <p:sp>
        <p:nvSpPr>
          <p:cNvPr id="82" name="Google Shape;82;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pt-PT" sz="2300"/>
              <a:t>Problem 2 - Determinant of a Square Matrix : Timing Results</a:t>
            </a:r>
            <a:endParaRPr sz="2300"/>
          </a:p>
          <a:p>
            <a:pPr indent="0" lvl="0" marL="0" rtl="0" algn="l">
              <a:spcBef>
                <a:spcPts val="0"/>
              </a:spcBef>
              <a:spcAft>
                <a:spcPts val="0"/>
              </a:spcAft>
              <a:buSzPts val="990"/>
              <a:buNone/>
            </a:pPr>
            <a:r>
              <a:t/>
            </a:r>
            <a:endParaRPr sz="2700"/>
          </a:p>
        </p:txBody>
      </p:sp>
      <p:sp>
        <p:nvSpPr>
          <p:cNvPr id="88" name="Google Shape;88;p17"/>
          <p:cNvSpPr txBox="1"/>
          <p:nvPr>
            <p:ph idx="1" type="body"/>
          </p:nvPr>
        </p:nvSpPr>
        <p:spPr>
          <a:xfrm>
            <a:off x="0" y="3517775"/>
            <a:ext cx="8875500" cy="1625700"/>
          </a:xfrm>
          <a:prstGeom prst="rect">
            <a:avLst/>
          </a:prstGeom>
        </p:spPr>
        <p:txBody>
          <a:bodyPr anchorCtr="0" anchor="t" bIns="91425" lIns="91425" spcFirstLastPara="1" rIns="91425" wrap="square" tIns="91425">
            <a:noAutofit/>
          </a:bodyPr>
          <a:lstStyle/>
          <a:p>
            <a:pPr indent="-294005" lvl="0" marL="457200" rtl="0" algn="just">
              <a:lnSpc>
                <a:spcPct val="80000"/>
              </a:lnSpc>
              <a:spcBef>
                <a:spcPts val="0"/>
              </a:spcBef>
              <a:spcAft>
                <a:spcPts val="0"/>
              </a:spcAft>
              <a:buSzPts val="1030"/>
              <a:buChar char="●"/>
            </a:pPr>
            <a:r>
              <a:rPr lang="pt-PT" sz="1030"/>
              <a:t>Average Time of 10 consecutive executions with FIFO size: 512</a:t>
            </a:r>
            <a:endParaRPr sz="1030"/>
          </a:p>
          <a:p>
            <a:pPr indent="-294005" lvl="0" marL="457200" rtl="0" algn="just">
              <a:lnSpc>
                <a:spcPct val="80000"/>
              </a:lnSpc>
              <a:spcBef>
                <a:spcPts val="1000"/>
              </a:spcBef>
              <a:spcAft>
                <a:spcPts val="0"/>
              </a:spcAft>
              <a:buSzPts val="1030"/>
              <a:buChar char="●"/>
            </a:pPr>
            <a:r>
              <a:rPr lang="pt-PT" sz="1030"/>
              <a:t>As the matrix order increases, the time to calculate the determinant also increases, so files with higher matrices order benefit to a great extent from using more workers. Still, even with high order matrices, using 8 workers gets </a:t>
            </a:r>
            <a:r>
              <a:rPr lang="pt-PT" sz="1030"/>
              <a:t>significantly</a:t>
            </a:r>
            <a:r>
              <a:rPr lang="pt-PT" sz="1030"/>
              <a:t> worst performance results.</a:t>
            </a:r>
            <a:endParaRPr sz="1030"/>
          </a:p>
          <a:p>
            <a:pPr indent="-294005" lvl="0" marL="457200" rtl="0" algn="just">
              <a:lnSpc>
                <a:spcPct val="80000"/>
              </a:lnSpc>
              <a:spcBef>
                <a:spcPts val="1000"/>
              </a:spcBef>
              <a:spcAft>
                <a:spcPts val="0"/>
              </a:spcAft>
              <a:buSzPts val="1030"/>
              <a:buChar char="●"/>
            </a:pPr>
            <a:r>
              <a:rPr lang="pt-PT" sz="1030"/>
              <a:t>So in the files with lower order matrices, the processing time is low, which makes workers available quickly and because the communication costs and overhead increase with the use of more workers the execution times will become higher with more workers instead of decreasing which makes less beneficial the use of more workers.</a:t>
            </a:r>
            <a:endParaRPr sz="1030"/>
          </a:p>
          <a:p>
            <a:pPr indent="-294005" lvl="0" marL="457200" rtl="0" algn="just">
              <a:lnSpc>
                <a:spcPct val="80000"/>
              </a:lnSpc>
              <a:spcBef>
                <a:spcPts val="1000"/>
              </a:spcBef>
              <a:spcAft>
                <a:spcPts val="1000"/>
              </a:spcAft>
              <a:buSzPts val="1030"/>
              <a:buChar char="●"/>
            </a:pPr>
            <a:r>
              <a:rPr lang="pt-PT" sz="1030"/>
              <a:t>In the files with higher order matrices, the processing time is higher, as such, the increase in workers benefits to a certain level the performance but the effects of increasing the number of workers still take place, so for more than a certain number of workers the performance also gets significantly worst.</a:t>
            </a:r>
            <a:endParaRPr sz="1030"/>
          </a:p>
        </p:txBody>
      </p:sp>
      <p:sp>
        <p:nvSpPr>
          <p:cNvPr id="89" name="Google Shape;89;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graphicFrame>
        <p:nvGraphicFramePr>
          <p:cNvPr id="90" name="Google Shape;90;p17"/>
          <p:cNvGraphicFramePr/>
          <p:nvPr/>
        </p:nvGraphicFramePr>
        <p:xfrm>
          <a:off x="190500" y="1041275"/>
          <a:ext cx="3000000" cy="3000000"/>
        </p:xfrm>
        <a:graphic>
          <a:graphicData uri="http://schemas.openxmlformats.org/drawingml/2006/table">
            <a:tbl>
              <a:tblPr>
                <a:noFill/>
                <a:tableStyleId>{3C27004E-7471-4DCC-80C3-974E763BA360}</a:tableStyleId>
              </a:tblPr>
              <a:tblGrid>
                <a:gridCol w="1143000"/>
                <a:gridCol w="952500"/>
                <a:gridCol w="952500"/>
                <a:gridCol w="952500"/>
                <a:gridCol w="952500"/>
                <a:gridCol w="952500"/>
                <a:gridCol w="952500"/>
                <a:gridCol w="952500"/>
                <a:gridCol w="952500"/>
              </a:tblGrid>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File/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pt-PT"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pt-PT"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pt-PT"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ctr">
                        <a:lnSpc>
                          <a:spcPct val="115000"/>
                        </a:lnSpc>
                        <a:spcBef>
                          <a:spcPts val="0"/>
                        </a:spcBef>
                        <a:spcAft>
                          <a:spcPts val="0"/>
                        </a:spcAft>
                        <a:buNone/>
                      </a:pPr>
                      <a:r>
                        <a:rPr lang="pt-PT"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nº Workers</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Avg Time (s)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Variance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Avg Time (s)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Variance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Avg Time (s)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Variance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Avg Time (s)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Variance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mat128_32.bin</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0.041535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8,00E-06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0.042265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4,00E-06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0.050958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1.4e-05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0.43929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0.003889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mat128_64.bin</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0.045605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2.3e-05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0.042891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4,00E-06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0.055966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1.3e-05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0.367191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0.021085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mat128_128.bin</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0.062842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8,00E-06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0.050261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1,00E-05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0.057152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2,00E-06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0.303502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0.012435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mat128_256.bin</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0.336044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7,00E-05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0.203318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0.000174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0.191741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1.4e-05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0.45262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0.010653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mat512_32.bin</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0.146281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1,00E-06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0.160576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1.8e-05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0.195098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0.000256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1.312314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0.029321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mat512_64.bin</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0.154533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0.000135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0.162669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0.000235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0.224619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0.001653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1.276129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0.021468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mat512_128.bin</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0.222875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3,00E-06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0.181258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0.000533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0.210663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5.3e-05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1.321057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0.055036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pt-PT" sz="1200">
                          <a:latin typeface="Source Sans Pro"/>
                          <a:ea typeface="Source Sans Pro"/>
                          <a:cs typeface="Source Sans Pro"/>
                          <a:sym typeface="Source Sans Pro"/>
                        </a:rPr>
                        <a:t>mat512_256.bin</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1.391468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0.00397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0.776707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0.000329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0.766861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0.000717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1.743077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000"/>
                        <a:t>0.069582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Comparison</a:t>
            </a:r>
            <a:r>
              <a:rPr lang="pt-PT"/>
              <a:t> between Prob 1 and Prob 2</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PT" sz="1300"/>
              <a:t>Comparing the results of the two problems both are similar in results behavior. Up to 2 and 4 workers the performance improves significantly but with 8 workers the performance gets worse, as already mentioned due to the </a:t>
            </a:r>
            <a:r>
              <a:rPr lang="pt-PT" sz="1300"/>
              <a:t>created </a:t>
            </a:r>
            <a:r>
              <a:rPr lang="pt-PT" sz="1300"/>
              <a:t>overhead.</a:t>
            </a:r>
            <a:endParaRPr sz="1300"/>
          </a:p>
          <a:p>
            <a:pPr indent="-311150" lvl="0" marL="457200" rtl="0" algn="l">
              <a:spcBef>
                <a:spcPts val="0"/>
              </a:spcBef>
              <a:spcAft>
                <a:spcPts val="0"/>
              </a:spcAft>
              <a:buSzPts val="1300"/>
              <a:buChar char="●"/>
            </a:pPr>
            <a:r>
              <a:rPr lang="pt-PT" sz="1300"/>
              <a:t>Although problem 2 was implemented with non-blocking operations, it did not present a significant improvement in the use of a large number of workers similar to problem 1 implemented with synchronous operations.</a:t>
            </a:r>
            <a:endParaRPr sz="1300"/>
          </a:p>
          <a:p>
            <a:pPr indent="-311150" lvl="0" marL="457200" rtl="0" algn="l">
              <a:spcBef>
                <a:spcPts val="0"/>
              </a:spcBef>
              <a:spcAft>
                <a:spcPts val="0"/>
              </a:spcAft>
              <a:buSzPts val="1300"/>
              <a:buChar char="●"/>
            </a:pPr>
            <a:r>
              <a:rPr lang="pt-PT" sz="1300"/>
              <a:t>Finally, it should be taken into account that problem 1 handles much less data while problem 2 handles much more data, when considering that problem 2 is able to take much more advantage of </a:t>
            </a:r>
            <a:r>
              <a:rPr lang="pt-PT" sz="1300"/>
              <a:t>parallelism</a:t>
            </a:r>
            <a:r>
              <a:rPr lang="pt-PT" sz="1300"/>
              <a:t> in </a:t>
            </a:r>
            <a:r>
              <a:rPr lang="pt-PT" sz="1300"/>
              <a:t>its</a:t>
            </a:r>
            <a:r>
              <a:rPr lang="pt-PT" sz="1300"/>
              <a:t> implementation.</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