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63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</p:sldIdLst>
  <p:sldSz cx="9144000" cy="6858000" type="screen4x3"/>
  <p:notesSz cx="7434263" cy="10914063"/>
  <p:embeddedFontLst>
    <p:embeddedFont>
      <p:font typeface="Arimo" panose="020B0604020202020204" pitchFamily="34" charset="0"/>
      <p:regular r:id="rId64"/>
      <p:bold r:id="rId65"/>
      <p:italic r:id="rId66"/>
      <p:boldItalic r:id="rId67"/>
    </p:embeddedFont>
    <p:embeddedFont>
      <p:font typeface="Poppins" pitchFamily="2" charset="77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29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439">
          <p15:clr>
            <a:srgbClr val="000000"/>
          </p15:clr>
        </p15:guide>
        <p15:guide id="2" pos="2342">
          <p15:clr>
            <a:srgbClr val="000000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hYFKAiWT2aWXAzMZAEGXSXZBH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BC61F9-0BB1-4972-8F77-CC99E69B81E8}">
  <a:tblStyle styleId="{48BC61F9-0BB1-4972-8F77-CC99E69B81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2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439"/>
        <p:guide pos="23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4.xml"/><Relationship Id="rId21" Type="http://schemas.openxmlformats.org/officeDocument/2006/relationships/slide" Target="slides/slide9.xml"/><Relationship Id="rId42" Type="http://schemas.openxmlformats.org/officeDocument/2006/relationships/slide" Target="slides/slide30.xml"/><Relationship Id="rId47" Type="http://schemas.openxmlformats.org/officeDocument/2006/relationships/slide" Target="slides/slide35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slide" Target="slides/slide33.xml"/><Relationship Id="rId53" Type="http://schemas.openxmlformats.org/officeDocument/2006/relationships/slide" Target="slides/slide41.xml"/><Relationship Id="rId58" Type="http://schemas.openxmlformats.org/officeDocument/2006/relationships/slide" Target="slides/slide46.xml"/><Relationship Id="rId66" Type="http://schemas.openxmlformats.org/officeDocument/2006/relationships/font" Target="fonts/font3.fntdata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9.xml"/><Relationship Id="rId19" Type="http://schemas.openxmlformats.org/officeDocument/2006/relationships/slide" Target="slides/slide7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slide" Target="slides/slide31.xml"/><Relationship Id="rId48" Type="http://schemas.openxmlformats.org/officeDocument/2006/relationships/slide" Target="slides/slide36.xml"/><Relationship Id="rId56" Type="http://schemas.openxmlformats.org/officeDocument/2006/relationships/slide" Target="slides/slide4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9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slide" Target="slides/slide34.xml"/><Relationship Id="rId59" Type="http://schemas.openxmlformats.org/officeDocument/2006/relationships/slide" Target="slides/slide47.xml"/><Relationship Id="rId67" Type="http://schemas.openxmlformats.org/officeDocument/2006/relationships/font" Target="fonts/font4.fntdata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54" Type="http://schemas.openxmlformats.org/officeDocument/2006/relationships/slide" Target="slides/slide42.xml"/><Relationship Id="rId62" Type="http://schemas.openxmlformats.org/officeDocument/2006/relationships/slide" Target="slides/slide50.xml"/><Relationship Id="rId7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slide" Target="slides/slide37.xml"/><Relationship Id="rId57" Type="http://schemas.openxmlformats.org/officeDocument/2006/relationships/slide" Target="slides/slide4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9.xml"/><Relationship Id="rId44" Type="http://schemas.openxmlformats.org/officeDocument/2006/relationships/slide" Target="slides/slide32.xml"/><Relationship Id="rId52" Type="http://schemas.openxmlformats.org/officeDocument/2006/relationships/slide" Target="slides/slide40.xml"/><Relationship Id="rId60" Type="http://schemas.openxmlformats.org/officeDocument/2006/relationships/slide" Target="slides/slide48.xml"/><Relationship Id="rId65" Type="http://schemas.openxmlformats.org/officeDocument/2006/relationships/font" Target="fonts/font2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39" Type="http://schemas.openxmlformats.org/officeDocument/2006/relationships/slide" Target="slides/slide27.xml"/><Relationship Id="rId34" Type="http://schemas.openxmlformats.org/officeDocument/2006/relationships/slide" Target="slides/slide22.xml"/><Relationship Id="rId50" Type="http://schemas.openxmlformats.org/officeDocument/2006/relationships/slide" Target="slides/slide38.xml"/><Relationship Id="rId55" Type="http://schemas.openxmlformats.org/officeDocument/2006/relationships/slide" Target="slides/slide43.xml"/><Relationship Id="rId76" Type="http://customschemas.google.com/relationships/presentationmetadata" Target="metadata"/><Relationship Id="rId7" Type="http://schemas.openxmlformats.org/officeDocument/2006/relationships/slideMaster" Target="slideMasters/slideMaster7.xml"/><Relationship Id="rId7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221037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211637" y="0"/>
            <a:ext cx="3221037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817563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63" name="Google Shape;2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0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80" name="Google Shape;2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2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88" name="Google Shape;2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14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additional requirements of crypto random numbers: 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uniqueness (One Time Pads)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high entropy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304" name="Google Shape;3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15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320" name="Google Shape;3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7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50" name="Google Shape;3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20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71" name="Google Shape;3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3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80" name="Google Shape;38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24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87" name="Google Shape;3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5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6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94" name="Google Shape;3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26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2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3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5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455" name="Google Shape;4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36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461" name="Google Shape;4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2" name="Google Shape;462;p37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8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sp>
        <p:nvSpPr>
          <p:cNvPr id="468" name="Google Shape;4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9" name="Google Shape;469;p38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sp>
        <p:nvSpPr>
          <p:cNvPr id="475" name="Google Shape;4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39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4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0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486" name="Google Shape;48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40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494" name="Google Shape;49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41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2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501" name="Google Shape;50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42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3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510" name="Google Shape;5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43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4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5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6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/>
          </a:p>
        </p:txBody>
      </p:sp>
      <p:sp>
        <p:nvSpPr>
          <p:cNvPr id="536" name="Google Shape;53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47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9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742950" y="5181600"/>
            <a:ext cx="5948362" cy="4914900"/>
          </a:xfrm>
          <a:prstGeom prst="rect">
            <a:avLst/>
          </a:prstGeom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247" name="Google Shape;2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/>
        </p:nvSpPr>
        <p:spPr>
          <a:xfrm>
            <a:off x="4211637" y="10366375"/>
            <a:ext cx="3221037" cy="5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89012" y="817562"/>
            <a:ext cx="5456237" cy="4092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9:notes"/>
          <p:cNvSpPr txBox="1">
            <a:spLocks noGrp="1"/>
          </p:cNvSpPr>
          <p:nvPr>
            <p:ph type="body" idx="1"/>
          </p:nvPr>
        </p:nvSpPr>
        <p:spPr>
          <a:xfrm>
            <a:off x="990600" y="5181600"/>
            <a:ext cx="5453062" cy="49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050" tIns="50525" rIns="101050" bIns="50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2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1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1"/>
          <p:cNvSpPr txBox="1">
            <a:spLocks noGrp="1"/>
          </p:cNvSpPr>
          <p:nvPr>
            <p:ph type="body" idx="1"/>
          </p:nvPr>
        </p:nvSpPr>
        <p:spPr>
          <a:xfrm rot="5400000">
            <a:off x="2401094" y="-475457"/>
            <a:ext cx="4564062" cy="831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71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71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71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3"/>
          <p:cNvSpPr txBox="1">
            <a:spLocks noGrp="1"/>
          </p:cNvSpPr>
          <p:nvPr>
            <p:ph type="title"/>
          </p:nvPr>
        </p:nvSpPr>
        <p:spPr>
          <a:xfrm rot="5400000">
            <a:off x="4895057" y="2018507"/>
            <a:ext cx="5810250" cy="207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73"/>
          <p:cNvSpPr txBox="1">
            <a:spLocks noGrp="1"/>
          </p:cNvSpPr>
          <p:nvPr>
            <p:ph type="body" idx="1"/>
          </p:nvPr>
        </p:nvSpPr>
        <p:spPr>
          <a:xfrm rot="5400000">
            <a:off x="662782" y="16668"/>
            <a:ext cx="5810250" cy="6081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1pPr>
            <a:lvl2pPr marL="914400" lvl="1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73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73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73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100"/>
              <a:buFont typeface="Poppins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6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9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9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1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1"/>
          <p:cNvSpPr txBox="1">
            <a:spLocks noGrp="1"/>
          </p:cNvSpPr>
          <p:nvPr>
            <p:ph type="body" idx="1"/>
          </p:nvPr>
        </p:nvSpPr>
        <p:spPr>
          <a:xfrm>
            <a:off x="527050" y="1398588"/>
            <a:ext cx="4079875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Font typeface="Poppins"/>
              <a:buChar char="•"/>
              <a:defRPr sz="2800"/>
            </a:lvl1pPr>
            <a:lvl2pPr marL="914400" lvl="1" indent="-342900" algn="l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Char char="•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9pPr>
          </a:lstStyle>
          <a:p>
            <a:endParaRPr/>
          </a:p>
        </p:txBody>
      </p:sp>
      <p:sp>
        <p:nvSpPr>
          <p:cNvPr id="93" name="Google Shape;93;p61"/>
          <p:cNvSpPr txBox="1">
            <a:spLocks noGrp="1"/>
          </p:cNvSpPr>
          <p:nvPr>
            <p:ph type="body" idx="2"/>
          </p:nvPr>
        </p:nvSpPr>
        <p:spPr>
          <a:xfrm>
            <a:off x="4759325" y="1398588"/>
            <a:ext cx="4079875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Font typeface="Poppins"/>
              <a:buChar char="•"/>
              <a:defRPr sz="2800"/>
            </a:lvl1pPr>
            <a:lvl2pPr marL="914400" lvl="1" indent="-342900" algn="l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Char char="•"/>
              <a:defRPr sz="2400"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3pPr>
            <a:lvl4pPr marL="1828800" lvl="3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4pPr>
            <a:lvl5pPr marL="2286000" lvl="4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5pPr>
            <a:lvl6pPr marL="2743200" lvl="5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6pPr>
            <a:lvl7pPr marL="3200400" lvl="6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7pPr>
            <a:lvl8pPr marL="3657600" lvl="7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8pPr>
            <a:lvl9pPr marL="4114800" lvl="8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6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Char char="•"/>
              <a:defRPr sz="2400"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9pPr>
          </a:lstStyle>
          <a:p>
            <a:endParaRPr/>
          </a:p>
        </p:txBody>
      </p:sp>
      <p:sp>
        <p:nvSpPr>
          <p:cNvPr id="111" name="Google Shape;111;p6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6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Char char="•"/>
              <a:defRPr sz="2400"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2pPr>
            <a:lvl3pPr marL="1371600" lvl="2" indent="-314325" algn="l">
              <a:spcBef>
                <a:spcPts val="360"/>
              </a:spcBef>
              <a:spcAft>
                <a:spcPts val="0"/>
              </a:spcAft>
              <a:buSzPts val="1350"/>
              <a:buFont typeface="Poppins"/>
              <a:buChar char="•"/>
              <a:defRPr sz="1800"/>
            </a:lvl3pPr>
            <a:lvl4pPr marL="1828800" lvl="3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5pPr>
            <a:lvl6pPr marL="2743200" lvl="5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6pPr>
            <a:lvl7pPr marL="3200400" lvl="6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7pPr>
            <a:lvl8pPr marL="3657600" lvl="7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8pPr>
            <a:lvl9pPr marL="4114800" lvl="8" indent="-304800" algn="l">
              <a:spcBef>
                <a:spcPts val="320"/>
              </a:spcBef>
              <a:spcAft>
                <a:spcPts val="0"/>
              </a:spcAft>
              <a:buSzPts val="1200"/>
              <a:buFont typeface="Poppins"/>
              <a:buChar char="•"/>
              <a:defRPr sz="1600"/>
            </a:lvl9pPr>
          </a:lstStyle>
          <a:p>
            <a:endParaRPr/>
          </a:p>
        </p:txBody>
      </p:sp>
      <p:sp>
        <p:nvSpPr>
          <p:cNvPr id="113" name="Google Shape;113;p63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3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3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5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5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65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65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Font typeface="Poppins"/>
              <a:buChar char="•"/>
              <a:defRPr sz="3200"/>
            </a:lvl1pPr>
            <a:lvl2pPr marL="914400" lvl="1" indent="-361950" algn="l">
              <a:spcBef>
                <a:spcPts val="560"/>
              </a:spcBef>
              <a:spcAft>
                <a:spcPts val="0"/>
              </a:spcAft>
              <a:buSzPts val="2100"/>
              <a:buFont typeface="Poppins"/>
              <a:buChar char="•"/>
              <a:defRPr sz="2800"/>
            </a:lvl2pPr>
            <a:lvl3pPr marL="1371600" lvl="2" indent="-342900" algn="l">
              <a:spcBef>
                <a:spcPts val="480"/>
              </a:spcBef>
              <a:spcAft>
                <a:spcPts val="0"/>
              </a:spcAft>
              <a:buSzPts val="1800"/>
              <a:buFont typeface="Poppins"/>
              <a:buChar char="•"/>
              <a:defRPr sz="2400"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SzPts val="1500"/>
              <a:buFont typeface="Poppins"/>
              <a:buChar char="•"/>
              <a:defRPr sz="2000"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00"/>
              <a:buFont typeface="Poppin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Font typeface="Poppin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9pPr>
          </a:lstStyle>
          <a:p>
            <a:endParaRPr/>
          </a:p>
        </p:txBody>
      </p:sp>
      <p:sp>
        <p:nvSpPr>
          <p:cNvPr id="145" name="Google Shape;145;p67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7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7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6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Font typeface="Poppin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00"/>
              <a:buFont typeface="Poppin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50"/>
              <a:buFont typeface="Poppin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75"/>
              <a:buFont typeface="Poppins"/>
              <a:buNone/>
              <a:defRPr sz="900"/>
            </a:lvl9pPr>
          </a:lstStyle>
          <a:p>
            <a:endParaRPr/>
          </a:p>
        </p:txBody>
      </p:sp>
      <p:sp>
        <p:nvSpPr>
          <p:cNvPr id="162" name="Google Shape;162;p69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9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9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51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" name="Google Shape;11;p51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51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51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1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" name="Google Shape;16;p51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1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68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50" name="Google Shape;150;p68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8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68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8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68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55" name="Google Shape;155;p68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68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68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70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67" name="Google Shape;167;p70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70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70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70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70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72" name="Google Shape;172;p70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Google Shape;173;p70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70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Google Shape;182;p72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83" name="Google Shape;183;p72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72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2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2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72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8" name="Google Shape;188;p72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72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72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3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7" name="Google Shape;27;p53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53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3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3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3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2" name="Google Shape;32;p53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3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55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3" name="Google Shape;43;p55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55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5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5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5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7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cxnSp>
        <p:nvCxnSpPr>
          <p:cNvPr id="58" name="Google Shape;58;p57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59" name="Google Shape;59;p57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7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57" descr="inescID_c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57"/>
          <p:cNvPicPr preferRelativeResize="0"/>
          <p:nvPr/>
        </p:nvPicPr>
        <p:blipFill rotWithShape="1">
          <a:blip r:embed="rId3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58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66" name="Google Shape;66;p58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58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58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8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60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2" name="Google Shape;82;p60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60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60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0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60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62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99" name="Google Shape;99;p62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2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62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2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62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4" name="Google Shape;104;p62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62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62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p64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18" name="Google Shape;118;p64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64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4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4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64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23" name="Google Shape;123;p64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64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64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66"/>
          <p:cNvCxnSpPr/>
          <p:nvPr/>
        </p:nvCxnSpPr>
        <p:spPr>
          <a:xfrm>
            <a:off x="241300" y="1295400"/>
            <a:ext cx="8607425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3" name="Google Shape;133;p66"/>
          <p:cNvSpPr txBox="1"/>
          <p:nvPr/>
        </p:nvSpPr>
        <p:spPr>
          <a:xfrm>
            <a:off x="228600" y="228600"/>
            <a:ext cx="8686800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6" descr="inescID_c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6700" y="104775"/>
            <a:ext cx="1136650" cy="56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6"/>
          <p:cNvPicPr preferRelativeResize="0"/>
          <p:nvPr/>
        </p:nvPicPr>
        <p:blipFill rotWithShape="1">
          <a:blip r:embed="rId4">
            <a:alphaModFix/>
          </a:blip>
          <a:srcRect l="19964" t="33116" r="20215" b="33509"/>
          <a:stretch/>
        </p:blipFill>
        <p:spPr>
          <a:xfrm>
            <a:off x="0" y="0"/>
            <a:ext cx="1679575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6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sng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66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19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238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432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38" name="Google Shape;138;p66"/>
          <p:cNvSpPr txBox="1">
            <a:spLocks noGrp="1"/>
          </p:cNvSpPr>
          <p:nvPr>
            <p:ph type="dt" idx="10"/>
          </p:nvPr>
        </p:nvSpPr>
        <p:spPr>
          <a:xfrm>
            <a:off x="187325" y="6157912"/>
            <a:ext cx="2343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66"/>
          <p:cNvSpPr txBox="1">
            <a:spLocks noGrp="1"/>
          </p:cNvSpPr>
          <p:nvPr>
            <p:ph type="ftr" idx="11"/>
          </p:nvPr>
        </p:nvSpPr>
        <p:spPr>
          <a:xfrm>
            <a:off x="3138487" y="62039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66"/>
          <p:cNvSpPr txBox="1">
            <a:spLocks noGrp="1"/>
          </p:cNvSpPr>
          <p:nvPr>
            <p:ph type="sldNum" idx="12"/>
          </p:nvPr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  <a:defRPr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title"/>
          </p:nvPr>
        </p:nvSpPr>
        <p:spPr>
          <a:xfrm>
            <a:off x="0" y="2708275"/>
            <a:ext cx="862899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5400"/>
              <a:buFont typeface="Times New Roman"/>
              <a:buNone/>
            </a:pPr>
            <a:r>
              <a:rPr lang="en-US" sz="5400" b="0" i="0" u="none" dirty="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 in Java</a:t>
            </a:r>
            <a:br>
              <a:rPr lang="en-US" sz="5400" b="0" i="0" u="none" dirty="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0" i="0" u="none" dirty="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 b="0" i="0" u="none" dirty="0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 Dependable Systems</a:t>
            </a:r>
            <a:endParaRPr dirty="0"/>
          </a:p>
        </p:txBody>
      </p:sp>
      <p:sp>
        <p:nvSpPr>
          <p:cNvPr id="203" name="Google Shape;203;p1"/>
          <p:cNvSpPr txBox="1"/>
          <p:nvPr/>
        </p:nvSpPr>
        <p:spPr>
          <a:xfrm>
            <a:off x="7812087" y="0"/>
            <a:ext cx="1331912" cy="981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Providers</a:t>
            </a:r>
            <a:endParaRPr/>
          </a:p>
        </p:txBody>
      </p:sp>
      <p:sp>
        <p:nvSpPr>
          <p:cNvPr id="267" name="Google Shape;267;p10"/>
          <p:cNvSpPr txBox="1">
            <a:spLocks noGrp="1"/>
          </p:cNvSpPr>
          <p:nvPr>
            <p:ph type="body" idx="1"/>
          </p:nvPr>
        </p:nvSpPr>
        <p:spPr>
          <a:xfrm>
            <a:off x="684212" y="169068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independence is achieved using a "provider"-based architecture</a:t>
            </a:r>
            <a:endParaRPr/>
          </a:p>
          <a:p>
            <a:pPr marL="342900" marR="0" lvl="0" indent="-32385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accent2"/>
              </a:buClr>
              <a:buSzPts val="300"/>
              <a:buFont typeface="Poppins"/>
              <a:buNone/>
            </a:pPr>
            <a:endParaRPr sz="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Provider - a package or set of packages that implement one or more security services</a:t>
            </a:r>
            <a:endParaRPr/>
          </a:p>
        </p:txBody>
      </p:sp>
      <p:sp>
        <p:nvSpPr>
          <p:cNvPr id="268" name="Google Shape;268;p10"/>
          <p:cNvSpPr txBox="1"/>
          <p:nvPr/>
        </p:nvSpPr>
        <p:spPr>
          <a:xfrm>
            <a:off x="1042987" y="3573462"/>
            <a:ext cx="4603750" cy="1822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java.security.*;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Provider[] providers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Security.getProviders();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(Provider p: providers){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System.out.println(p.toString());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69" name="Google Shape;269;p10"/>
          <p:cNvSpPr txBox="1"/>
          <p:nvPr/>
        </p:nvSpPr>
        <p:spPr>
          <a:xfrm>
            <a:off x="6084887" y="3582987"/>
            <a:ext cx="2482850" cy="25828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 version 1.6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SunRsaSign version 1.5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SunJSSE version 1.6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SunJCE version 1.6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SunJGSS version 1.0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SunSASL version 1.5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XMLDSig version 1.0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SunPCSC version 1.6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SunMSCAPI version 1.6</a:t>
            </a:r>
            <a:endParaRPr/>
          </a:p>
        </p:txBody>
      </p:sp>
      <p:cxnSp>
        <p:nvCxnSpPr>
          <p:cNvPr id="270" name="Google Shape;270;p10"/>
          <p:cNvCxnSpPr/>
          <p:nvPr/>
        </p:nvCxnSpPr>
        <p:spPr>
          <a:xfrm>
            <a:off x="4106862" y="5853112"/>
            <a:ext cx="1752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1" name="Google Shape;271;p10"/>
          <p:cNvSpPr txBox="1"/>
          <p:nvPr/>
        </p:nvSpPr>
        <p:spPr>
          <a:xfrm>
            <a:off x="2771775" y="5589587"/>
            <a:ext cx="1182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6.0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JCE Providers</a:t>
            </a:r>
            <a:endParaRPr/>
          </a:p>
        </p:txBody>
      </p:sp>
      <p:sp>
        <p:nvSpPr>
          <p:cNvPr id="277" name="Google Shape;277;p11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source providers: Cryptix and Bouncy Castle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Plugged-in by: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modifying the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java.security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code to add a provider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(dynamically)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import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cryptix.jce.provider.CryptixCrypto;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Provider cryptix_provider = 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CryptixCrypto();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result=Security.addProvider(cryptix_provider);</a:t>
            </a:r>
            <a:endParaRPr/>
          </a:p>
          <a:p>
            <a: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Listing provider services</a:t>
            </a:r>
            <a:endParaRPr/>
          </a:p>
        </p:txBody>
      </p:sp>
      <p:sp>
        <p:nvSpPr>
          <p:cNvPr id="284" name="Google Shape;284;p12"/>
          <p:cNvSpPr txBox="1"/>
          <p:nvPr/>
        </p:nvSpPr>
        <p:spPr>
          <a:xfrm>
            <a:off x="539750" y="2060575"/>
            <a:ext cx="7683500" cy="25828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Provider[] providers = Security.getProviders();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(Provider p: providers){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System.out.println(p.toString());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Set&lt;Service&gt; services = p.getServices();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(Service s: services){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   " + s.getType() +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" --&gt; " + s.getAlgorithm());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1127125" y="453707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 version 1.6 services</a:t>
            </a:r>
            <a:endParaRPr/>
          </a:p>
        </p:txBody>
      </p:sp>
      <p:graphicFrame>
        <p:nvGraphicFramePr>
          <p:cNvPr id="292" name="Google Shape;292;p13"/>
          <p:cNvGraphicFramePr/>
          <p:nvPr/>
        </p:nvGraphicFramePr>
        <p:xfrm>
          <a:off x="684212" y="1989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{48BC61F9-0BB1-4972-8F77-CC99E69B81E8}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SUN version 1.6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SecureRandom --&gt; SHA1PRNG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Signature --&gt; SHA1withDSA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Signature --&gt; NONEwithDSA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KeyPairGenerator --&gt; DSA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MessageDigest --&gt; MD2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MessageDigest --&gt; MD5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MessageDigest --&gt; SHA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MessageDigest --&gt; SHA-256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MessageDigest --&gt; SHA-384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MessageDigest --&gt; SHA-512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AlgorithmParameterGenerator --&gt; DSA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AlgorithmParameters --&gt; DSA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KeyFactory --&gt; DSA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CertificateFactory --&gt; X.509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KeyStore --&gt; JKS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KeyStore --&gt; CaseExactJKS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Policy --&gt; JavaPolicy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Configuration --&gt; JavaLoginConfig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CertPathBuilder --&gt; PKIX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CertPathValidator --&gt; PKIX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CertStore --&gt; LDAP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CertStore --&gt; Collection</a:t>
                      </a:r>
                      <a:endParaRPr sz="1500" b="0" i="0" u="none" strike="noStrike" cap="none">
                        <a:solidFill>
                          <a:srgbClr val="00336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Times New Roman"/>
                        <a:buNone/>
                      </a:pP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CertStore --&gt;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com.sun.security.IndexedCollection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SecureRandom</a:t>
            </a: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body" idx="1"/>
          </p:nvPr>
        </p:nvSpPr>
        <p:spPr>
          <a:xfrm>
            <a:off x="611187" y="1773237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the functionality of a Random Number Generator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cryptographically strong random numbers</a:t>
            </a:r>
            <a:endParaRPr/>
          </a:p>
        </p:txBody>
      </p:sp>
      <p:sp>
        <p:nvSpPr>
          <p:cNvPr id="300" name="Google Shape;300;p14"/>
          <p:cNvSpPr txBox="1"/>
          <p:nvPr/>
        </p:nvSpPr>
        <p:spPr>
          <a:xfrm>
            <a:off x="900112" y="2852737"/>
            <a:ext cx="7543800" cy="1600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SecureRandom random = SecureRandom.</a:t>
            </a:r>
            <a:r>
              <a:rPr lang="en-US" sz="14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"SHA1PRNG"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4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"Int: 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random.nextInt());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4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"Float: 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random.nextFloat());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4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"Long: 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random.nextLong());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4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"Boolean: 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random.nextBoolean());</a:t>
            </a:r>
            <a:endParaRPr/>
          </a:p>
        </p:txBody>
      </p:sp>
      <p:sp>
        <p:nvSpPr>
          <p:cNvPr id="301" name="Google Shape;301;p14"/>
          <p:cNvSpPr txBox="1"/>
          <p:nvPr/>
        </p:nvSpPr>
        <p:spPr>
          <a:xfrm>
            <a:off x="900112" y="4597400"/>
            <a:ext cx="4572000" cy="145573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Int: 256421598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Float: 0.63456607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Long: 7589616350181670704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Boolean: true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MessageDigest</a:t>
            </a: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687387" y="1916112"/>
            <a:ext cx="7772400" cy="452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provide the functionality of cryptographically secure message digests such as SHA-1 or MD5</a:t>
            </a:r>
            <a:endParaRPr/>
          </a:p>
          <a:p>
            <a:pPr marL="342900" marR="0" lvl="0" indent="-238125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Poppins"/>
              <a:buNone/>
            </a:pPr>
            <a:endParaRPr sz="22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None/>
            </a:pPr>
            <a:endParaRPr sz="20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MD5 algorithm produces a 16 byte digest, and SHA-1's is 20 bytes</a:t>
            </a:r>
            <a:endParaRPr/>
          </a:p>
          <a:p>
            <a:pPr marL="342900" marR="0" lvl="0" indent="-238125" algn="l" rtl="0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Poppins"/>
              <a:buNone/>
            </a:pPr>
            <a:endParaRPr sz="22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15" descr="MessageDige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8537" y="2852737"/>
            <a:ext cx="46482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a</a:t>
            </a:r>
            <a:r>
              <a:rPr lang="en-US" sz="28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MessageDigest</a:t>
            </a:r>
            <a:r>
              <a:rPr lang="en-US" sz="28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endParaRPr/>
          </a:p>
        </p:txBody>
      </p:sp>
      <p:sp>
        <p:nvSpPr>
          <p:cNvPr id="316" name="Google Shape;316;p16"/>
          <p:cNvSpPr txBox="1">
            <a:spLocks noGrp="1"/>
          </p:cNvSpPr>
          <p:nvPr>
            <p:ph type="body" idx="1"/>
          </p:nvPr>
        </p:nvSpPr>
        <p:spPr>
          <a:xfrm>
            <a:off x="684212" y="1700212"/>
            <a:ext cx="7772400" cy="331311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MessageDigest sha = MessageDigest.</a:t>
            </a:r>
            <a:r>
              <a:rPr lang="en-US" sz="14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"SHA-1"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i1 = 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.getBytes();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sha.update(i1);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hash = sha.digest();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4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.println((</a:t>
            </a:r>
            <a:r>
              <a:rPr lang="en-US" sz="14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BASE64Encoder()).encode(</a:t>
            </a:r>
            <a:r>
              <a:rPr lang="en-US" sz="1400" b="1" i="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i2 = </a:t>
            </a:r>
            <a:r>
              <a:rPr lang="en-US" sz="14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.getBytes();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sha.update(i2);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 = sha.digest();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4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.println((</a:t>
            </a:r>
            <a:r>
              <a:rPr lang="en-US" sz="14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BASE64Encoder()).encode(</a:t>
            </a:r>
            <a:r>
              <a:rPr lang="en-US" sz="1400" b="1" i="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2"/>
              </a:buClr>
              <a:buSzPts val="450"/>
              <a:buFont typeface="Poppins"/>
              <a:buNone/>
            </a:pPr>
            <a:endParaRPr sz="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2"/>
              </a:buClr>
              <a:buSzPts val="450"/>
              <a:buFont typeface="Courier New"/>
              <a:buNone/>
            </a:pPr>
            <a:r>
              <a:rPr lang="en-US" sz="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*********************************************************************************************************************************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120"/>
              </a:spcBef>
              <a:spcAft>
                <a:spcPts val="0"/>
              </a:spcAft>
              <a:buClr>
                <a:schemeClr val="accent2"/>
              </a:buClr>
              <a:buSzPts val="450"/>
              <a:buFont typeface="Poppins"/>
              <a:buNone/>
            </a:pPr>
            <a:endParaRPr sz="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sha.update(received);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hash = sha.digest();</a:t>
            </a:r>
            <a:endParaRPr sz="14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4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.println((</a:t>
            </a:r>
            <a:r>
              <a:rPr lang="en-US" sz="14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BASE64Encoder()).encode(</a:t>
            </a:r>
            <a:r>
              <a:rPr lang="en-US" sz="1400" b="1" i="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r>
              <a:rPr lang="en-US" sz="14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684212" y="5084762"/>
            <a:ext cx="7772400" cy="10890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Ck1VqNd45QIvq3AZd8XYQLvEhtA=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Lve95gjOVATpfV8EL5X4nxwjKHE=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99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Ck1VqNd45QIvq3AZd8XYQLvEhtA=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8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the functionality of a cryptographic digital signature algorithm such as DSA</a:t>
            </a:r>
            <a:endParaRPr/>
          </a:p>
        </p:txBody>
      </p:sp>
      <p:pic>
        <p:nvPicPr>
          <p:cNvPr id="325" name="Google Shape;325;p17" descr="Signa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087" y="2997200"/>
            <a:ext cx="7543800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Courier New"/>
              <a:buNone/>
            </a:pPr>
            <a:r>
              <a:rPr lang="en-US" sz="28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States</a:t>
            </a:r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body" idx="1"/>
          </p:nvPr>
        </p:nvSpPr>
        <p:spPr>
          <a:xfrm>
            <a:off x="658812" y="1773237"/>
            <a:ext cx="8305800" cy="445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urier New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is always in a given state, where it may only do one type of operation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three states a </a:t>
            </a: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may have are: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3106737" y="3933825"/>
            <a:ext cx="2749550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UNINITIALIZED </a:t>
            </a:r>
            <a:endParaRPr/>
          </a:p>
        </p:txBody>
      </p:sp>
      <p:sp>
        <p:nvSpPr>
          <p:cNvPr id="334" name="Google Shape;334;p18"/>
          <p:cNvSpPr txBox="1"/>
          <p:nvPr/>
        </p:nvSpPr>
        <p:spPr>
          <a:xfrm>
            <a:off x="1589087" y="5076825"/>
            <a:ext cx="1106487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 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6213475" y="5086350"/>
            <a:ext cx="1471612" cy="4667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VERIFY </a:t>
            </a:r>
            <a:endParaRPr/>
          </a:p>
        </p:txBody>
      </p:sp>
      <p:cxnSp>
        <p:nvCxnSpPr>
          <p:cNvPr id="336" name="Google Shape;336;p18"/>
          <p:cNvCxnSpPr/>
          <p:nvPr/>
        </p:nvCxnSpPr>
        <p:spPr>
          <a:xfrm flipH="1">
            <a:off x="2198687" y="4171950"/>
            <a:ext cx="6858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7" name="Google Shape;337;p18"/>
          <p:cNvCxnSpPr/>
          <p:nvPr/>
        </p:nvCxnSpPr>
        <p:spPr>
          <a:xfrm>
            <a:off x="6008687" y="4171950"/>
            <a:ext cx="762000" cy="762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38" name="Google Shape;338;p18"/>
          <p:cNvSpPr txBox="1"/>
          <p:nvPr/>
        </p:nvSpPr>
        <p:spPr>
          <a:xfrm>
            <a:off x="827087" y="4232275"/>
            <a:ext cx="17081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initSign()</a:t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6434137" y="4248150"/>
            <a:ext cx="20129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initVerify()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a Pair of </a:t>
            </a:r>
            <a:b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public/private Keys</a:t>
            </a:r>
            <a:endParaRPr/>
          </a:p>
        </p:txBody>
      </p:sp>
      <p:sp>
        <p:nvSpPr>
          <p:cNvPr id="346" name="Google Shape;346;p19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step is to generate public/private key pair</a:t>
            </a:r>
            <a:endParaRPr/>
          </a:p>
          <a:p>
            <a:pPr marL="342900" marR="0" lvl="0" indent="-309562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key pair generators share the concepts of a keysize and a source of randomness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750887" y="3716337"/>
            <a:ext cx="7781925" cy="206692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KeyPairGenerator keyGen = KeyPairGenerator.</a:t>
            </a:r>
            <a:r>
              <a:rPr lang="en-US" sz="16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"DSA"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SecureRandom random = SecureRandom.</a:t>
            </a:r>
            <a:r>
              <a:rPr lang="en-US" sz="16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"SHA1PRNG"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keyGen.initialize(1024, random);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KeyPair pair = keyGen.generateKeyPair();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PrivateKey privateKey = pair.getPrivate();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PublicKey publicKey = pair.getPublic();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 Security</a:t>
            </a:r>
            <a:endParaRPr/>
          </a:p>
        </p:txBody>
      </p:sp>
      <p:sp>
        <p:nvSpPr>
          <p:cNvPr id="210" name="Google Shape;210;p2"/>
          <p:cNvSpPr txBox="1">
            <a:spLocks noGrp="1"/>
          </p:cNvSpPr>
          <p:nvPr>
            <p:ph type="body" idx="1"/>
          </p:nvPr>
        </p:nvSpPr>
        <p:spPr>
          <a:xfrm>
            <a:off x="684212" y="1773237"/>
            <a:ext cx="7848600" cy="508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Java™ platform was designed with a strong emphasis on security</a:t>
            </a:r>
            <a:endParaRPr/>
          </a:p>
          <a:p>
            <a:pPr marL="342900" marR="0" lvl="0" indent="-309562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language features: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data typing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memory management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Garbage collection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Range-checking on arrays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modifiers (public, protected, private)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Byte-code verification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class loading</a:t>
            </a:r>
            <a:endParaRPr/>
          </a:p>
        </p:txBody>
      </p:sp>
      <p:sp>
        <p:nvSpPr>
          <p:cNvPr id="211" name="Google Shape;211;p2"/>
          <p:cNvSpPr txBox="1"/>
          <p:nvPr/>
        </p:nvSpPr>
        <p:spPr>
          <a:xfrm>
            <a:off x="7812087" y="0"/>
            <a:ext cx="1331912" cy="9810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Generating/verifying a signature</a:t>
            </a:r>
            <a:endParaRPr/>
          </a:p>
        </p:txBody>
      </p:sp>
      <p:sp>
        <p:nvSpPr>
          <p:cNvPr id="354" name="Google Shape;354;p20"/>
          <p:cNvSpPr txBox="1">
            <a:spLocks noGrp="1"/>
          </p:cNvSpPr>
          <p:nvPr>
            <p:ph type="body" idx="1"/>
          </p:nvPr>
        </p:nvSpPr>
        <p:spPr>
          <a:xfrm>
            <a:off x="755650" y="1835150"/>
            <a:ext cx="7848600" cy="2241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Courier New"/>
              <a:buNone/>
            </a:pPr>
            <a:r>
              <a:rPr lang="en-US" sz="18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data = </a:t>
            </a:r>
            <a:r>
              <a:rPr lang="en-US" sz="18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 to be signed"</a:t>
            </a:r>
            <a:r>
              <a:rPr lang="en-US" sz="18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.getBytes();</a:t>
            </a:r>
            <a:endParaRPr sz="1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generating a signature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Signature dsaForSign = Signature.</a:t>
            </a:r>
            <a:r>
              <a:rPr lang="en-US" sz="16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"SHA1withDSA"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dsaForSign.initSign(privateKey);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dsaForSign.update(data);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signature = dsaForSign.sign();</a:t>
            </a:r>
            <a:endParaRPr/>
          </a:p>
        </p:txBody>
      </p:sp>
      <p:sp>
        <p:nvSpPr>
          <p:cNvPr id="355" name="Google Shape;355;p20"/>
          <p:cNvSpPr txBox="1"/>
          <p:nvPr/>
        </p:nvSpPr>
        <p:spPr>
          <a:xfrm>
            <a:off x="755650" y="4076700"/>
            <a:ext cx="7848600" cy="2133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F5F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verifying a signature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Signature dsaForVerify = Signature.</a:t>
            </a:r>
            <a:r>
              <a:rPr lang="en-US" sz="16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"SHA1withDSA"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dsaForVerify.initVerify(publicKey);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dsaForVerify.update(data);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verifies = dsaForVerify.verify(signature);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lang="en-US" sz="16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"Signature verifies: 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verifies);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6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Cipher</a:t>
            </a: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body" idx="1"/>
          </p:nvPr>
        </p:nvSpPr>
        <p:spPr>
          <a:xfrm>
            <a:off x="684212" y="1700212"/>
            <a:ext cx="7991475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cryptographic cipher for encryption and decryption can be instantiated using the Cipher.getInstance factory method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a transformation name in the format,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algorithm/mode/padding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operate within four modes: encrypt, decrypt, key wrap, key unwrap.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initialized using a specified mode, and secret key information.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2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Courier New"/>
              <a:buNone/>
            </a:pPr>
            <a:r>
              <a:rPr lang="en-US" sz="36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Classe Cipher</a:t>
            </a:r>
            <a:endParaRPr/>
          </a:p>
        </p:txBody>
      </p:sp>
      <p:sp>
        <p:nvSpPr>
          <p:cNvPr id="367" name="Google Shape;367;p22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 sz="32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getInstance(String algorithm)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a Cipher object that implements the specified algorithm.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init(int opmode, Key key)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cipher is initialized with a key for either encryption or decryption.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doFinal(byte[] input) 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Encrypts or decrypts data in a single-part operation, or finishes a multiple-part operation, depending on how this cipher was initialized.</a:t>
            </a:r>
            <a:endParaRPr sz="2000" b="1" i="0" u="none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742950" marR="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update(byte[] input)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Continues a multiple-part encryption or decryption operation.</a:t>
            </a:r>
            <a:endParaRPr/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fld id="{00000000-1234-1234-1234-123412341234}" type="slidenum"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3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Courier New"/>
              <a:buNone/>
            </a:pPr>
            <a:r>
              <a:rPr lang="en-US" sz="3600" b="1" i="0" u="none">
                <a:solidFill>
                  <a:srgbClr val="000090"/>
                </a:solidFill>
                <a:latin typeface="Courier New"/>
                <a:ea typeface="Courier New"/>
                <a:cs typeface="Courier New"/>
                <a:sym typeface="Courier New"/>
              </a:rPr>
              <a:t>Classe Cipher</a:t>
            </a:r>
            <a:endParaRPr/>
          </a:p>
        </p:txBody>
      </p:sp>
      <p:sp>
        <p:nvSpPr>
          <p:cNvPr id="375" name="Google Shape;375;p23"/>
          <p:cNvSpPr txBox="1">
            <a:spLocks noGrp="1"/>
          </p:cNvSpPr>
          <p:nvPr>
            <p:ph type="body" idx="1"/>
          </p:nvPr>
        </p:nvSpPr>
        <p:spPr>
          <a:xfrm>
            <a:off x="611187" y="1685925"/>
            <a:ext cx="7772400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Class:Javax.crypto.Cipher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Algoritmos</a:t>
            </a:r>
            <a:endParaRPr/>
          </a:p>
        </p:txBody>
      </p:sp>
      <p:sp>
        <p:nvSpPr>
          <p:cNvPr id="376" name="Google Shape;376;p23"/>
          <p:cNvSpPr txBox="1"/>
          <p:nvPr/>
        </p:nvSpPr>
        <p:spPr>
          <a:xfrm>
            <a:off x="1169987" y="2636837"/>
            <a:ext cx="6705600" cy="109855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(String a: Security.</a:t>
            </a:r>
            <a:r>
              <a:rPr lang="en-US" sz="16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getAlgorithms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"Cipher"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System.</a:t>
            </a:r>
            <a:r>
              <a:rPr lang="en-US" sz="16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.println(a);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aphicFrame>
        <p:nvGraphicFramePr>
          <p:cNvPr id="377" name="Google Shape;377;p23"/>
          <p:cNvGraphicFramePr/>
          <p:nvPr/>
        </p:nvGraphicFramePr>
        <p:xfrm>
          <a:off x="1169987" y="3827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{48BC61F9-0BB1-4972-8F77-CC99E69B81E8}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ARCFOUR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PBEWITHMD5ANDDES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RC2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RSA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PBEWITHMD5ANDTRIPLEDES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PBEWITHSHA1ANDDESEDE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DESEDE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AESWRAP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AES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DESEDEWRAP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RSA/ECB/PKCS1PADDING</a:t>
                      </a:r>
                      <a:endParaRPr sz="1600" b="1" i="0" u="none" strike="noStrike" cap="none">
                        <a:solidFill>
                          <a:srgbClr val="00336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ourier New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PBEWITHSHA1ANDRC2_40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4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Usar Cifra (AES)</a:t>
            </a:r>
            <a:endParaRPr/>
          </a:p>
        </p:txBody>
      </p:sp>
      <p:sp>
        <p:nvSpPr>
          <p:cNvPr id="384" name="Google Shape;384;p24"/>
          <p:cNvSpPr txBox="1">
            <a:spLocks noGrp="1"/>
          </p:cNvSpPr>
          <p:nvPr>
            <p:ph type="body" idx="1"/>
          </p:nvPr>
        </p:nvSpPr>
        <p:spPr>
          <a:xfrm>
            <a:off x="827087" y="1773237"/>
            <a:ext cx="7772400" cy="437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Gerar chave AES 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KeyGenerator keygen = KeyGenerator.</a:t>
            </a:r>
            <a:r>
              <a:rPr lang="en-US" sz="16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"AES"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keygen.init(128); // initialize the key size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SecretKey aesKey = keygen.generateKey();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//Obter bytes da chave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aesKey.getEncoded();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Initializar object de cifra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Cipher aesCipher = Cipher.</a:t>
            </a:r>
            <a:r>
              <a:rPr lang="en-US" sz="16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"AES/ECB/PKCS5Padding"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aesCipher.init(Cipher.</a:t>
            </a:r>
            <a:r>
              <a:rPr lang="en-US" sz="16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ENCRYPT_MODE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aesKey);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cleartext = 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 to be encoded"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.getBytes();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Cifar cleartext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ciphertext = aesCipher.doFinal(cleartext);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Inicializar cifra para decifar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aesCipher.init(Cipher.</a:t>
            </a:r>
            <a:r>
              <a:rPr lang="en-US" sz="16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DECRYPT_MODE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aesKey);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Decifrar criptograma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cleartext1 = aesCipher.doFinal(ciphertext);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Geração de chaves simétricas</a:t>
            </a:r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body" idx="1"/>
          </p:nvPr>
        </p:nvSpPr>
        <p:spPr>
          <a:xfrm>
            <a:off x="827087" y="1773237"/>
            <a:ext cx="7772400" cy="437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Gerar chave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None/>
            </a:pPr>
            <a:endParaRPr sz="1600"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Gravar chave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None/>
            </a:pPr>
            <a:endParaRPr sz="1600" b="1" i="0" u="none">
              <a:solidFill>
                <a:srgbClr val="3F7F5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Ler chave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Exceções</a:t>
            </a:r>
            <a:endParaRPr/>
          </a:p>
        </p:txBody>
      </p:sp>
      <p:sp>
        <p:nvSpPr>
          <p:cNvPr id="398" name="Google Shape;398;p26"/>
          <p:cNvSpPr txBox="1">
            <a:spLocks noGrp="1"/>
          </p:cNvSpPr>
          <p:nvPr>
            <p:ph type="body" idx="1"/>
          </p:nvPr>
        </p:nvSpPr>
        <p:spPr>
          <a:xfrm>
            <a:off x="1116012" y="2133600"/>
            <a:ext cx="67818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 b="1" i="0" u="non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// algorithm from previous slide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System.</a:t>
            </a:r>
            <a:r>
              <a:rPr lang="en-US" sz="1600" b="1" i="1" u="none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-US" sz="16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"Cipher successful!"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(NoSuchAlgorithmException e1) {. . 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(NoSuchPaddingException e2) {. . 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(BadPaddingException e3) {. . 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(InvalidKeyException e4) {. . .}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Courier New"/>
              <a:buNone/>
            </a:pPr>
            <a:r>
              <a:rPr lang="en-US" sz="16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6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(IllegalBlockSizeException e5) {. . .}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7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JCE - KeyGenerator</a:t>
            </a:r>
            <a:endParaRPr/>
          </a:p>
        </p:txBody>
      </p:sp>
      <p:sp>
        <p:nvSpPr>
          <p:cNvPr id="404" name="Google Shape;404;p27"/>
          <p:cNvSpPr txBox="1">
            <a:spLocks noGrp="1"/>
          </p:cNvSpPr>
          <p:nvPr>
            <p:ph type="body" idx="1"/>
          </p:nvPr>
        </p:nvSpPr>
        <p:spPr>
          <a:xfrm>
            <a:off x="685800" y="1773237"/>
            <a:ext cx="77724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KeyGenerator class solves the problem of Alice or Bob having to come up with their own secret key.  It will create one for them.</a:t>
            </a:r>
            <a:endParaRPr/>
          </a:p>
          <a:p>
            <a:pPr marL="2057400" marR="0" lvl="4" indent="-19050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algorithms have their own specific weak keys.  Users who use weak keys open their communication to known exploits.  For example, a weak key for DES is: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0000000 FFFFFFF.</a:t>
            </a:r>
            <a:endParaRPr/>
          </a:p>
          <a:p>
            <a:pPr marL="2057400" marR="0" lvl="4" indent="-22860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Times New Roman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57400" marR="0" lvl="4" indent="-228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rgbClr val="0033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random number generator, a key size, and a target cryptographic algorithm (like ‘DES’) to generate an acceptable key for the developer.</a:t>
            </a:r>
            <a:endParaRPr/>
          </a:p>
          <a:p>
            <a:pPr marL="2057400" marR="0" lvl="4" indent="-19050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2057400" marR="0" lvl="4" indent="-19050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2"/>
              </a:buClr>
              <a:buSzPts val="600"/>
              <a:buFont typeface="Poppins"/>
              <a:buNone/>
            </a:pPr>
            <a:endParaRPr sz="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0" marR="0" lvl="2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KeyGenerator kg = KeyGenerator.getInstance(“DES”);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kg.init(56);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SecretKey sk = kg.generateKey();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>
            <a:spLocks noGrp="1"/>
          </p:cNvSpPr>
          <p:nvPr>
            <p:ph type="title"/>
          </p:nvPr>
        </p:nvSpPr>
        <p:spPr>
          <a:xfrm>
            <a:off x="827087" y="549275"/>
            <a:ext cx="7561262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JCA - Secure Key Storage</a:t>
            </a:r>
            <a:endParaRPr/>
          </a:p>
        </p:txBody>
      </p:sp>
      <p:sp>
        <p:nvSpPr>
          <p:cNvPr id="410" name="Google Shape;410;p28"/>
          <p:cNvSpPr txBox="1">
            <a:spLocks noGrp="1"/>
          </p:cNvSpPr>
          <p:nvPr>
            <p:ph type="body" idx="1"/>
          </p:nvPr>
        </p:nvSpPr>
        <p:spPr>
          <a:xfrm>
            <a:off x="611187" y="1844675"/>
            <a:ext cx="8208962" cy="43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 need to be stored on secondary storage so that programs can access them conveniently and securely for subsequent use.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JCA provides an extensible architecture to manage keys through KeyStore. 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KeyStore object maintains an in-memory table of key and certificate entries, indexed by alias strings, allowing retrieval, insertion and deletion of entries. </a:t>
            </a:r>
            <a:endParaRPr/>
          </a:p>
          <a:p>
            <a:pPr marL="342900" marR="0" lvl="0" indent="-34290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Keystore files are usually password protected.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>
            <a:spLocks noGrp="1"/>
          </p:cNvSpPr>
          <p:nvPr>
            <p:ph type="title"/>
          </p:nvPr>
        </p:nvSpPr>
        <p:spPr>
          <a:xfrm>
            <a:off x="0" y="620712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Class: java.security.KeyStore</a:t>
            </a: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body" idx="1"/>
          </p:nvPr>
        </p:nvSpPr>
        <p:spPr>
          <a:xfrm>
            <a:off x="685800" y="1773237"/>
            <a:ext cx="7558087" cy="43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getInstance (String type)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 instance of KeyStore of the specified type.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load(InputStream stream, char[] password))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keystore with password and load keys from keystore file to memory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getKey(String alias, char[] password)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the keystore with password and get the key based on a given key alias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setEntry(String alias, KeyStore.Entry entry, 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KeyStore.ProtectionParameter protParam)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a new key entry in the keystore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store(OutputStream stream, char[] password)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this keystore to the given output stream, and protect its integrity with the given password. </a:t>
            </a:r>
            <a:endParaRPr/>
          </a:p>
          <a:p>
            <a:pPr marL="342900" marR="0" lvl="0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Security Technology</a:t>
            </a: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1066800" y="2101850"/>
            <a:ext cx="7772400" cy="452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security technology includes a large set of APIs, tools, and implementations of commonly used security algorithms, mechanisms, and protocols: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cryptography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infrastructure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communication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control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"/>
          <p:cNvSpPr txBox="1">
            <a:spLocks noGrp="1"/>
          </p:cNvSpPr>
          <p:nvPr>
            <p:ph type="title"/>
          </p:nvPr>
        </p:nvSpPr>
        <p:spPr>
          <a:xfrm>
            <a:off x="76200" y="485775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Create an empty KeyStore object</a:t>
            </a:r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body" idx="1"/>
          </p:nvPr>
        </p:nvSpPr>
        <p:spPr>
          <a:xfrm>
            <a:off x="684212" y="1990725"/>
            <a:ext cx="7991475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sample creates an empty KeyStore object with password protection.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Create an instance of KeyStore of type “JCEKS”.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JCEKS refers the KeyStore implementation from SunJCE provider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ks = KeyStore.getInstance("JCEKS");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Load the null Keystore and set the password to “changeme”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ks.load(null, "changeme".toCharArray());</a:t>
            </a:r>
            <a:endParaRPr/>
          </a:p>
          <a:p>
            <a: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>
            <a:spLocks noGrp="1"/>
          </p:cNvSpPr>
          <p:nvPr>
            <p:ph type="title"/>
          </p:nvPr>
        </p:nvSpPr>
        <p:spPr>
          <a:xfrm>
            <a:off x="990600" y="566737"/>
            <a:ext cx="7239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Example:Set Key Entry</a:t>
            </a:r>
            <a:endParaRPr/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1"/>
          </p:nvPr>
        </p:nvSpPr>
        <p:spPr>
          <a:xfrm>
            <a:off x="684212" y="1844675"/>
            <a:ext cx="8459787" cy="428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sample sets the generated key “mykey” in the KeyStore.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//Create an instance of KeyStore.SecretKeyEntry using “mykey”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KeyStore.SecretKeyEntry skEntry = new KeyStore.SecretKeyEntry(mykey);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//Get key alias name from user input.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alias=args[0];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//Create KeyStore Password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KeyStore.PasswordProtection password;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= new KeyStore.PasswordProtection("changeme".toCharArray());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//Set the key entry in the key store with an alias.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ks.setEntry(alias, skEntry, password);</a:t>
            </a:r>
            <a:endParaRPr/>
          </a:p>
          <a:p>
            <a: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2"/>
          <p:cNvSpPr txBox="1">
            <a:spLocks noGrp="1"/>
          </p:cNvSpPr>
          <p:nvPr>
            <p:ph type="title"/>
          </p:nvPr>
        </p:nvSpPr>
        <p:spPr>
          <a:xfrm>
            <a:off x="76200" y="485775"/>
            <a:ext cx="906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Example:Store KeyStore object in file</a:t>
            </a:r>
            <a:endParaRPr/>
          </a:p>
        </p:txBody>
      </p:sp>
      <p:sp>
        <p:nvSpPr>
          <p:cNvPr id="434" name="Google Shape;434;p32"/>
          <p:cNvSpPr txBox="1">
            <a:spLocks noGrp="1"/>
          </p:cNvSpPr>
          <p:nvPr>
            <p:ph type="body" idx="1"/>
          </p:nvPr>
        </p:nvSpPr>
        <p:spPr>
          <a:xfrm>
            <a:off x="684212" y="1700212"/>
            <a:ext cx="7775575" cy="442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sample writes the KeyStore object into a file for storage.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//Create a new file to store the KeyStore object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java.io.FileOutputStream fos = new java.io.FileOutputStream("keystorefile.jce");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//Write the KeyStore into the file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ks.store(fos, "changeme".toCharArray());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//Close the file stream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fos.close();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-76200" y="485775"/>
            <a:ext cx="960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Example:Retrieving Keys from KeyStore</a:t>
            </a:r>
            <a:endParaRPr/>
          </a:p>
        </p:txBody>
      </p:sp>
      <p:sp>
        <p:nvSpPr>
          <p:cNvPr id="440" name="Google Shape;440;p33"/>
          <p:cNvSpPr txBox="1">
            <a:spLocks noGrp="1"/>
          </p:cNvSpPr>
          <p:nvPr>
            <p:ph type="body" idx="1"/>
          </p:nvPr>
        </p:nvSpPr>
        <p:spPr>
          <a:xfrm>
            <a:off x="611187" y="1773237"/>
            <a:ext cx="7777162" cy="435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sample retrieves keys from a KeyStore file.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Poppins"/>
              <a:buNone/>
            </a:pPr>
            <a:endParaRPr sz="16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//Open the KeyStore file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FileInputStream fis = new FileInputStream("keystorefile.jce");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//Create an instance of KeyStore of type “JCEKS”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ks = KeyStore.getInstance("JCEKS");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//Load the key entries from the file into the KeyStore object.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ks.load(fis, "changeme".toCharArray());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fis.close();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//Get the key with the given alias.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alias=args[0];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None/>
            </a:pPr>
            <a:r>
              <a:rPr lang="en-US"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k = ks.getKey(alias, "changeme".toCharArray());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JCE - SealedObject</a:t>
            </a:r>
            <a:endParaRPr/>
          </a:p>
        </p:txBody>
      </p:sp>
      <p:sp>
        <p:nvSpPr>
          <p:cNvPr id="446" name="Google Shape;446;p34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securely persisting objects that can be serialized.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Instantiated with a Cipher object and a serializeable object.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algorithm parameters used by the Cipher object are stored in the SealedObject for easy decryption.</a:t>
            </a:r>
            <a:endParaRPr/>
          </a:p>
          <a:p>
            <a:pPr marL="342900" marR="0" lvl="0" indent="-209550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None/>
            </a:pPr>
            <a:endParaRPr sz="2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JCE - KeyAgreement</a:t>
            </a:r>
            <a:endParaRPr/>
          </a:p>
        </p:txBody>
      </p:sp>
      <p:sp>
        <p:nvSpPr>
          <p:cNvPr id="452" name="Google Shape;452;p35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Alice and Bob establish a secret key in an insecure environment.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an asymmetric system.  A developer must choose the key agreement algorithm. (e.g., Diffie-Hellman)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‘generateSecret’ method returns the established secret key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‘doPhase’ method performs the exchange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KeyAgreement ka = KeyAgreement.getInstance(“DH”);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ka..init( alicePrivateKey );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ka..doPhase( bobPublicKey, true );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byte[] secret = ka.generateSecret();</a:t>
            </a:r>
            <a:endParaRPr/>
          </a:p>
          <a:p>
            <a:pPr marL="342900" marR="0" lvl="0" indent="-2476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Poppins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 txBox="1">
            <a:spLocks noGrp="1"/>
          </p:cNvSpPr>
          <p:nvPr>
            <p:ph type="title"/>
          </p:nvPr>
        </p:nvSpPr>
        <p:spPr>
          <a:xfrm>
            <a:off x="900112" y="2514600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400"/>
              <a:buFont typeface="Times New Roman"/>
              <a:buNone/>
            </a:pPr>
            <a:r>
              <a:rPr lang="en-US" sz="44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</a:t>
            </a:r>
            <a:br>
              <a:rPr lang="en-US" sz="44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Definitions</a:t>
            </a:r>
            <a:endParaRPr/>
          </a:p>
        </p:txBody>
      </p:sp>
      <p:sp>
        <p:nvSpPr>
          <p:cNvPr id="465" name="Google Shape;465;p3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399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is the process of determining the identity of a user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Authorization is the process of giving user permission to do or to have something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Logically, authorization is preceded by authentication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JAAS</a:t>
            </a:r>
            <a:endParaRPr/>
          </a:p>
        </p:txBody>
      </p:sp>
      <p:sp>
        <p:nvSpPr>
          <p:cNvPr id="472" name="Google Shape;472;p38"/>
          <p:cNvSpPr txBox="1">
            <a:spLocks noGrp="1"/>
          </p:cNvSpPr>
          <p:nvPr>
            <p:ph type="body" idx="1"/>
          </p:nvPr>
        </p:nvSpPr>
        <p:spPr>
          <a:xfrm>
            <a:off x="684212" y="1844675"/>
            <a:ext cx="7848600" cy="452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Java™ Authentication and Authorization Service: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Authentication and user-based access control services in Java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JAAS can be used for two purposes: </a:t>
            </a:r>
            <a:endParaRPr/>
          </a:p>
          <a:p>
            <a:pPr marL="342900" marR="0" lvl="0" indent="-309562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authentication of users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reliably and securely determine who is currently executing Java code</a:t>
            </a:r>
            <a:endParaRPr/>
          </a:p>
          <a:p>
            <a:pPr marL="742950" marR="0" lvl="1" indent="-252412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authorization of users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they have the access control rights (permissions) required to do the actions performed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in Java</a:t>
            </a:r>
            <a:endParaRPr/>
          </a:p>
        </p:txBody>
      </p:sp>
      <p:sp>
        <p:nvSpPr>
          <p:cNvPr id="479" name="Google Shape;479;p39"/>
          <p:cNvSpPr txBox="1">
            <a:spLocks noGrp="1"/>
          </p:cNvSpPr>
          <p:nvPr>
            <p:ph type="body" idx="1"/>
          </p:nvPr>
        </p:nvSpPr>
        <p:spPr>
          <a:xfrm>
            <a:off x="755650" y="183515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JAAS authentication is performed in a pluggable fashion</a:t>
            </a:r>
            <a:endParaRPr/>
          </a:p>
        </p:txBody>
      </p:sp>
      <p:pic>
        <p:nvPicPr>
          <p:cNvPr id="480" name="Google Shape;480;p39" descr="JAA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12" y="2565400"/>
            <a:ext cx="4333875" cy="360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39"/>
          <p:cNvGrpSpPr/>
          <p:nvPr/>
        </p:nvGrpSpPr>
        <p:grpSpPr>
          <a:xfrm>
            <a:off x="1284287" y="5330825"/>
            <a:ext cx="3657600" cy="533400"/>
            <a:chOff x="768" y="3744"/>
            <a:chExt cx="2304" cy="336"/>
          </a:xfrm>
        </p:grpSpPr>
        <p:sp>
          <p:nvSpPr>
            <p:cNvPr id="482" name="Google Shape;482;p39"/>
            <p:cNvSpPr txBox="1"/>
            <p:nvPr/>
          </p:nvSpPr>
          <p:spPr>
            <a:xfrm>
              <a:off x="816" y="3744"/>
              <a:ext cx="2012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pluggable login modules</a:t>
              </a:r>
              <a:endParaRPr/>
            </a:p>
          </p:txBody>
        </p:sp>
        <p:cxnSp>
          <p:nvCxnSpPr>
            <p:cNvPr id="483" name="Google Shape;483;p39"/>
            <p:cNvCxnSpPr/>
            <p:nvPr/>
          </p:nvCxnSpPr>
          <p:spPr>
            <a:xfrm>
              <a:off x="768" y="4080"/>
              <a:ext cx="2304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Security Architecture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body" idx="1"/>
          </p:nvPr>
        </p:nvSpPr>
        <p:spPr>
          <a:xfrm>
            <a:off x="611187" y="1844675"/>
            <a:ext cx="7772400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APIs were designed around the following principles</a:t>
            </a:r>
            <a:endParaRPr/>
          </a:p>
          <a:p>
            <a:pPr marL="342900" marR="0" lvl="0" indent="-309562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independence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request generic security services from the Java platform via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providers</a:t>
            </a:r>
            <a:endParaRPr/>
          </a:p>
          <a:p>
            <a:pPr marL="742950" marR="0" lvl="1" indent="-252412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interoperability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Providers are interoperable across applications</a:t>
            </a:r>
            <a:endParaRPr/>
          </a:p>
          <a:p>
            <a:pPr marL="1143000" marR="0" lvl="2" indent="-195262" algn="l" rtl="0">
              <a:lnSpc>
                <a:spcPct val="9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extensibility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platform includes a number of built-in providers, and  supports the installation of custom providers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0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mechanics</a:t>
            </a:r>
            <a:endParaRPr/>
          </a:p>
        </p:txBody>
      </p:sp>
      <p:sp>
        <p:nvSpPr>
          <p:cNvPr id="490" name="Google Shape;490;p40"/>
          <p:cNvSpPr txBox="1">
            <a:spLocks noGrp="1"/>
          </p:cNvSpPr>
          <p:nvPr>
            <p:ph type="body" idx="1"/>
          </p:nvPr>
        </p:nvSpPr>
        <p:spPr>
          <a:xfrm>
            <a:off x="687387" y="1773237"/>
            <a:ext cx="7772400" cy="475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call into the </a:t>
            </a:r>
            <a:r>
              <a:rPr lang="en-US" sz="22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LoginContext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 which in turn references a configuration</a:t>
            </a:r>
            <a:endParaRPr/>
          </a:p>
          <a:p>
            <a:pPr marL="342900" marR="0" lvl="0" indent="-300037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0037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0037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0037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0037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00037" algn="l" rtl="0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714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Poppins"/>
              <a:buNone/>
            </a:pPr>
            <a:endParaRPr sz="36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configuration specifies which login module is to be used to perform the actual authentication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implementation of the interface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javax.security.auth.spi.LoginModule</a:t>
            </a: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491" name="Google Shape;491;p40"/>
          <p:cNvSpPr txBox="1"/>
          <p:nvPr/>
        </p:nvSpPr>
        <p:spPr>
          <a:xfrm>
            <a:off x="1116012" y="2565400"/>
            <a:ext cx="7620000" cy="1822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javax.security.auth.login.*;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LoginContext lc =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new LoginContext(&lt;config file entry name&gt;,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&lt;CallbackHandler to be used for user interaction&gt;);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lc.logn();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Built-in login modules</a:t>
            </a:r>
            <a:endParaRPr/>
          </a:p>
        </p:txBody>
      </p:sp>
      <p:sp>
        <p:nvSpPr>
          <p:cNvPr id="498" name="Google Shape;498;p41"/>
          <p:cNvSpPr txBox="1">
            <a:spLocks noGrp="1"/>
          </p:cNvSpPr>
          <p:nvPr>
            <p:ph type="body" idx="1"/>
          </p:nvPr>
        </p:nvSpPr>
        <p:spPr>
          <a:xfrm>
            <a:off x="687387" y="1844675"/>
            <a:ext cx="7772400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platform provides the following built-in LoginModules: </a:t>
            </a:r>
            <a:endParaRPr/>
          </a:p>
          <a:p>
            <a:pPr marL="342900" marR="0" lvl="0" indent="-309562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Krb5LoginModule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authentication using Kerberos protocols </a:t>
            </a:r>
            <a:endParaRPr/>
          </a:p>
          <a:p>
            <a:pPr marL="742950" marR="0" lvl="1" indent="-252412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JndiLoginModule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username/password authentication using LDAP or NIS databases </a:t>
            </a:r>
            <a:endParaRPr/>
          </a:p>
          <a:p>
            <a:pPr marL="742950" marR="0" lvl="1" indent="-252412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Clr>
                <a:schemeClr val="accent2"/>
              </a:buClr>
              <a:buSzPts val="525"/>
              <a:buFont typeface="Poppins"/>
              <a:buNone/>
            </a:pPr>
            <a:endParaRPr sz="7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KeyStoreLoginModule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logging into any type of key store, including a PKCS#11 token key store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Login Configuration</a:t>
            </a:r>
            <a:endParaRPr/>
          </a:p>
        </p:txBody>
      </p:sp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611187" y="17732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0"/>
              <a:buFont typeface="Times New Roman"/>
              <a:buChar char="•"/>
            </a:pPr>
            <a:r>
              <a:rPr lang="en-US" sz="2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login configuration file consists of one or more entries, each specifying which underlying authentication technology should be used</a:t>
            </a:r>
            <a:endParaRPr/>
          </a:p>
        </p:txBody>
      </p:sp>
      <p:sp>
        <p:nvSpPr>
          <p:cNvPr id="506" name="Google Shape;506;p42"/>
          <p:cNvSpPr txBox="1"/>
          <p:nvPr/>
        </p:nvSpPr>
        <p:spPr>
          <a:xfrm>
            <a:off x="900112" y="2852737"/>
            <a:ext cx="7924800" cy="145573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&lt;name used by application to refer to this entry&gt; {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&lt;LoginModule&gt; &lt;flag&gt; &lt;LoginModule options&gt;;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&lt;optional additional LoginModules, flags and options&gt;;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/>
          </a:p>
        </p:txBody>
      </p:sp>
      <p:sp>
        <p:nvSpPr>
          <p:cNvPr id="507" name="Google Shape;507;p42"/>
          <p:cNvSpPr txBox="1"/>
          <p:nvPr/>
        </p:nvSpPr>
        <p:spPr>
          <a:xfrm>
            <a:off x="900112" y="4384675"/>
            <a:ext cx="7848600" cy="18224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LoginDomain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sample.SampleLoginModule required debug=true;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com.sun.security.auth.module.NTLoginModule sufficient;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com.foo.Kerberos optional debug=true;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Specifying login config file</a:t>
            </a:r>
            <a:endParaRPr/>
          </a:p>
        </p:txBody>
      </p:sp>
      <p:sp>
        <p:nvSpPr>
          <p:cNvPr id="514" name="Google Shape;514;p43"/>
          <p:cNvSpPr txBox="1">
            <a:spLocks noGrp="1"/>
          </p:cNvSpPr>
          <p:nvPr>
            <p:ph type="body" idx="1"/>
          </p:nvPr>
        </p:nvSpPr>
        <p:spPr>
          <a:xfrm>
            <a:off x="685800" y="1628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configuration file to be used can be specified by setting </a:t>
            </a: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java.security.auth.login.config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 property</a:t>
            </a:r>
            <a:endParaRPr/>
          </a:p>
          <a:p>
            <a:pPr marL="342900" marR="0" lvl="0" indent="-300037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 command line argument:</a:t>
            </a:r>
            <a:endParaRPr/>
          </a:p>
          <a:p>
            <a:pPr marL="742950" marR="0" lvl="1" indent="-1333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Poppins"/>
              <a:buNone/>
            </a:pPr>
            <a:endParaRPr sz="3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program code:</a:t>
            </a:r>
            <a:endParaRPr/>
          </a:p>
        </p:txBody>
      </p:sp>
      <p:sp>
        <p:nvSpPr>
          <p:cNvPr id="515" name="Google Shape;515;p43"/>
          <p:cNvSpPr txBox="1"/>
          <p:nvPr/>
        </p:nvSpPr>
        <p:spPr>
          <a:xfrm>
            <a:off x="1403350" y="3500437"/>
            <a:ext cx="72834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 -Djava.security.auth.login.config==login.config</a:t>
            </a:r>
            <a:endParaRPr/>
          </a:p>
        </p:txBody>
      </p:sp>
      <p:sp>
        <p:nvSpPr>
          <p:cNvPr id="516" name="Google Shape;516;p43"/>
          <p:cNvSpPr txBox="1"/>
          <p:nvPr/>
        </p:nvSpPr>
        <p:spPr>
          <a:xfrm>
            <a:off x="1377950" y="4581525"/>
            <a:ext cx="701040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System.getProperties().setProperty(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"java.security.auth.login.config",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"login.config");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>
            <a:spLocks noGrp="1"/>
          </p:cNvSpPr>
          <p:nvPr>
            <p:ph type="ctrTitle"/>
          </p:nvPr>
        </p:nvSpPr>
        <p:spPr>
          <a:xfrm>
            <a:off x="685800" y="22463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Software Implementation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Software Implementation</a:t>
            </a:r>
            <a:endParaRPr/>
          </a:p>
        </p:txBody>
      </p:sp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685800" y="1700212"/>
            <a:ext cx="7415212" cy="45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standards and recommended key sizes </a:t>
            </a:r>
            <a:r>
              <a:rPr lang="en-US" sz="20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blessed</a:t>
            </a: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cryptographic community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 review a design and its implementation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writing protocols from scratch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JCE offers no silver bullet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Destroy information that is no longer needed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all objects remain on the heap.  Heap is garbage collected.  Remove content in the garbage collector.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makes no guarantee when an object is released from memory, even when calling System.gc()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memory allocated for local variables</a:t>
            </a:r>
            <a:endParaRPr/>
          </a:p>
          <a:p>
            <a:pPr marL="1600200" marR="0" lvl="3" indent="-228600" algn="l" rtl="0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Times New Roman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commands like ‘memset’ in C programming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 copies of the sensitive information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Wipe your StringBuffer instances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paranoid ought to consider JNI (Java Native Interface)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6"/>
          <p:cNvSpPr txBox="1">
            <a:spLocks noGrp="1"/>
          </p:cNvSpPr>
          <p:nvPr>
            <p:ph type="title" idx="4294967295"/>
          </p:nvPr>
        </p:nvSpPr>
        <p:spPr>
          <a:xfrm>
            <a:off x="1905000" y="533400"/>
            <a:ext cx="7239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 strike="noStrike" cap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Mode</a:t>
            </a:r>
            <a:endParaRPr/>
          </a:p>
        </p:txBody>
      </p:sp>
      <p:sp>
        <p:nvSpPr>
          <p:cNvPr id="533" name="Google Shape;533;p46"/>
          <p:cNvSpPr txBox="1">
            <a:spLocks noGrp="1"/>
          </p:cNvSpPr>
          <p:nvPr>
            <p:ph type="body" idx="4294967295"/>
          </p:nvPr>
        </p:nvSpPr>
        <p:spPr>
          <a:xfrm>
            <a:off x="250825" y="18446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get a “plain” cipher use ECB mode with no padding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Warning! CBC mode used by default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to specify “AES/ECB/NoPadding”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Times New Roman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a counter?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BigInteger</a:t>
            </a:r>
            <a:endParaRPr/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None/>
            </a:pPr>
            <a:endParaRPr sz="2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Generating MACs in Java</a:t>
            </a:r>
            <a:endParaRPr/>
          </a:p>
        </p:txBody>
      </p:sp>
      <p:sp>
        <p:nvSpPr>
          <p:cNvPr id="546" name="Google Shape;546;p48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Poppins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Sequence of Steps: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KeyGenerator for HmacMD5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Generate the shared secret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 a MAC object, initialize it with shared secret (init method)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Pass byte array to "doFinal" method of MAC</a:t>
            </a:r>
            <a:endParaRPr/>
          </a:p>
          <a:p>
            <a:pPr marL="742950" marR="0" lvl="1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</a:pPr>
            <a:endParaRPr sz="2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</a:pPr>
            <a:endParaRPr sz="2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7" name="Google Shape;547;p48"/>
          <p:cNvSpPr txBox="1"/>
          <p:nvPr/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fld id="{00000000-1234-1234-1234-123412341234}" type="slidenum"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9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Generating MACs (example)</a:t>
            </a:r>
            <a:endParaRPr/>
          </a:p>
        </p:txBody>
      </p:sp>
      <p:sp>
        <p:nvSpPr>
          <p:cNvPr id="553" name="Google Shape;553;p49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KeyGenerator keygen = KeyGenerator.getInstance("HmacMD5");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SecretKey sk = keygen.generateKey();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Mac authenticator = Mac.getInstance(sk.getAlgorithm());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authenticator.init(sk);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msg = "Hello World".getBytes();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Courier New"/>
              <a:buNone/>
            </a:pPr>
            <a:r>
              <a:rPr lang="en-US" sz="1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byte[] msgAuthenticator = authenticator.doFinal(msg);</a:t>
            </a:r>
            <a:endParaRPr/>
          </a:p>
          <a:p>
            <a:pPr marL="342900" marR="0" lvl="0" indent="-257175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Poppins"/>
              <a:buNone/>
            </a:pPr>
            <a:endParaRPr sz="1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fld id="{00000000-1234-1234-1234-123412341234}" type="slidenum"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Security API packages</a:t>
            </a:r>
            <a:endParaRPr/>
          </a:p>
        </p:txBody>
      </p:sp>
      <p:sp>
        <p:nvSpPr>
          <p:cNvPr id="231" name="Google Shape;231;p5"/>
          <p:cNvSpPr txBox="1">
            <a:spLocks noGrp="1"/>
          </p:cNvSpPr>
          <p:nvPr>
            <p:ph type="body" idx="1"/>
          </p:nvPr>
        </p:nvSpPr>
        <p:spPr>
          <a:xfrm>
            <a:off x="685800" y="1844675"/>
            <a:ext cx="7772400" cy="425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Cryptography Architecture (JCA) is part of Java 2 run-time environment.   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🡪 </a:t>
            </a: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java.security.*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0" i="1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java.security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 includes classes used for authentication and digital signature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None/>
            </a:pPr>
            <a:endParaRPr sz="2400" b="1" i="0" u="sng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JCE adds </a:t>
            </a:r>
            <a:r>
              <a:rPr lang="en-US" sz="24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and decryption APIs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JCA.  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🡪 </a:t>
            </a:r>
            <a:r>
              <a:rPr lang="en-US" sz="24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javax.crypto.*</a:t>
            </a:r>
            <a:endParaRPr/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Poppins"/>
              <a:buNone/>
            </a:pPr>
            <a:endParaRPr sz="9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javax.crypto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 contains Java Cryptography Extension classes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rPr>
              <a:t>Agradecimentos e Referências</a:t>
            </a:r>
            <a:endParaRPr/>
          </a:p>
        </p:txBody>
      </p:sp>
      <p:sp>
        <p:nvSpPr>
          <p:cNvPr id="560" name="Google Shape;560;p50"/>
          <p:cNvSpPr txBox="1">
            <a:spLocks noGrp="1"/>
          </p:cNvSpPr>
          <p:nvPr>
            <p:ph type="body" idx="1"/>
          </p:nvPr>
        </p:nvSpPr>
        <p:spPr>
          <a:xfrm>
            <a:off x="527050" y="1398587"/>
            <a:ext cx="8312150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Conteúdo baseado no material dos Profs. Ricardo Chaves, Miguel Matos, Paolo Romano, Douglas Lyon</a:t>
            </a:r>
            <a:endParaRPr/>
          </a:p>
        </p:txBody>
      </p:sp>
      <p:sp>
        <p:nvSpPr>
          <p:cNvPr id="561" name="Google Shape;561;p50"/>
          <p:cNvSpPr txBox="1"/>
          <p:nvPr/>
        </p:nvSpPr>
        <p:spPr>
          <a:xfrm>
            <a:off x="6905625" y="62055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imes New Roman"/>
              <a:buNone/>
            </a:pPr>
            <a:r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fld id="{00000000-1234-1234-1234-123412341234}" type="slidenum">
              <a:rPr lang="en-US" sz="14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>
            <a:spLocks noGrp="1"/>
          </p:cNvSpPr>
          <p:nvPr>
            <p:ph type="title"/>
          </p:nvPr>
        </p:nvSpPr>
        <p:spPr>
          <a:xfrm>
            <a:off x="0" y="482600"/>
            <a:ext cx="9144000" cy="58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Security Architecture</a:t>
            </a:r>
            <a:endParaRPr/>
          </a:p>
        </p:txBody>
      </p:sp>
      <p:sp>
        <p:nvSpPr>
          <p:cNvPr id="237" name="Google Shape;237;p6"/>
          <p:cNvSpPr txBox="1"/>
          <p:nvPr/>
        </p:nvSpPr>
        <p:spPr>
          <a:xfrm>
            <a:off x="762000" y="1320800"/>
            <a:ext cx="75565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1160462"/>
            <a:ext cx="7200900" cy="507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Cryptography Extension</a:t>
            </a:r>
            <a:endParaRPr/>
          </a:p>
        </p:txBody>
      </p:sp>
      <p:sp>
        <p:nvSpPr>
          <p:cNvPr id="244" name="Google Shape;244;p7"/>
          <p:cNvSpPr txBox="1">
            <a:spLocks noGrp="1"/>
          </p:cNvSpPr>
          <p:nvPr>
            <p:ph type="body" idx="1"/>
          </p:nvPr>
        </p:nvSpPr>
        <p:spPr>
          <a:xfrm>
            <a:off x="685800" y="1700212"/>
            <a:ext cx="7772400" cy="439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JCE allows different implementations from many providers, by defining different types of cryptographic "engines" (services) 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engine class provides the interface to a specific type of cryptographic service, independent of a particular cryptographic algorithm or provider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classes are: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SecretKeyFactory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SealedObject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KeyGenerator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KeyAgreement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SecureRandom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Requesting a service</a:t>
            </a:r>
            <a:endParaRPr/>
          </a:p>
        </p:txBody>
      </p:sp>
      <p:sp>
        <p:nvSpPr>
          <p:cNvPr id="251" name="Google Shape;251;p8"/>
          <p:cNvSpPr txBox="1">
            <a:spLocks noGrp="1"/>
          </p:cNvSpPr>
          <p:nvPr>
            <p:ph type="body" idx="1"/>
          </p:nvPr>
        </p:nvSpPr>
        <p:spPr>
          <a:xfrm>
            <a:off x="685800" y="1773237"/>
            <a:ext cx="784701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the JCA, an application:</a:t>
            </a:r>
            <a:endParaRPr/>
          </a:p>
          <a:p>
            <a:pPr marL="2057400" marR="0" lvl="4" indent="-214312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>
                <a:schemeClr val="accent2"/>
              </a:buClr>
              <a:buSzPts val="225"/>
              <a:buFont typeface="Poppins"/>
              <a:buNone/>
            </a:pPr>
            <a:endParaRPr sz="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 a particular type of object (such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MessageDigest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particular algorithm or service (such as the "MD5" algorithm)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gets an implementation from one of the installed providers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1042987" y="3933825"/>
            <a:ext cx="7362825" cy="1663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sz="17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MessageDigest md = MessageDigest.</a:t>
            </a:r>
            <a:r>
              <a:rPr lang="en-US" sz="1700" b="1" i="1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-US" sz="17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700" b="1" i="0" u="none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"MD5"</a:t>
            </a:r>
            <a:r>
              <a:rPr lang="en-US" sz="17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0055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sz="17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(NoSuchAlgorithmException e) {</a:t>
            </a:r>
            <a:endParaRPr sz="1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7F5F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   // no such algorithm provided</a:t>
            </a:r>
            <a:endParaRPr sz="17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lang="en-US" sz="1700" b="1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"/>
          <p:cNvSpPr txBox="1">
            <a:spLocks noGrp="1"/>
          </p:cNvSpPr>
          <p:nvPr>
            <p:ph type="title"/>
          </p:nvPr>
        </p:nvSpPr>
        <p:spPr>
          <a:xfrm>
            <a:off x="534987" y="152400"/>
            <a:ext cx="7329487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00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Provider selection</a:t>
            </a:r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body" idx="1"/>
          </p:nvPr>
        </p:nvSpPr>
        <p:spPr>
          <a:xfrm>
            <a:off x="989012" y="5519737"/>
            <a:ext cx="7254875" cy="7175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md = MessageDigest.getInstance("MD5");   /* default provider */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Courier New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md = MessageDigest.getInstance("MD5", "ProviderC");</a:t>
            </a:r>
            <a:endParaRPr/>
          </a:p>
        </p:txBody>
      </p:sp>
      <p:pic>
        <p:nvPicPr>
          <p:cNvPr id="260" name="Google Shape;260;p9" descr="JCA_Over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8175" y="1700212"/>
            <a:ext cx="45529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Professional">
  <a:themeElements>
    <a:clrScheme name="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B8AAFF"/>
      </a:accent5>
      <a:accent6>
        <a:srgbClr val="E70000"/>
      </a:accent6>
      <a:hlink>
        <a:srgbClr val="00CC99"/>
      </a:hlink>
      <a:folHlink>
        <a:srgbClr val="0099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3113</Words>
  <Application>Microsoft Macintosh PowerPoint</Application>
  <PresentationFormat>On-screen Show (4:3)</PresentationFormat>
  <Paragraphs>519</Paragraphs>
  <Slides>50</Slides>
  <Notes>50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50</vt:i4>
      </vt:variant>
    </vt:vector>
  </HeadingPairs>
  <TitlesOfParts>
    <vt:vector size="67" baseType="lpstr">
      <vt:lpstr>Poppins</vt:lpstr>
      <vt:lpstr>Courier New</vt:lpstr>
      <vt:lpstr>Arial</vt:lpstr>
      <vt:lpstr>Times New Roman</vt:lpstr>
      <vt:lpstr>Arimo</vt:lpstr>
      <vt:lpstr>2_Professional</vt:lpstr>
      <vt:lpstr>1_Professional</vt:lpstr>
      <vt:lpstr>7_Professional</vt:lpstr>
      <vt:lpstr>Professional</vt:lpstr>
      <vt:lpstr>3_Professional</vt:lpstr>
      <vt:lpstr>4_Professional</vt:lpstr>
      <vt:lpstr>5_Professional</vt:lpstr>
      <vt:lpstr>6_Professional</vt:lpstr>
      <vt:lpstr>8_Professional</vt:lpstr>
      <vt:lpstr>9_Professional</vt:lpstr>
      <vt:lpstr>10_Professional</vt:lpstr>
      <vt:lpstr>11_Professional</vt:lpstr>
      <vt:lpstr>Cryptography in Java  Highly Dependable Systems</vt:lpstr>
      <vt:lpstr>Platform Security</vt:lpstr>
      <vt:lpstr>Java Security Technology</vt:lpstr>
      <vt:lpstr>Basic Security Architecture</vt:lpstr>
      <vt:lpstr>Java Security API packages</vt:lpstr>
      <vt:lpstr>Java Security Architecture</vt:lpstr>
      <vt:lpstr>Java Cryptography Extension</vt:lpstr>
      <vt:lpstr>Requesting a service</vt:lpstr>
      <vt:lpstr>Provider selection</vt:lpstr>
      <vt:lpstr>Security Providers</vt:lpstr>
      <vt:lpstr>JCE Providers</vt:lpstr>
      <vt:lpstr>Listing provider services</vt:lpstr>
      <vt:lpstr>SUN version 1.6 services</vt:lpstr>
      <vt:lpstr>The SecureRandom Class</vt:lpstr>
      <vt:lpstr>The MessageDigest Class</vt:lpstr>
      <vt:lpstr>Computing a MessageDigest object</vt:lpstr>
      <vt:lpstr>The Signature Class</vt:lpstr>
      <vt:lpstr>Signature Object States</vt:lpstr>
      <vt:lpstr>Generating a Pair of  public/private Keys</vt:lpstr>
      <vt:lpstr>Generating/verifying a signature</vt:lpstr>
      <vt:lpstr>The Cipher Class</vt:lpstr>
      <vt:lpstr>Classe Cipher</vt:lpstr>
      <vt:lpstr>Classe Cipher</vt:lpstr>
      <vt:lpstr>Usar Cifra (AES)</vt:lpstr>
      <vt:lpstr>Geração de chaves simétricas</vt:lpstr>
      <vt:lpstr>Exceções</vt:lpstr>
      <vt:lpstr>JCE - KeyGenerator</vt:lpstr>
      <vt:lpstr>JCA - Secure Key Storage</vt:lpstr>
      <vt:lpstr>Class: java.security.KeyStore</vt:lpstr>
      <vt:lpstr>Example: Create an empty KeyStore object</vt:lpstr>
      <vt:lpstr>Example:Set Key Entry</vt:lpstr>
      <vt:lpstr>Example:Store KeyStore object in file</vt:lpstr>
      <vt:lpstr>Example:Retrieving Keys from KeyStore</vt:lpstr>
      <vt:lpstr>JCE - SealedObject</vt:lpstr>
      <vt:lpstr>JCE - KeyAgreement</vt:lpstr>
      <vt:lpstr>Authentication in Java</vt:lpstr>
      <vt:lpstr>Definitions</vt:lpstr>
      <vt:lpstr>JAAS</vt:lpstr>
      <vt:lpstr>Authentication in Java</vt:lpstr>
      <vt:lpstr>Authentication mechanics</vt:lpstr>
      <vt:lpstr>Built-in login modules</vt:lpstr>
      <vt:lpstr>The Login Configuration</vt:lpstr>
      <vt:lpstr>Specifying login config file</vt:lpstr>
      <vt:lpstr>Secure Software Implementation</vt:lpstr>
      <vt:lpstr>Secure Software Implementation</vt:lpstr>
      <vt:lpstr>Counter Mode</vt:lpstr>
      <vt:lpstr>PowerPoint Presentation</vt:lpstr>
      <vt:lpstr>Generating MACs in Java</vt:lpstr>
      <vt:lpstr>Generating MACs (example)</vt:lpstr>
      <vt:lpstr>Agradecimentos e 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Java  Highly Dependable Systems</dc:title>
  <dc:creator>paolo romano</dc:creator>
  <cp:lastModifiedBy>Miguel Matos</cp:lastModifiedBy>
  <cp:revision>1</cp:revision>
  <dcterms:created xsi:type="dcterms:W3CDTF">2018-02-26T07:38:07Z</dcterms:created>
  <dcterms:modified xsi:type="dcterms:W3CDTF">2024-02-19T22:49:11Z</dcterms:modified>
</cp:coreProperties>
</file>