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01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304" r:id="rId3"/>
    <p:sldId id="308" r:id="rId4"/>
    <p:sldId id="320" r:id="rId5"/>
    <p:sldId id="305" r:id="rId6"/>
    <p:sldId id="321" r:id="rId7"/>
    <p:sldId id="306" r:id="rId8"/>
    <p:sldId id="307" r:id="rId9"/>
    <p:sldId id="322" r:id="rId10"/>
    <p:sldId id="325" r:id="rId11"/>
    <p:sldId id="323" r:id="rId12"/>
    <p:sldId id="326" r:id="rId13"/>
    <p:sldId id="324" r:id="rId14"/>
    <p:sldId id="327" r:id="rId15"/>
    <p:sldId id="328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12392-EEFD-4F38-9EF7-EB271CB5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3A255-4840-4C52-8EB6-ED267CB969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88C8DC-A117-49B8-AD8C-9F5AA28892E3}" type="datetimeFigureOut">
              <a:rPr lang="en-US" altLang="en-US"/>
              <a:pPr>
                <a:defRPr/>
              </a:pPr>
              <a:t>2019-04-24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1078-9C60-4D71-8F3E-9D2F3330A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4040-A628-4325-B9CF-71096645E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1F7795-A918-4BF0-8D0E-07EA84657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E4E3D9-1741-4488-8413-D395248BD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B1A1-1438-4C17-95FF-F5A9BCE7C7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2EDE11-1EA9-4326-B6C9-02A4C7E452A3}" type="datetimeFigureOut">
              <a:rPr lang="en-US" altLang="en-US"/>
              <a:pPr>
                <a:defRPr/>
              </a:pPr>
              <a:t>2019-04-24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2BBA24-3871-45F7-952E-DE48C1F5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168861-6D08-4FDF-A625-CFA43B9C6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9512-43E7-4802-99F9-66F8644111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9D1B-080B-47BB-A936-9D4D63B9C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31989D-3CD0-4346-8FAF-FF4923267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13ED3F-7F7C-4D43-AC36-424C910A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E4C48C2-A9AE-4A41-B74A-CE5747A6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659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9567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6454F41-2019-4E89-8BDD-90421DB672F3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EA0789B-3459-47DC-9418-885B58FCE8EB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9866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90932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74823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896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E325D424-4A36-497D-AADE-320940E1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2D534-EFCE-43B0-B3F7-468C6C4D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3F8BF9C0-CBA0-492C-A5A6-6EC75EA0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938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E41830-7E69-4EAF-AD94-B8FD11ED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B092221A-0184-4402-9F23-77A59EB9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84607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05634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C534F5-4569-470E-8257-D04782FFA92E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E32C7DD-B671-4AD7-B4A8-F109EE9A911C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1631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716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BC1D8-F711-429A-959A-7A0BAECB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1D05E3F-091D-4F8F-9828-6F8E9A06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74734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715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130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87493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C2055D1-CCF2-47D3-8BF8-22F40ED57CB5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E238C928-D5AF-4AEC-A896-1B5213D7AC01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0251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19957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37301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67688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F3038-4597-4682-BD23-6537FAAB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B18991A-9B64-4AA2-A929-21B62C43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02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303E7-8E8F-4E1A-BF48-F0E2551E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BB812F1F-7BF1-4E8B-B036-4A403B92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85517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9008E48-1E7A-4926-B20F-0E72764271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A43A-B057-4D63-8F52-9EF71C51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949C32-3C5C-44D2-869F-D30F2CBF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9BABBAD-97C7-4CCB-A9B1-B226B2B6B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4949A-E1D6-449D-B54C-A62DDF4E5FF7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8F03D777-E380-4A2C-84BC-2879EACC7C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1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">
            <a:extLst>
              <a:ext uri="{FF2B5EF4-FFF2-40B4-BE49-F238E27FC236}">
                <a16:creationId xmlns:a16="http://schemas.microsoft.com/office/drawing/2014/main" id="{5C22F226-75F7-4F06-8675-47CDF77228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EB3F-82A3-4B80-83C2-D7FA9A3C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FD05175-00F2-4CC7-A6D7-E9878C0E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0579E4-F62E-4DBE-BC91-C3E971957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5A235-9683-4285-B26D-404D1CE98EB4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97919083-FBFE-4D13-802E-CAE5FCD75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4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815A8A-14BB-4BFC-8EF3-4E97C1F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Random strains in Dilute TmVO</a:t>
            </a:r>
            <a:r>
              <a:rPr lang="en-US" altLang="en-US" baseline="-25000" dirty="0">
                <a:latin typeface="Arial" panose="020B0604020202020204" pitchFamily="34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2BCB-D4D5-4778-833A-1DB1082DEE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2019-04-05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9C70A3-18B5-4DD1-859B-417A7F47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Notes on data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002F-EAB7-425E-927F-23ACF22F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of the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Derives heat capacity from the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dirty="0"/>
                  <a:t> where U is the internal energy of the system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(6)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Remarks for numerical implementation: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Remember that all reduced quantities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are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dash under the first x is actually a minus sign that got misplaced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  <a:blipFill>
                <a:blip r:embed="rId2"/>
                <a:stretch>
                  <a:fillRect l="-1742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A2926C-2D0B-4B49-B0AD-D6EF535863E8}"/>
              </a:ext>
            </a:extLst>
          </p:cNvPr>
          <p:cNvGrpSpPr/>
          <p:nvPr/>
        </p:nvGrpSpPr>
        <p:grpSpPr>
          <a:xfrm>
            <a:off x="1280647" y="1280440"/>
            <a:ext cx="7044119" cy="644586"/>
            <a:chOff x="1082346" y="4937177"/>
            <a:chExt cx="7044119" cy="644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D017BA-0CC3-4E1E-9488-026FD31B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346" y="4937177"/>
              <a:ext cx="3489653" cy="6445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298C90-B0BE-44DF-900E-F4A801A7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8646" y="4937177"/>
              <a:ext cx="3457819" cy="644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10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9EC8-8BA1-4FAC-B282-0A0E997E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strain distribution </a:t>
            </a:r>
            <a:r>
              <a:rPr lang="en-US" dirty="0">
                <a:sym typeface="Wingdings" panose="05000000000000000000" pitchFamily="2" charset="2"/>
              </a:rPr>
              <a:t> offset 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second slide about equation of phase boundary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This is introduced in the paper by Kasten et al. 1987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Simply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Note: for negative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the computation of the order parameter does not make sense; this is fine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amplitude of the gap induced by local strains, but then why are we integrating over negative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as well?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755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720-DF9E-498A-8360-B99B21C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 interactions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paper, equation (7)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authors claim that this term is only relevant in the disordered phase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why this would be more relevant for the substituted systems than for the pure one, however it is for sure not relevant for pure TmVO</a:t>
                </a:r>
                <a:r>
                  <a:rPr lang="en-US" baseline="-25000" dirty="0"/>
                  <a:t>4</a:t>
                </a:r>
                <a:r>
                  <a:rPr lang="en-US" dirty="0"/>
                  <a:t> as there is no heat capacity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in the latter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is probably more relevant to model the behavior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with a gaussian distribution of Schottky anomalies and see how it compares with the distribution below the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t="-730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9883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12A5-CF64-4C6A-9F57-AB6A352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 of Schottky anomalies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EE58B-C709-4064-9199-B6B63164115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79"/>
                <a:ext cx="7700963" cy="539470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Schottky anomaly: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Similarly to previous analysis, because of distribution of strains, expect </a:t>
                </a:r>
                <a:r>
                  <a:rPr lang="en-US" dirty="0" err="1"/>
                  <a:t>distrib</a:t>
                </a:r>
                <a:r>
                  <a:rPr lang="en-US" dirty="0"/>
                  <a:t>. of induced gaps and hence </a:t>
                </a:r>
                <a:r>
                  <a:rPr lang="en-US" dirty="0" err="1"/>
                  <a:t>distrib</a:t>
                </a:r>
                <a:r>
                  <a:rPr lang="en-US" dirty="0"/>
                  <a:t>. of Schottky anomalies: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 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Sch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2317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the strain distribution does not change above and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the width of the distribution should be the same; 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2317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determine the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we have to consider the following: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integral is taken over all gaps ranging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dirty="0"/>
                  <a:t>, which is equivalent to considering polarization of the quadrupoles in both directions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both Sch and the gaussian distribution are even functions, meaning that only the amplitude of the gap (not its sign) matters for its contribution to the anomaly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Including the offset strain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asymmetric strain distribution does not significantly change the result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Still need to try to fit the data using these results as of 2019-04-15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EE58B-C709-4064-9199-B6B631641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79"/>
                <a:ext cx="7700963" cy="5394703"/>
              </a:xfrm>
              <a:blipFill>
                <a:blip r:embed="rId2"/>
                <a:stretch>
                  <a:fillRect l="-174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966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C93D-7544-402F-A28B-3EADE2C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as of 2019-04-24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2705-0688-41AE-B507-01F62D56CD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 </a:t>
            </a:r>
            <a:r>
              <a:rPr lang="en-US" dirty="0" err="1"/>
              <a:t>Sz</a:t>
            </a:r>
            <a:r>
              <a:rPr lang="en-US" dirty="0"/>
              <a:t> for negative offset strain using a starting point of -1 for </a:t>
            </a:r>
            <a:r>
              <a:rPr lang="en-US" dirty="0" err="1"/>
              <a:t>fzero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Check that the result is the same as for positive offset strain with a starting point of +1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Delta_0 extracted from Gehring et al with "Schottky" distribution 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YTmVO4 data with x&gt;xc with distribution of Schottky anomalies and extract values of mu and sigma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critical strain and relation to splitting</a:t>
            </a:r>
          </a:p>
        </p:txBody>
      </p:sp>
    </p:spTree>
    <p:extLst>
      <p:ext uri="{BB962C8B-B14F-4D97-AF65-F5344CB8AC3E}">
        <p14:creationId xmlns:p14="http://schemas.microsoft.com/office/powerpoint/2010/main" val="429035879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5302727" y="3783013"/>
            <a:ext cx="2927984" cy="243998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277F6C2-D1ED-45A6-AF10-0B5D83B98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07" y="3579025"/>
            <a:ext cx="3739793" cy="3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we are able to account for these random strains, we can determine whether or not they are the dominant effect of substitution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not, what is missing in the description?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yes, this will be a good basis to study more complex systems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/>
          <a:stretch>
            <a:fillRect/>
          </a:stretch>
        </p:blipFill>
        <p:spPr>
          <a:xfrm>
            <a:off x="5302727" y="3783013"/>
            <a:ext cx="2927984" cy="2439987"/>
          </a:xfrm>
        </p:spPr>
      </p:pic>
    </p:spTree>
    <p:extLst>
      <p:ext uri="{BB962C8B-B14F-4D97-AF65-F5344CB8AC3E}">
        <p14:creationId xmlns:p14="http://schemas.microsoft.com/office/powerpoint/2010/main" val="152732950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C8D-4D02-4381-970C-2401CE5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D21B-001F-4252-AC32-29A4383F16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this data analysis is based on the paper by Gehring, Swithenby and Wells, Solid State Comm. 18, 31, 1976.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asymmetric part was introduced by Kasten et 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gave a group meeting about this on 2019-04-03</a:t>
            </a:r>
          </a:p>
        </p:txBody>
      </p:sp>
    </p:spTree>
    <p:extLst>
      <p:ext uri="{BB962C8B-B14F-4D97-AF65-F5344CB8AC3E}">
        <p14:creationId xmlns:p14="http://schemas.microsoft.com/office/powerpoint/2010/main" val="5934215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73AA-B9F8-4574-8B5D-6328B60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the concentration of the Jahn-Teller active ion, i.e. Tm in the case of Tm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b="0" dirty="0">
                    <a:latin typeface="Cambria Math" panose="02040503050406030204" pitchFamily="18" charset="0"/>
                  </a:rPr>
                  <a:t>Y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b="0" dirty="0">
                    <a:latin typeface="Cambria Math" panose="02040503050406030204" pitchFamily="18" charset="0"/>
                  </a:rPr>
                  <a:t>VO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:r>
                  <a:rPr lang="en-US" dirty="0">
                    <a:latin typeface="Cambria Math" panose="02040503050406030204" pitchFamily="18" charset="0"/>
                  </a:rPr>
                  <a:t>Tm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</a:rPr>
                  <a:t>Lu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dirty="0">
                    <a:latin typeface="Cambria Math" panose="02040503050406030204" pitchFamily="18" charset="0"/>
                  </a:rPr>
                  <a:t>VO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x=1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Cambria Math" panose="02040503050406030204" pitchFamily="18" charset="0"/>
                  </a:rPr>
                  <a:t>Note that in the above slides</a:t>
                </a:r>
                <a:r>
                  <a:rPr lang="en-US" sz="1600" dirty="0">
                    <a:latin typeface="Cambria Math" panose="02040503050406030204" pitchFamily="18" charset="0"/>
                  </a:rPr>
                  <a:t>, the first graph shows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dirty="0">
                    <a:latin typeface="Cambria Math" panose="02040503050406030204" pitchFamily="18" charset="0"/>
                  </a:rPr>
                  <a:t>evolution with substitution level of heat capacity in Tm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sz="1600" dirty="0">
                    <a:latin typeface="Cambria Math" panose="02040503050406030204" pitchFamily="18" charset="0"/>
                  </a:rPr>
                  <a:t>Y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</a:rPr>
                  <a:t>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, hence x=0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transition temperature of compound with Tm concentration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width of the gaussian PDF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One can define reduced quantities in two different ways: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at x=1: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of the mean-field system with same value of x, i.e. the hypothetical substituted system without random strains; this makes sense because only the Tm ions contribute to the CJTE transition: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4488" lvl="2" indent="0">
                  <a:buNone/>
                </a:pPr>
                <a:r>
                  <a:rPr lang="en-US" dirty="0"/>
                  <a:t>We use this second definition as it is easier to implement numerically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  <a:blipFill>
                <a:blip r:embed="rId2"/>
                <a:stretch>
                  <a:fillRect l="-1742" t="-866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849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6C5-B829-4560-92A7-FC58A90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Randomness described by normal (Gaussian) PDF with HWHM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(3)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  <a:blipFill>
                <a:blip r:embed="rId2"/>
                <a:stretch>
                  <a:fillRect l="-174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F245C-749A-4D5C-9065-1B11D5F9536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19833" y="1228347"/>
            <a:ext cx="3704333" cy="615208"/>
          </a:xfrm>
        </p:spPr>
      </p:pic>
    </p:spTree>
    <p:extLst>
      <p:ext uri="{BB962C8B-B14F-4D97-AF65-F5344CB8AC3E}">
        <p14:creationId xmlns:p14="http://schemas.microsoft.com/office/powerpoint/2010/main" val="30726405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C19-8C6B-49C0-84C7-FD27377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Self-consistent expression for the order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the MFA without random strains but integrating over strain distribution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(4)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pure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TmV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can be seen from the equation of the phase boundary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Hence, using reduced quantities and 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remark for numerical implementation: this expression implies that the order parameter is a “reduced”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!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it implicitly assumes that reduced quantities are defined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if they were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endParaRPr lang="en-US" dirty="0"/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this means that there is an x missing inside the tanh in the expression of the paper: it should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which would then be consistent with the other equations in the paper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  <a:blipFill>
                <a:blip r:embed="rId2"/>
                <a:stretch>
                  <a:fillRect l="-1742" t="-681" r="-2138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39FE007-1BF7-42AB-956F-99B8E315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07" y="1306979"/>
            <a:ext cx="4850653" cy="650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/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𝛽𝜆𝜎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600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equation links the transition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 the spread in the strain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is implicitly a function of the substitution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(5) in the paper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It is derived from equation (4) using the facts that at the transition temperature: 1.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slopes </a:t>
                </a:r>
                <a:r>
                  <a:rPr lang="en-US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wrt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both terms in </a:t>
                </a:r>
                <a:r>
                  <a:rPr lang="en-US" dirty="0"/>
                  <a:t>equation (4) are equal</a:t>
                </a:r>
                <a:r>
                  <a:rPr lang="en-US" dirty="0">
                    <a:latin typeface="Cambria Math" panose="02040503050406030204" pitchFamily="18" charset="0"/>
                  </a:rPr>
                  <a:t>; 2.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parent compound TmVO</a:t>
                </a:r>
                <a:r>
                  <a:rPr lang="en-US" baseline="-25000" dirty="0"/>
                  <a:t>4</a:t>
                </a:r>
                <a:r>
                  <a:rPr lang="en-US" dirty="0"/>
                  <a:t>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7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Physical meaning: the maximum energy scale available to the system is set by the coupling strength of the CJTE. This coupling strength is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 However, random strains have equal probability of inducing gaps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corresponding to strains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. This reduces the energy gain of a spontaneous distortion in one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), and hence the transition temperature, which is then lower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the value expected for a mean-field transition without random strains.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Note: this is not the same as having a non-zero average, which on the contrary will favor a distortion in a particular direction. In fact, it will smear out the transition as would do an external applied uniaxial stress of the right symmetry, as there will always be a non-zero distortion in the direction set by the average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9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42DD02C-C30C-48EA-9A06-5B7F13B040A0}" vid="{111E3FBF-6EAB-4C43-A358-6607B4A5DD93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DFFA491B-B5BA-4803-8DB0-58AD5892A3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SU_template</Template>
  <TotalTime>369</TotalTime>
  <Words>1388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Source Sans Pro</vt:lpstr>
      <vt:lpstr>Source Sans Pro Semibold</vt:lpstr>
      <vt:lpstr>Wingdings</vt:lpstr>
      <vt:lpstr>1_SU_Preso_4x3_v6</vt:lpstr>
      <vt:lpstr>SU_Template_TopBar</vt:lpstr>
      <vt:lpstr>Random strains in Dilute TmVO4 </vt:lpstr>
      <vt:lpstr>What is this relevant to?</vt:lpstr>
      <vt:lpstr>What is this relevant to?</vt:lpstr>
      <vt:lpstr>References</vt:lpstr>
      <vt:lpstr>Notations</vt:lpstr>
      <vt:lpstr>Random probability distribution</vt:lpstr>
      <vt:lpstr>Self-consistent expression for the order parameter</vt:lpstr>
      <vt:lpstr>Equation of the phase boundary</vt:lpstr>
      <vt:lpstr>Equation of the phase boundary</vt:lpstr>
      <vt:lpstr>Expression of the heat capacity</vt:lpstr>
      <vt:lpstr>Asymmetric strain distribution  offset strain</vt:lpstr>
      <vt:lpstr>Magnetic dipole interactions term</vt:lpstr>
      <vt:lpstr>Gaussian distribution of Schottky anomalies</vt:lpstr>
      <vt:lpstr>To do as of 2019-04-24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dc:description>2012 PowerPoint template redesign</dc:description>
  <cp:lastModifiedBy>Pierre Massat</cp:lastModifiedBy>
  <cp:revision>80</cp:revision>
  <dcterms:created xsi:type="dcterms:W3CDTF">2019-04-05T20:59:27Z</dcterms:created>
  <dcterms:modified xsi:type="dcterms:W3CDTF">2019-04-25T00:45:37Z</dcterms:modified>
</cp:coreProperties>
</file>