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01" r:id="rId1"/>
    <p:sldMasterId id="2147483699" r:id="rId2"/>
  </p:sldMasterIdLst>
  <p:notesMasterIdLst>
    <p:notesMasterId r:id="rId16"/>
  </p:notesMasterIdLst>
  <p:handoutMasterIdLst>
    <p:handoutMasterId r:id="rId17"/>
  </p:handoutMasterIdLst>
  <p:sldIdLst>
    <p:sldId id="304" r:id="rId3"/>
    <p:sldId id="308" r:id="rId4"/>
    <p:sldId id="320" r:id="rId5"/>
    <p:sldId id="305" r:id="rId6"/>
    <p:sldId id="321" r:id="rId7"/>
    <p:sldId id="306" r:id="rId8"/>
    <p:sldId id="307" r:id="rId9"/>
    <p:sldId id="322" r:id="rId10"/>
    <p:sldId id="325" r:id="rId11"/>
    <p:sldId id="323" r:id="rId12"/>
    <p:sldId id="326" r:id="rId13"/>
    <p:sldId id="324" r:id="rId14"/>
    <p:sldId id="327" r:id="rId1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4" autoAdjust="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4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512392-EEFD-4F38-9EF7-EB271CB513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3A255-4840-4C52-8EB6-ED267CB969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888C8DC-A117-49B8-AD8C-9F5AA28892E3}" type="datetimeFigureOut">
              <a:rPr lang="en-US" altLang="en-US"/>
              <a:pPr>
                <a:defRPr/>
              </a:pPr>
              <a:t>2019-04-15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91078-9C60-4D71-8F3E-9D2F3330A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14040-A628-4325-B9CF-71096645EB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D1F7795-A918-4BF0-8D0E-07EA846577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E4E3D9-1741-4488-8413-D395248BDA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3B1A1-1438-4C17-95FF-F5A9BCE7C70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52EDE11-1EA9-4326-B6C9-02A4C7E452A3}" type="datetimeFigureOut">
              <a:rPr lang="en-US" altLang="en-US"/>
              <a:pPr>
                <a:defRPr/>
              </a:pPr>
              <a:t>2019-04-15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12BBA24-3871-45F7-952E-DE48C1F58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C168861-6D08-4FDF-A625-CFA43B9C6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C9512-43E7-4802-99F9-66F8644111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29D1B-080B-47BB-A936-9D4D63B9C1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E31989D-3CD0-4346-8FAF-FF49232677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13ED3F-7F7C-4D43-AC36-424C910A7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5E4C48C2-A9AE-4A41-B74A-CE5747A6B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63" y="6510338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97166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1797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16599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295679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46454F41-2019-4E89-8BDD-90421DB672F3}"/>
              </a:ext>
            </a:extLst>
          </p:cNvPr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0EA0789B-3459-47DC-9418-885B58FCE8EB}" type="slidenum">
              <a:rPr lang="en-US" altLang="en-US" sz="1000" smtClean="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698665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4909328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7748233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728969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E325D424-4A36-497D-AADE-320940E16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6415088"/>
            <a:ext cx="20462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C2D534-EFCE-43B0-B3F7-468C6C4D2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1" title="Stanford University">
            <a:extLst>
              <a:ext uri="{FF2B5EF4-FFF2-40B4-BE49-F238E27FC236}">
                <a16:creationId xmlns:a16="http://schemas.microsoft.com/office/drawing/2014/main" id="{3F8BF9C0-CBA0-492C-A5A6-6EC75EA05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03850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8481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9389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E41830-7E69-4EAF-AD94-B8FD11EDC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0" title="Stanford University">
            <a:extLst>
              <a:ext uri="{FF2B5EF4-FFF2-40B4-BE49-F238E27FC236}">
                <a16:creationId xmlns:a16="http://schemas.microsoft.com/office/drawing/2014/main" id="{B092221A-0184-4402-9F23-77A59EB93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846078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2056347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BFC534F5-4569-470E-8257-D04782FFA92E}"/>
              </a:ext>
            </a:extLst>
          </p:cNvPr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7E32C7DD-B671-4AD7-B4A8-F109EE9A911C}" type="slidenum">
              <a:rPr lang="en-US" altLang="en-US" sz="1000" smtClean="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16314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6716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BC1D8-F711-429A-959A-7A0BAECB5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41D05E3F-091D-4F8F-9828-6F8E9A064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747342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87159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6130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6874934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6C2055D1-CCF2-47D3-8BF8-22F40ED57CB5}"/>
              </a:ext>
            </a:extLst>
          </p:cNvPr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E238C928-D5AF-4AEC-A896-1B5213D7AC01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902512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019957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337301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676881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27F3038-4597-4682-BD23-6537FAAB1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6B18991A-9B64-4AA2-A929-21B62C437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63" y="6510338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97166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1797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7022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D303E7-8E8F-4E1A-BF48-F0E2551E4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BB812F1F-7BF1-4E8B-B036-4A403B928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85517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19008E48-1E7A-4926-B20F-0E72764271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1A43A-B057-4D63-8F52-9EF71C512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2949C32-3C5C-44D2-869F-D30F2CBFC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F9BABBAD-97C7-4CCB-A9B1-B226B2B6B3E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4949A-E1D6-449D-B54C-A62DDF4E5FF7}"/>
              </a:ext>
            </a:extLst>
          </p:cNvPr>
          <p:cNvSpPr/>
          <p:nvPr/>
        </p:nvSpPr>
        <p:spPr>
          <a:xfrm>
            <a:off x="0" y="0"/>
            <a:ext cx="457200" cy="6867525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</a:endParaRPr>
          </a:p>
        </p:txBody>
      </p:sp>
      <p:pic>
        <p:nvPicPr>
          <p:cNvPr id="1030" name="Picture 10" title="Stanford University">
            <a:extLst>
              <a:ext uri="{FF2B5EF4-FFF2-40B4-BE49-F238E27FC236}">
                <a16:creationId xmlns:a16="http://schemas.microsoft.com/office/drawing/2014/main" id="{8F03D777-E380-4A2C-84BC-2879EACC7C8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16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087" r:id="rId8"/>
    <p:sldLayoutId id="2147484088" r:id="rId9"/>
    <p:sldLayoutId id="2147484089" r:id="rId10"/>
    <p:sldLayoutId id="2147484090" r:id="rId11"/>
    <p:sldLayoutId id="2147484091" r:id="rId12"/>
    <p:sldLayoutId id="2147484092" r:id="rId13"/>
    <p:sldLayoutId id="2147484093" r:id="rId14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600"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sz="1400"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1400"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sz="1400"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">
            <a:extLst>
              <a:ext uri="{FF2B5EF4-FFF2-40B4-BE49-F238E27FC236}">
                <a16:creationId xmlns:a16="http://schemas.microsoft.com/office/drawing/2014/main" id="{5C22F226-75F7-4F06-8675-47CDF772288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BEB3F-82A3-4B80-83C2-D7FA9A3C3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FD05175-00F2-4CC7-A6D7-E9878C0E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E0579E4-F62E-4DBE-BC91-C3E9719575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5A235-9683-4285-B26D-404D1CE98EB4}"/>
              </a:ext>
            </a:extLst>
          </p:cNvPr>
          <p:cNvSpPr/>
          <p:nvPr/>
        </p:nvSpPr>
        <p:spPr>
          <a:xfrm>
            <a:off x="-11113" y="0"/>
            <a:ext cx="9155113" cy="4572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97919083-FBFE-4D13-802E-CAE5FCD757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 cap="small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600"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sz="1400"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1400"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sz="1400"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3F815A8A-14BB-4BFC-8EF3-4E97C1F1A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54250"/>
            <a:ext cx="8229600" cy="82391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Random strains in Dilute TmVO</a:t>
            </a:r>
            <a:r>
              <a:rPr lang="en-US" altLang="en-US" baseline="-25000" dirty="0">
                <a:latin typeface="Arial" panose="020B0604020202020204" pitchFamily="34" charset="0"/>
              </a:rPr>
              <a:t>4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32BCB-D4D5-4778-833A-1DB1082DEE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03375" y="4460875"/>
            <a:ext cx="6059488" cy="781050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2019-04-05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89C70A3-18B5-4DD1-859B-417A7F479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078163"/>
            <a:ext cx="8229600" cy="6159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bg2"/>
                </a:solidFill>
                <a:ea typeface="+mn-ea"/>
                <a:cs typeface="+mn-cs"/>
              </a:rPr>
              <a:t>Notes on data analysis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002F-EAB7-425E-927F-23ACF22F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of the heat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7077D-B3F6-4C0E-92A7-F1647D5DC74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8" y="2075380"/>
                <a:ext cx="7700963" cy="4148256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Derives heat capacity from the relation: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𝑑𝑈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</m:oMath>
                </a14:m>
                <a:r>
                  <a:rPr lang="en-US" dirty="0"/>
                  <a:t> where U is the internal energy of the system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Equation (6)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Remarks for numerical implementation: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Remember that all reduced quantities (including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) are defined </a:t>
                </a:r>
                <a:r>
                  <a:rPr lang="en-US" dirty="0" err="1"/>
                  <a:t>wrt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The dash under the first x is actually a minus sign that got misplaced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7077D-B3F6-4C0E-92A7-F1647D5DC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8" y="2075380"/>
                <a:ext cx="7700963" cy="4148256"/>
              </a:xfrm>
              <a:blipFill>
                <a:blip r:embed="rId2"/>
                <a:stretch>
                  <a:fillRect l="-1742" r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6A2926C-2D0B-4B49-B0AD-D6EF535863E8}"/>
              </a:ext>
            </a:extLst>
          </p:cNvPr>
          <p:cNvGrpSpPr/>
          <p:nvPr/>
        </p:nvGrpSpPr>
        <p:grpSpPr>
          <a:xfrm>
            <a:off x="1280647" y="1280440"/>
            <a:ext cx="7044119" cy="644586"/>
            <a:chOff x="1082346" y="4937177"/>
            <a:chExt cx="7044119" cy="6445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D017BA-0CC3-4E1E-9488-026FD31BA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2346" y="4937177"/>
              <a:ext cx="3489653" cy="6445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6298C90-B0BE-44DF-900E-F4A801A71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8646" y="4937177"/>
              <a:ext cx="3457819" cy="644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91036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9EC8-8BA1-4FAC-B282-0A0E997E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strain distribution </a:t>
            </a:r>
            <a:r>
              <a:rPr lang="en-US" dirty="0">
                <a:sym typeface="Wingdings" panose="05000000000000000000" pitchFamily="2" charset="2"/>
              </a:rPr>
              <a:t> offset 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C414D-E74A-4D4C-B99A-1D30EC6646D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See second slide about equation of phase boundary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This is introduced in the paper by Kasten et al. 1987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Simply replace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Note: for negative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, the computation of the order parameter does not make sense; this is fine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is the amplitude of the gap induced by local strains, but then why are we integrating over negative 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as well?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C414D-E74A-4D4C-B99A-1D30EC664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742" t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475568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1720-DF9E-498A-8360-B99B21C5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dipole interactions term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D419DB-78E9-46D4-9A62-4850E287817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See paper, equation (7)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 authors claim that this term is only relevant in the disordered phase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Not sure why this would be more relevant for the substituted systems than for the pure one, however it is for sure not relevant for pure TmVO</a:t>
                </a:r>
                <a:r>
                  <a:rPr lang="en-US" baseline="-25000" dirty="0"/>
                  <a:t>4</a:t>
                </a:r>
                <a:r>
                  <a:rPr lang="en-US" dirty="0"/>
                  <a:t> as there is no heat capacity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in the latter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It is probably more relevant to model the behavior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with a gaussian distribution of Schottky anomalies and see how it compares with the distribution below the transition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D419DB-78E9-46D4-9A62-4850E2878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742" t="-730" r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098833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12A5-CF64-4C6A-9F57-AB6A3521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distribution of Schottky anomalies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1EE58B-C709-4064-9199-B6B63164115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8" y="1211579"/>
                <a:ext cx="7700963" cy="5394703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Schottky anomaly: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Sch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cosh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2⋅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Similarly to previous analysis, because of distribution of strains, expect </a:t>
                </a:r>
                <a:r>
                  <a:rPr lang="en-US" dirty="0" err="1"/>
                  <a:t>distrib</a:t>
                </a:r>
                <a:r>
                  <a:rPr lang="en-US" dirty="0"/>
                  <a:t>. of induced gaps and hence </a:t>
                </a:r>
                <a:r>
                  <a:rPr lang="en-US" dirty="0" err="1"/>
                  <a:t>distrib</a:t>
                </a:r>
                <a:r>
                  <a:rPr lang="en-US" dirty="0"/>
                  <a:t>. of Schottky anomalies: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 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Sch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231775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Because the strain distribution does not change above and below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the width of the distribution should be the same; hence: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pPr marL="231775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determine the mean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we have to consider the following:</a:t>
                </a:r>
              </a:p>
              <a:p>
                <a:pPr marL="512763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integral is taken over all gaps ranging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+∞</m:t>
                    </m:r>
                  </m:oMath>
                </a14:m>
                <a:r>
                  <a:rPr lang="en-US" dirty="0"/>
                  <a:t>, which is equivalent to considering polarization of the quadrupoles in both directions</a:t>
                </a:r>
              </a:p>
              <a:p>
                <a:pPr marL="512763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However, both Sch and the gaussian distribution are even functions, meaning that only the amplitude of the gap (not its sign) matters for its contribution to the anomaly</a:t>
                </a:r>
              </a:p>
              <a:p>
                <a:pPr marL="512763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Hence: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pPr marL="512763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Including the offset strain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due to asymmetric strain distribution does not significantly change the result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sup>
                            </m:sSup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Still need to try to fit the data using these results as of 2019-04-15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1EE58B-C709-4064-9199-B6B631641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8" y="1211579"/>
                <a:ext cx="7700963" cy="5394703"/>
              </a:xfrm>
              <a:blipFill>
                <a:blip r:embed="rId2"/>
                <a:stretch>
                  <a:fillRect l="-1742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9966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6939-DC85-4DE0-84C1-C8DEBAE7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relevant to?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27F8CB-122A-4914-80B8-51684C18EB2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Substitution introduces random strains which affect the behavior of the system: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Reduces T</a:t>
                </a:r>
                <a:r>
                  <a:rPr lang="en-US" baseline="-25000" dirty="0"/>
                  <a:t>D</a:t>
                </a:r>
                <a:r>
                  <a:rPr lang="en-US" dirty="0"/>
                  <a:t>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Broadens transition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Deviates from MF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local effects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27F8CB-122A-4914-80B8-51684C18E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49328" y="1211580"/>
                <a:ext cx="3787775" cy="5012056"/>
              </a:xfrm>
              <a:blipFill>
                <a:blip r:embed="rId3"/>
                <a:stretch>
                  <a:fillRect l="-3543" t="-730" r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685154-6948-4EC5-9129-0252A5C7CC6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4"/>
          <a:stretch>
            <a:fillRect/>
          </a:stretch>
        </p:blipFill>
        <p:spPr>
          <a:xfrm>
            <a:off x="4802707" y="361326"/>
            <a:ext cx="3779838" cy="3149866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FF6E34-0002-4F2E-9DAC-6DF188DA91B5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5"/>
          <a:stretch>
            <a:fillRect/>
          </a:stretch>
        </p:blipFill>
        <p:spPr>
          <a:xfrm>
            <a:off x="5302727" y="3783013"/>
            <a:ext cx="2927984" cy="2439987"/>
          </a:xfr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B277F6C2-D1ED-45A6-AF10-0B5D83B983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207" y="3579025"/>
            <a:ext cx="3739793" cy="311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550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6939-DC85-4DE0-84C1-C8DEBAE7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relevant to?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27F8CB-122A-4914-80B8-51684C18EB2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Substitution introduces random strains which affect the behavior of the system: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Reduces T</a:t>
                </a:r>
                <a:r>
                  <a:rPr lang="en-US" baseline="-25000" dirty="0"/>
                  <a:t>D</a:t>
                </a:r>
                <a:r>
                  <a:rPr lang="en-US" dirty="0"/>
                  <a:t>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Broadens transition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Deviates from MF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local effects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If we are able to account for these random strains, we can determine whether or not they are the dominant effect of substitution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If not, what is missing in the description?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If yes, this will be a good basis to study more complex systems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27F8CB-122A-4914-80B8-51684C18E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3543" t="-730" r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685154-6948-4EC5-9129-0252A5C7CC6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4"/>
          <a:stretch>
            <a:fillRect/>
          </a:stretch>
        </p:blipFill>
        <p:spPr>
          <a:xfrm>
            <a:off x="4802707" y="361326"/>
            <a:ext cx="3779838" cy="3149866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FF6E34-0002-4F2E-9DAC-6DF188DA91B5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5"/>
          <a:stretch>
            <a:fillRect/>
          </a:stretch>
        </p:blipFill>
        <p:spPr>
          <a:xfrm>
            <a:off x="5302727" y="3783013"/>
            <a:ext cx="2927984" cy="2439987"/>
          </a:xfrm>
        </p:spPr>
      </p:pic>
    </p:spTree>
    <p:extLst>
      <p:ext uri="{BB962C8B-B14F-4D97-AF65-F5344CB8AC3E}">
        <p14:creationId xmlns:p14="http://schemas.microsoft.com/office/powerpoint/2010/main" val="1527329500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AC8D-4D02-4381-970C-2401CE53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7D21B-001F-4252-AC32-29A4383F16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of this data analysis is based on the paper by Gehring, Swithenby and Wells, Solid State Comm. 18, 31, 1976.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asymmetric part was introduced by Kasten et al.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gave a group meeting about this on 2019-04-03</a:t>
            </a:r>
          </a:p>
        </p:txBody>
      </p:sp>
    </p:spTree>
    <p:extLst>
      <p:ext uri="{BB962C8B-B14F-4D97-AF65-F5344CB8AC3E}">
        <p14:creationId xmlns:p14="http://schemas.microsoft.com/office/powerpoint/2010/main" val="59342158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73AA-B9F8-4574-8B5D-6328B60D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131F8-E15B-43AC-BCF7-9B109F0F221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8" y="1211580"/>
                <a:ext cx="7700963" cy="4927229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is the concentration of the Jahn-Teller active ion, i.e. Tm in the case of Tm</a:t>
                </a:r>
                <a:r>
                  <a:rPr lang="en-US" b="0" baseline="-25000" dirty="0">
                    <a:latin typeface="Cambria Math" panose="02040503050406030204" pitchFamily="18" charset="0"/>
                  </a:rPr>
                  <a:t>x</a:t>
                </a:r>
                <a:r>
                  <a:rPr lang="en-US" b="0" dirty="0">
                    <a:latin typeface="Cambria Math" panose="02040503050406030204" pitchFamily="18" charset="0"/>
                  </a:rPr>
                  <a:t>Y</a:t>
                </a:r>
                <a:r>
                  <a:rPr lang="en-US" b="0" baseline="-25000" dirty="0">
                    <a:latin typeface="Cambria Math" panose="02040503050406030204" pitchFamily="18" charset="0"/>
                  </a:rPr>
                  <a:t>1-x</a:t>
                </a:r>
                <a:r>
                  <a:rPr lang="en-US" b="0" dirty="0">
                    <a:latin typeface="Cambria Math" panose="02040503050406030204" pitchFamily="18" charset="0"/>
                  </a:rPr>
                  <a:t>VO</a:t>
                </a:r>
                <a:r>
                  <a:rPr lang="en-US" b="0" baseline="-25000" dirty="0">
                    <a:latin typeface="Cambria Math" panose="02040503050406030204" pitchFamily="18" charset="0"/>
                  </a:rPr>
                  <a:t>4</a:t>
                </a:r>
                <a:r>
                  <a:rPr lang="en-US" b="0" dirty="0">
                    <a:latin typeface="Cambria Math" panose="02040503050406030204" pitchFamily="18" charset="0"/>
                  </a:rPr>
                  <a:t> and </a:t>
                </a:r>
                <a:r>
                  <a:rPr lang="en-US" dirty="0">
                    <a:latin typeface="Cambria Math" panose="02040503050406030204" pitchFamily="18" charset="0"/>
                  </a:rPr>
                  <a:t>Tm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x</a:t>
                </a:r>
                <a:r>
                  <a:rPr lang="en-US" dirty="0">
                    <a:latin typeface="Cambria Math" panose="02040503050406030204" pitchFamily="18" charset="0"/>
                  </a:rPr>
                  <a:t>Lu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1-x</a:t>
                </a:r>
                <a:r>
                  <a:rPr lang="en-US" dirty="0">
                    <a:latin typeface="Cambria Math" panose="02040503050406030204" pitchFamily="18" charset="0"/>
                  </a:rPr>
                  <a:t>VO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4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 Math" panose="02040503050406030204" pitchFamily="18" charset="0"/>
                  </a:rPr>
                  <a:t>x=1 for pure TmVO</a:t>
                </a:r>
                <a:r>
                  <a:rPr lang="en-US" sz="1600" baseline="-25000" dirty="0">
                    <a:latin typeface="Cambria Math" panose="02040503050406030204" pitchFamily="18" charset="0"/>
                  </a:rPr>
                  <a:t>4</a:t>
                </a:r>
                <a:r>
                  <a:rPr lang="en-US" sz="1600" dirty="0">
                    <a:latin typeface="Cambria Math" panose="02040503050406030204" pitchFamily="18" charset="0"/>
                  </a:rPr>
                  <a:t>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600" b="0" dirty="0">
                    <a:latin typeface="Cambria Math" panose="02040503050406030204" pitchFamily="18" charset="0"/>
                  </a:rPr>
                  <a:t>Note that in the above slides</a:t>
                </a:r>
                <a:r>
                  <a:rPr lang="en-US" sz="1600" dirty="0">
                    <a:latin typeface="Cambria Math" panose="02040503050406030204" pitchFamily="18" charset="0"/>
                  </a:rPr>
                  <a:t>, the first graph shows </a:t>
                </a:r>
                <a:r>
                  <a:rPr lang="en-US" sz="1600" b="0" dirty="0">
                    <a:latin typeface="Cambria Math" panose="02040503050406030204" pitchFamily="18" charset="0"/>
                  </a:rPr>
                  <a:t>the </a:t>
                </a:r>
                <a:r>
                  <a:rPr lang="en-US" sz="1600" dirty="0">
                    <a:latin typeface="Cambria Math" panose="02040503050406030204" pitchFamily="18" charset="0"/>
                  </a:rPr>
                  <a:t>evolution with substitution level of heat capacity in Tm</a:t>
                </a:r>
                <a:r>
                  <a:rPr lang="en-US" sz="1600" baseline="-25000" dirty="0">
                    <a:latin typeface="Cambria Math" panose="02040503050406030204" pitchFamily="18" charset="0"/>
                  </a:rPr>
                  <a:t>1-x</a:t>
                </a:r>
                <a:r>
                  <a:rPr lang="en-US" sz="1600" dirty="0">
                    <a:latin typeface="Cambria Math" panose="02040503050406030204" pitchFamily="18" charset="0"/>
                  </a:rPr>
                  <a:t>Y</a:t>
                </a:r>
                <a:r>
                  <a:rPr lang="en-US" sz="1600" baseline="-25000" dirty="0">
                    <a:latin typeface="Cambria Math" panose="02040503050406030204" pitchFamily="18" charset="0"/>
                  </a:rPr>
                  <a:t>x</a:t>
                </a:r>
                <a:r>
                  <a:rPr lang="en-US" sz="1600" dirty="0">
                    <a:latin typeface="Cambria Math" panose="02040503050406030204" pitchFamily="18" charset="0"/>
                  </a:rPr>
                  <a:t>VO</a:t>
                </a:r>
                <a:r>
                  <a:rPr lang="en-US" sz="1600" baseline="-25000" dirty="0">
                    <a:latin typeface="Cambria Math" panose="02040503050406030204" pitchFamily="18" charset="0"/>
                  </a:rPr>
                  <a:t>4</a:t>
                </a:r>
                <a:r>
                  <a:rPr lang="en-US" sz="1600" dirty="0">
                    <a:latin typeface="Cambria Math" panose="02040503050406030204" pitchFamily="18" charset="0"/>
                  </a:rPr>
                  <a:t>, hence x=0 for pure TmVO</a:t>
                </a:r>
                <a:r>
                  <a:rPr lang="en-US" sz="1600" baseline="-25000" dirty="0">
                    <a:latin typeface="Cambria Math" panose="02040503050406030204" pitchFamily="18" charset="0"/>
                  </a:rPr>
                  <a:t>4</a:t>
                </a:r>
                <a:r>
                  <a:rPr lang="en-US" sz="1600" dirty="0">
                    <a:latin typeface="Cambria Math" panose="02040503050406030204" pitchFamily="18" charset="0"/>
                  </a:rPr>
                  <a:t> </a:t>
                </a:r>
                <a:endParaRPr lang="en-US" sz="1600" b="0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is the transition temperature of compound with Tm concentration x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width of the gaussian PDF (next slide)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One can define reduced quantities in two different ways:</a:t>
                </a:r>
              </a:p>
              <a:p>
                <a:pPr marL="687388" lvl="2" indent="-342900">
                  <a:buFont typeface="+mj-lt"/>
                  <a:buAutoNum type="arabicPeriod"/>
                </a:pPr>
                <a:r>
                  <a:rPr lang="en-US" sz="1600" dirty="0"/>
                  <a:t>with respect to the transition temperature at x=1:</a:t>
                </a:r>
              </a:p>
              <a:p>
                <a:pPr marL="1031875" lvl="3" indent="-342900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6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marL="687388" lvl="2" indent="-342900">
                  <a:buFont typeface="+mj-lt"/>
                  <a:buAutoNum type="arabicPeriod"/>
                </a:pPr>
                <a:r>
                  <a:rPr lang="en-US" sz="1600" dirty="0"/>
                  <a:t>with respect to the transition temperature of the mean-field system with same value of x, i.e. the hypothetical substituted system without random strains; this makes sense because only the Tm ions contribute to the CJTE transition:</a:t>
                </a:r>
              </a:p>
              <a:p>
                <a:pPr marL="1031875" lvl="3" indent="-342900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dirty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marL="344488" lvl="2" indent="0">
                  <a:buNone/>
                </a:pPr>
                <a:r>
                  <a:rPr lang="en-US" dirty="0"/>
                  <a:t>We use this second definition as it is easier to implement numerically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131F8-E15B-43AC-BCF7-9B109F0F2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8" y="1211580"/>
                <a:ext cx="7700963" cy="4927229"/>
              </a:xfrm>
              <a:blipFill>
                <a:blip r:embed="rId2"/>
                <a:stretch>
                  <a:fillRect l="-1742" t="-866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8849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76C5-B829-4560-92A7-FC58A909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5143F10-1575-4993-9889-98B5D97AD13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48777" y="1941815"/>
                <a:ext cx="7707862" cy="4366517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Randomness described by normal (Gaussian) PDF with HWHM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Equation (3) in the paper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5143F10-1575-4993-9889-98B5D97AD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48777" y="1941815"/>
                <a:ext cx="7707862" cy="4366517"/>
              </a:xfrm>
              <a:blipFill>
                <a:blip r:embed="rId2"/>
                <a:stretch>
                  <a:fillRect l="-1741" t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CF245C-749A-4D5C-9065-1B11D5F9536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2719833" y="1228347"/>
            <a:ext cx="3704333" cy="615208"/>
          </a:xfrm>
        </p:spPr>
      </p:pic>
    </p:spTree>
    <p:extLst>
      <p:ext uri="{BB962C8B-B14F-4D97-AF65-F5344CB8AC3E}">
        <p14:creationId xmlns:p14="http://schemas.microsoft.com/office/powerpoint/2010/main" val="307264050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CC19-8C6B-49C0-84C7-FD27377A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Self-consistent expression for the order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539AF7B-6FCF-46E9-AAFC-8B270131CA3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8" y="2306548"/>
                <a:ext cx="7700963" cy="4474396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Similar to the MFA without random strains but integrating over strain distribution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Equation (4) in the paper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Note: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pure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TmV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as can be seen from the equation of the phase boundary (next slide)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Hence, using reduced quantities and defining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tanh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nary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Important remark for numerical implementation: this expression implies that the order parameter is a “reduced” 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! </a:t>
                </a:r>
              </a:p>
              <a:p>
                <a:pPr marL="512763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because it implicitly assumes that reduced quantities are defined with respect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; if they were defined </a:t>
                </a:r>
                <a:r>
                  <a:rPr lang="en-US" dirty="0" err="1"/>
                  <a:t>wrt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nary>
                      <m:naryPr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nary>
                  </m:oMath>
                </a14:m>
                <a:endParaRPr lang="en-US" dirty="0"/>
              </a:p>
              <a:p>
                <a:pPr marL="512763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Note that this means that there is an x missing inside the tanh in the expression of the paper: it should be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, which would then be consistent with the other equations in the paper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539AF7B-6FCF-46E9-AAFC-8B270131C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8" y="2306548"/>
                <a:ext cx="7700963" cy="4474396"/>
              </a:xfrm>
              <a:blipFill>
                <a:blip r:embed="rId2"/>
                <a:stretch>
                  <a:fillRect l="-1742" t="-681" r="-2138" b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639FE007-1BF7-42AB-956F-99B8E3158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607" y="1306979"/>
            <a:ext cx="4850653" cy="650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F58DA-7910-40AC-BEDF-CB3959A24449}"/>
                  </a:ext>
                </a:extLst>
              </p:cNvPr>
              <p:cNvSpPr txBox="1"/>
              <p:nvPr/>
            </p:nvSpPr>
            <p:spPr>
              <a:xfrm>
                <a:off x="955678" y="1401495"/>
                <a:ext cx="25499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𝛽𝜆𝜎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F58DA-7910-40AC-BEDF-CB3959A24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78" y="1401495"/>
                <a:ext cx="254992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96009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0A65-7EB6-48F0-A229-B50AC066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of the phase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CA4DCE-07FE-4562-A58D-5D95FEEA6A4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8" y="2085654"/>
                <a:ext cx="7700963" cy="4772346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This equation links the transition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to the spread in the strain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which is implicitly a function of the substitution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Equation (5) in the paper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It is derived from equation (4) using the facts that at the transition temperature: 1. 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the slopes </a:t>
                </a:r>
                <a:r>
                  <a:rPr lang="en-US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wrt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of both terms in </a:t>
                </a:r>
                <a:r>
                  <a:rPr lang="en-US" dirty="0"/>
                  <a:t>equation (4) are equal</a:t>
                </a:r>
                <a:r>
                  <a:rPr lang="en-US" dirty="0">
                    <a:latin typeface="Cambria Math" panose="02040503050406030204" pitchFamily="18" charset="0"/>
                  </a:rPr>
                  <a:t>; 2.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Using reduced quantities and 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For the parent compound TmVO</a:t>
                </a:r>
                <a:r>
                  <a:rPr lang="en-US" baseline="-25000" dirty="0"/>
                  <a:t>4</a:t>
                </a:r>
                <a:r>
                  <a:rPr lang="en-US" dirty="0"/>
                  <a:t>: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Hence: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CA4DCE-07FE-4562-A58D-5D95FEEA6A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8" y="2085654"/>
                <a:ext cx="7700963" cy="4772346"/>
              </a:xfrm>
              <a:blipFill>
                <a:blip r:embed="rId2"/>
                <a:stretch>
                  <a:fillRect l="-1742" t="-639" r="-1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2205E4D-DEB4-4ECF-AFEC-53FC82CD8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379" y="1282521"/>
            <a:ext cx="3983241" cy="65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575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0A65-7EB6-48F0-A229-B50AC066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of the phase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CA4DCE-07FE-4562-A58D-5D95FEEA6A4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8" y="2085654"/>
                <a:ext cx="7700963" cy="4772346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Using reduced quantities and 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Physical meaning: the maximum energy scale available to the system is set by the coupling strength of the CJTE. This coupling strength is proportional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. However, random strains have equal probability of inducing gaps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, corresponding to strains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. This reduces the energy gain of a spontaneous distortion in one direction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), and hence the transition temperature, which is then lower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, the value expected for a mean-field transition without random strains.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Note: this is not the same as having a non-zero average, which on the contrary will favor a distortion in a particular direction. In fact, it will smear out the transition as would do an external applied uniaxial stress of the right symmetry, as there will always be a non-zero distortion in the direction set by the average gap.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CA4DCE-07FE-4562-A58D-5D95FEEA6A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8" y="2085654"/>
                <a:ext cx="7700963" cy="4772346"/>
              </a:xfrm>
              <a:blipFill>
                <a:blip r:embed="rId2"/>
                <a:stretch>
                  <a:fillRect l="-1742" t="-639" r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2205E4D-DEB4-4ECF-AFEC-53FC82CD8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379" y="1282521"/>
            <a:ext cx="3983241" cy="65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297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U_Preso_4x3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C42DD02C-C30C-48EA-9A06-5B7F13B040A0}" vid="{111E3FBF-6EAB-4C43-A358-6607B4A5DD93}"/>
    </a:ext>
  </a:extLst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93D3B0B0-8319-4A3F-BC86-5F8A6561D68C}" vid="{DFFA491B-B5BA-4803-8DB0-58AD5892A32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SU_template</Template>
  <TotalTime>366</TotalTime>
  <Words>1308</Words>
  <Application>Microsoft Office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Source Sans Pro</vt:lpstr>
      <vt:lpstr>Source Sans Pro Semibold</vt:lpstr>
      <vt:lpstr>Wingdings</vt:lpstr>
      <vt:lpstr>1_SU_Preso_4x3_v6</vt:lpstr>
      <vt:lpstr>SU_Template_TopBar</vt:lpstr>
      <vt:lpstr>Random strains in Dilute TmVO4 </vt:lpstr>
      <vt:lpstr>What is this relevant to?</vt:lpstr>
      <vt:lpstr>What is this relevant to?</vt:lpstr>
      <vt:lpstr>References</vt:lpstr>
      <vt:lpstr>Notations</vt:lpstr>
      <vt:lpstr>Random probability distribution</vt:lpstr>
      <vt:lpstr>Self-consistent expression for the order parameter</vt:lpstr>
      <vt:lpstr>Equation of the phase boundary</vt:lpstr>
      <vt:lpstr>Equation of the phase boundary</vt:lpstr>
      <vt:lpstr>Expression of the heat capacity</vt:lpstr>
      <vt:lpstr>Asymmetric strain distribution  offset strain</vt:lpstr>
      <vt:lpstr>Magnetic dipole interactions term</vt:lpstr>
      <vt:lpstr>Gaussian distribution of Schottky anomalies</vt:lpstr>
    </vt:vector>
  </TitlesOfParts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Massat</dc:creator>
  <dc:description>2012 PowerPoint template redesign</dc:description>
  <cp:lastModifiedBy>Pierre Massat</cp:lastModifiedBy>
  <cp:revision>79</cp:revision>
  <dcterms:created xsi:type="dcterms:W3CDTF">2019-04-05T20:59:27Z</dcterms:created>
  <dcterms:modified xsi:type="dcterms:W3CDTF">2019-04-16T01:08:45Z</dcterms:modified>
</cp:coreProperties>
</file>