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5"/>
  </p:notesMasterIdLst>
  <p:handoutMasterIdLst>
    <p:handoutMasterId r:id="rId16"/>
  </p:handoutMasterIdLst>
  <p:sldIdLst>
    <p:sldId id="304" r:id="rId3"/>
    <p:sldId id="308" r:id="rId4"/>
    <p:sldId id="320" r:id="rId5"/>
    <p:sldId id="305" r:id="rId6"/>
    <p:sldId id="321" r:id="rId7"/>
    <p:sldId id="306" r:id="rId8"/>
    <p:sldId id="307" r:id="rId9"/>
    <p:sldId id="322" r:id="rId10"/>
    <p:sldId id="325" r:id="rId11"/>
    <p:sldId id="323" r:id="rId12"/>
    <p:sldId id="324" r:id="rId13"/>
    <p:sldId id="326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4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512392-EEFD-4F38-9EF7-EB271CB513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3A255-4840-4C52-8EB6-ED267CB969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88C8DC-A117-49B8-AD8C-9F5AA28892E3}" type="datetimeFigureOut">
              <a:rPr lang="en-US" altLang="en-US"/>
              <a:pPr>
                <a:defRPr/>
              </a:pPr>
              <a:t>2019-04-11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1078-9C60-4D71-8F3E-9D2F3330A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14040-A628-4325-B9CF-71096645EB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1F7795-A918-4BF0-8D0E-07EA84657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E4E3D9-1741-4488-8413-D395248BD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B1A1-1438-4C17-95FF-F5A9BCE7C7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2EDE11-1EA9-4326-B6C9-02A4C7E452A3}" type="datetimeFigureOut">
              <a:rPr lang="en-US" altLang="en-US"/>
              <a:pPr>
                <a:defRPr/>
              </a:pPr>
              <a:t>2019-04-11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2BBA24-3871-45F7-952E-DE48C1F58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168861-6D08-4FDF-A625-CFA43B9C6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9512-43E7-4802-99F9-66F8644111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29D1B-080B-47BB-A936-9D4D63B9C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E31989D-3CD0-4346-8FAF-FF4923267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F3038-4597-4682-BD23-6537FAAB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6B18991A-9B64-4AA2-A929-21B62C43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702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05634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FC534F5-4569-470E-8257-D04782FFA92E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7E32C7DD-B671-4AD7-B4A8-F109EE9A911C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1631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6716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715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13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D303E7-8E8F-4E1A-BF48-F0E2551E4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BB812F1F-7BF1-4E8B-B036-4A403B92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8551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95679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46454F41-2019-4E89-8BDD-90421DB672F3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0EA0789B-3459-47DC-9418-885B58FCE8EB}" type="slidenum">
              <a:rPr lang="en-US" altLang="en-US" sz="1000" smtClean="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69866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90932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7482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289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E325D424-4A36-497D-AADE-320940E16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2D534-EFCE-43B0-B3F7-468C6C4D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3F8BF9C0-CBA0-492C-A5A6-6EC75EA0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938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E41830-7E69-4EAF-AD94-B8FD11ED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B092221A-0184-4402-9F23-77A59EB9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84607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C6446D4C-B8E5-4989-B989-28F8192EE6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ADDD8-30CC-4510-AEDC-28577E40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637F580-8783-4CCE-A4C3-9C2F3D06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4D03C37-5696-4C91-9191-8CD5EB60BA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D96D5-FCB4-409A-A620-B6390482A417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1D0F363F-2E5C-43C0-AAAC-645C77E0AB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">
            <a:extLst>
              <a:ext uri="{FF2B5EF4-FFF2-40B4-BE49-F238E27FC236}">
                <a16:creationId xmlns:a16="http://schemas.microsoft.com/office/drawing/2014/main" id="{5C22F226-75F7-4F06-8675-47CDF77228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EB3F-82A3-4B80-83C2-D7FA9A3C3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FD05175-00F2-4CC7-A6D7-E9878C0E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0579E4-F62E-4DBE-BC91-C3E971957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5A235-9683-4285-B26D-404D1CE98EB4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97919083-FBFE-4D13-802E-CAE5FCD75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sz="1600"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F815A8A-14BB-4BFC-8EF3-4E97C1F1A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Random strains in Dilute TmVO</a:t>
            </a:r>
            <a:r>
              <a:rPr lang="en-US" altLang="en-US" baseline="-25000" dirty="0">
                <a:latin typeface="Arial" panose="020B0604020202020204" pitchFamily="34" charset="0"/>
              </a:rPr>
              <a:t>4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2BCB-D4D5-4778-833A-1DB1082DEE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2019-04-05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9C70A3-18B5-4DD1-859B-417A7F479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Notes on data analysis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002F-EAB7-425E-927F-23ACF22F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of the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Derives heat capacity from the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dirty="0"/>
                  <a:t> where U is the internal energy of the system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(6)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Remarks for numerical implementation: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Remember that all reduced quantities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are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The dash under the first x is actually a minus sign that got misplaced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7077D-B3F6-4C0E-92A7-F1647D5D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75380"/>
                <a:ext cx="7700963" cy="4148256"/>
              </a:xfrm>
              <a:blipFill>
                <a:blip r:embed="rId2"/>
                <a:stretch>
                  <a:fillRect l="-1742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6A2926C-2D0B-4B49-B0AD-D6EF535863E8}"/>
              </a:ext>
            </a:extLst>
          </p:cNvPr>
          <p:cNvGrpSpPr/>
          <p:nvPr/>
        </p:nvGrpSpPr>
        <p:grpSpPr>
          <a:xfrm>
            <a:off x="1280647" y="1280440"/>
            <a:ext cx="7044119" cy="644586"/>
            <a:chOff x="1082346" y="4937177"/>
            <a:chExt cx="7044119" cy="644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D017BA-0CC3-4E1E-9488-026FD31BA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346" y="4937177"/>
              <a:ext cx="3489653" cy="6445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298C90-B0BE-44DF-900E-F4A801A7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8646" y="4937177"/>
              <a:ext cx="3457819" cy="644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1036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1720-DF9E-498A-8360-B99B21C5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dipole interactions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501205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paper, equation (7)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authors claim that this term is only relevant in the disordered phase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why this would be more relevant for the substituted systems than for the pure one, however it is for sure not relevant for pure TmVO</a:t>
                </a:r>
                <a:r>
                  <a:rPr lang="en-US" baseline="-25000" dirty="0"/>
                  <a:t>4</a:t>
                </a:r>
                <a:r>
                  <a:rPr lang="en-US" dirty="0"/>
                  <a:t> as there is no heat capacity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in the latter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It is probably more relevant to model the behavior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with a gaussian distribution and see how it compares with the distribution below the transition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D419DB-78E9-46D4-9A62-4850E2878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5012056"/>
              </a:xfrm>
              <a:blipFill>
                <a:blip r:embed="rId2"/>
                <a:stretch>
                  <a:fillRect l="-1742" t="-730" r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9883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9EC8-8BA1-4FAC-B282-0A0E997E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Non-zero average strain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C414D-E74A-4D4C-B99A-1D30EC6646D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See second slide about equation of phase boundary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This is introduced in the paper by Kasten et al. 1987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Simply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Note: for negative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the computation of the order parameter does not make sense; this is fine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is the amplitude of the gap induced by local strains, but then why are we integrating over negative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as well?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C414D-E74A-4D4C-B99A-1D30EC664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47556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49328" y="1211580"/>
                <a:ext cx="3787775" cy="501205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9328" y="1211580"/>
                <a:ext cx="3787775" cy="5012056"/>
              </a:xfrm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916845" y="3579025"/>
            <a:ext cx="3739793" cy="3116494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277F6C2-D1ED-45A6-AF10-0B5D83B98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07" y="3579025"/>
            <a:ext cx="3739793" cy="3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5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685154-6948-4EC5-9129-0252A5C7CC6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02707" y="361326"/>
            <a:ext cx="3779838" cy="31498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F6939-DC85-4DE0-84C1-C8DEBAE7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relevant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Substitution introduces random strains which affect the behavior of the system: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Reduces T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Broadens transition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Deviates from MF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effects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If we are able to account for these random strains, we can determine whether or not they are the dominant effect of substitution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not, what is missing in the description?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If yes, this will be a good basis to study more complex systems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7F8CB-122A-4914-80B8-51684C18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3543" t="-730" r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F6E34-0002-4F2E-9DAC-6DF188DA91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4916845" y="3579025"/>
            <a:ext cx="3739793" cy="3116494"/>
          </a:xfrm>
        </p:spPr>
      </p:pic>
    </p:spTree>
    <p:extLst>
      <p:ext uri="{BB962C8B-B14F-4D97-AF65-F5344CB8AC3E}">
        <p14:creationId xmlns:p14="http://schemas.microsoft.com/office/powerpoint/2010/main" val="152732950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AC8D-4D02-4381-970C-2401CE53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D21B-001F-4252-AC32-29A4383F16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this data analysis is based on the paper by Gehring, Swithenby and Wells, Solid State Comm. 18, 31, 1976.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asymmetric part was introduced by Kasten et 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gave a group meeting about this on 2019-04-03</a:t>
            </a:r>
          </a:p>
        </p:txBody>
      </p:sp>
    </p:spTree>
    <p:extLst>
      <p:ext uri="{BB962C8B-B14F-4D97-AF65-F5344CB8AC3E}">
        <p14:creationId xmlns:p14="http://schemas.microsoft.com/office/powerpoint/2010/main" val="59342158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73AA-B9F8-4574-8B5D-6328B60D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is the concentration of the Jahn-Teller active ion, i.e. Tm in the case of Tm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b="0" dirty="0">
                    <a:latin typeface="Cambria Math" panose="02040503050406030204" pitchFamily="18" charset="0"/>
                  </a:rPr>
                  <a:t>Y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b="0" dirty="0">
                    <a:latin typeface="Cambria Math" panose="02040503050406030204" pitchFamily="18" charset="0"/>
                  </a:rPr>
                  <a:t>VO</a:t>
                </a:r>
                <a:r>
                  <a:rPr lang="en-US" b="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:r>
                  <a:rPr lang="en-US" dirty="0">
                    <a:latin typeface="Cambria Math" panose="02040503050406030204" pitchFamily="18" charset="0"/>
                  </a:rPr>
                  <a:t>Tm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dirty="0">
                    <a:latin typeface="Cambria Math" panose="02040503050406030204" pitchFamily="18" charset="0"/>
                  </a:rPr>
                  <a:t>Lu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dirty="0">
                    <a:latin typeface="Cambria Math" panose="02040503050406030204" pitchFamily="18" charset="0"/>
                  </a:rPr>
                  <a:t>VO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mbria Math" panose="02040503050406030204" pitchFamily="18" charset="0"/>
                  </a:rPr>
                  <a:t>x=1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latin typeface="Cambria Math" panose="02040503050406030204" pitchFamily="18" charset="0"/>
                  </a:rPr>
                  <a:t>Note that in the above slides</a:t>
                </a:r>
                <a:r>
                  <a:rPr lang="en-US" sz="1600" dirty="0">
                    <a:latin typeface="Cambria Math" panose="02040503050406030204" pitchFamily="18" charset="0"/>
                  </a:rPr>
                  <a:t>, the first graph shows </a:t>
                </a:r>
                <a:r>
                  <a:rPr lang="en-US" sz="1600" b="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dirty="0">
                    <a:latin typeface="Cambria Math" panose="02040503050406030204" pitchFamily="18" charset="0"/>
                  </a:rPr>
                  <a:t>evolution with substitution level of heat capacity in Tm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1-x</a:t>
                </a:r>
                <a:r>
                  <a:rPr lang="en-US" sz="1600" dirty="0">
                    <a:latin typeface="Cambria Math" panose="02040503050406030204" pitchFamily="18" charset="0"/>
                  </a:rPr>
                  <a:t>Y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x</a:t>
                </a:r>
                <a:r>
                  <a:rPr lang="en-US" sz="1600" dirty="0">
                    <a:latin typeface="Cambria Math" panose="02040503050406030204" pitchFamily="18" charset="0"/>
                  </a:rPr>
                  <a:t>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, hence x=0 for pure TmVO</a:t>
                </a:r>
                <a:r>
                  <a:rPr lang="en-US" sz="1600" baseline="-25000" dirty="0">
                    <a:latin typeface="Cambria Math" panose="02040503050406030204" pitchFamily="18" charset="0"/>
                  </a:rPr>
                  <a:t>4</a:t>
                </a: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endParaRPr lang="en-US" sz="1600" b="0" dirty="0">
                  <a:latin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the transition temperature of compound with Tm concentration x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width of the gaussian PDF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One can define reduced quantities in two different ways: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at x=1: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687388" lvl="2" indent="-342900">
                  <a:buFont typeface="+mj-lt"/>
                  <a:buAutoNum type="arabicPeriod"/>
                </a:pPr>
                <a:r>
                  <a:rPr lang="en-US" sz="1600" dirty="0"/>
                  <a:t>with respect to the transition temperature of the mean-field system with same value of x, i.e. the hypothetical substituted system without random strains; this makes sense because only the Tm ions contribute to the CJTE transition:</a:t>
                </a:r>
              </a:p>
              <a:p>
                <a:pPr marL="1031875" lvl="3" indent="-3429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344488" lvl="2" indent="0">
                  <a:buNone/>
                </a:pPr>
                <a:r>
                  <a:rPr lang="en-US" dirty="0"/>
                  <a:t>We use this second definition as it is easier to implement numerically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31F8-E15B-43AC-BCF7-9B109F0F2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211580"/>
                <a:ext cx="7700963" cy="4927229"/>
              </a:xfrm>
              <a:blipFill>
                <a:blip r:embed="rId2"/>
                <a:stretch>
                  <a:fillRect l="-1742" t="-866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849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76C5-B829-4560-92A7-FC58A90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Randomness described by normal (Gaussian) PDF with HWHM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(3)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143F10-1575-4993-9889-98B5D97AD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48777" y="1941815"/>
                <a:ext cx="7707862" cy="4366517"/>
              </a:xfrm>
              <a:blipFill>
                <a:blip r:embed="rId2"/>
                <a:stretch>
                  <a:fillRect l="-1741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F245C-749A-4D5C-9065-1B11D5F9536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719833" y="1228347"/>
            <a:ext cx="3704333" cy="615208"/>
          </a:xfrm>
        </p:spPr>
      </p:pic>
    </p:spTree>
    <p:extLst>
      <p:ext uri="{BB962C8B-B14F-4D97-AF65-F5344CB8AC3E}">
        <p14:creationId xmlns:p14="http://schemas.microsoft.com/office/powerpoint/2010/main" val="307264050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CC19-8C6B-49C0-84C7-FD27377A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Self-consistent expression for the order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Similar to the MFA without random strains but integrating over strain distribution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(4) in the paper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pure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TmV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can be seen from the equation of the phase boundary (next slide)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Hence, using reduced quantities and defining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nary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Important remark for numerical implementation: this expression implies that the order parameter is a “reduced” 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! </a:t>
                </a:r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because it implicitly assumes that reduced quantities are defined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; if they were defined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</m:oMath>
                </a14:m>
                <a:endParaRPr lang="en-US" dirty="0"/>
              </a:p>
              <a:p>
                <a:pPr marL="51276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this means that there is an x missing inside the tanh in the expression of the paper: it should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which would then be consistent with the other equations in the paper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539AF7B-6FCF-46E9-AAFC-8B270131C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306548"/>
                <a:ext cx="7700963" cy="4474396"/>
              </a:xfrm>
              <a:blipFill>
                <a:blip r:embed="rId2"/>
                <a:stretch>
                  <a:fillRect l="-1742" t="-681" r="-2138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39FE007-1BF7-42AB-956F-99B8E315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07" y="1306979"/>
            <a:ext cx="4850653" cy="650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/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𝛽𝜆𝜎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FF58DA-7910-40AC-BEDF-CB3959A2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78" y="1401495"/>
                <a:ext cx="254992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6009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This equation links the transition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to the spread in the strain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is implicitly a function of the substitution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Equation (5) in the paper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It is derived from equation (4) using the facts that at the transition temperature: 1.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slopes </a:t>
                </a:r>
                <a:r>
                  <a:rPr lang="en-US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wrt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of both terms in </a:t>
                </a:r>
                <a:r>
                  <a:rPr lang="en-US" dirty="0"/>
                  <a:t>equation (4) are equal</a:t>
                </a:r>
                <a:r>
                  <a:rPr lang="en-US" dirty="0">
                    <a:latin typeface="Cambria Math" panose="02040503050406030204" pitchFamily="18" charset="0"/>
                  </a:rPr>
                  <a:t>; 2.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the parent compound TmVO</a:t>
                </a:r>
                <a:r>
                  <a:rPr lang="en-US" baseline="-25000" dirty="0"/>
                  <a:t>4</a:t>
                </a:r>
                <a:r>
                  <a:rPr lang="en-US" dirty="0"/>
                  <a:t>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Hence: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75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A65-7EB6-48F0-A229-B50AC066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the phase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reduced quantities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Physical meaning: the maximum energy scale available to the system is set by the coupling strength of the CJTE. This coupling strength is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. However, random strains have equal probability of inducing gaps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, corresponding to strains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. This reduces the energy gain of a spontaneous distortion in one direction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), and hence the transition temperature, which is then lower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, the value expected for a mean-field transition without random strains.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Note: this is not the same as having a non-zero average, which on the contrary will favor a distortion in a particular direction. In fact, it will smear out the transition as would do an external applied uniaxial stress of the right symmetry, as there will always be a non-zero distortion in the direction set by the average gap.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A4DCE-07FE-4562-A58D-5D95FEEA6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2085654"/>
                <a:ext cx="7700963" cy="4772346"/>
              </a:xfrm>
              <a:blipFill>
                <a:blip r:embed="rId2"/>
                <a:stretch>
                  <a:fillRect l="-1742" t="-639" r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205E4D-DEB4-4ECF-AFEC-53FC82C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79" y="1282521"/>
            <a:ext cx="3983241" cy="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9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93D3B0B0-8319-4A3F-BC86-5F8A6561D68C}" vid="{BDAC8671-C4D9-477C-B36D-6C341DA2D4EE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93D3B0B0-8319-4A3F-BC86-5F8A6561D68C}" vid="{DFFA491B-B5BA-4803-8DB0-58AD5892A32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SU_template</Template>
  <TotalTime>228</TotalTime>
  <Words>1097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Source Sans Pro</vt:lpstr>
      <vt:lpstr>Source Sans Pro Semibold</vt:lpstr>
      <vt:lpstr>Wingdings</vt:lpstr>
      <vt:lpstr>SU_Preso_4x3_v6</vt:lpstr>
      <vt:lpstr>SU_Template_TopBar</vt:lpstr>
      <vt:lpstr>Random strains in Dilute TmVO4 </vt:lpstr>
      <vt:lpstr>What is this relevant to?</vt:lpstr>
      <vt:lpstr>What is this relevant to?</vt:lpstr>
      <vt:lpstr>References</vt:lpstr>
      <vt:lpstr>Notations</vt:lpstr>
      <vt:lpstr>Random probability distribution</vt:lpstr>
      <vt:lpstr>Self-consistent expression for the order parameter</vt:lpstr>
      <vt:lpstr>Equation of the phase boundary</vt:lpstr>
      <vt:lpstr>Equation of the phase boundary</vt:lpstr>
      <vt:lpstr>Expression of the heat capacity</vt:lpstr>
      <vt:lpstr>Magnetic dipole interactions term</vt:lpstr>
      <vt:lpstr>Non-zero average strain distribution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Massat</dc:creator>
  <dc:description>2012 PowerPoint template redesign</dc:description>
  <cp:lastModifiedBy>Pierre Massat</cp:lastModifiedBy>
  <cp:revision>59</cp:revision>
  <dcterms:created xsi:type="dcterms:W3CDTF">2019-04-05T20:59:27Z</dcterms:created>
  <dcterms:modified xsi:type="dcterms:W3CDTF">2019-04-11T21:47:22Z</dcterms:modified>
</cp:coreProperties>
</file>