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80" r:id="rId3"/>
    <p:sldId id="273" r:id="rId4"/>
    <p:sldId id="291" r:id="rId5"/>
    <p:sldId id="275" r:id="rId6"/>
    <p:sldId id="339" r:id="rId7"/>
    <p:sldId id="281" r:id="rId8"/>
    <p:sldId id="293" r:id="rId9"/>
    <p:sldId id="336" r:id="rId10"/>
    <p:sldId id="337" r:id="rId11"/>
    <p:sldId id="294" r:id="rId12"/>
    <p:sldId id="295" r:id="rId13"/>
    <p:sldId id="296" r:id="rId14"/>
    <p:sldId id="297" r:id="rId15"/>
    <p:sldId id="335" r:id="rId16"/>
    <p:sldId id="322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6" r:id="rId25"/>
    <p:sldId id="317" r:id="rId26"/>
    <p:sldId id="318" r:id="rId27"/>
    <p:sldId id="332" r:id="rId28"/>
    <p:sldId id="333" r:id="rId29"/>
    <p:sldId id="326" r:id="rId30"/>
    <p:sldId id="307" r:id="rId31"/>
    <p:sldId id="327" r:id="rId32"/>
    <p:sldId id="328" r:id="rId33"/>
    <p:sldId id="329" r:id="rId34"/>
    <p:sldId id="283" r:id="rId35"/>
    <p:sldId id="340" r:id="rId36"/>
    <p:sldId id="277" r:id="rId37"/>
    <p:sldId id="299" r:id="rId38"/>
    <p:sldId id="331" r:id="rId39"/>
    <p:sldId id="334" r:id="rId40"/>
    <p:sldId id="300" r:id="rId41"/>
    <p:sldId id="330" r:id="rId42"/>
    <p:sldId id="301" r:id="rId43"/>
    <p:sldId id="343" r:id="rId44"/>
    <p:sldId id="321" r:id="rId45"/>
    <p:sldId id="341" r:id="rId46"/>
    <p:sldId id="342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99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30" autoAdjust="0"/>
    <p:restoredTop sz="91047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66"/>
    </p:cViewPr>
  </p:sorterViewPr>
  <p:notesViewPr>
    <p:cSldViewPr>
      <p:cViewPr varScale="1">
        <p:scale>
          <a:sx n="61" d="100"/>
          <a:sy n="61" d="100"/>
        </p:scale>
        <p:origin x="-1746" y="-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3DB724F-D5EE-485B-8CBF-6E5EE565B0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4CFC189-5643-47FC-A8F2-47D95F95C0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D71075-C911-4528-8C75-158ECF6559A8}" type="slidenum">
              <a:rPr lang="en-US"/>
              <a:pPr/>
              <a:t>3</a:t>
            </a:fld>
            <a:endParaRPr lang="en-US"/>
          </a:p>
        </p:txBody>
      </p:sp>
      <p:sp>
        <p:nvSpPr>
          <p:cNvPr id="3174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365" tIns="45182" rIns="90365" bIns="4518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3B6F0-1723-48B0-9774-1E556EF1A33B}" type="slidenum">
              <a:rPr lang="en-US"/>
              <a:pPr/>
              <a:t>10</a:t>
            </a:fld>
            <a:endParaRPr lang="en-US"/>
          </a:p>
        </p:txBody>
      </p:sp>
      <p:sp>
        <p:nvSpPr>
          <p:cNvPr id="115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kumimoji="0" lang="en-US" sz="1600">
                <a:solidFill>
                  <a:srgbClr val="000000"/>
                </a:solidFill>
                <a:latin typeface="Arial" charset="0"/>
                <a:ea typeface="MS Mincho" pitchFamily="49" charset="-128"/>
              </a:rPr>
              <a:t>The assignment to </a:t>
            </a:r>
            <a:r>
              <a:rPr kumimoji="0" lang="en-US" sz="160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*t</a:t>
            </a:r>
            <a:r>
              <a:rPr kumimoji="0" lang="en-US" sz="1600">
                <a:solidFill>
                  <a:srgbClr val="000000"/>
                </a:solidFill>
                <a:latin typeface="Arial" charset="0"/>
                <a:ea typeface="MS Mincho" pitchFamily="49" charset="-128"/>
              </a:rPr>
              <a:t> on line 2 produces the constraint requires maxSet(t @ 2:2) &gt;= 0.  The increment on line 1 produces the constraint ensures (t@1:4) = (t@1:1) + 1.  The increment constraint is substituted into the maxSet constraint to produce requires maxSet (t@1:1 + 1) &gt;= 0.  Using the constraint-specific simplification rule, this simplifies to requires maxSet (t@1:1) - 1 &gt;= 0 which further simplifies to requires maxSet(t @ 1:1) &gt;= 1.</a:t>
            </a:r>
            <a:endParaRPr kumimoji="0" lang="en-US" sz="160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0" lang="en-US" sz="1600">
              <a:solidFill>
                <a:srgbClr val="000000"/>
              </a:solidFill>
              <a:latin typeface="Arial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0" lang="en-US" sz="1600">
                <a:solidFill>
                  <a:srgbClr val="000000"/>
                </a:solidFill>
                <a:latin typeface="Arial" charset="0"/>
                <a:ea typeface="MS Mincho" pitchFamily="49" charset="-128"/>
              </a:rPr>
              <a:t>The assignment to </a:t>
            </a:r>
            <a:r>
              <a:rPr kumimoji="0" lang="en-US" sz="1600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*t</a:t>
            </a:r>
            <a:r>
              <a:rPr kumimoji="0" lang="en-US" sz="1600">
                <a:solidFill>
                  <a:srgbClr val="000000"/>
                </a:solidFill>
                <a:latin typeface="Arial" charset="0"/>
                <a:ea typeface="MS Mincho" pitchFamily="49" charset="-128"/>
              </a:rPr>
              <a:t> on line 2 produces the constraint requires maxSet(t @ 2:2) &gt;= 0.  The increment on line 1 produces the constraint ensures (t@1:4) = (t@1:1) + 1.  The increment constraint is substituted into the maxSet constraint to produce requires maxSet (t@1:1 + 1) &gt;= 0.  Using the constraint-specific simplification rule, this simplifies to requires maxSet (t@1:1) - 1 &gt;= 0 which further simplifies to requires maxSet(t @ 1:1) &gt;= 1.</a:t>
            </a:r>
            <a:endParaRPr kumimoji="0" lang="en-US" sz="160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0" lang="en-US" sz="1600">
              <a:solidFill>
                <a:srgbClr val="000000"/>
              </a:solidFill>
              <a:latin typeface="Arial" charset="0"/>
            </a:endParaRPr>
          </a:p>
          <a:p>
            <a:pPr algn="just"/>
            <a:r>
              <a:rPr lang="en-US">
                <a:ea typeface="MS Mincho" pitchFamily="49" charset="-128"/>
              </a:rPr>
              <a:t>The assignment to </a:t>
            </a:r>
            <a:r>
              <a:rPr lang="en-US">
                <a:latin typeface="Courier New" pitchFamily="49" charset="0"/>
                <a:ea typeface="MS Mincho" pitchFamily="49" charset="-128"/>
              </a:rPr>
              <a:t>*t</a:t>
            </a:r>
            <a:r>
              <a:rPr lang="en-US">
                <a:ea typeface="MS Mincho" pitchFamily="49" charset="-128"/>
              </a:rPr>
              <a:t> on line 2 produces the constraint </a:t>
            </a:r>
            <a:r>
              <a:rPr lang="en-US">
                <a:latin typeface="Arial" charset="0"/>
                <a:ea typeface="MS Mincho" pitchFamily="49" charset="-128"/>
              </a:rPr>
              <a:t>requires maxSet(t @ 2:2) &gt;= 0</a:t>
            </a:r>
            <a:r>
              <a:rPr lang="en-US">
                <a:ea typeface="MS Mincho" pitchFamily="49" charset="-128"/>
              </a:rPr>
              <a:t>.  The increment on line 1 produces the constraint </a:t>
            </a:r>
            <a:r>
              <a:rPr lang="en-US">
                <a:latin typeface="Arial" charset="0"/>
                <a:ea typeface="MS Mincho" pitchFamily="49" charset="-128"/>
              </a:rPr>
              <a:t>ensures (t@1:4) = (t@1:1) + 1</a:t>
            </a:r>
            <a:r>
              <a:rPr lang="en-US">
                <a:ea typeface="MS Mincho" pitchFamily="49" charset="-128"/>
              </a:rPr>
              <a:t>.  The increment constraint is substituted into the </a:t>
            </a:r>
            <a:r>
              <a:rPr lang="en-US">
                <a:latin typeface="Arial" charset="0"/>
                <a:ea typeface="MS Mincho" pitchFamily="49" charset="-128"/>
              </a:rPr>
              <a:t>maxSet</a:t>
            </a:r>
            <a:r>
              <a:rPr lang="en-US">
                <a:ea typeface="MS Mincho" pitchFamily="49" charset="-128"/>
              </a:rPr>
              <a:t> constraint to produce </a:t>
            </a:r>
            <a:r>
              <a:rPr lang="en-US">
                <a:latin typeface="Arial" charset="0"/>
                <a:ea typeface="MS Mincho" pitchFamily="49" charset="-128"/>
              </a:rPr>
              <a:t>requires maxSet (t@1:1 + 1) &gt;= 0</a:t>
            </a:r>
            <a:r>
              <a:rPr lang="en-US">
                <a:ea typeface="MS Mincho" pitchFamily="49" charset="-128"/>
              </a:rPr>
              <a:t>.  Using the constraint-specific simplification rule, this simplifies to </a:t>
            </a:r>
            <a:r>
              <a:rPr lang="en-US">
                <a:latin typeface="Arial" charset="0"/>
                <a:ea typeface="MS Mincho" pitchFamily="49" charset="-128"/>
              </a:rPr>
              <a:t>requires maxSet (t@1:1) - 1 &gt;= 0 </a:t>
            </a:r>
            <a:r>
              <a:rPr lang="en-US">
                <a:ea typeface="MS Mincho" pitchFamily="49" charset="-128"/>
              </a:rPr>
              <a:t>which further simplifies to </a:t>
            </a:r>
            <a:r>
              <a:rPr lang="en-US">
                <a:latin typeface="Arial" charset="0"/>
                <a:ea typeface="MS Mincho" pitchFamily="49" charset="-128"/>
              </a:rPr>
              <a:t>requires maxSet(t @ 1:1) &gt;= 1</a:t>
            </a:r>
            <a:r>
              <a:rPr lang="en-US">
                <a:ea typeface="MS Mincho" pitchFamily="49" charset="-128"/>
              </a:rPr>
              <a:t>.</a:t>
            </a:r>
            <a:endParaRPr lang="en-US">
              <a:cs typeface="Times New Roman" pitchFamily="18" charset="0"/>
            </a:endParaRP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BA64B-B6F9-4DCB-97D8-C4344FCB36C0}" type="slidenum">
              <a:rPr lang="en-US"/>
              <a:pPr/>
              <a:t>28</a:t>
            </a:fld>
            <a:endParaRPr lang="en-US"/>
          </a:p>
        </p:txBody>
      </p:sp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365" tIns="45182" rIns="90365" bIns="4518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8CF750-564A-44B8-98E2-8110483394D4}" type="slidenum">
              <a:rPr lang="en-US"/>
              <a:pPr/>
              <a:t>36</a:t>
            </a:fld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365" tIns="45182" rIns="90365" bIns="4518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472B6-8F1C-454A-93AE-0067777B2CEE}" type="slidenum">
              <a:rPr lang="en-US"/>
              <a:pPr/>
              <a:t>45</a:t>
            </a:fld>
            <a:endParaRPr lang="en-US"/>
          </a:p>
        </p:txBody>
      </p:sp>
      <p:sp>
        <p:nvSpPr>
          <p:cNvPr id="12083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096963" y="676275"/>
            <a:ext cx="4603750" cy="3452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96938" y="4354513"/>
            <a:ext cx="5083175" cy="4127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79" tIns="44939" rIns="89879" bIns="4493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4EB415-8412-4297-A676-31C2588ADDC5}" type="slidenum">
              <a:rPr lang="en-US"/>
              <a:pPr/>
              <a:t>46</a:t>
            </a:fld>
            <a:endParaRPr lang="en-US"/>
          </a:p>
        </p:txBody>
      </p:sp>
      <p:sp>
        <p:nvSpPr>
          <p:cNvPr id="12288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096963" y="676275"/>
            <a:ext cx="4603750" cy="3452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96938" y="4354513"/>
            <a:ext cx="5083175" cy="4127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79" tIns="44939" rIns="89879" bIns="44939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61961"/>
                  <a:invGamma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kumimoji="1"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85800" y="2438400"/>
            <a:ext cx="84566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kumimoji="1"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94D006-CA8B-4B6B-B344-EEB947DB35A4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9F9FA38-0A8D-40F7-8AB6-401116F3F9C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35052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kumimoji="1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F81392-53D2-46AB-B897-25DAFAB84E18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FB1C2-E42F-44CF-BCB5-596C294884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85A0EF-7329-4C4B-82B4-1E327290D7D5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4889EB-A6F5-4942-9720-DD8F6CB99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61957F-B95B-4070-98E3-ECF39516DBBE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4CEFF-79C4-4A9B-9B48-D8FA3120E5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F8D1B6-976E-4F6C-9DBD-7F831A37E5C5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2B825-97D7-4CEE-8517-F16C58ACA2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9BA68F-306A-4FD9-AF3E-31C9A8DD969E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Formal Methods in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39BBC-D383-407D-882E-D86B2621A0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E5FA25-1776-4556-BCA4-97874F36D59F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Formal Methods in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68F73-D1B3-42BB-8B4F-975CB4129B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AB09DD-BE3B-436C-A1EA-03985DD90F62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Formal Methods in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93045-C7C4-4545-827C-4918EFEF1F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AEC5DA-D5AC-46C3-AC05-D41EF846FDB2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Formal Methods in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91C40A-D058-404C-90B4-EFB6FFF9D6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38FC62-988A-42FE-A820-AF6B7F3E6FAC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Formal Methods in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B8D62-E420-44C2-BAC6-02128489D1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BAE4C6-5E99-4E44-A091-B125EE1566CD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Mateti, Formal Methods in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57151D-A706-40BC-A3DB-92FC601C15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kumimoji="1"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2400" y="17526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kumimoji="1"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85800" y="6629400"/>
            <a:ext cx="3505200" cy="22701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kumimoji="1"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62000" y="762000"/>
            <a:ext cx="83804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kumimoji="1"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0A1FEA3-D58E-455C-A518-7CC66109E1FF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Mateti, Formal Methods in Security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29301F0-4536-46F3-BD88-ACC5876EB3E0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fld id="{30DF7116-3457-4927-8D60-1876436828B3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696754C-742A-4B73-A649-6CC83390682A}" type="slidenum">
              <a:rPr lang="en-US"/>
              <a:pPr/>
              <a:t>1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 Assertions in Security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Prabhaker Mateti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536A-1C17-4BE7-9F95-A715D5278E8D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74E54-B85A-4325-B529-14FD750E66E6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SPLINT constraints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800" i="1">
                <a:latin typeface="Courier New" pitchFamily="49" charset="0"/>
                <a:ea typeface="MS Mincho" pitchFamily="49" charset="-128"/>
              </a:rPr>
              <a:t>1</a:t>
            </a:r>
            <a:r>
              <a:rPr lang="fr-FR" sz="2800">
                <a:latin typeface="Courier New" pitchFamily="49" charset="0"/>
                <a:ea typeface="MS Mincho" pitchFamily="49" charset="-128"/>
              </a:rPr>
              <a:t>	t++;</a:t>
            </a:r>
            <a:br>
              <a:rPr lang="fr-FR" sz="2800">
                <a:latin typeface="Courier New" pitchFamily="49" charset="0"/>
                <a:ea typeface="MS Mincho" pitchFamily="49" charset="-128"/>
              </a:rPr>
            </a:br>
            <a:r>
              <a:rPr lang="fr-FR" sz="2800" i="1">
                <a:latin typeface="Courier New" pitchFamily="49" charset="0"/>
                <a:ea typeface="MS Mincho" pitchFamily="49" charset="-128"/>
              </a:rPr>
              <a:t>2</a:t>
            </a:r>
            <a:r>
              <a:rPr lang="fr-FR" sz="2800">
                <a:latin typeface="Courier New" pitchFamily="49" charset="0"/>
                <a:ea typeface="MS Mincho" pitchFamily="49" charset="-128"/>
              </a:rPr>
              <a:t>	*t = ‘x’;</a:t>
            </a:r>
            <a:br>
              <a:rPr lang="fr-FR" sz="2800">
                <a:latin typeface="Courier New" pitchFamily="49" charset="0"/>
                <a:ea typeface="MS Mincho" pitchFamily="49" charset="-128"/>
              </a:rPr>
            </a:br>
            <a:r>
              <a:rPr lang="en-US" sz="2800" i="1">
                <a:latin typeface="Courier New" pitchFamily="49" charset="0"/>
                <a:ea typeface="MS Mincho" pitchFamily="49" charset="-128"/>
              </a:rPr>
              <a:t>3</a:t>
            </a:r>
            <a:r>
              <a:rPr lang="en-US" sz="2800">
                <a:latin typeface="Courier New" pitchFamily="49" charset="0"/>
                <a:ea typeface="MS Mincho" pitchFamily="49" charset="-128"/>
              </a:rPr>
              <a:t>	t++;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  <a:p>
            <a:r>
              <a:rPr lang="en-US" sz="2800">
                <a:ea typeface="MS Mincho" pitchFamily="49" charset="-128"/>
              </a:rPr>
              <a:t>leads to the constraints: </a:t>
            </a:r>
            <a:endParaRPr lang="en-US" sz="2800">
              <a:cs typeface="Times New Roman" pitchFamily="18" charset="0"/>
            </a:endParaRPr>
          </a:p>
          <a:p>
            <a:pPr lvl="1" algn="just"/>
            <a:r>
              <a:rPr lang="fr-FR" sz="2400">
                <a:latin typeface="Courier New" pitchFamily="49" charset="0"/>
                <a:ea typeface="MS Mincho" pitchFamily="49" charset="-128"/>
              </a:rPr>
              <a:t>requires maxSet(t @ 1:1) &gt;= 1, </a:t>
            </a:r>
            <a:endParaRPr lang="en-US" sz="2400">
              <a:latin typeface="Courier New" pitchFamily="49" charset="0"/>
              <a:cs typeface="Times New Roman" pitchFamily="18" charset="0"/>
            </a:endParaRPr>
          </a:p>
          <a:p>
            <a:pPr lvl="1" algn="just"/>
            <a:r>
              <a:rPr lang="en-US" sz="2400">
                <a:latin typeface="Courier New" pitchFamily="49" charset="0"/>
                <a:ea typeface="MS Mincho" pitchFamily="49" charset="-128"/>
              </a:rPr>
              <a:t>ensures maxRead(t @ 3:4) &gt;= -1 and </a:t>
            </a:r>
            <a:endParaRPr lang="en-US" sz="2400">
              <a:latin typeface="Courier New" pitchFamily="49" charset="0"/>
              <a:cs typeface="Times New Roman" pitchFamily="18" charset="0"/>
            </a:endParaRPr>
          </a:p>
          <a:p>
            <a:pPr lvl="1" algn="just"/>
            <a:r>
              <a:rPr lang="fr-FR" sz="2400">
                <a:latin typeface="Courier New" pitchFamily="49" charset="0"/>
                <a:ea typeface="MS Mincho" pitchFamily="49" charset="-128"/>
              </a:rPr>
              <a:t>ensures (t @ 3:4) = (t @ 1:1) + 2.</a:t>
            </a:r>
            <a:endParaRPr lang="en-US" sz="2400">
              <a:latin typeface="Courier New" pitchFamily="49" charset="0"/>
              <a:cs typeface="Times New Roman" pitchFamily="18" charset="0"/>
            </a:endParaRPr>
          </a:p>
          <a:p>
            <a:endParaRPr lang="en-US" sz="2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5518-F62F-4C56-BAF5-756D47F19E8F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8A25-9914-4E59-9BFE-107F261CC741}" type="slidenum">
              <a:rPr lang="en-US"/>
              <a:pPr/>
              <a:t>11</a:t>
            </a:fld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SPLINT checking</a:t>
            </a:r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Intraprocedural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But use annotations on called procedures and global variables to check calls, entry, exit points</a:t>
            </a:r>
          </a:p>
          <a:p>
            <a:pPr>
              <a:lnSpc>
                <a:spcPct val="90000"/>
              </a:lnSpc>
            </a:pPr>
            <a:r>
              <a:rPr lang="en-US" sz="2800"/>
              <a:t>Expressions generate constraints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 semantics, annotations</a:t>
            </a:r>
          </a:p>
          <a:p>
            <a:pPr>
              <a:lnSpc>
                <a:spcPct val="90000"/>
              </a:lnSpc>
            </a:pPr>
            <a:r>
              <a:rPr lang="en-US" sz="2800"/>
              <a:t>Axiomatic semantics propagates constraints</a:t>
            </a:r>
          </a:p>
          <a:p>
            <a:pPr>
              <a:lnSpc>
                <a:spcPct val="90000"/>
              </a:lnSpc>
            </a:pPr>
            <a:r>
              <a:rPr lang="en-US" sz="2800"/>
              <a:t>Simplifying rules  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e.g. maxRead(str+i) ==&gt; maxRead(str) - i</a:t>
            </a:r>
          </a:p>
          <a:p>
            <a:pPr>
              <a:lnSpc>
                <a:spcPct val="90000"/>
              </a:lnSpc>
            </a:pPr>
            <a:r>
              <a:rPr lang="en-US" sz="2800"/>
              <a:t>Produce warnings for unresolved constraints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4D29-AD4A-4508-88B0-F07C39AA77A7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B49-D9EE-41C5-B2FF-00012F23F19A}" type="slidenum">
              <a:rPr lang="en-US"/>
              <a:pPr/>
              <a:t>12</a:t>
            </a:fld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Heuristics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Recognize common loop idioms</a:t>
            </a:r>
          </a:p>
          <a:p>
            <a:pPr>
              <a:lnSpc>
                <a:spcPct val="90000"/>
              </a:lnSpc>
            </a:pPr>
            <a:r>
              <a:rPr lang="en-US"/>
              <a:t>Use heuristics to guess number of iterations</a:t>
            </a:r>
          </a:p>
          <a:p>
            <a:pPr>
              <a:lnSpc>
                <a:spcPct val="90000"/>
              </a:lnSpc>
            </a:pPr>
            <a:r>
              <a:rPr lang="en-US"/>
              <a:t>Analyze first and last iterations</a:t>
            </a:r>
          </a:p>
          <a:p>
            <a:pPr>
              <a:lnSpc>
                <a:spcPct val="90000"/>
              </a:lnSpc>
            </a:pPr>
            <a:r>
              <a:rPr lang="en-US"/>
              <a:t>Example:</a:t>
            </a:r>
          </a:p>
          <a:p>
            <a:pPr lvl="1">
              <a:lnSpc>
                <a:spcPct val="90000"/>
              </a:lnSpc>
            </a:pPr>
            <a:r>
              <a:rPr lang="en-US"/>
              <a:t>for (init; *buf; buf++) </a:t>
            </a:r>
          </a:p>
          <a:p>
            <a:pPr lvl="1">
              <a:lnSpc>
                <a:spcPct val="90000"/>
              </a:lnSpc>
            </a:pPr>
            <a:r>
              <a:rPr lang="en-US"/>
              <a:t>Assume maxRead(buf) iterations</a:t>
            </a:r>
          </a:p>
          <a:p>
            <a:pPr lvl="1">
              <a:lnSpc>
                <a:spcPct val="90000"/>
              </a:lnSpc>
            </a:pPr>
            <a:r>
              <a:rPr lang="en-US"/>
              <a:t>Model first and last iterations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B084-93DE-48FF-9B32-E5105B73945C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8828-7FD3-4CBD-AF20-7C579A999B2F}" type="slidenum">
              <a:rPr lang="en-US"/>
              <a:pPr/>
              <a:t>13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studies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wu-ftpd 2.5 and BIND 8.2.2p7</a:t>
            </a:r>
          </a:p>
          <a:p>
            <a:pPr lvl="1">
              <a:lnSpc>
                <a:spcPct val="90000"/>
              </a:lnSpc>
            </a:pPr>
            <a:r>
              <a:rPr lang="en-US"/>
              <a:t>Detected known buffer overflows</a:t>
            </a:r>
          </a:p>
          <a:p>
            <a:pPr lvl="1">
              <a:lnSpc>
                <a:spcPct val="90000"/>
              </a:lnSpc>
            </a:pPr>
            <a:r>
              <a:rPr lang="en-US"/>
              <a:t>Unknown buffer overflows exploitable with write access to config files</a:t>
            </a:r>
          </a:p>
          <a:p>
            <a:pPr>
              <a:lnSpc>
                <a:spcPct val="90000"/>
              </a:lnSpc>
            </a:pPr>
            <a:r>
              <a:rPr lang="en-US"/>
              <a:t>Performance</a:t>
            </a:r>
          </a:p>
          <a:p>
            <a:pPr lvl="1">
              <a:lnSpc>
                <a:spcPct val="90000"/>
              </a:lnSpc>
            </a:pPr>
            <a:r>
              <a:rPr lang="en-US"/>
              <a:t>wu-ftpd: 7 seconds/ 20,000 lines of code</a:t>
            </a:r>
          </a:p>
          <a:p>
            <a:pPr lvl="1">
              <a:lnSpc>
                <a:spcPct val="90000"/>
              </a:lnSpc>
            </a:pPr>
            <a:r>
              <a:rPr lang="en-US"/>
              <a:t>BIND: 33 seconds / 40,000 lines</a:t>
            </a:r>
          </a:p>
          <a:p>
            <a:pPr lvl="1">
              <a:lnSpc>
                <a:spcPct val="90000"/>
              </a:lnSpc>
            </a:pPr>
            <a:r>
              <a:rPr lang="en-US"/>
              <a:t>Athlon 1200 MHz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B8E4-F567-470A-9924-C480EB2FD75D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56F5-6384-4AEE-ABCE-0158603DC041}" type="slidenum">
              <a:rPr lang="en-US"/>
              <a:pPr/>
              <a:t>14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609600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6705600" y="4983163"/>
            <a:ext cx="2032000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95 writes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166 reads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673600" y="4983163"/>
            <a:ext cx="2032000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132 writes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220 reads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844800" y="4983163"/>
            <a:ext cx="2032000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-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609600" y="4876800"/>
            <a:ext cx="2286000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Other Warnings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4673600" y="4343400"/>
            <a:ext cx="2032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4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4673600" y="3705225"/>
            <a:ext cx="2032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40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4673600" y="3065463"/>
            <a:ext cx="2032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19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4673600" y="990600"/>
            <a:ext cx="2032000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LCLint warnings with no annotations added</a:t>
            </a: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6705600" y="4343400"/>
            <a:ext cx="2032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4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2768600" y="4343400"/>
            <a:ext cx="2032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55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609600" y="4343400"/>
            <a:ext cx="2032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strncpy</a:t>
            </a: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6705600" y="3705225"/>
            <a:ext cx="2032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21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2768600" y="3705225"/>
            <a:ext cx="2032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97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609600" y="3705225"/>
            <a:ext cx="2032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strcpy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6705600" y="3065463"/>
            <a:ext cx="2032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12</a:t>
            </a:r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2768600" y="3065463"/>
            <a:ext cx="2032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27</a:t>
            </a: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609600" y="3065463"/>
            <a:ext cx="2032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strcat</a:t>
            </a:r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6705600" y="990600"/>
            <a:ext cx="2032000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LCLint warning with annotations</a:t>
            </a:r>
          </a:p>
        </p:txBody>
      </p:sp>
      <p:sp>
        <p:nvSpPr>
          <p:cNvPr id="61461" name="Rectangle 21"/>
          <p:cNvSpPr>
            <a:spLocks noChangeArrowheads="1"/>
          </p:cNvSpPr>
          <p:nvPr/>
        </p:nvSpPr>
        <p:spPr bwMode="auto">
          <a:xfrm>
            <a:off x="2768600" y="990600"/>
            <a:ext cx="2032000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>
                <a:latin typeface="Arial" charset="0"/>
              </a:rPr>
              <a:t>Instances in wu-ftpd (grep)</a:t>
            </a:r>
          </a:p>
        </p:txBody>
      </p:sp>
      <p:sp>
        <p:nvSpPr>
          <p:cNvPr id="61462" name="Rectangle 22"/>
          <p:cNvSpPr>
            <a:spLocks noChangeArrowheads="1"/>
          </p:cNvSpPr>
          <p:nvPr/>
        </p:nvSpPr>
        <p:spPr bwMode="auto">
          <a:xfrm>
            <a:off x="609600" y="990600"/>
            <a:ext cx="2032000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sz="2800">
              <a:latin typeface="Arial" charset="0"/>
            </a:endParaRPr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609600" y="990600"/>
            <a:ext cx="812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1464" name="Line 24"/>
          <p:cNvSpPr>
            <a:spLocks noChangeShapeType="1"/>
          </p:cNvSpPr>
          <p:nvPr/>
        </p:nvSpPr>
        <p:spPr bwMode="auto">
          <a:xfrm>
            <a:off x="609600" y="3065463"/>
            <a:ext cx="812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1465" name="Line 25"/>
          <p:cNvSpPr>
            <a:spLocks noChangeShapeType="1"/>
          </p:cNvSpPr>
          <p:nvPr/>
        </p:nvSpPr>
        <p:spPr bwMode="auto">
          <a:xfrm>
            <a:off x="609600" y="3705225"/>
            <a:ext cx="812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1466" name="Line 26"/>
          <p:cNvSpPr>
            <a:spLocks noChangeShapeType="1"/>
          </p:cNvSpPr>
          <p:nvPr/>
        </p:nvSpPr>
        <p:spPr bwMode="auto">
          <a:xfrm>
            <a:off x="609600" y="4343400"/>
            <a:ext cx="812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1467" name="Line 27"/>
          <p:cNvSpPr>
            <a:spLocks noChangeShapeType="1"/>
          </p:cNvSpPr>
          <p:nvPr/>
        </p:nvSpPr>
        <p:spPr bwMode="auto">
          <a:xfrm>
            <a:off x="609600" y="6264275"/>
            <a:ext cx="812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>
            <a:off x="609600" y="990600"/>
            <a:ext cx="0" cy="52736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>
            <a:off x="2743200" y="990600"/>
            <a:ext cx="0" cy="527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1470" name="Line 30"/>
          <p:cNvSpPr>
            <a:spLocks noChangeShapeType="1"/>
          </p:cNvSpPr>
          <p:nvPr/>
        </p:nvSpPr>
        <p:spPr bwMode="auto">
          <a:xfrm>
            <a:off x="4673600" y="990600"/>
            <a:ext cx="0" cy="527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1471" name="Line 31"/>
          <p:cNvSpPr>
            <a:spLocks noChangeShapeType="1"/>
          </p:cNvSpPr>
          <p:nvPr/>
        </p:nvSpPr>
        <p:spPr bwMode="auto">
          <a:xfrm>
            <a:off x="8737600" y="990600"/>
            <a:ext cx="0" cy="52736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1472" name="Line 32"/>
          <p:cNvSpPr>
            <a:spLocks noChangeShapeType="1"/>
          </p:cNvSpPr>
          <p:nvPr/>
        </p:nvSpPr>
        <p:spPr bwMode="auto">
          <a:xfrm>
            <a:off x="6705600" y="990600"/>
            <a:ext cx="0" cy="527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1473" name="Line 33"/>
          <p:cNvSpPr>
            <a:spLocks noChangeShapeType="1"/>
          </p:cNvSpPr>
          <p:nvPr/>
        </p:nvSpPr>
        <p:spPr bwMode="auto">
          <a:xfrm>
            <a:off x="609600" y="4983163"/>
            <a:ext cx="812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BF68-4168-4C42-9DE1-D43B88ABA036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8AD8-5107-4472-AB67-6C1DA4A9BB7B}" type="slidenum">
              <a:rPr lang="en-US"/>
              <a:pPr/>
              <a:t>15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SPLINT analysis of </a:t>
            </a:r>
            <a:r>
              <a:rPr lang="en-US">
                <a:latin typeface="Arial" charset="0"/>
                <a:cs typeface="Arial" charset="0"/>
              </a:rPr>
              <a:t>wu-ftp-2.5.0</a:t>
            </a:r>
            <a:endParaRPr lang="en-US">
              <a:cs typeface="Times New Roman" pitchFamily="18" charset="0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733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>
                <a:latin typeface="Lucida Console" pitchFamily="49" charset="0"/>
                <a:cs typeface="Times New Roman" pitchFamily="18" charset="0"/>
              </a:rPr>
              <a:t>ftpd.c:1112:2:Possible out-of-bounds store.  Unable to resolve constraint: </a:t>
            </a:r>
          </a:p>
          <a:p>
            <a:pPr>
              <a:buFont typeface="Wingdings" pitchFamily="2" charset="2"/>
              <a:buNone/>
            </a:pPr>
            <a:r>
              <a:rPr lang="en-US" sz="1800">
                <a:latin typeface="Lucida Console" pitchFamily="49" charset="0"/>
                <a:cs typeface="Times New Roman" pitchFamily="18" charset="0"/>
              </a:rPr>
              <a:t>      maxRead ((entry-&gt;arg[0] @ ftpd.c:1112:23)) 		&lt;= (1023)</a:t>
            </a:r>
          </a:p>
          <a:p>
            <a:pPr>
              <a:buFont typeface="Wingdings" pitchFamily="2" charset="2"/>
              <a:buNone/>
            </a:pPr>
            <a:r>
              <a:rPr lang="en-US" sz="1800">
                <a:latin typeface="Lucida Console" pitchFamily="49" charset="0"/>
                <a:cs typeface="Times New Roman" pitchFamily="18" charset="0"/>
              </a:rPr>
              <a:t>   needed to satisfy precondition: </a:t>
            </a:r>
          </a:p>
          <a:p>
            <a:pPr>
              <a:buFont typeface="Wingdings" pitchFamily="2" charset="2"/>
              <a:buNone/>
            </a:pPr>
            <a:r>
              <a:rPr lang="en-US" sz="1800">
                <a:latin typeface="Lucida Console" pitchFamily="49" charset="0"/>
                <a:cs typeface="Times New Roman" pitchFamily="18" charset="0"/>
              </a:rPr>
              <a:t>      requires maxSet ((ls_short @ ftpd.c:1112:14)) </a:t>
            </a:r>
          </a:p>
          <a:p>
            <a:pPr>
              <a:buFont typeface="Wingdings" pitchFamily="2" charset="2"/>
              <a:buNone/>
            </a:pPr>
            <a:r>
              <a:rPr lang="en-US" sz="1800">
                <a:latin typeface="Lucida Console" pitchFamily="49" charset="0"/>
                <a:cs typeface="Times New Roman" pitchFamily="18" charset="0"/>
              </a:rPr>
              <a:t>                  &gt;= maxRead ((entry-&gt;arg[0] @ 					ftpd.c:1112:23))</a:t>
            </a:r>
          </a:p>
          <a:p>
            <a:pPr>
              <a:buFont typeface="Wingdings" pitchFamily="2" charset="2"/>
              <a:buNone/>
            </a:pPr>
            <a:r>
              <a:rPr lang="en-US" sz="1800">
                <a:latin typeface="Lucida Console" pitchFamily="49" charset="0"/>
                <a:cs typeface="Times New Roman" pitchFamily="18" charset="0"/>
              </a:rPr>
              <a:t>   derived from strcpy precondition:</a:t>
            </a:r>
          </a:p>
          <a:p>
            <a:pPr>
              <a:buFont typeface="Wingdings" pitchFamily="2" charset="2"/>
              <a:buNone/>
            </a:pPr>
            <a:r>
              <a:rPr lang="en-US" sz="1800">
                <a:latin typeface="Lucida Console" pitchFamily="49" charset="0"/>
                <a:cs typeface="Times New Roman" pitchFamily="18" charset="0"/>
              </a:rPr>
              <a:t>      requires </a:t>
            </a:r>
          </a:p>
          <a:p>
            <a:pPr>
              <a:buFont typeface="Wingdings" pitchFamily="2" charset="2"/>
              <a:buNone/>
            </a:pPr>
            <a:r>
              <a:rPr lang="en-US" sz="1800">
                <a:latin typeface="Lucida Console" pitchFamily="49" charset="0"/>
                <a:cs typeface="Times New Roman" pitchFamily="18" charset="0"/>
              </a:rPr>
              <a:t>			maxSet (&lt;param 1&gt;) &gt;= maxRead (&lt;param 2&gt;)</a:t>
            </a:r>
            <a:r>
              <a:rPr lang="en-US" sz="1800">
                <a:latin typeface="Lucida Console" pitchFamily="49" charset="0"/>
                <a:ea typeface="MS Mincho" pitchFamily="49" charset="-128"/>
              </a:rPr>
              <a:t> </a:t>
            </a:r>
            <a:endParaRPr lang="en-US" sz="180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D1C4-904B-4B35-AD20-1D7C64C137A3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5BCB6-A364-404E-BBA4-DE3D8CD795F5}" type="slidenum">
              <a:rPr lang="en-US"/>
              <a:pPr/>
              <a:t>16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wu-ftpd vulnerablity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>
                <a:latin typeface="Lucida Console" pitchFamily="49" charset="0"/>
              </a:rPr>
              <a:t>int acl_getlimit(char *class, char *msgpathbuf)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>
                <a:latin typeface="Lucida Console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>
                <a:latin typeface="Lucida Console" pitchFamily="49" charset="0"/>
              </a:rPr>
              <a:t>	struct aclmember *entry = NULL;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>
                <a:latin typeface="Lucida Console" pitchFamily="49" charset="0"/>
              </a:rPr>
              <a:t> 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>
                <a:latin typeface="Lucida Console" pitchFamily="49" charset="0"/>
              </a:rPr>
              <a:t>	while (getaclentry("limit", &amp;entry))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>
                <a:latin typeface="Lucida Console" pitchFamily="49" charset="0"/>
              </a:rPr>
              <a:t>   	…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>
                <a:latin typeface="Lucida Console" pitchFamily="49" charset="0"/>
              </a:rPr>
              <a:t>		strcpy(msgpathbuf, entry-&gt;arg[3]);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>
              <a:latin typeface="Lucida Console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>
                <a:latin typeface="Lucida Console" pitchFamily="49" charset="0"/>
              </a:rPr>
              <a:t>	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>
                <a:latin typeface="Lucida Console" pitchFamily="49" charset="0"/>
              </a:rPr>
              <a:t>} </a:t>
            </a:r>
          </a:p>
          <a:p>
            <a:endParaRPr lang="en-US" sz="200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F0F2-24A7-4DB7-A166-D0D8BAB6491E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38FC-8648-4B75-BB7E-F011447D2ACE}" type="slidenum">
              <a:rPr lang="en-US"/>
              <a:pPr/>
              <a:t>17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Streams Challenge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properties can be described in terms of state attributes</a:t>
            </a:r>
          </a:p>
          <a:p>
            <a:pPr lvl="1"/>
            <a:r>
              <a:rPr lang="en-US"/>
              <a:t>A file is </a:t>
            </a:r>
            <a:r>
              <a:rPr lang="en-US" i="1"/>
              <a:t>open</a:t>
            </a:r>
            <a:r>
              <a:rPr lang="en-US"/>
              <a:t> or </a:t>
            </a:r>
            <a:r>
              <a:rPr lang="en-US" i="1"/>
              <a:t>closed</a:t>
            </a:r>
          </a:p>
          <a:p>
            <a:pPr lvl="2"/>
            <a:r>
              <a:rPr lang="en-US"/>
              <a:t>fopen: returns an </a:t>
            </a:r>
            <a:r>
              <a:rPr lang="en-US" i="1"/>
              <a:t>open</a:t>
            </a:r>
            <a:r>
              <a:rPr lang="en-US"/>
              <a:t> file</a:t>
            </a:r>
          </a:p>
          <a:p>
            <a:pPr lvl="2"/>
            <a:r>
              <a:rPr lang="en-US"/>
              <a:t>fclose: </a:t>
            </a:r>
            <a:r>
              <a:rPr lang="en-US" i="1"/>
              <a:t>open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</a:t>
            </a:r>
            <a:r>
              <a:rPr lang="en-US" i="1"/>
              <a:t>closed</a:t>
            </a:r>
          </a:p>
          <a:p>
            <a:pPr lvl="2"/>
            <a:r>
              <a:rPr lang="en-US"/>
              <a:t>fgets, etc. require open files</a:t>
            </a:r>
          </a:p>
          <a:p>
            <a:pPr lvl="1"/>
            <a:r>
              <a:rPr lang="en-US"/>
              <a:t>Reading/writing – must reset between certain operations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40EA-3C63-419B-AA16-0D5CA8C0D104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06EB-D423-4466-93D0-6AA510E3ECC3}" type="slidenum">
              <a:rPr lang="en-US"/>
              <a:pPr/>
              <a:t>18</a:t>
            </a:fld>
            <a:endParaRPr lang="en-US"/>
          </a:p>
        </p:txBody>
      </p:sp>
      <p:sp>
        <p:nvSpPr>
          <p:cNvPr id="7783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Openness</a:t>
            </a:r>
          </a:p>
        </p:txBody>
      </p:sp>
      <p:sp>
        <p:nvSpPr>
          <p:cNvPr id="7783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attribute openness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context reference FILE *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oneof closed, open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annotations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     open ==&gt; open  closed ==&gt; closed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transfers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   open as closed ==&gt; error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   closed as open ==&gt; error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merge open + closed ==&gt; error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losereference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   open ==&gt; error "file not closed"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defaults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   reference ==&gt; open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end</a:t>
            </a:r>
          </a:p>
        </p:txBody>
      </p:sp>
      <p:grpSp>
        <p:nvGrpSpPr>
          <p:cNvPr id="77828" name="Group 4"/>
          <p:cNvGrpSpPr>
            <a:grpSpLocks/>
          </p:cNvGrpSpPr>
          <p:nvPr/>
        </p:nvGrpSpPr>
        <p:grpSpPr bwMode="auto">
          <a:xfrm>
            <a:off x="4191000" y="5105400"/>
            <a:ext cx="3876675" cy="898525"/>
            <a:chOff x="2640" y="3216"/>
            <a:chExt cx="2442" cy="566"/>
          </a:xfrm>
        </p:grpSpPr>
        <p:sp>
          <p:nvSpPr>
            <p:cNvPr id="77829" name="Line 5"/>
            <p:cNvSpPr>
              <a:spLocks noChangeShapeType="1"/>
            </p:cNvSpPr>
            <p:nvPr/>
          </p:nvSpPr>
          <p:spPr bwMode="auto">
            <a:xfrm flipH="1" flipV="1">
              <a:off x="2640" y="3216"/>
              <a:ext cx="409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7830" name="Text Box 6"/>
            <p:cNvSpPr txBox="1">
              <a:spLocks noChangeArrowheads="1"/>
            </p:cNvSpPr>
            <p:nvPr/>
          </p:nvSpPr>
          <p:spPr bwMode="auto">
            <a:xfrm>
              <a:off x="3033" y="3264"/>
              <a:ext cx="2049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Arial" charset="0"/>
                </a:rPr>
                <a:t>Cannot abandon FILE </a:t>
              </a:r>
            </a:p>
            <a:p>
              <a:r>
                <a:rPr lang="en-US">
                  <a:latin typeface="Arial" charset="0"/>
                </a:rPr>
                <a:t>in open state</a:t>
              </a:r>
            </a:p>
          </p:txBody>
        </p:sp>
      </p:grp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4419600" y="3568700"/>
            <a:ext cx="4305300" cy="1187450"/>
            <a:chOff x="2784" y="2248"/>
            <a:chExt cx="2712" cy="748"/>
          </a:xfrm>
        </p:grpSpPr>
        <p:sp>
          <p:nvSpPr>
            <p:cNvPr id="77832" name="Line 8"/>
            <p:cNvSpPr>
              <a:spLocks noChangeShapeType="1"/>
            </p:cNvSpPr>
            <p:nvPr/>
          </p:nvSpPr>
          <p:spPr bwMode="auto">
            <a:xfrm flipH="1">
              <a:off x="2784" y="249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3383" y="2248"/>
              <a:ext cx="2113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Arial" charset="0"/>
                </a:rPr>
                <a:t>Object cannot be open</a:t>
              </a:r>
            </a:p>
            <a:p>
              <a:r>
                <a:rPr lang="en-US">
                  <a:latin typeface="Arial" charset="0"/>
                </a:rPr>
                <a:t>on one path, closed on </a:t>
              </a:r>
            </a:p>
            <a:p>
              <a:r>
                <a:rPr lang="en-US">
                  <a:latin typeface="Arial" charset="0"/>
                </a:rPr>
                <a:t>another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A252-9E1C-403A-AACD-C8C02B34A94E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D7ED-19C9-48A3-A506-25FB9D7A3651}" type="slidenum">
              <a:rPr lang="en-US"/>
              <a:pPr/>
              <a:t>19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I/O Functions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/*@</a:t>
            </a:r>
            <a:r>
              <a:rPr lang="en-US" sz="2400" b="1">
                <a:latin typeface="Courier New" pitchFamily="49" charset="0"/>
              </a:rPr>
              <a:t>open</a:t>
            </a:r>
            <a:r>
              <a:rPr lang="en-US" sz="2400">
                <a:latin typeface="Courier New" pitchFamily="49" charset="0"/>
              </a:rPr>
              <a:t>@*/ FILE *fopen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   (const char *filename,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    const char *mode);</a:t>
            </a:r>
          </a:p>
          <a:p>
            <a:pPr>
              <a:buFont typeface="Wingdings" pitchFamily="2" charset="2"/>
              <a:buNone/>
            </a:pPr>
            <a:endParaRPr lang="en-US" sz="240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int fclose (/*@</a:t>
            </a:r>
            <a:r>
              <a:rPr lang="en-US" sz="2400" b="1">
                <a:latin typeface="Courier New" pitchFamily="49" charset="0"/>
              </a:rPr>
              <a:t>open</a:t>
            </a:r>
            <a:r>
              <a:rPr lang="en-US" sz="2400">
                <a:latin typeface="Courier New" pitchFamily="49" charset="0"/>
              </a:rPr>
              <a:t>@*/ FILE *stream) /*@</a:t>
            </a:r>
            <a:r>
              <a:rPr lang="en-US" sz="2400" b="1">
                <a:latin typeface="Courier New" pitchFamily="49" charset="0"/>
              </a:rPr>
              <a:t>ensures closed stream</a:t>
            </a:r>
            <a:r>
              <a:rPr lang="en-US" sz="2400">
                <a:latin typeface="Courier New" pitchFamily="49" charset="0"/>
              </a:rPr>
              <a:t>@*/ ;</a:t>
            </a:r>
          </a:p>
          <a:p>
            <a:pPr>
              <a:buFont typeface="Wingdings" pitchFamily="2" charset="2"/>
              <a:buNone/>
            </a:pPr>
            <a:endParaRPr lang="en-US" sz="240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char *fgets (char *s, int n,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             /*@</a:t>
            </a:r>
            <a:r>
              <a:rPr lang="en-US" sz="2400" b="1">
                <a:latin typeface="Courier New" pitchFamily="49" charset="0"/>
              </a:rPr>
              <a:t>open</a:t>
            </a:r>
            <a:r>
              <a:rPr lang="en-US" sz="2400">
                <a:latin typeface="Courier New" pitchFamily="49" charset="0"/>
              </a:rPr>
              <a:t>@*/ FILE *stream); 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0BBF-D3AF-423B-A5D9-A73E34870074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37-461F-4F1F-B791-ED467F495B14}" type="slidenum">
              <a:rPr lang="en-US"/>
              <a:pPr/>
              <a:t>2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C. A. R. Hoare, Turing award winner</a:t>
            </a:r>
          </a:p>
          <a:p>
            <a:r>
              <a:rPr lang="en-US" sz="2400"/>
              <a:t>Edsger Dijkstra , Turing award winner</a:t>
            </a:r>
          </a:p>
          <a:p>
            <a:r>
              <a:rPr lang="en-US" sz="2400"/>
              <a:t>David Evans, </a:t>
            </a:r>
            <a:r>
              <a:rPr lang="en-US" sz="2400">
                <a:latin typeface="Tahoma" pitchFamily="34" charset="0"/>
              </a:rPr>
              <a:t>David Larochelle, </a:t>
            </a:r>
            <a:r>
              <a:rPr lang="en-US" sz="2400"/>
              <a:t>SPLINT group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52F7-B8BC-47F3-8C99-4C110110430E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1F81-2E9E-44AB-8696-B035B891D3F9}" type="slidenum">
              <a:rPr lang="en-US"/>
              <a:pPr/>
              <a:t>20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Reading, ‘Riting, ‘Rithmetic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/>
              <a:t>attribute rwness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/>
              <a:t>   context reference FILE *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/>
              <a:t>   oneof rwnone, rwread, rwwrite, rweither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/>
              <a:t>   annotations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/>
              <a:t>      read ==&gt; rwread   write ==&gt; rwwrite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/>
              <a:t>      rweither ==&gt; rweither    rwnone ==&gt; rwnone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/>
              <a:t>   merge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/>
              <a:t>      rwread + rwwrite ==&gt; rwnone   rwnone + * ==&gt; rwnone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/>
              <a:t>      rweither + rwread ==&gt; rwread  rweither + rwwrite ==&gt; rwwrite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/>
              <a:t>   transfers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/>
              <a:t>      rwread as rwwrite ==&gt; error "Must reset file between read and write."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/>
              <a:t>      rwwrite as rwread ==&gt; error "Must reset file between write and read."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/>
              <a:t>      rwnone as rwread ==&gt; error "File in unreadable state."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/>
              <a:t>      rwnone as rwwrite ==&gt; error "File in unwritable state."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/>
              <a:t>      rweither as rwwrite ==&gt; rwwrite      rweither as rwread ==&gt; rwread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/>
              <a:t>   defaults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/>
              <a:t>	reference ==&gt; rweither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/>
              <a:t>end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732C-B24D-476A-BE63-B080DD1DC8F8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ED2D-0A8D-4092-8A8E-08E4D22481C9}" type="slidenum">
              <a:rPr lang="en-US"/>
              <a:pPr/>
              <a:t>21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Reading, ‘Righting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/*@</a:t>
            </a:r>
            <a:r>
              <a:rPr lang="en-US" sz="2000" b="1">
                <a:latin typeface="Courier New" pitchFamily="49" charset="0"/>
              </a:rPr>
              <a:t>rweither</a:t>
            </a:r>
            <a:r>
              <a:rPr lang="en-US" sz="2000">
                <a:latin typeface="Courier New" pitchFamily="49" charset="0"/>
              </a:rPr>
              <a:t>@*/ FILE *fopen 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(const char *filename, const char *mode) ;</a:t>
            </a:r>
          </a:p>
          <a:p>
            <a:pPr>
              <a:buFont typeface="Wingdings" pitchFamily="2" charset="2"/>
              <a:buNone/>
            </a:pPr>
            <a:endParaRPr lang="en-US" sz="200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int fgetc (/*@</a:t>
            </a:r>
            <a:r>
              <a:rPr lang="en-US" sz="2000" b="1">
                <a:latin typeface="Courier New" pitchFamily="49" charset="0"/>
              </a:rPr>
              <a:t>read</a:t>
            </a:r>
            <a:r>
              <a:rPr lang="en-US" sz="2000">
                <a:latin typeface="Courier New" pitchFamily="49" charset="0"/>
              </a:rPr>
              <a:t>@*/ FILE *f) ;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int fputc (int, /*@</a:t>
            </a:r>
            <a:r>
              <a:rPr lang="en-US" sz="2000" b="1">
                <a:latin typeface="Courier New" pitchFamily="49" charset="0"/>
              </a:rPr>
              <a:t>write</a:t>
            </a:r>
            <a:r>
              <a:rPr lang="en-US" sz="2000">
                <a:latin typeface="Courier New" pitchFamily="49" charset="0"/>
              </a:rPr>
              <a:t>@*/ FILE *f) ;</a:t>
            </a:r>
          </a:p>
          <a:p>
            <a:pPr>
              <a:buFont typeface="Wingdings" pitchFamily="2" charset="2"/>
              <a:buNone/>
            </a:pPr>
            <a:endParaRPr lang="en-US" sz="200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/* fseek resets the rw state of a stream */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int fseek (/*@</a:t>
            </a:r>
            <a:r>
              <a:rPr lang="en-US" sz="2000" b="1">
                <a:latin typeface="Courier New" pitchFamily="49" charset="0"/>
              </a:rPr>
              <a:t>rweither</a:t>
            </a:r>
            <a:r>
              <a:rPr lang="en-US" sz="2000">
                <a:latin typeface="Courier New" pitchFamily="49" charset="0"/>
              </a:rPr>
              <a:t>@*/ FILE *stream, 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        long int offset, int whence) 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/*@</a:t>
            </a:r>
            <a:r>
              <a:rPr lang="en-US" sz="2000" b="1">
                <a:latin typeface="Courier New" pitchFamily="49" charset="0"/>
              </a:rPr>
              <a:t>ensures rweither stream</a:t>
            </a:r>
            <a:r>
              <a:rPr lang="en-US" sz="2000">
                <a:latin typeface="Courier New" pitchFamily="49" charset="0"/>
              </a:rPr>
              <a:t>@*/ 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BB82-8FB1-4EA5-80A0-4C22573B0449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BEDE-289B-4A4B-8346-1CA51926C00D}" type="slidenum">
              <a:rPr lang="en-US"/>
              <a:pPr/>
              <a:t>22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 dataflow analysis</a:t>
            </a:r>
          </a:p>
          <a:p>
            <a:r>
              <a:rPr lang="en-US"/>
              <a:t>Intraprocedural – except uses annotations to alter state around procedure calls</a:t>
            </a:r>
          </a:p>
          <a:p>
            <a:r>
              <a:rPr lang="en-US"/>
              <a:t>Integrates with other LCLint analyses (e.g., nullness, aliases, ownership, etc.)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A69D-4B40-4A25-B8BC-9F15E2164231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887A-174C-4AA0-9428-06466648CA2D}" type="slidenum">
              <a:rPr lang="en-US"/>
              <a:pPr/>
              <a:t>23</a:t>
            </a:fld>
            <a:endParaRPr lang="en-US"/>
          </a:p>
        </p:txBody>
      </p:sp>
      <p:sp>
        <p:nvSpPr>
          <p:cNvPr id="8296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82967" name="Rectangle 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FILE *f = fopen (fname, “rw”);</a:t>
            </a:r>
          </a:p>
          <a:p>
            <a:r>
              <a:rPr lang="en-US"/>
              <a:t>int i = fgetc (f);</a:t>
            </a:r>
          </a:p>
          <a:p>
            <a:r>
              <a:rPr lang="en-US"/>
              <a:t>if (i != EOF) {</a:t>
            </a:r>
          </a:p>
          <a:p>
            <a:r>
              <a:rPr lang="en-US"/>
              <a:t>   fputc (i, f);</a:t>
            </a:r>
          </a:p>
          <a:p>
            <a:r>
              <a:rPr lang="en-US"/>
              <a:t>   fclose (f);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2743200" y="2438400"/>
            <a:ext cx="6275388" cy="906463"/>
            <a:chOff x="1728" y="1536"/>
            <a:chExt cx="3953" cy="571"/>
          </a:xfrm>
        </p:grpSpPr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2321" y="1807"/>
              <a:ext cx="3360" cy="3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Arial" charset="0"/>
                </a:rPr>
                <a:t>f:openness = open, f:rwness = rwread</a:t>
              </a:r>
            </a:p>
          </p:txBody>
        </p:sp>
        <p:sp>
          <p:nvSpPr>
            <p:cNvPr id="82950" name="Line 6"/>
            <p:cNvSpPr>
              <a:spLocks noChangeShapeType="1"/>
            </p:cNvSpPr>
            <p:nvPr/>
          </p:nvSpPr>
          <p:spPr bwMode="auto">
            <a:xfrm flipH="1" flipV="1">
              <a:off x="1728" y="1536"/>
              <a:ext cx="576" cy="38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2951" name="Group 7"/>
          <p:cNvGrpSpPr>
            <a:grpSpLocks/>
          </p:cNvGrpSpPr>
          <p:nvPr/>
        </p:nvGrpSpPr>
        <p:grpSpPr bwMode="auto">
          <a:xfrm>
            <a:off x="2276475" y="3308350"/>
            <a:ext cx="6719888" cy="939800"/>
            <a:chOff x="1434" y="2084"/>
            <a:chExt cx="4233" cy="592"/>
          </a:xfrm>
        </p:grpSpPr>
        <p:sp>
          <p:nvSpPr>
            <p:cNvPr id="82952" name="Text Box 8"/>
            <p:cNvSpPr txBox="1">
              <a:spLocks noChangeArrowheads="1"/>
            </p:cNvSpPr>
            <p:nvPr/>
          </p:nvSpPr>
          <p:spPr bwMode="auto">
            <a:xfrm>
              <a:off x="2643" y="2146"/>
              <a:ext cx="3024" cy="530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Arial" charset="0"/>
                </a:rPr>
                <a:t>Attribute mismatch – passed read where write FILE * expected.</a:t>
              </a:r>
            </a:p>
          </p:txBody>
        </p:sp>
        <p:sp>
          <p:nvSpPr>
            <p:cNvPr id="82953" name="Line 9"/>
            <p:cNvSpPr>
              <a:spLocks noChangeShapeType="1"/>
            </p:cNvSpPr>
            <p:nvPr/>
          </p:nvSpPr>
          <p:spPr bwMode="auto">
            <a:xfrm flipH="1" flipV="1">
              <a:off x="1434" y="2084"/>
              <a:ext cx="1209" cy="25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2954" name="Group 10"/>
          <p:cNvGrpSpPr>
            <a:grpSpLocks/>
          </p:cNvGrpSpPr>
          <p:nvPr/>
        </p:nvGrpSpPr>
        <p:grpSpPr bwMode="auto">
          <a:xfrm>
            <a:off x="2757488" y="1905000"/>
            <a:ext cx="6386512" cy="841375"/>
            <a:chOff x="1680" y="1181"/>
            <a:chExt cx="4023" cy="530"/>
          </a:xfrm>
        </p:grpSpPr>
        <p:sp>
          <p:nvSpPr>
            <p:cNvPr id="82955" name="Text Box 11"/>
            <p:cNvSpPr txBox="1">
              <a:spLocks noChangeArrowheads="1"/>
            </p:cNvSpPr>
            <p:nvPr/>
          </p:nvSpPr>
          <p:spPr bwMode="auto">
            <a:xfrm>
              <a:off x="2679" y="1181"/>
              <a:ext cx="3024" cy="530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Arial" charset="0"/>
                </a:rPr>
                <a:t>Possibly null reference f passed where non-null expected</a:t>
              </a:r>
            </a:p>
          </p:txBody>
        </p:sp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 flipH="1">
              <a:off x="1680" y="1296"/>
              <a:ext cx="1008" cy="14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2957" name="Group 13"/>
          <p:cNvGrpSpPr>
            <a:grpSpLocks/>
          </p:cNvGrpSpPr>
          <p:nvPr/>
        </p:nvGrpSpPr>
        <p:grpSpPr bwMode="auto">
          <a:xfrm>
            <a:off x="5181600" y="609600"/>
            <a:ext cx="3768725" cy="1143000"/>
            <a:chOff x="3264" y="384"/>
            <a:chExt cx="2374" cy="720"/>
          </a:xfrm>
        </p:grpSpPr>
        <p:sp>
          <p:nvSpPr>
            <p:cNvPr id="82958" name="Text Box 14"/>
            <p:cNvSpPr txBox="1">
              <a:spLocks noChangeArrowheads="1"/>
            </p:cNvSpPr>
            <p:nvPr/>
          </p:nvSpPr>
          <p:spPr bwMode="auto">
            <a:xfrm>
              <a:off x="3840" y="384"/>
              <a:ext cx="1798" cy="53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f:openness = open</a:t>
              </a:r>
            </a:p>
            <a:p>
              <a:r>
                <a:rPr lang="en-US">
                  <a:latin typeface="Arial" charset="0"/>
                </a:rPr>
                <a:t>f:rwness = rweither </a:t>
              </a:r>
            </a:p>
          </p:txBody>
        </p:sp>
        <p:sp>
          <p:nvSpPr>
            <p:cNvPr id="82959" name="Line 15"/>
            <p:cNvSpPr>
              <a:spLocks noChangeShapeType="1"/>
            </p:cNvSpPr>
            <p:nvPr/>
          </p:nvSpPr>
          <p:spPr bwMode="auto">
            <a:xfrm flipH="1">
              <a:off x="3264" y="672"/>
              <a:ext cx="576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2960" name="Group 16"/>
          <p:cNvGrpSpPr>
            <a:grpSpLocks/>
          </p:cNvGrpSpPr>
          <p:nvPr/>
        </p:nvGrpSpPr>
        <p:grpSpPr bwMode="auto">
          <a:xfrm>
            <a:off x="733425" y="4329113"/>
            <a:ext cx="7924800" cy="1679575"/>
            <a:chOff x="462" y="2727"/>
            <a:chExt cx="4992" cy="1058"/>
          </a:xfrm>
        </p:grpSpPr>
        <p:sp>
          <p:nvSpPr>
            <p:cNvPr id="82961" name="Text Box 17"/>
            <p:cNvSpPr txBox="1">
              <a:spLocks noChangeArrowheads="1"/>
            </p:cNvSpPr>
            <p:nvPr/>
          </p:nvSpPr>
          <p:spPr bwMode="auto">
            <a:xfrm>
              <a:off x="1182" y="3255"/>
              <a:ext cx="4272" cy="530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Arial" charset="0"/>
                </a:rPr>
                <a:t>Branches join in incompatible states: f is closed on true branch,open on false branch</a:t>
              </a:r>
            </a:p>
          </p:txBody>
        </p:sp>
        <p:sp>
          <p:nvSpPr>
            <p:cNvPr id="82962" name="Line 18"/>
            <p:cNvSpPr>
              <a:spLocks noChangeShapeType="1"/>
            </p:cNvSpPr>
            <p:nvPr/>
          </p:nvSpPr>
          <p:spPr bwMode="auto">
            <a:xfrm flipH="1" flipV="1">
              <a:off x="462" y="2727"/>
              <a:ext cx="912" cy="52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2963" name="Group 19"/>
          <p:cNvGrpSpPr>
            <a:grpSpLocks/>
          </p:cNvGrpSpPr>
          <p:nvPr/>
        </p:nvGrpSpPr>
        <p:grpSpPr bwMode="auto">
          <a:xfrm>
            <a:off x="2411413" y="3894138"/>
            <a:ext cx="6623050" cy="906462"/>
            <a:chOff x="1519" y="2453"/>
            <a:chExt cx="4172" cy="571"/>
          </a:xfrm>
        </p:grpSpPr>
        <p:sp>
          <p:nvSpPr>
            <p:cNvPr id="82964" name="Text Box 20"/>
            <p:cNvSpPr txBox="1">
              <a:spLocks noChangeArrowheads="1"/>
            </p:cNvSpPr>
            <p:nvPr/>
          </p:nvSpPr>
          <p:spPr bwMode="auto">
            <a:xfrm>
              <a:off x="2112" y="2724"/>
              <a:ext cx="3579" cy="3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Arial" charset="0"/>
                </a:rPr>
                <a:t>f:openness = closed, f:rwness = rwnone</a:t>
              </a:r>
            </a:p>
          </p:txBody>
        </p:sp>
        <p:sp>
          <p:nvSpPr>
            <p:cNvPr id="82965" name="Line 21"/>
            <p:cNvSpPr>
              <a:spLocks noChangeShapeType="1"/>
            </p:cNvSpPr>
            <p:nvPr/>
          </p:nvSpPr>
          <p:spPr bwMode="auto">
            <a:xfrm flipH="1" flipV="1">
              <a:off x="1519" y="2453"/>
              <a:ext cx="576" cy="38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00D6-53AB-4763-A73A-B22FB02489FF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4A5F-CA14-4AC2-8E50-A404023E12CE}" type="slidenum">
              <a:rPr lang="en-US"/>
              <a:pPr/>
              <a:t>24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 Stream Results on …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wu-ftpd 2.6.1 (20K lines, ~4 seconds)</a:t>
            </a:r>
          </a:p>
          <a:p>
            <a:r>
              <a:rPr lang="en-US" sz="2800"/>
              <a:t>No annotations: 7 warnings</a:t>
            </a:r>
          </a:p>
          <a:p>
            <a:r>
              <a:rPr lang="en-US" sz="2800"/>
              <a:t>After adding ensures clause for ftpd_pclose</a:t>
            </a:r>
          </a:p>
          <a:p>
            <a:pPr lvl="1"/>
            <a:r>
              <a:rPr lang="en-US" sz="2400"/>
              <a:t>4 spurious warnings</a:t>
            </a:r>
          </a:p>
          <a:p>
            <a:pPr lvl="2"/>
            <a:r>
              <a:rPr lang="en-US" sz="2000"/>
              <a:t>1 used function pointer to close FILE</a:t>
            </a:r>
          </a:p>
          <a:p>
            <a:pPr lvl="2"/>
            <a:r>
              <a:rPr lang="en-US" sz="2000"/>
              <a:t>1 reference table</a:t>
            </a:r>
          </a:p>
          <a:p>
            <a:pPr lvl="2"/>
            <a:r>
              <a:rPr lang="en-US" sz="2000"/>
              <a:t>2 convoluted logic involving function static variables</a:t>
            </a:r>
          </a:p>
          <a:p>
            <a:pPr lvl="1"/>
            <a:r>
              <a:rPr lang="en-US" sz="2400"/>
              <a:t>2 real bugs (failure to close ftpservers file on two paths)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DF29-49FA-4BA2-B56B-FC84BE0B07F6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CB57-81CD-4789-81E4-34ACB943570C}" type="slidenum">
              <a:rPr lang="en-US"/>
              <a:pPr/>
              <a:t>25</a:t>
            </a:fld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Taintedness</a:t>
            </a:r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attribute taintedness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context reference char *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oneof untainted, tainted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annotations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   tainted reference ==&gt; tainted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   untainted reference ==&gt; untainted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   anytainted parameter ==&gt; tainted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transfers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   tainted as untainted ==&gt; error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merge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   tainted + untainted ==&gt; tainted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defaults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   reference ==&gt; tainted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   literal ==&gt; untainted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      null ==&gt; untainted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end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E3DC-DB21-483F-BF73-F9D9BB334E07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D4883-A0CC-46EE-AC50-9020AC8E4D68}" type="slidenum">
              <a:rPr lang="en-US"/>
              <a:pPr/>
              <a:t>26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tainted.xh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8288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int fprintf (FILE *stream, /*@</a:t>
            </a:r>
            <a:r>
              <a:rPr lang="en-US" sz="1800" b="1">
                <a:latin typeface="Courier New" pitchFamily="49" charset="0"/>
              </a:rPr>
              <a:t>untainted</a:t>
            </a:r>
            <a:r>
              <a:rPr lang="en-US" sz="1800">
                <a:latin typeface="Courier New" pitchFamily="49" charset="0"/>
              </a:rPr>
              <a:t>@*/ char *format, ...)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/*@</a:t>
            </a:r>
            <a:r>
              <a:rPr lang="en-US" sz="1800" b="1">
                <a:latin typeface="Courier New" pitchFamily="49" charset="0"/>
              </a:rPr>
              <a:t>tainted</a:t>
            </a:r>
            <a:r>
              <a:rPr lang="en-US" sz="1800">
                <a:latin typeface="Courier New" pitchFamily="49" charset="0"/>
              </a:rPr>
              <a:t>@*/ char *fgets (char *s, int n, FILE *)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/*@</a:t>
            </a:r>
            <a:r>
              <a:rPr lang="en-US" sz="1800" b="1">
                <a:latin typeface="Courier New" pitchFamily="49" charset="0"/>
              </a:rPr>
              <a:t>ensures</a:t>
            </a:r>
            <a:r>
              <a:rPr lang="en-US" sz="1800">
                <a:latin typeface="Courier New" pitchFamily="49" charset="0"/>
              </a:rPr>
              <a:t> tainted s@*/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char *strcpy (/*@returned@*/ /*@</a:t>
            </a:r>
            <a:r>
              <a:rPr lang="en-US" sz="1800" b="1">
                <a:latin typeface="Courier New" pitchFamily="49" charset="0"/>
              </a:rPr>
              <a:t>anytainted</a:t>
            </a:r>
            <a:r>
              <a:rPr lang="en-US" sz="1800">
                <a:latin typeface="Courier New" pitchFamily="49" charset="0"/>
              </a:rPr>
              <a:t>@*/ char *s1,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     /*@</a:t>
            </a:r>
            <a:r>
              <a:rPr lang="en-US" sz="1800" b="1">
                <a:latin typeface="Courier New" pitchFamily="49" charset="0"/>
              </a:rPr>
              <a:t>anytainted</a:t>
            </a:r>
            <a:r>
              <a:rPr lang="en-US" sz="1800">
                <a:latin typeface="Courier New" pitchFamily="49" charset="0"/>
              </a:rPr>
              <a:t>@*/ char *s2)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/*@</a:t>
            </a:r>
            <a:r>
              <a:rPr lang="en-US" sz="1800" b="1">
                <a:latin typeface="Courier New" pitchFamily="49" charset="0"/>
              </a:rPr>
              <a:t>ensures</a:t>
            </a:r>
            <a:r>
              <a:rPr lang="en-US" sz="1800">
                <a:latin typeface="Courier New" pitchFamily="49" charset="0"/>
              </a:rPr>
              <a:t> s1:taintedness = s2:taintedness@*/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char *strcat (/*@returned@*/ /*@</a:t>
            </a:r>
            <a:r>
              <a:rPr lang="en-US" sz="1800" b="1">
                <a:latin typeface="Courier New" pitchFamily="49" charset="0"/>
              </a:rPr>
              <a:t>anytainted</a:t>
            </a:r>
            <a:r>
              <a:rPr lang="en-US" sz="1800">
                <a:latin typeface="Courier New" pitchFamily="49" charset="0"/>
              </a:rPr>
              <a:t>@*/ char *s1,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            /*@</a:t>
            </a:r>
            <a:r>
              <a:rPr lang="en-US" sz="1800" b="1">
                <a:latin typeface="Courier New" pitchFamily="49" charset="0"/>
              </a:rPr>
              <a:t>anytainted</a:t>
            </a:r>
            <a:r>
              <a:rPr lang="en-US" sz="1800">
                <a:latin typeface="Courier New" pitchFamily="49" charset="0"/>
              </a:rPr>
              <a:t>@*/ char *s2)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/*@</a:t>
            </a:r>
            <a:r>
              <a:rPr lang="en-US" sz="1800" b="1">
                <a:latin typeface="Courier New" pitchFamily="49" charset="0"/>
              </a:rPr>
              <a:t>ensures</a:t>
            </a:r>
            <a:r>
              <a:rPr lang="en-US" sz="1800">
                <a:latin typeface="Courier New" pitchFamily="49" charset="0"/>
              </a:rPr>
              <a:t> s1:taintedness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           = s1:taintedness | s2:taintedness@*/ ;</a:t>
            </a:r>
            <a:endParaRPr 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B57D-DC40-4C75-82C4-B307319E1E38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5358-1106-4B13-BEA3-ABBEE8675598}" type="slidenum">
              <a:rPr lang="en-US"/>
              <a:pPr/>
              <a:t>27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Automated Tools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Run-time solutions</a:t>
            </a:r>
          </a:p>
          <a:p>
            <a:pPr lvl="1"/>
            <a:r>
              <a:rPr lang="en-US" sz="2400"/>
              <a:t>StackGuard[USENIX 7], gcc bounds-checking, libsafe[USENIX 2000]</a:t>
            </a:r>
          </a:p>
          <a:p>
            <a:pPr lvl="1"/>
            <a:r>
              <a:rPr lang="en-US" sz="2400"/>
              <a:t>Performance penalty</a:t>
            </a:r>
          </a:p>
          <a:p>
            <a:pPr lvl="1"/>
            <a:r>
              <a:rPr lang="en-US" sz="2400"/>
              <a:t>Turns buffer overflow into a DoS attack</a:t>
            </a:r>
          </a:p>
          <a:p>
            <a:r>
              <a:rPr lang="en-US" sz="2800"/>
              <a:t>Compile-time solutions - static analysis</a:t>
            </a:r>
          </a:p>
          <a:p>
            <a:pPr lvl="1"/>
            <a:r>
              <a:rPr lang="en-US" sz="2400"/>
              <a:t>No run-time performance penalty</a:t>
            </a:r>
          </a:p>
          <a:p>
            <a:pPr lvl="1"/>
            <a:r>
              <a:rPr lang="en-US" sz="2400"/>
              <a:t>Checks properties of all possible executions</a:t>
            </a:r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CEF7-7C08-4578-B033-3B68A4C70BC9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AC04-3411-450E-BCF5-6BC391D285B2}" type="slidenum">
              <a:rPr lang="en-US"/>
              <a:pPr/>
              <a:t>28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/>
              <a:t>Where Does SPLINT Fit?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295400" y="1143000"/>
            <a:ext cx="6781800" cy="411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3429000" y="5411788"/>
            <a:ext cx="223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Effort Required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1295400" y="5259388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Low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6251575" y="5299075"/>
            <a:ext cx="208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Unfathomable</a:t>
            </a:r>
          </a:p>
        </p:txBody>
      </p:sp>
      <p:sp>
        <p:nvSpPr>
          <p:cNvPr id="109575" name="Oval 7"/>
          <p:cNvSpPr>
            <a:spLocks noChangeArrowheads="1"/>
          </p:cNvSpPr>
          <p:nvPr/>
        </p:nvSpPr>
        <p:spPr bwMode="auto">
          <a:xfrm>
            <a:off x="5943600" y="1373188"/>
            <a:ext cx="2438400" cy="914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6096000" y="1600200"/>
            <a:ext cx="233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Formal Verifiers</a:t>
            </a:r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 rot="-5400000">
            <a:off x="-484187" y="29337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Bugs Detected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57200" y="502920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none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685800" y="91440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all</a:t>
            </a:r>
          </a:p>
        </p:txBody>
      </p:sp>
      <p:sp>
        <p:nvSpPr>
          <p:cNvPr id="109580" name="Oval 12"/>
          <p:cNvSpPr>
            <a:spLocks noChangeArrowheads="1"/>
          </p:cNvSpPr>
          <p:nvPr/>
        </p:nvSpPr>
        <p:spPr bwMode="auto">
          <a:xfrm>
            <a:off x="1336675" y="4421188"/>
            <a:ext cx="1600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1371600" y="4572000"/>
            <a:ext cx="1558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Compilers</a:t>
            </a:r>
          </a:p>
        </p:txBody>
      </p:sp>
      <p:sp>
        <p:nvSpPr>
          <p:cNvPr id="109582" name="Oval 14"/>
          <p:cNvSpPr>
            <a:spLocks noChangeArrowheads="1"/>
          </p:cNvSpPr>
          <p:nvPr/>
        </p:nvSpPr>
        <p:spPr bwMode="auto">
          <a:xfrm rot="-1845341">
            <a:off x="2438400" y="3278188"/>
            <a:ext cx="3352800" cy="8366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LCLint</a:t>
            </a:r>
          </a:p>
          <a:p>
            <a:pPr algn="ctr"/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2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B6D1-DEB0-4220-873A-9FD7493081F8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5154-753C-44FD-9C93-1E9B78FC1D97}" type="slidenum">
              <a:rPr lang="en-US"/>
              <a:pPr/>
              <a:t>29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SPLINT Design Goals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Tool that can be used by typical programmers as part of the development process</a:t>
            </a:r>
          </a:p>
          <a:p>
            <a:pPr lvl="1"/>
            <a:r>
              <a:rPr lang="en-US" sz="2400"/>
              <a:t>Fast, Easy to Use</a:t>
            </a:r>
          </a:p>
          <a:p>
            <a:r>
              <a:rPr lang="en-US" sz="2800"/>
              <a:t>Tool that can be used to check legacy code</a:t>
            </a:r>
          </a:p>
          <a:p>
            <a:pPr lvl="1"/>
            <a:r>
              <a:rPr lang="en-US" sz="2400"/>
              <a:t>Handles typical C programs</a:t>
            </a:r>
          </a:p>
          <a:p>
            <a:r>
              <a:rPr lang="en-US" sz="2800"/>
              <a:t>Encourage a proactive security methodology</a:t>
            </a:r>
          </a:p>
          <a:p>
            <a:pPr lvl="1"/>
            <a:r>
              <a:rPr lang="en-US" sz="2400"/>
              <a:t>Document key assumptions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C571-9DBE-440D-94F7-69DDD305179D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6516-6E43-4814-8EE3-9C6DCC7D8324}" type="slidenum">
              <a:rPr lang="en-US"/>
              <a:pPr/>
              <a:t>3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Programmers add “annotations” </a:t>
            </a:r>
          </a:p>
          <a:p>
            <a:pPr lvl="1">
              <a:lnSpc>
                <a:spcPct val="90000"/>
              </a:lnSpc>
            </a:pPr>
            <a:r>
              <a:rPr lang="en-US" b="1"/>
              <a:t>Simple and precise.</a:t>
            </a:r>
          </a:p>
          <a:p>
            <a:pPr lvl="1">
              <a:lnSpc>
                <a:spcPct val="90000"/>
              </a:lnSpc>
            </a:pPr>
            <a:r>
              <a:rPr lang="en-US" b="1"/>
              <a:t>Describe programmers intent:</a:t>
            </a:r>
          </a:p>
          <a:p>
            <a:pPr lvl="2">
              <a:lnSpc>
                <a:spcPct val="90000"/>
              </a:lnSpc>
            </a:pPr>
            <a:r>
              <a:rPr lang="en-US" b="1"/>
              <a:t>Types, memory management, data hiding, aliasing, modification, null-ity, buffer sizes, security, etc.</a:t>
            </a:r>
          </a:p>
          <a:p>
            <a:pPr>
              <a:lnSpc>
                <a:spcPct val="90000"/>
              </a:lnSpc>
            </a:pPr>
            <a:r>
              <a:rPr lang="en-US" b="1"/>
              <a:t>SPLINT detects inconsistencies between annotations and code.</a:t>
            </a:r>
          </a:p>
          <a:p>
            <a:pPr lvl="1">
              <a:lnSpc>
                <a:spcPct val="90000"/>
              </a:lnSpc>
            </a:pPr>
            <a:r>
              <a:rPr lang="en-US" b="1"/>
              <a:t>Fast dataflow analyses.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3E7F-6682-4F25-8C88-3B408030E95C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D010-3FE9-4542-8EAD-0A702F7B5DCA}" type="slidenum">
              <a:rPr lang="en-US"/>
              <a:pPr/>
              <a:t>30</a:t>
            </a:fld>
            <a:endParaRPr lang="en-US"/>
          </a:p>
        </p:txBody>
      </p:sp>
      <p:sp>
        <p:nvSpPr>
          <p:cNvPr id="757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SPLINT</a:t>
            </a:r>
          </a:p>
        </p:txBody>
      </p:sp>
      <p:sp>
        <p:nvSpPr>
          <p:cNvPr id="75787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Lightweight static analysis tool </a:t>
            </a:r>
          </a:p>
          <a:p>
            <a:r>
              <a:rPr lang="en-US" sz="2400"/>
              <a:t>Simple dataflow analyses</a:t>
            </a:r>
          </a:p>
          <a:p>
            <a:r>
              <a:rPr lang="en-US" sz="2400"/>
              <a:t>Unsound and Incomplete</a:t>
            </a:r>
          </a:p>
          <a:p>
            <a:r>
              <a:rPr lang="en-US" sz="2400"/>
              <a:t>Several thousand users…perhaps ¼ adding annotations to code: gradual learning curve</a:t>
            </a:r>
          </a:p>
          <a:p>
            <a:r>
              <a:rPr lang="en-US" sz="2400"/>
              <a:t>Detects inconsistencies between code and specifications</a:t>
            </a:r>
          </a:p>
          <a:p>
            <a:r>
              <a:rPr lang="en-US" sz="2400"/>
              <a:t>Examples: memory management (leaks, dead references), null dereferences, information hiding, undocumented modifications, etc.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F56B-5CB5-42B6-BF43-A65332B9BB0C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49E6-902A-47D5-AF84-8515048C21ED}" type="slidenum">
              <a:rPr lang="en-US"/>
              <a:pPr/>
              <a:t>31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SPLINT checks …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/>
          </a:p>
          <a:p>
            <a:r>
              <a:rPr lang="en-US" sz="2000" b="1"/>
              <a:t>type abstractions, modifications</a:t>
            </a:r>
          </a:p>
          <a:p>
            <a:r>
              <a:rPr lang="en-US" sz="2000" b="1"/>
              <a:t>globals, memory leaks, dead storage, </a:t>
            </a:r>
          </a:p>
          <a:p>
            <a:r>
              <a:rPr lang="en-US" sz="2000" b="1"/>
              <a:t>naming conventions, </a:t>
            </a:r>
          </a:p>
          <a:p>
            <a:r>
              <a:rPr lang="en-US" sz="2000" b="1"/>
              <a:t>undefined behavior, incomplete definition...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60C7-9EFF-4B1B-B429-8D0EDF6673BE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FA3B-F6E0-4B82-A5FB-5E6E47E54BD1}" type="slidenum">
              <a:rPr lang="en-US"/>
              <a:pPr/>
              <a:t>32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SPLINT approach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Document assumptions about buffer sizes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Semantic comments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Provide annotated standard library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Allow user's to annotate their code</a:t>
            </a:r>
          </a:p>
          <a:p>
            <a:pPr>
              <a:lnSpc>
                <a:spcPct val="90000"/>
              </a:lnSpc>
            </a:pPr>
            <a:r>
              <a:rPr lang="en-US" sz="2800"/>
              <a:t>Find inconsistencies between code and assumptions </a:t>
            </a:r>
          </a:p>
          <a:p>
            <a:pPr>
              <a:lnSpc>
                <a:spcPct val="90000"/>
              </a:lnSpc>
            </a:pPr>
            <a:r>
              <a:rPr lang="en-US" sz="2800"/>
              <a:t>Make compromises to get useful checking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Use simplifying assumptions to improve efficiency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Use heuristics to analyze common loop idioms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Accept some false positives and false negatives (unsound and incomplete analysis)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FDC3-DDC6-43DC-B585-863C40424439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91BE-36C2-4A75-BE06-728DA2DD484F}" type="slidenum">
              <a:rPr lang="en-US"/>
              <a:pPr/>
              <a:t>33</a:t>
            </a:fld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SPLINT Implementation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Extended LCLint</a:t>
            </a:r>
          </a:p>
          <a:p>
            <a:pPr lvl="1"/>
            <a:r>
              <a:rPr lang="en-US" sz="2400"/>
              <a:t>Open source checking tool [FSE ‘94] [PLDI ‘96]</a:t>
            </a:r>
          </a:p>
          <a:p>
            <a:pPr lvl="1"/>
            <a:r>
              <a:rPr lang="en-US" sz="2400"/>
              <a:t>Uses annotations</a:t>
            </a:r>
          </a:p>
          <a:p>
            <a:pPr lvl="1"/>
            <a:r>
              <a:rPr lang="en-US" sz="2400"/>
              <a:t>Detects null dereferences, memory leaks, etc.</a:t>
            </a:r>
          </a:p>
          <a:p>
            <a:r>
              <a:rPr lang="en-US" sz="2800"/>
              <a:t>Integrated to take advantage of existing checking and annotations (e.g., modifies)</a:t>
            </a:r>
          </a:p>
          <a:p>
            <a:r>
              <a:rPr lang="en-US" sz="2800"/>
              <a:t>Added new annotations and checking for buffer sizes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7DF-E22F-4B28-988A-C63BE7045350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6692-9142-4A73-A204-E9D424F790D6}" type="slidenum">
              <a:rPr lang="en-US"/>
              <a:pPr/>
              <a:t>34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SPLINT performance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/>
              <a:t>Can check &gt;100K line programs </a:t>
            </a:r>
          </a:p>
          <a:p>
            <a:r>
              <a:rPr lang="en-US" sz="2400" b="1"/>
              <a:t>checks about 1K lines per second</a:t>
            </a:r>
          </a:p>
          <a:p>
            <a:r>
              <a:rPr lang="en-US" sz="2400" b="1"/>
              <a:t>Detects real bugs in real programs</a:t>
            </a:r>
          </a:p>
          <a:p>
            <a:pPr lvl="1"/>
            <a:r>
              <a:rPr lang="en-US" sz="2000" b="1"/>
              <a:t>including itself, of course</a:t>
            </a:r>
          </a:p>
          <a:p>
            <a:pPr lvl="1"/>
            <a:r>
              <a:rPr lang="en-US" sz="2000" b="1"/>
              <a:t>Wu-ftpd</a:t>
            </a:r>
          </a:p>
          <a:p>
            <a:pPr lvl="1"/>
            <a:r>
              <a:rPr lang="en-US" sz="2000" b="1"/>
              <a:t>Several buffer overflow vulnerabilities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CCF0-06F8-4035-A3A2-AE760814CD79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088C-B4D4-42BF-AF97-F9A0A0A00D99}" type="slidenum">
              <a:rPr lang="en-US"/>
              <a:pPr/>
              <a:t>35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SPLINT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Detecting Buffer Overflows:</a:t>
            </a:r>
            <a:r>
              <a:rPr lang="en-US" sz="2800"/>
              <a:t> Annotations express constraints on buffer sizes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e.g., maxSet is the highest index that can safely be written to</a:t>
            </a:r>
          </a:p>
          <a:p>
            <a:pPr>
              <a:lnSpc>
                <a:spcPct val="90000"/>
              </a:lnSpc>
            </a:pPr>
            <a:r>
              <a:rPr lang="en-US" sz="2800"/>
              <a:t>Checking uses axiomatic semantics with simplification rules</a:t>
            </a:r>
          </a:p>
          <a:p>
            <a:pPr>
              <a:lnSpc>
                <a:spcPct val="90000"/>
              </a:lnSpc>
            </a:pPr>
            <a:r>
              <a:rPr lang="en-US" sz="2800"/>
              <a:t>Heuristics for analyzing common loop idioms</a:t>
            </a:r>
          </a:p>
          <a:p>
            <a:pPr>
              <a:lnSpc>
                <a:spcPct val="90000"/>
              </a:lnSpc>
            </a:pPr>
            <a:r>
              <a:rPr lang="en-US" sz="2800"/>
              <a:t>Detected known and unknown vulnerabilities in wu-ftpd and BIND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F233-F226-40C4-94EF-75AA7B2326BC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B070-9978-4A86-98A8-EEC2C597680C}" type="slidenum">
              <a:rPr lang="en-US"/>
              <a:pPr/>
              <a:t>36</a:t>
            </a:fld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SPLINT Status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/>
              <a:t>David Evans, and his students</a:t>
            </a:r>
          </a:p>
          <a:p>
            <a:r>
              <a:rPr lang="en-US" sz="2000" b="1"/>
              <a:t>CS, U of Virginia</a:t>
            </a:r>
          </a:p>
          <a:p>
            <a:r>
              <a:rPr lang="en-US" sz="2000" b="1"/>
              <a:t>http://www.splint.org/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4A55-6E1E-48A7-BAD4-D3C21CE26FD0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475-6EA6-41FF-B91A-249F416CEEEC}" type="slidenum">
              <a:rPr lang="en-US"/>
              <a:pPr/>
              <a:t>37</a:t>
            </a:fld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Lexical analysis</a:t>
            </a:r>
          </a:p>
          <a:p>
            <a:pPr lvl="1">
              <a:lnSpc>
                <a:spcPct val="90000"/>
              </a:lnSpc>
            </a:pPr>
            <a:r>
              <a:rPr lang="en-US"/>
              <a:t>grep, its4, RATS, FlawFinder</a:t>
            </a:r>
          </a:p>
          <a:p>
            <a:pPr>
              <a:lnSpc>
                <a:spcPct val="90000"/>
              </a:lnSpc>
            </a:pPr>
            <a:r>
              <a:rPr lang="en-US"/>
              <a:t>Wagner, Foster, Brewer [NDSSS ‘00]</a:t>
            </a:r>
          </a:p>
          <a:p>
            <a:pPr lvl="1">
              <a:lnSpc>
                <a:spcPct val="90000"/>
              </a:lnSpc>
            </a:pPr>
            <a:r>
              <a:rPr lang="en-US"/>
              <a:t>Integer range constraints</a:t>
            </a:r>
          </a:p>
          <a:p>
            <a:pPr lvl="1">
              <a:lnSpc>
                <a:spcPct val="90000"/>
              </a:lnSpc>
            </a:pPr>
            <a:r>
              <a:rPr lang="en-US"/>
              <a:t>Flow insensitive analysis</a:t>
            </a:r>
          </a:p>
          <a:p>
            <a:pPr>
              <a:lnSpc>
                <a:spcPct val="90000"/>
              </a:lnSpc>
            </a:pPr>
            <a:r>
              <a:rPr lang="en-US"/>
              <a:t>Dor, Rodeh and Sagiv [SAS ‘01] </a:t>
            </a:r>
          </a:p>
          <a:p>
            <a:pPr lvl="1">
              <a:lnSpc>
                <a:spcPct val="90000"/>
              </a:lnSpc>
            </a:pPr>
            <a:r>
              <a:rPr lang="en-US"/>
              <a:t>Source-to-source transformation with asserts and additional variables.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AECE-1765-444F-B31E-6F0624A5D8C1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125E-97CB-4507-9DC1-EAFCE083C3CC}" type="slidenum">
              <a:rPr lang="en-US"/>
              <a:pPr/>
              <a:t>38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Via Proof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Once done, easy enough to maintain</a:t>
            </a:r>
          </a:p>
          <a:p>
            <a:r>
              <a:rPr lang="en-US" sz="2000"/>
              <a:t>Solve significant portions of the problem</a:t>
            </a:r>
          </a:p>
          <a:p>
            <a:r>
              <a:rPr lang="en-US" sz="2000"/>
              <a:t>Many years to do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00A0-2658-4D5C-BD7A-69B0C3C358D2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38D2-8A11-4E08-8E22-78DD3B49670E}" type="slidenum">
              <a:rPr lang="en-US"/>
              <a:pPr/>
              <a:t>39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Low Quality Programming.  Why?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Ignorance of programmers.</a:t>
            </a:r>
          </a:p>
          <a:p>
            <a:pPr>
              <a:lnSpc>
                <a:spcPct val="90000"/>
              </a:lnSpc>
            </a:pPr>
            <a:r>
              <a:rPr lang="en-US"/>
              <a:t>C is difficult to use securely.</a:t>
            </a:r>
          </a:p>
          <a:p>
            <a:pPr lvl="1">
              <a:lnSpc>
                <a:spcPct val="90000"/>
              </a:lnSpc>
            </a:pPr>
            <a:r>
              <a:rPr lang="en-US"/>
              <a:t>Unsafe functions.</a:t>
            </a:r>
          </a:p>
          <a:p>
            <a:pPr lvl="1">
              <a:lnSpc>
                <a:spcPct val="90000"/>
              </a:lnSpc>
            </a:pPr>
            <a:r>
              <a:rPr lang="en-US"/>
              <a:t>Confusing APIs.</a:t>
            </a:r>
          </a:p>
          <a:p>
            <a:pPr>
              <a:lnSpc>
                <a:spcPct val="90000"/>
              </a:lnSpc>
            </a:pPr>
            <a:r>
              <a:rPr lang="en-US"/>
              <a:t>Even security aware programmers make mistakes.</a:t>
            </a:r>
          </a:p>
          <a:p>
            <a:pPr>
              <a:lnSpc>
                <a:spcPct val="90000"/>
              </a:lnSpc>
            </a:pPr>
            <a:r>
              <a:rPr lang="en-US"/>
              <a:t>Security knowledge has not been codified into the development process.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746125" y="1435100"/>
            <a:ext cx="18415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5000"/>
              </a:lnSpc>
            </a:pPr>
            <a:endParaRPr kumimoji="1" lang="en-US" sz="42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1671-1834-4E36-B903-CC260C742CE9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B175-EAA5-4664-811A-042328A25050}" type="slidenum">
              <a:rPr lang="en-US"/>
              <a:pPr/>
              <a:t>4</a:t>
            </a:fld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Annotations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requires, ensures</a:t>
            </a:r>
          </a:p>
          <a:p>
            <a:r>
              <a:rPr lang="en-US"/>
              <a:t>maxSet</a:t>
            </a:r>
          </a:p>
          <a:p>
            <a:pPr lvl="1"/>
            <a:r>
              <a:rPr lang="en-US"/>
              <a:t>highest index that can be safely written to</a:t>
            </a:r>
          </a:p>
          <a:p>
            <a:r>
              <a:rPr lang="en-US"/>
              <a:t>maxRead</a:t>
            </a:r>
          </a:p>
          <a:p>
            <a:pPr lvl="1"/>
            <a:r>
              <a:rPr lang="en-US"/>
              <a:t>highest index that can be safely read</a:t>
            </a:r>
          </a:p>
          <a:p>
            <a:r>
              <a:rPr lang="en-US"/>
              <a:t>char buffer[100];</a:t>
            </a:r>
          </a:p>
          <a:p>
            <a:pPr lvl="1"/>
            <a:r>
              <a:rPr lang="en-US"/>
              <a:t>ensures maxSet(buffer) == 99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1B5-A326-4888-9831-F7792E54775E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419F-B38A-4C5D-BB28-C60E24F6323C}" type="slidenum">
              <a:rPr lang="en-US"/>
              <a:pPr/>
              <a:t>40</a:t>
            </a:fld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Impediments to wide spread adoption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People are lazy</a:t>
            </a:r>
          </a:p>
          <a:p>
            <a:r>
              <a:rPr lang="en-US"/>
              <a:t>Programmers are especially lazy</a:t>
            </a:r>
          </a:p>
          <a:p>
            <a:r>
              <a:rPr lang="en-US"/>
              <a:t>Adding annotations is too much work (except for security weenies)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AB2A-6ADC-4EF1-892B-2DD840CDE12A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F5BB-969E-4281-8A7A-E7EDA0163EC9}" type="slidenum">
              <a:rPr lang="en-US"/>
              <a:pPr/>
              <a:t>41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about Team?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Meticulous  (inherent attribute)</a:t>
            </a:r>
          </a:p>
          <a:p>
            <a:r>
              <a:rPr lang="en-US" sz="2000"/>
              <a:t>Excellent programmers (inherent + learnable)</a:t>
            </a:r>
          </a:p>
          <a:p>
            <a:r>
              <a:rPr lang="en-US" sz="2000"/>
              <a:t>Highly trained (teachable)</a:t>
            </a:r>
          </a:p>
          <a:p>
            <a:r>
              <a:rPr lang="en-US" sz="2000"/>
              <a:t>Patient (inherent?  Or, be ‘mature’ enough?) 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6A91-03BF-4372-AEA3-08F0A315F79B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3FBD-2317-4796-BEC2-2B63BC70E741}" type="slidenum">
              <a:rPr lang="en-US"/>
              <a:pPr/>
              <a:t>42</a:t>
            </a:fld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Will they …?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1984+30 == 2014</a:t>
            </a:r>
          </a:p>
          <a:p>
            <a:r>
              <a:rPr lang="en-US"/>
              <a:t>In the year 2014:</a:t>
            </a:r>
          </a:p>
          <a:p>
            <a:pPr lvl="1"/>
            <a:r>
              <a:rPr lang="en-US"/>
              <a:t>Will buffer overflows still be common?</a:t>
            </a:r>
          </a:p>
          <a:p>
            <a:pPr lvl="1"/>
            <a:r>
              <a:rPr lang="en-US"/>
              <a:t>Format strings?</a:t>
            </a:r>
          </a:p>
          <a:p>
            <a:pPr lvl="1"/>
            <a:r>
              <a:rPr lang="en-US"/>
              <a:t>Will programmers annotate?</a:t>
            </a:r>
          </a:p>
          <a:p>
            <a:pPr lvl="1"/>
            <a:r>
              <a:rPr lang="en-US"/>
              <a:t>Will programmers study others code?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DDBC-2CD4-4DA8-8139-95216DE4C47D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E2E1-CD08-46B4-9386-EE9466672241}" type="slidenum">
              <a:rPr lang="en-US"/>
              <a:pPr/>
              <a:t>43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Language circa 1974 - 99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1974:  char *strcpy ();</a:t>
            </a:r>
          </a:p>
          <a:p>
            <a:r>
              <a:rPr lang="en-US" sz="2000"/>
              <a:t>1978:  char *strcpy (char *s1, char *s2);</a:t>
            </a:r>
          </a:p>
          <a:p>
            <a:r>
              <a:rPr lang="en-US" sz="2000"/>
              <a:t>1989:  char *strcpy (char *s1, const char *s2);</a:t>
            </a:r>
          </a:p>
          <a:p>
            <a:r>
              <a:rPr lang="en-US" sz="2000"/>
              <a:t>1999:  char *strcpy (char * restrict s1,  const char * restrict s2);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3DC4-C3D2-4ECD-AD16-622BA8B427E9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DA4-8D2F-4825-B055-E2E9C3A15155}" type="slidenum">
              <a:rPr lang="en-US"/>
              <a:pPr/>
              <a:t>44</a:t>
            </a:fld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in </a:t>
            </a:r>
            <a:r>
              <a:rPr lang="en-US" dirty="0" smtClean="0"/>
              <a:t>201x?</a:t>
            </a:r>
            <a:endParaRPr lang="en-US" dirty="0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458200" cy="41148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2400" dirty="0" err="1">
                <a:latin typeface="Lucida Console" pitchFamily="49" charset="0"/>
              </a:rPr>
              <a:t>nullterminated</a:t>
            </a:r>
            <a:r>
              <a:rPr lang="en-US" sz="2400" dirty="0">
                <a:latin typeface="Lucida Console" pitchFamily="49" charset="0"/>
              </a:rPr>
              <a:t> char *</a:t>
            </a:r>
            <a:r>
              <a:rPr lang="en-US" sz="2400" dirty="0" err="1">
                <a:latin typeface="Lucida Console" pitchFamily="49" charset="0"/>
              </a:rPr>
              <a:t>strcpy</a:t>
            </a:r>
            <a:r>
              <a:rPr lang="en-US" sz="2400" dirty="0">
                <a:latin typeface="Lucida Console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sz="2400" dirty="0">
                <a:latin typeface="Lucida Console" pitchFamily="49" charset="0"/>
              </a:rPr>
              <a:t>	</a:t>
            </a:r>
            <a:r>
              <a:rPr lang="en-US" sz="2400" dirty="0" smtClean="0">
                <a:latin typeface="Lucida Console" pitchFamily="49" charset="0"/>
              </a:rPr>
              <a:t>(returned </a:t>
            </a:r>
            <a:r>
              <a:rPr lang="en-US" sz="2400" dirty="0">
                <a:latin typeface="Lucida Console" pitchFamily="49" charset="0"/>
              </a:rPr>
              <a:t>char *restrict s1, 		  	</a:t>
            </a:r>
            <a:r>
              <a:rPr lang="en-US" sz="2400" dirty="0" err="1">
                <a:latin typeface="Lucida Console" pitchFamily="49" charset="0"/>
              </a:rPr>
              <a:t>nullterminated</a:t>
            </a:r>
            <a:r>
              <a:rPr lang="en-US" sz="2400" dirty="0">
                <a:latin typeface="Lucida Console" pitchFamily="49" charset="0"/>
              </a:rPr>
              <a:t> const </a:t>
            </a:r>
            <a:r>
              <a:rPr lang="en-US" sz="2400" smtClean="0">
                <a:latin typeface="Lucida Console" pitchFamily="49" charset="0"/>
              </a:rPr>
              <a:t>char *</a:t>
            </a:r>
            <a:r>
              <a:rPr lang="en-US" sz="2400" dirty="0">
                <a:latin typeface="Lucida Console" pitchFamily="49" charset="0"/>
              </a:rPr>
              <a:t>restrict </a:t>
            </a:r>
            <a:r>
              <a:rPr lang="en-US" sz="2400">
                <a:latin typeface="Lucida Console" pitchFamily="49" charset="0"/>
              </a:rPr>
              <a:t>s2</a:t>
            </a:r>
            <a:r>
              <a:rPr lang="en-US" sz="240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  <a:p>
            <a:pPr lvl="1">
              <a:buFontTx/>
              <a:buNone/>
            </a:pPr>
            <a:r>
              <a:rPr lang="en-US" sz="2400" dirty="0">
                <a:latin typeface="Lucida Console" pitchFamily="49" charset="0"/>
              </a:rPr>
              <a:t>		requires </a:t>
            </a:r>
            <a:r>
              <a:rPr lang="en-US" sz="2400" dirty="0" err="1">
                <a:latin typeface="Lucida Console" pitchFamily="49" charset="0"/>
              </a:rPr>
              <a:t>maxSet</a:t>
            </a:r>
            <a:r>
              <a:rPr lang="en-US" sz="2400" dirty="0">
                <a:latin typeface="Lucida Console" pitchFamily="49" charset="0"/>
              </a:rPr>
              <a:t>(s1) &gt;= </a:t>
            </a:r>
            <a:r>
              <a:rPr lang="en-US" sz="2400" dirty="0" err="1">
                <a:latin typeface="Lucida Console" pitchFamily="49" charset="0"/>
              </a:rPr>
              <a:t>maxRead</a:t>
            </a:r>
            <a:r>
              <a:rPr lang="en-US" sz="2400" dirty="0">
                <a:latin typeface="Lucida Console" pitchFamily="49" charset="0"/>
              </a:rPr>
              <a:t>(s2)</a:t>
            </a:r>
          </a:p>
          <a:p>
            <a:pPr lvl="1">
              <a:buFontTx/>
              <a:buNone/>
            </a:pPr>
            <a:r>
              <a:rPr lang="en-US" sz="2400" dirty="0">
                <a:latin typeface="Lucida Console" pitchFamily="49" charset="0"/>
              </a:rPr>
              <a:t>	 ensures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		s1:taintedness = s2:taintedness</a:t>
            </a:r>
          </a:p>
          <a:p>
            <a:pPr lvl="1">
              <a:buFontTx/>
              <a:buNone/>
            </a:pPr>
            <a:r>
              <a:rPr lang="en-US" sz="2400" dirty="0">
                <a:latin typeface="Lucida Console" pitchFamily="49" charset="0"/>
              </a:rPr>
              <a:t> 		ensures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		</a:t>
            </a:r>
            <a:r>
              <a:rPr lang="en-US" sz="2400" dirty="0" err="1">
                <a:latin typeface="Lucida Console" pitchFamily="49" charset="0"/>
              </a:rPr>
              <a:t>maxRead</a:t>
            </a:r>
            <a:r>
              <a:rPr lang="en-US" sz="2400" dirty="0">
                <a:latin typeface="Lucida Console" pitchFamily="49" charset="0"/>
              </a:rPr>
              <a:t>(s1) = </a:t>
            </a:r>
            <a:r>
              <a:rPr lang="en-US" sz="2400" dirty="0" err="1">
                <a:latin typeface="Lucida Console" pitchFamily="49" charset="0"/>
              </a:rPr>
              <a:t>maxRead</a:t>
            </a:r>
            <a:r>
              <a:rPr lang="en-US" sz="2400" dirty="0">
                <a:latin typeface="Lucida Console" pitchFamily="49" charset="0"/>
              </a:rPr>
              <a:t>(s2);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52C4-41F0-440C-A28D-8A5F3C309606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91F3E-7484-47AF-97CF-B06DC956FE6D}" type="slidenum">
              <a:rPr lang="en-US"/>
              <a:pPr/>
              <a:t>45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 Overflow Exploits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1988: Morris worm exploits buffer overflows in fingerd to infect 6,000 servers</a:t>
            </a:r>
          </a:p>
          <a:p>
            <a:pPr>
              <a:lnSpc>
                <a:spcPct val="80000"/>
              </a:lnSpc>
            </a:pPr>
            <a:r>
              <a:rPr lang="en-US" sz="2400"/>
              <a:t>2001: Code Red exploits buffer overflows in IIS to infect 250,000 servers </a:t>
            </a:r>
          </a:p>
          <a:p>
            <a:pPr lvl="1"/>
            <a:r>
              <a:rPr lang="en-US" sz="2400"/>
              <a:t>Single largest cause of vulnerabilities in CERT advisories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C94A-F033-48F3-B3ED-CD45BF798E09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45E8-4321-49A4-B27D-C9146D91D888}" type="slidenum">
              <a:rPr lang="en-US"/>
              <a:pPr/>
              <a:t>46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Buffer Overflow Attack on WSJ</a:t>
            </a:r>
          </a:p>
        </p:txBody>
      </p:sp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2133600" y="2286000"/>
          <a:ext cx="4762500" cy="2314575"/>
        </p:xfrm>
        <a:graphic>
          <a:graphicData uri="http://schemas.openxmlformats.org/presentationml/2006/ole">
            <p:oleObj spid="_x0000_s121859" name="Clip" r:id="rId4" imgW="7580952" imgH="3685714" progId="MS_ClipArt_Gallery.2">
              <p:embed/>
            </p:oleObj>
          </a:graphicData>
        </a:graphic>
      </p:graphicFrame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2667000" y="5181600"/>
            <a:ext cx="36258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(January 30, 2001)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331C-002C-4538-88A7-289E5243D695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4FC0-A3F4-4480-8A2D-506E621A3442}" type="slidenum">
              <a:rPr lang="en-US"/>
              <a:pPr/>
              <a:t>5</a:t>
            </a:fld>
            <a:endParaRPr lang="en-US"/>
          </a:p>
        </p:txBody>
      </p:sp>
      <p:sp>
        <p:nvSpPr>
          <p:cNvPr id="3380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SPLINT Annotation Example</a:t>
            </a: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2057400"/>
            <a:ext cx="7772400" cy="4114800"/>
          </a:xfrm>
        </p:spPr>
        <p:txBody>
          <a:bodyPr/>
          <a:lstStyle/>
          <a:p>
            <a:pPr eaLnBrk="0" hangingPunct="0">
              <a:buClrTx/>
              <a:buSzTx/>
              <a:buFontTx/>
              <a:buNone/>
            </a:pPr>
            <a:r>
              <a:rPr kumimoji="1" lang="en-US" sz="2800" b="1">
                <a:solidFill>
                  <a:schemeClr val="accent2"/>
                </a:solidFill>
                <a:latin typeface="Lucida Console" pitchFamily="49" charset="0"/>
              </a:rPr>
              <a:t>char *strncat </a:t>
            </a:r>
            <a:br>
              <a:rPr kumimoji="1" lang="en-US" sz="2800" b="1">
                <a:solidFill>
                  <a:schemeClr val="accent2"/>
                </a:solidFill>
                <a:latin typeface="Lucida Console" pitchFamily="49" charset="0"/>
              </a:rPr>
            </a:br>
            <a:r>
              <a:rPr kumimoji="1" lang="en-US" sz="2800" b="1">
                <a:solidFill>
                  <a:schemeClr val="accent2"/>
                </a:solidFill>
                <a:latin typeface="Lucida Console" pitchFamily="49" charset="0"/>
              </a:rPr>
              <a:t>(char *d, char *s, size_t n)</a:t>
            </a:r>
            <a:br>
              <a:rPr kumimoji="1" lang="en-US" sz="2800" b="1">
                <a:solidFill>
                  <a:schemeClr val="accent2"/>
                </a:solidFill>
                <a:latin typeface="Lucida Console" pitchFamily="49" charset="0"/>
              </a:rPr>
            </a:br>
            <a:endParaRPr kumimoji="1" lang="en-US" sz="2800" b="1">
              <a:solidFill>
                <a:schemeClr val="accent2"/>
              </a:solidFill>
              <a:latin typeface="Lucida Console" pitchFamily="49" charset="0"/>
            </a:endParaRPr>
          </a:p>
          <a:p>
            <a:pPr eaLnBrk="0" hangingPunct="0">
              <a:buClrTx/>
              <a:buSzTx/>
              <a:buFontTx/>
              <a:buNone/>
            </a:pPr>
            <a:r>
              <a:rPr kumimoji="1" lang="en-US" sz="2000" b="1">
                <a:solidFill>
                  <a:schemeClr val="folHlink"/>
                </a:solidFill>
                <a:latin typeface="Lucida Console" pitchFamily="49" charset="0"/>
              </a:rPr>
              <a:t>/*@</a:t>
            </a:r>
            <a:br>
              <a:rPr kumimoji="1" lang="en-US" sz="2000" b="1">
                <a:solidFill>
                  <a:schemeClr val="folHlink"/>
                </a:solidFill>
                <a:latin typeface="Lucida Console" pitchFamily="49" charset="0"/>
              </a:rPr>
            </a:br>
            <a:r>
              <a:rPr kumimoji="1" lang="en-US" sz="2000" b="1">
                <a:solidFill>
                  <a:schemeClr val="folHlink"/>
                </a:solidFill>
                <a:latin typeface="Lucida Console" pitchFamily="49" charset="0"/>
              </a:rPr>
              <a:t>   </a:t>
            </a:r>
            <a:r>
              <a:rPr kumimoji="1" lang="en-US" sz="2400" b="1">
                <a:solidFill>
                  <a:schemeClr val="folHlink"/>
                </a:solidFill>
                <a:latin typeface="Lucida Console" pitchFamily="49" charset="0"/>
              </a:rPr>
              <a:t>requires </a:t>
            </a:r>
            <a:br>
              <a:rPr kumimoji="1" lang="en-US" sz="2400" b="1">
                <a:solidFill>
                  <a:schemeClr val="folHlink"/>
                </a:solidFill>
                <a:latin typeface="Lucida Console" pitchFamily="49" charset="0"/>
              </a:rPr>
            </a:br>
            <a:r>
              <a:rPr kumimoji="1" lang="en-US" sz="2400" b="1">
                <a:solidFill>
                  <a:schemeClr val="folHlink"/>
                </a:solidFill>
                <a:latin typeface="Lucida Console" pitchFamily="49" charset="0"/>
              </a:rPr>
              <a:t>     maxSet(d) &gt;= maxRead(s) + n</a:t>
            </a:r>
          </a:p>
          <a:p>
            <a:pPr eaLnBrk="0" hangingPunct="0">
              <a:buClrTx/>
              <a:buSzTx/>
              <a:buFontTx/>
              <a:buNone/>
            </a:pPr>
            <a:r>
              <a:rPr kumimoji="1" lang="en-US" sz="2000" b="1">
                <a:solidFill>
                  <a:schemeClr val="folHlink"/>
                </a:solidFill>
                <a:latin typeface="Lucida Console" pitchFamily="49" charset="0"/>
              </a:rPr>
              <a:t>@*/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8B68-7616-4FC1-B0D0-16B5DC38FA47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CD4A-DBF2-40E4-AD96-E13D71EF68CC}" type="slidenum">
              <a:rPr lang="en-US"/>
              <a:pPr/>
              <a:t>6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SPLINT Annotation Example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Courier New" pitchFamily="49" charset="0"/>
                <a:ea typeface="MS Mincho" pitchFamily="49" charset="-128"/>
              </a:rPr>
              <a:t>char *</a:t>
            </a:r>
            <a:r>
              <a:rPr lang="en-US">
                <a:latin typeface="Courier New" pitchFamily="49" charset="0"/>
                <a:cs typeface="Arial" charset="0"/>
              </a:rPr>
              <a:t>strcpy (char *</a:t>
            </a:r>
            <a:r>
              <a:rPr lang="en-US">
                <a:latin typeface="Courier New" pitchFamily="49" charset="0"/>
                <a:ea typeface="MS Mincho" pitchFamily="49" charset="-128"/>
              </a:rPr>
              <a:t>s1, const char *s2)     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2400">
                <a:latin typeface="Courier New" pitchFamily="49" charset="0"/>
                <a:ea typeface="MS Mincho" pitchFamily="49" charset="-128"/>
              </a:rPr>
              <a:t>/*@requires maxSet(s1) &gt;= maxRead(s2)@*/ </a:t>
            </a:r>
            <a:endParaRPr lang="en-US" sz="240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  <a:ea typeface="MS Mincho" pitchFamily="49" charset="-128"/>
              </a:rPr>
              <a:t> /*@ensures maxRead(s1) == maxRead(s2)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  <a:ea typeface="MS Mincho" pitchFamily="49" charset="-128"/>
              </a:rPr>
              <a:t>		 /\ result == s1 @*/;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18F8-9597-40A1-817E-1E26EDCF371F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28A2-A8BB-4D2A-9F55-93C0A1659A89}" type="slidenum">
              <a:rPr lang="en-US"/>
              <a:pPr/>
              <a:t>7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SPLINT: Buffer Overflow 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81200"/>
            <a:ext cx="4876800" cy="1905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Lucida Console" pitchFamily="49" charset="0"/>
              </a:rPr>
              <a:t>  void func(char *str) {                               	char buffer[256];                            	strncat(buffer, str,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Lucida Console" pitchFamily="49" charset="0"/>
              </a:rPr>
              <a:t>			sizeof(buffer) - 1);</a:t>
            </a:r>
            <a:br>
              <a:rPr lang="en-US" sz="2000" b="1">
                <a:latin typeface="Lucida Console" pitchFamily="49" charset="0"/>
              </a:rPr>
            </a:br>
            <a:r>
              <a:rPr lang="en-US" sz="2000" b="1">
                <a:latin typeface="Lucida Console" pitchFamily="49" charset="0"/>
              </a:rPr>
              <a:t>}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533400" y="3733800"/>
            <a:ext cx="8382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kumimoji="1" lang="en-US" sz="2000">
                <a:solidFill>
                  <a:srgbClr val="33CC33"/>
                </a:solidFill>
                <a:latin typeface="Lucida Console" pitchFamily="49" charset="0"/>
              </a:rPr>
              <a:t>strncat.c:4:21: Possible out-of-bounds store: </a:t>
            </a:r>
          </a:p>
          <a:p>
            <a:pPr eaLnBrk="0" hangingPunct="0"/>
            <a:r>
              <a:rPr kumimoji="1" lang="en-US" sz="2000">
                <a:solidFill>
                  <a:srgbClr val="33CC33"/>
                </a:solidFill>
                <a:latin typeface="Lucida Console" pitchFamily="49" charset="0"/>
              </a:rPr>
              <a:t>      strncat(buffer, str, sizeof((buffer)) - 1); </a:t>
            </a:r>
          </a:p>
          <a:p>
            <a:pPr eaLnBrk="0" hangingPunct="0"/>
            <a:r>
              <a:rPr kumimoji="1" lang="en-US" sz="2000">
                <a:solidFill>
                  <a:srgbClr val="33CC33"/>
                </a:solidFill>
                <a:latin typeface="Lucida Console" pitchFamily="49" charset="0"/>
              </a:rPr>
              <a:t>  Unable to resolve constraint:</a:t>
            </a:r>
          </a:p>
          <a:p>
            <a:pPr eaLnBrk="0" hangingPunct="0"/>
            <a:r>
              <a:rPr kumimoji="1" lang="en-US" sz="2000">
                <a:solidFill>
                  <a:srgbClr val="33CC33"/>
                </a:solidFill>
                <a:latin typeface="Lucida Console" pitchFamily="49" charset="0"/>
              </a:rPr>
              <a:t>    requires maxRead (buffer @ strncat.c:4:29) &lt;= 0 </a:t>
            </a:r>
          </a:p>
          <a:p>
            <a:pPr eaLnBrk="0" hangingPunct="0"/>
            <a:r>
              <a:rPr kumimoji="1" lang="en-US" sz="2000">
                <a:solidFill>
                  <a:srgbClr val="33CC33"/>
                </a:solidFill>
                <a:latin typeface="Lucida Console" pitchFamily="49" charset="0"/>
              </a:rPr>
              <a:t>  needed to satisfy precondition:</a:t>
            </a:r>
          </a:p>
          <a:p>
            <a:pPr eaLnBrk="0" hangingPunct="0"/>
            <a:r>
              <a:rPr kumimoji="1" lang="en-US" sz="2000">
                <a:solidFill>
                  <a:srgbClr val="33CC33"/>
                </a:solidFill>
                <a:latin typeface="Lucida Console" pitchFamily="49" charset="0"/>
              </a:rPr>
              <a:t>    requires maxSet (buffer @ strncat.c:4:29)  </a:t>
            </a:r>
          </a:p>
          <a:p>
            <a:pPr eaLnBrk="0" hangingPunct="0"/>
            <a:r>
              <a:rPr kumimoji="1" lang="en-US" sz="2000">
                <a:solidFill>
                  <a:srgbClr val="33CC33"/>
                </a:solidFill>
                <a:latin typeface="Lucida Console" pitchFamily="49" charset="0"/>
              </a:rPr>
              <a:t>      &gt;= maxRead (buffer @ strncat.c:4:29) + 255</a:t>
            </a:r>
          </a:p>
          <a:p>
            <a:pPr eaLnBrk="0" hangingPunct="0"/>
            <a:r>
              <a:rPr kumimoji="1" lang="en-US">
                <a:solidFill>
                  <a:srgbClr val="33CC33"/>
                </a:solidFill>
                <a:latin typeface="Tahoma" pitchFamily="34" charset="0"/>
              </a:rPr>
              <a:t>    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33F-0D7F-4074-9C19-6B8E63AA5EEB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09D5-328F-42E5-9770-E5D867C4D6A4}" type="slidenum">
              <a:rPr lang="en-US"/>
              <a:pPr/>
              <a:t>8</a:t>
            </a:fld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Warning Reported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000">
                <a:latin typeface="Courier New" pitchFamily="49" charset="0"/>
              </a:rPr>
              <a:t>strncat.c:4:21: Possible out-of-bounds store: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000">
                <a:latin typeface="Courier New" pitchFamily="49" charset="0"/>
              </a:rPr>
              <a:t>      strncat(buffer, str, sizeof((buffer)) - 1);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000">
                <a:latin typeface="Courier New" pitchFamily="49" charset="0"/>
              </a:rPr>
              <a:t>  Unable to resolve constraint: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000">
                <a:latin typeface="Courier New" pitchFamily="49" charset="0"/>
              </a:rPr>
              <a:t>    requires maxRead (buffer @strncat.c:4:29)  		&lt;= 0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000">
                <a:latin typeface="Courier New" pitchFamily="49" charset="0"/>
              </a:rPr>
              <a:t>  needed to satisfy precondition: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000">
                <a:latin typeface="Courier New" pitchFamily="49" charset="0"/>
              </a:rPr>
              <a:t>    requires maxSet (buffer @ strncat.c:4:29) 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000">
                <a:latin typeface="Courier New" pitchFamily="49" charset="0"/>
              </a:rPr>
              <a:t>      &gt;= maxRead (buffer @strncat.c:4:29) + 255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000">
                <a:latin typeface="Courier New" pitchFamily="49" charset="0"/>
              </a:rPr>
              <a:t>  derived from strncat precondition: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000">
                <a:latin typeface="Courier New" pitchFamily="49" charset="0"/>
              </a:rPr>
              <a:t>    requires maxSet (&lt;parameter 1&gt;)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2000">
                <a:latin typeface="Courier New" pitchFamily="49" charset="0"/>
              </a:rPr>
              <a:t>                &gt;=  maxRead (&lt;parameter1&gt;) + 					&lt;parameter 3&gt;</a:t>
            </a:r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321F-AEE5-485A-B3A7-ABFECE91A524}" type="datetime1">
              <a:rPr lang="en-US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Mateti, Formal Methods in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521-D4CD-4530-A07E-FB0EC58E1A38}" type="slidenum">
              <a:rPr lang="en-US"/>
              <a:pPr/>
              <a:t>9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SPLINT generates preconditions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latin typeface="Courier New" pitchFamily="49" charset="0"/>
                <a:cs typeface="Arial" charset="0"/>
              </a:rPr>
              <a:t>strcpy(ls_short,entry-&gt;arg[0]);</a:t>
            </a:r>
            <a:r>
              <a:rPr lang="en-US">
                <a:latin typeface="Courier New" pitchFamily="49" charset="0"/>
                <a:cs typeface="Arial" charset="0"/>
              </a:rPr>
              <a:t> </a:t>
            </a:r>
            <a:endParaRPr lang="en-US">
              <a:latin typeface="Courier New" pitchFamily="49" charset="0"/>
              <a:cs typeface="Times New Roman" pitchFamily="18" charset="0"/>
            </a:endParaRPr>
          </a:p>
          <a:p>
            <a:r>
              <a:rPr lang="en-US">
                <a:latin typeface="Courier New" pitchFamily="49" charset="0"/>
                <a:cs typeface="Arial" charset="0"/>
              </a:rPr>
              <a:t>strcpy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cs typeface="Arial" charset="0"/>
              </a:rPr>
              <a:t>requires</a:t>
            </a:r>
            <a:r>
              <a:rPr lang="en-US"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		</a:t>
            </a:r>
            <a:r>
              <a:rPr lang="en-US">
                <a:ea typeface="MS Mincho" pitchFamily="49" charset="-128"/>
              </a:rPr>
              <a:t>maxSet(s1) &gt;= maxRead(s2)</a:t>
            </a:r>
            <a:r>
              <a:rPr lang="en-US">
                <a:latin typeface="Times New Roman" pitchFamily="18" charset="0"/>
                <a:ea typeface="MS Mincho" pitchFamily="49" charset="-128"/>
              </a:rPr>
              <a:t> </a:t>
            </a:r>
          </a:p>
          <a:p>
            <a:r>
              <a:rPr lang="en-US">
                <a:cs typeface="Times New Roman" pitchFamily="18" charset="0"/>
              </a:rPr>
              <a:t>substituting the actual parameters: </a:t>
            </a:r>
          </a:p>
          <a:p>
            <a:pPr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   </a:t>
            </a:r>
            <a:r>
              <a:rPr lang="en-US" sz="2000">
                <a:latin typeface="Courier New" pitchFamily="49" charset="0"/>
                <a:cs typeface="Arial" charset="0"/>
              </a:rPr>
              <a:t>maxSet (ls_short @ ftpd.c:1112:14) &gt;= </a:t>
            </a:r>
            <a:br>
              <a:rPr lang="en-US" sz="2000">
                <a:latin typeface="Courier New" pitchFamily="49" charset="0"/>
                <a:cs typeface="Arial" charset="0"/>
              </a:rPr>
            </a:br>
            <a:r>
              <a:rPr lang="en-US" sz="2000">
                <a:latin typeface="Courier New" pitchFamily="49" charset="0"/>
                <a:cs typeface="Arial" charset="0"/>
              </a:rPr>
              <a:t>	maxRead (entry-&gt;arg[0] @ ftpd.c:1112:23)</a:t>
            </a:r>
            <a:r>
              <a:rPr lang="en-US">
                <a:cs typeface="Times New Roman" pitchFamily="18" charset="0"/>
              </a:rPr>
              <a:t> 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Overview">
  <a:themeElements>
    <a:clrScheme name="Project Overview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Project Overview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oject Overview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Overview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Overview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M:\Office2000\Templates\1033\Project Overview.pot</Template>
  <TotalTime>181</TotalTime>
  <Words>2470</Words>
  <Application>Microsoft Office PowerPoint</Application>
  <PresentationFormat>On-screen Show (4:3)</PresentationFormat>
  <Paragraphs>528</Paragraphs>
  <Slides>46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Times New Roman</vt:lpstr>
      <vt:lpstr>Arial</vt:lpstr>
      <vt:lpstr>Wingdings</vt:lpstr>
      <vt:lpstr>Tahoma</vt:lpstr>
      <vt:lpstr>Lucida Console</vt:lpstr>
      <vt:lpstr>Courier New</vt:lpstr>
      <vt:lpstr>MS Mincho</vt:lpstr>
      <vt:lpstr>Symbol</vt:lpstr>
      <vt:lpstr>Project Overview</vt:lpstr>
      <vt:lpstr>Microsoft Clip Gallery</vt:lpstr>
      <vt:lpstr>Program Assertions in Security</vt:lpstr>
      <vt:lpstr>Ack</vt:lpstr>
      <vt:lpstr>Approach</vt:lpstr>
      <vt:lpstr>Annotations</vt:lpstr>
      <vt:lpstr>SPLINT Annotation Example</vt:lpstr>
      <vt:lpstr>SPLINT Annotation Example</vt:lpstr>
      <vt:lpstr>SPLINT: Buffer Overflow Example</vt:lpstr>
      <vt:lpstr>Warning Reported</vt:lpstr>
      <vt:lpstr>SPLINT generates preconditions</vt:lpstr>
      <vt:lpstr>SPLINT constraints</vt:lpstr>
      <vt:lpstr>Overview of SPLINT checking</vt:lpstr>
      <vt:lpstr>Loop Heuristics</vt:lpstr>
      <vt:lpstr>Case studies</vt:lpstr>
      <vt:lpstr>Results</vt:lpstr>
      <vt:lpstr>SPLINT analysis of wu-ftp-2.5.0</vt:lpstr>
      <vt:lpstr>wu-ftpd vulnerablity</vt:lpstr>
      <vt:lpstr>I/O Streams Challenge</vt:lpstr>
      <vt:lpstr>Defining Openness</vt:lpstr>
      <vt:lpstr>Specifying I/O Functions</vt:lpstr>
      <vt:lpstr>Reading, ‘Riting, ‘Rithmetic</vt:lpstr>
      <vt:lpstr>Reading, ‘Righting</vt:lpstr>
      <vt:lpstr>Checking</vt:lpstr>
      <vt:lpstr>Example</vt:lpstr>
      <vt:lpstr>IO Stream Results on …</vt:lpstr>
      <vt:lpstr>Taintedness</vt:lpstr>
      <vt:lpstr>tainted.xh</vt:lpstr>
      <vt:lpstr>Automated Tools</vt:lpstr>
      <vt:lpstr>Where Does SPLINT Fit?</vt:lpstr>
      <vt:lpstr>SPLINT Design Goals</vt:lpstr>
      <vt:lpstr>SPLINT</vt:lpstr>
      <vt:lpstr>SPLINT checks …</vt:lpstr>
      <vt:lpstr>SPLINT approach</vt:lpstr>
      <vt:lpstr>SPLINT Implementation</vt:lpstr>
      <vt:lpstr>SPLINT performance</vt:lpstr>
      <vt:lpstr>SPLINT</vt:lpstr>
      <vt:lpstr>SPLINT Status</vt:lpstr>
      <vt:lpstr>Related Work</vt:lpstr>
      <vt:lpstr>Correctness Via Proof</vt:lpstr>
      <vt:lpstr>Low Quality Programming.  Why?</vt:lpstr>
      <vt:lpstr>Impediments to wide spread adoption</vt:lpstr>
      <vt:lpstr>Assumptions about Team?</vt:lpstr>
      <vt:lpstr>Will they …?</vt:lpstr>
      <vt:lpstr>C Language circa 1974 - 99</vt:lpstr>
      <vt:lpstr>C in 201x?</vt:lpstr>
      <vt:lpstr>Buffer Overflow Exploits</vt:lpstr>
      <vt:lpstr>Buffer Overflow Attack on WSJ</vt:lpstr>
    </vt:vector>
  </TitlesOfParts>
  <Company>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Methods in Security</dc:title>
  <dc:creator>Prabhaker Mateti</dc:creator>
  <cp:lastModifiedBy>Prabhaker Mateti</cp:lastModifiedBy>
  <cp:revision>21</cp:revision>
  <cp:lastPrinted>1601-01-01T00:00:00Z</cp:lastPrinted>
  <dcterms:created xsi:type="dcterms:W3CDTF">2002-02-12T09:44:49Z</dcterms:created>
  <dcterms:modified xsi:type="dcterms:W3CDTF">2012-04-25T04:11:17Z</dcterms:modified>
</cp:coreProperties>
</file>