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2"/>
  </p:notesMasterIdLst>
  <p:handoutMasterIdLst>
    <p:handoutMasterId r:id="rId73"/>
  </p:handoutMasterIdLst>
  <p:sldIdLst>
    <p:sldId id="383" r:id="rId2"/>
    <p:sldId id="384" r:id="rId3"/>
    <p:sldId id="385" r:id="rId4"/>
    <p:sldId id="430" r:id="rId5"/>
    <p:sldId id="424" r:id="rId6"/>
    <p:sldId id="475" r:id="rId7"/>
    <p:sldId id="389" r:id="rId8"/>
    <p:sldId id="390" r:id="rId9"/>
    <p:sldId id="391" r:id="rId10"/>
    <p:sldId id="392" r:id="rId11"/>
    <p:sldId id="393" r:id="rId12"/>
    <p:sldId id="432" r:id="rId13"/>
    <p:sldId id="332" r:id="rId14"/>
    <p:sldId id="429" r:id="rId15"/>
    <p:sldId id="441" r:id="rId16"/>
    <p:sldId id="442" r:id="rId17"/>
    <p:sldId id="443" r:id="rId18"/>
    <p:sldId id="444" r:id="rId19"/>
    <p:sldId id="379" r:id="rId20"/>
    <p:sldId id="431" r:id="rId21"/>
    <p:sldId id="433" r:id="rId22"/>
    <p:sldId id="434" r:id="rId23"/>
    <p:sldId id="435" r:id="rId24"/>
    <p:sldId id="477" r:id="rId25"/>
    <p:sldId id="467" r:id="rId26"/>
    <p:sldId id="468" r:id="rId27"/>
    <p:sldId id="469" r:id="rId28"/>
    <p:sldId id="470" r:id="rId29"/>
    <p:sldId id="471" r:id="rId30"/>
    <p:sldId id="483" r:id="rId31"/>
    <p:sldId id="446" r:id="rId32"/>
    <p:sldId id="281" r:id="rId33"/>
    <p:sldId id="293" r:id="rId34"/>
    <p:sldId id="382" r:id="rId35"/>
    <p:sldId id="484" r:id="rId36"/>
    <p:sldId id="487" r:id="rId37"/>
    <p:sldId id="465" r:id="rId38"/>
    <p:sldId id="460" r:id="rId39"/>
    <p:sldId id="402" r:id="rId40"/>
    <p:sldId id="403" r:id="rId41"/>
    <p:sldId id="488" r:id="rId42"/>
    <p:sldId id="407" r:id="rId43"/>
    <p:sldId id="412" r:id="rId44"/>
    <p:sldId id="309" r:id="rId45"/>
    <p:sldId id="310" r:id="rId46"/>
    <p:sldId id="317" r:id="rId47"/>
    <p:sldId id="414" r:id="rId48"/>
    <p:sldId id="356" r:id="rId49"/>
    <p:sldId id="357" r:id="rId50"/>
    <p:sldId id="358" r:id="rId51"/>
    <p:sldId id="359" r:id="rId52"/>
    <p:sldId id="360" r:id="rId53"/>
    <p:sldId id="361" r:id="rId54"/>
    <p:sldId id="363" r:id="rId55"/>
    <p:sldId id="364" r:id="rId56"/>
    <p:sldId id="365" r:id="rId57"/>
    <p:sldId id="366" r:id="rId58"/>
    <p:sldId id="367" r:id="rId59"/>
    <p:sldId id="368" r:id="rId60"/>
    <p:sldId id="369" r:id="rId61"/>
    <p:sldId id="371" r:id="rId62"/>
    <p:sldId id="489" r:id="rId63"/>
    <p:sldId id="450" r:id="rId64"/>
    <p:sldId id="439" r:id="rId65"/>
    <p:sldId id="452" r:id="rId66"/>
    <p:sldId id="438" r:id="rId67"/>
    <p:sldId id="448" r:id="rId68"/>
    <p:sldId id="449" r:id="rId69"/>
    <p:sldId id="440" r:id="rId70"/>
    <p:sldId id="341"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30" autoAdjust="0"/>
    <p:restoredTop sz="91047" autoAdjust="0"/>
  </p:normalViewPr>
  <p:slideViewPr>
    <p:cSldViewPr>
      <p:cViewPr varScale="1">
        <p:scale>
          <a:sx n="72" d="100"/>
          <a:sy n="72" d="100"/>
        </p:scale>
        <p:origin x="-1266" y="-102"/>
      </p:cViewPr>
      <p:guideLst>
        <p:guide orient="horz" pos="2160"/>
        <p:guide pos="43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206"/>
    </p:cViewPr>
  </p:sorterViewPr>
  <p:notesViewPr>
    <p:cSldViewPr>
      <p:cViewPr varScale="1">
        <p:scale>
          <a:sx n="92" d="100"/>
          <a:sy n="92" d="100"/>
        </p:scale>
        <p:origin x="-372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6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3DB724F-D5EE-485B-8CBF-6E5EE565B0E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1"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84CFC189-5643-47FC-A8F2-47D95F95C0D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F2F84-8B19-4ADC-91BC-111D703EE407}" type="slidenum">
              <a:rPr lang="en-US"/>
              <a:pPr/>
              <a:t>5</a:t>
            </a:fld>
            <a:endParaRPr lang="en-US"/>
          </a:p>
        </p:txBody>
      </p:sp>
      <p:sp>
        <p:nvSpPr>
          <p:cNvPr id="18434" name="Rectangle 2"/>
          <p:cNvSpPr>
            <a:spLocks noGrp="1" noRot="1" noChangeAspect="1" noChangeArrowheads="1" noTextEdit="1"/>
          </p:cNvSpPr>
          <p:nvPr>
            <p:ph type="sldImg"/>
          </p:nvPr>
        </p:nvSpPr>
        <p:spPr>
          <a:xfrm>
            <a:off x="1096963" y="676275"/>
            <a:ext cx="4603750" cy="3452813"/>
          </a:xfrm>
          <a:ln/>
        </p:spPr>
      </p:sp>
      <p:sp>
        <p:nvSpPr>
          <p:cNvPr id="18435" name="Rectangle 3"/>
          <p:cNvSpPr>
            <a:spLocks noGrp="1" noChangeArrowheads="1"/>
          </p:cNvSpPr>
          <p:nvPr>
            <p:ph type="body" idx="1"/>
          </p:nvPr>
        </p:nvSpPr>
        <p:spPr>
          <a:xfrm>
            <a:off x="896938" y="4354513"/>
            <a:ext cx="5083175" cy="4127500"/>
          </a:xfrm>
        </p:spPr>
        <p:txBody>
          <a:bodyPr lIns="89879" tIns="44939" rIns="89879" bIns="4493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71075-C911-4528-8C75-158ECF6559A8}" type="slidenum">
              <a:rPr lang="en-US"/>
              <a:pPr/>
              <a:t>14</a:t>
            </a:fld>
            <a:endParaRPr lang="en-US"/>
          </a:p>
        </p:txBody>
      </p:sp>
      <p:sp>
        <p:nvSpPr>
          <p:cNvPr id="31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0365" tIns="45182" rIns="90365" bIns="45182"/>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r>
              <a:rPr lang="en-US"/>
              <a:t>Summer interns</a:t>
            </a:r>
          </a:p>
          <a:p>
            <a:r>
              <a:rPr lang="en-US"/>
              <a:t>Visitors</a:t>
            </a:r>
          </a:p>
          <a:p>
            <a:r>
              <a:rPr lang="en-US"/>
              <a:t>Members of MSR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8E079-0C75-4B8C-BEFA-CCF2711741D5}" type="slidenum">
              <a:rPr lang="en-US"/>
              <a:pPr/>
              <a:t>19</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lIns="90365" tIns="45182" rIns="90365" bIns="45182"/>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E2710-E6C8-4F97-B1C8-ABFCAC1C6680}" type="slidenum">
              <a:rPr lang="en-US"/>
              <a:pPr/>
              <a:t>22</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lIns="90365" tIns="45182" rIns="90365" bIns="45182"/>
          <a:lstStyle/>
          <a:p>
            <a:r>
              <a:rPr lang="en-US" sz="1600"/>
              <a:t>State of the world before LCLint (gross simplification)</a:t>
            </a:r>
          </a:p>
          <a:p>
            <a:r>
              <a:rPr lang="en-US" sz="1600"/>
              <a:t>	Static checking as part of compilers or standard lint</a:t>
            </a:r>
          </a:p>
          <a:p>
            <a:r>
              <a:rPr lang="en-US" sz="1600"/>
              <a:t>	Formal verification tools – range from fiendishly expensive to unfathomable</a:t>
            </a:r>
          </a:p>
          <a:p>
            <a:r>
              <a:rPr lang="en-US" sz="1600"/>
              <a:t>		not used much except in academic research projects and when taxpayers are paying</a:t>
            </a:r>
          </a:p>
          <a:p>
            <a:endParaRPr lang="en-US" sz="1600"/>
          </a:p>
          <a:p>
            <a:endParaRPr lang="en-US" sz="1600"/>
          </a:p>
          <a:p>
            <a:r>
              <a:rPr lang="en-US" sz="1600"/>
              <a:t>Just to prove I have some powerpoint animation skills, even if they aren’t as impressive as Nick McKeown’s</a:t>
            </a:r>
          </a:p>
          <a:p>
            <a:endParaRPr lang="en-US"/>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A2207-D6D8-41DB-967A-BFA3F531DAAF}" type="slidenum">
              <a:rPr lang="en-US"/>
              <a:pPr/>
              <a:t>40</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CFC189-5643-47FC-A8F2-47D95F95C0DF}" type="slidenum">
              <a:rPr lang="en-US" smtClean="0"/>
              <a:pPr/>
              <a:t>53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7B62C-D824-4225-B05F-3D404AED2321}" type="slidenum">
              <a:rPr lang="en-US"/>
              <a:pPr/>
              <a:t>69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lIns="91433" tIns="45717" rIns="91433" bIns="45717"/>
          <a:lstStyle/>
          <a:p>
            <a:r>
              <a:rPr lang="en-US"/>
              <a:t>Background</a:t>
            </a:r>
          </a:p>
          <a:p>
            <a:r>
              <a:rPr lang="en-US"/>
              <a:t>	just got here last week</a:t>
            </a:r>
          </a:p>
          <a:p>
            <a:r>
              <a:rPr lang="en-US"/>
              <a:t>	finished degree at MIT week before</a:t>
            </a:r>
          </a:p>
          <a:p>
            <a:r>
              <a:rPr lang="en-US"/>
              <a:t>Philosophy of advising students</a:t>
            </a:r>
          </a:p>
          <a:p>
            <a:r>
              <a:rPr lang="en-US"/>
              <a:t>   don’t come to grad school to implement someone else’s idea</a:t>
            </a:r>
          </a:p>
          <a:p>
            <a:r>
              <a:rPr lang="en-US"/>
              <a:t>	can get paid more to do that in industry</a:t>
            </a:r>
          </a:p>
          <a:p>
            <a:r>
              <a:rPr lang="en-US"/>
              <a:t>    learn to be a researcher </a:t>
            </a:r>
          </a:p>
          <a:p>
            <a:r>
              <a:rPr lang="en-US"/>
              <a:t>    	important part of that is deciding what problems and ideas 	are worth spending time on</a:t>
            </a:r>
          </a:p>
          <a:p>
            <a:r>
              <a:rPr lang="en-US"/>
              <a:t>	grad students should have their own project</a:t>
            </a:r>
          </a:p>
          <a:p>
            <a:endParaRPr lang="en-US"/>
          </a:p>
          <a:p>
            <a:r>
              <a:rPr lang="en-US"/>
              <a:t>looking for students who can come up with their own ideas for research</a:t>
            </a:r>
          </a:p>
          <a:p>
            <a:r>
              <a:rPr lang="en-US"/>
              <a:t>will take good students interested in things I’m interested in – systems, programming languages &amp; compilers, security</a:t>
            </a:r>
          </a:p>
          <a:p>
            <a:endParaRPr lang="en-US"/>
          </a:p>
          <a:p>
            <a:r>
              <a:rPr lang="en-US"/>
              <a:t>rest of talk – give you a flavor of the kinds of things I am interested in</a:t>
            </a:r>
          </a:p>
          <a:p>
            <a:r>
              <a:rPr lang="en-US"/>
              <a:t>meant to give you ideas (hopefully even inspiration!) but not meant to suggest what you should work on</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472B6-8F1C-454A-93AE-0067777B2CEE}" type="slidenum">
              <a:rPr lang="en-US"/>
              <a:pPr/>
              <a:t>70</a:t>
            </a:fld>
            <a:endParaRPr lang="en-US"/>
          </a:p>
        </p:txBody>
      </p:sp>
      <p:sp>
        <p:nvSpPr>
          <p:cNvPr id="120834" name="Rectangle 2"/>
          <p:cNvSpPr>
            <a:spLocks noGrp="1" noRot="1" noChangeAspect="1" noChangeArrowheads="1"/>
          </p:cNvSpPr>
          <p:nvPr>
            <p:ph type="sldImg"/>
          </p:nvPr>
        </p:nvSpPr>
        <p:spPr bwMode="auto">
          <a:xfrm>
            <a:off x="1096963" y="676275"/>
            <a:ext cx="4603750" cy="3452813"/>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896938" y="4354513"/>
            <a:ext cx="5083175" cy="4127500"/>
          </a:xfrm>
          <a:prstGeom prst="rect">
            <a:avLst/>
          </a:prstGeom>
          <a:solidFill>
            <a:srgbClr val="FFFFFF"/>
          </a:solidFill>
          <a:ln>
            <a:solidFill>
              <a:srgbClr val="000000"/>
            </a:solidFill>
            <a:miter lim="800000"/>
            <a:headEnd/>
            <a:tailEnd/>
          </a:ln>
        </p:spPr>
        <p:txBody>
          <a:bodyPr lIns="89879" tIns="44939" rIns="89879" bIns="4493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99F9FA38-0A8D-40F7-8AB6-401116F3F9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490FB1C2-E42F-44CF-BCB5-596C29488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984889EB-A6F5-4942-9720-DD8F6CB99F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CF34CEFF-79C4-4A9B-9B48-D8FA3120E5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D8B2B825-97D7-4CEE-8517-F16C58ACA2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6" name="Footer Placeholder 5"/>
          <p:cNvSpPr>
            <a:spLocks noGrp="1"/>
          </p:cNvSpPr>
          <p:nvPr>
            <p:ph type="ftr" sz="quarter" idx="11"/>
          </p:nvPr>
        </p:nvSpPr>
        <p:spPr/>
        <p:txBody>
          <a:bodyPr/>
          <a:lstStyle/>
          <a:p>
            <a:r>
              <a:rPr lang="en-US" smtClean="0"/>
              <a:t>Software without Holes</a:t>
            </a:r>
            <a:endParaRPr lang="en-US"/>
          </a:p>
        </p:txBody>
      </p:sp>
      <p:sp>
        <p:nvSpPr>
          <p:cNvPr id="7" name="Slide Number Placeholder 6"/>
          <p:cNvSpPr>
            <a:spLocks noGrp="1"/>
          </p:cNvSpPr>
          <p:nvPr>
            <p:ph type="sldNum" sz="quarter" idx="12"/>
          </p:nvPr>
        </p:nvSpPr>
        <p:spPr/>
        <p:txBody>
          <a:bodyPr/>
          <a:lstStyle/>
          <a:p>
            <a:fld id="{84039BBC-D383-407D-882E-D86B2621A0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Mateti</a:t>
            </a:r>
            <a:endParaRPr lang="en-US"/>
          </a:p>
        </p:txBody>
      </p:sp>
      <p:sp>
        <p:nvSpPr>
          <p:cNvPr id="8" name="Footer Placeholder 7"/>
          <p:cNvSpPr>
            <a:spLocks noGrp="1"/>
          </p:cNvSpPr>
          <p:nvPr>
            <p:ph type="ftr" sz="quarter" idx="11"/>
          </p:nvPr>
        </p:nvSpPr>
        <p:spPr/>
        <p:txBody>
          <a:bodyPr/>
          <a:lstStyle/>
          <a:p>
            <a:r>
              <a:rPr lang="en-US" smtClean="0"/>
              <a:t>Software without Holes</a:t>
            </a:r>
            <a:endParaRPr lang="en-US"/>
          </a:p>
        </p:txBody>
      </p:sp>
      <p:sp>
        <p:nvSpPr>
          <p:cNvPr id="9" name="Slide Number Placeholder 8"/>
          <p:cNvSpPr>
            <a:spLocks noGrp="1"/>
          </p:cNvSpPr>
          <p:nvPr>
            <p:ph type="sldNum" sz="quarter" idx="12"/>
          </p:nvPr>
        </p:nvSpPr>
        <p:spPr/>
        <p:txBody>
          <a:bodyPr/>
          <a:lstStyle/>
          <a:p>
            <a:fld id="{79468F73-D1B3-42BB-8B4F-975CB4129B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93693045-C7C4-4545-827C-4918EFEF1F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Mateti</a:t>
            </a:r>
            <a:endParaRPr lang="en-US"/>
          </a:p>
        </p:txBody>
      </p:sp>
      <p:sp>
        <p:nvSpPr>
          <p:cNvPr id="3" name="Footer Placeholder 2"/>
          <p:cNvSpPr>
            <a:spLocks noGrp="1"/>
          </p:cNvSpPr>
          <p:nvPr>
            <p:ph type="ftr" sz="quarter" idx="11"/>
          </p:nvPr>
        </p:nvSpPr>
        <p:spPr/>
        <p:txBody>
          <a:bodyPr/>
          <a:lstStyle/>
          <a:p>
            <a:r>
              <a:rPr lang="en-US" smtClean="0"/>
              <a:t>Software without Holes</a:t>
            </a:r>
            <a:endParaRPr lang="en-US"/>
          </a:p>
        </p:txBody>
      </p:sp>
      <p:sp>
        <p:nvSpPr>
          <p:cNvPr id="4" name="Slide Number Placeholder 3"/>
          <p:cNvSpPr>
            <a:spLocks noGrp="1"/>
          </p:cNvSpPr>
          <p:nvPr>
            <p:ph type="sldNum" sz="quarter" idx="12"/>
          </p:nvPr>
        </p:nvSpPr>
        <p:spPr/>
        <p:txBody>
          <a:bodyPr/>
          <a:lstStyle/>
          <a:p>
            <a:fld id="{B991C40A-D058-404C-90B4-EFB6FFF9D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Mateti</a:t>
            </a:r>
            <a:endParaRPr lang="en-US"/>
          </a:p>
        </p:txBody>
      </p:sp>
      <p:sp>
        <p:nvSpPr>
          <p:cNvPr id="6" name="Footer Placeholder 5"/>
          <p:cNvSpPr>
            <a:spLocks noGrp="1"/>
          </p:cNvSpPr>
          <p:nvPr>
            <p:ph type="ftr" sz="quarter" idx="11"/>
          </p:nvPr>
        </p:nvSpPr>
        <p:spPr/>
        <p:txBody>
          <a:bodyPr/>
          <a:lstStyle/>
          <a:p>
            <a:r>
              <a:rPr lang="en-US" smtClean="0"/>
              <a:t>Software without Holes</a:t>
            </a:r>
            <a:endParaRPr lang="en-US"/>
          </a:p>
        </p:txBody>
      </p:sp>
      <p:sp>
        <p:nvSpPr>
          <p:cNvPr id="7" name="Slide Number Placeholder 6"/>
          <p:cNvSpPr>
            <a:spLocks noGrp="1"/>
          </p:cNvSpPr>
          <p:nvPr>
            <p:ph type="sldNum" sz="quarter" idx="12"/>
          </p:nvPr>
        </p:nvSpPr>
        <p:spPr/>
        <p:txBody>
          <a:bodyPr/>
          <a:lstStyle/>
          <a:p>
            <a:fld id="{248B8D62-E420-44C2-BAC6-02128489D1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Mateti</a:t>
            </a:r>
            <a:endParaRPr lang="en-US"/>
          </a:p>
        </p:txBody>
      </p:sp>
      <p:sp>
        <p:nvSpPr>
          <p:cNvPr id="6" name="Footer Placeholder 5"/>
          <p:cNvSpPr>
            <a:spLocks noGrp="1"/>
          </p:cNvSpPr>
          <p:nvPr>
            <p:ph type="ftr" sz="quarter" idx="11"/>
          </p:nvPr>
        </p:nvSpPr>
        <p:spPr/>
        <p:txBody>
          <a:bodyPr/>
          <a:lstStyle/>
          <a:p>
            <a:r>
              <a:rPr lang="en-US" smtClean="0"/>
              <a:t>Software without Holes</a:t>
            </a:r>
            <a:endParaRPr lang="en-US"/>
          </a:p>
        </p:txBody>
      </p:sp>
      <p:sp>
        <p:nvSpPr>
          <p:cNvPr id="7" name="Slide Number Placeholder 6"/>
          <p:cNvSpPr>
            <a:spLocks noGrp="1"/>
          </p:cNvSpPr>
          <p:nvPr>
            <p:ph type="sldNum" sz="quarter" idx="12"/>
          </p:nvPr>
        </p:nvSpPr>
        <p:spPr/>
        <p:txBody>
          <a:bodyPr/>
          <a:lstStyle/>
          <a:p>
            <a:fld id="{D157151D-A706-40BC-A3DB-92FC601C15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Mateti</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Software without Holes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301F0-4536-46F3-BD88-ACC5876EB3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wright.edu/~pmatet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opengroup.org/onlinepubs/007908799/xsh/abort.html" TargetMode="External"/><Relationship Id="rId2" Type="http://schemas.openxmlformats.org/officeDocument/2006/relationships/hyperlink" Target="http://www.opengroup.org/onlinepubs/007908799/xsh/asser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splint.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mailto:/*@onl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mailto:/*@onl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8" Type="http://schemas.openxmlformats.org/officeDocument/2006/relationships/hyperlink" Target="https://www.fortify.com/" TargetMode="External"/><Relationship Id="rId3" Type="http://schemas.openxmlformats.org/officeDocument/2006/relationships/hyperlink" Target="http://frama-c.com/" TargetMode="External"/><Relationship Id="rId7" Type="http://schemas.openxmlformats.org/officeDocument/2006/relationships/hyperlink" Target="http://www.coverity.com/" TargetMode="External"/><Relationship Id="rId2" Type="http://schemas.openxmlformats.org/officeDocument/2006/relationships/hyperlink" Target="http://www.bmethod.com/" TargetMode="External"/><Relationship Id="rId1" Type="http://schemas.openxmlformats.org/officeDocument/2006/relationships/slideLayout" Target="../slideLayouts/slideLayout2.xml"/><Relationship Id="rId6" Type="http://schemas.openxmlformats.org/officeDocument/2006/relationships/hyperlink" Target="http://mtc.epfl.ch/software-tools/blast/" TargetMode="External"/><Relationship Id="rId5" Type="http://schemas.openxmlformats.org/officeDocument/2006/relationships/hyperlink" Target="http://lara.epfl.ch/w/jahob_system" TargetMode="External"/><Relationship Id="rId4" Type="http://schemas.openxmlformats.org/officeDocument/2006/relationships/hyperlink" Target="http://pvs.csl.sri.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eclab.cs.ucdavis.edu/~bishop/classes/ecs153-1998-winter/robus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plint.org/" TargetMode="External"/><Relationship Id="rId5" Type="http://schemas.openxmlformats.org/officeDocument/2006/relationships/hyperlink" Target="http://www.cs.wright.edu/~pmateti/Courses/499/Top/lectures.html" TargetMode="External"/><Relationship Id="rId4" Type="http://schemas.openxmlformats.org/officeDocument/2006/relationships/hyperlink" Target="PrePost/prepostNotesP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lstStyle/>
          <a:p>
            <a:r>
              <a:rPr lang="en-US" sz="4400"/>
              <a:t>Software without Security Holes</a:t>
            </a:r>
            <a:br>
              <a:rPr lang="en-US" sz="4400"/>
            </a:br>
            <a:r>
              <a:rPr lang="en-US" sz="4400"/>
              <a:t> </a:t>
            </a:r>
          </a:p>
        </p:txBody>
      </p:sp>
      <p:sp>
        <p:nvSpPr>
          <p:cNvPr id="2053" name="Rectangle 5"/>
          <p:cNvSpPr>
            <a:spLocks noGrp="1" noChangeArrowheads="1"/>
          </p:cNvSpPr>
          <p:nvPr>
            <p:ph type="subTitle" idx="1"/>
          </p:nvPr>
        </p:nvSpPr>
        <p:spPr/>
        <p:txBody>
          <a:bodyPr/>
          <a:lstStyle/>
          <a:p>
            <a:r>
              <a:rPr lang="en-US">
                <a:hlinkClick r:id="rId2"/>
              </a:rPr>
              <a:t>Prabhaker Mateti</a:t>
            </a:r>
            <a:r>
              <a:rPr lang="en-US"/>
              <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4000" b="1"/>
              <a:t>Construction Principles for Secure Programs</a:t>
            </a:r>
            <a:r>
              <a:rPr lang="en-US" sz="4000"/>
              <a:t> </a:t>
            </a:r>
          </a:p>
        </p:txBody>
      </p:sp>
      <p:sp>
        <p:nvSpPr>
          <p:cNvPr id="67587" name="Rectangle 3"/>
          <p:cNvSpPr>
            <a:spLocks noGrp="1" noChangeArrowheads="1"/>
          </p:cNvSpPr>
          <p:nvPr>
            <p:ph idx="1"/>
          </p:nvPr>
        </p:nvSpPr>
        <p:spPr/>
        <p:txBody>
          <a:bodyPr/>
          <a:lstStyle/>
          <a:p>
            <a:pPr marL="609600" indent="-609600">
              <a:lnSpc>
                <a:spcPct val="80000"/>
              </a:lnSpc>
              <a:buFont typeface="Wingdings" pitchFamily="2" charset="2"/>
              <a:buAutoNum type="arabicPeriod" startAt="9"/>
            </a:pPr>
            <a:r>
              <a:rPr lang="en-US" sz="2000">
                <a:latin typeface="Tahoma" pitchFamily="34" charset="0"/>
              </a:rPr>
              <a:t>Use session encryption to avoid session hijacking and hide authentication information. </a:t>
            </a:r>
          </a:p>
          <a:p>
            <a:pPr marL="609600" indent="-609600">
              <a:lnSpc>
                <a:spcPct val="80000"/>
              </a:lnSpc>
              <a:buFont typeface="Wingdings" pitchFamily="2" charset="2"/>
              <a:buAutoNum type="arabicPeriod" startAt="9"/>
            </a:pPr>
            <a:r>
              <a:rPr lang="en-US" sz="2000">
                <a:latin typeface="Tahoma" pitchFamily="34" charset="0"/>
              </a:rPr>
              <a:t>Never use </a:t>
            </a:r>
            <a:r>
              <a:rPr lang="en-US" sz="2000">
                <a:latin typeface="Lucida Console" pitchFamily="49" charset="0"/>
              </a:rPr>
              <a:t>system() and popen()</a:t>
            </a:r>
            <a:r>
              <a:rPr lang="en-US" sz="2000">
                <a:latin typeface="Tahoma" pitchFamily="34" charset="0"/>
              </a:rPr>
              <a:t> system calls </a:t>
            </a:r>
          </a:p>
          <a:p>
            <a:pPr marL="609600" indent="-609600">
              <a:lnSpc>
                <a:spcPct val="80000"/>
              </a:lnSpc>
              <a:buFont typeface="Wingdings" pitchFamily="2" charset="2"/>
              <a:buAutoNum type="arabicPeriod" startAt="9"/>
            </a:pPr>
            <a:r>
              <a:rPr lang="en-US" sz="2000">
                <a:latin typeface="Tahoma" pitchFamily="34" charset="0"/>
              </a:rPr>
              <a:t>Avoid creating setuid or setgid shell scripts </a:t>
            </a:r>
          </a:p>
          <a:p>
            <a:pPr marL="609600" indent="-609600">
              <a:lnSpc>
                <a:spcPct val="80000"/>
              </a:lnSpc>
              <a:buFont typeface="Wingdings" pitchFamily="2" charset="2"/>
              <a:buAutoNum type="arabicPeriod" startAt="9"/>
            </a:pPr>
            <a:r>
              <a:rPr lang="en-US" sz="2000">
                <a:latin typeface="Tahoma" pitchFamily="34" charset="0"/>
              </a:rPr>
              <a:t>Do not make assumptions about port numbers, use </a:t>
            </a:r>
            <a:r>
              <a:rPr lang="en-US" sz="2000">
                <a:latin typeface="Lucida Console" pitchFamily="49" charset="0"/>
              </a:rPr>
              <a:t>getservbyname</a:t>
            </a:r>
            <a:r>
              <a:rPr lang="en-US" sz="2000">
                <a:latin typeface="Tahoma" pitchFamily="34" charset="0"/>
              </a:rPr>
              <a:t>() instead.  Do not assume connections from well-known ports are legitimate or trustworthy. Do not assume the source IP address is legitimate. Place timeouts and load level limits on incoming network-oriented read request.  Place timeouts on outgoing network-oriented write requests. </a:t>
            </a:r>
          </a:p>
          <a:p>
            <a:pPr marL="609600" indent="-609600">
              <a:lnSpc>
                <a:spcPct val="80000"/>
              </a:lnSpc>
              <a:buFont typeface="Wingdings" pitchFamily="2" charset="2"/>
              <a:buAutoNum type="arabicPeriod" startAt="9"/>
            </a:pPr>
            <a:r>
              <a:rPr lang="en-US" sz="2000">
                <a:latin typeface="Tahoma" pitchFamily="34" charset="0"/>
              </a:rPr>
              <a:t>Robust Compilation and Libraries. Use tools such as lint, and splint.  Have internal consistency-checking code.  Use your compiler wisely. With </a:t>
            </a:r>
            <a:r>
              <a:rPr lang="en-US" sz="2000">
                <a:latin typeface="Lucida Console" pitchFamily="49" charset="0"/>
              </a:rPr>
              <a:t>gcc</a:t>
            </a:r>
            <a:r>
              <a:rPr lang="en-US" sz="2000">
                <a:latin typeface="Tahoma" pitchFamily="34" charset="0"/>
              </a:rPr>
              <a:t>, use </a:t>
            </a:r>
            <a:r>
              <a:rPr lang="en-US" sz="2000">
                <a:latin typeface="Lucida Console" pitchFamily="49" charset="0"/>
              </a:rPr>
              <a:t>-Wall -ansi -pedantic</a:t>
            </a:r>
            <a:r>
              <a:rPr lang="en-US" sz="2000">
                <a:latin typeface="Tahoma" pitchFamily="34" charset="0"/>
              </a:rPr>
              <a:t> flags.  Use safe libraries.</a:t>
            </a:r>
          </a:p>
        </p:txBody>
      </p:sp>
      <p:sp>
        <p:nvSpPr>
          <p:cNvPr id="6" name="Slide Number Placeholder 5"/>
          <p:cNvSpPr>
            <a:spLocks noGrp="1"/>
          </p:cNvSpPr>
          <p:nvPr>
            <p:ph type="sldNum" sz="quarter" idx="12"/>
          </p:nvPr>
        </p:nvSpPr>
        <p:spPr/>
        <p:txBody>
          <a:bodyPr/>
          <a:lstStyle/>
          <a:p>
            <a:fld id="{F6A5E985-7EF5-4493-AF48-4D90F42EA8B2}" type="slidenum">
              <a:rPr lang="en-US"/>
              <a:pPr/>
              <a:t>10</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sz="4000" b="1"/>
              <a:t>Construction Principles for Secure Programs</a:t>
            </a:r>
            <a:r>
              <a:rPr lang="en-US" sz="4000"/>
              <a:t> </a:t>
            </a:r>
          </a:p>
        </p:txBody>
      </p:sp>
      <p:sp>
        <p:nvSpPr>
          <p:cNvPr id="68611" name="Rectangle 3"/>
          <p:cNvSpPr>
            <a:spLocks noGrp="1" noChangeArrowheads="1"/>
          </p:cNvSpPr>
          <p:nvPr>
            <p:ph idx="1"/>
          </p:nvPr>
        </p:nvSpPr>
        <p:spPr/>
        <p:txBody>
          <a:bodyPr/>
          <a:lstStyle/>
          <a:p>
            <a:pPr marL="609600" indent="-609600">
              <a:lnSpc>
                <a:spcPct val="80000"/>
              </a:lnSpc>
              <a:buFont typeface="Wingdings" pitchFamily="2" charset="2"/>
              <a:buAutoNum type="arabicPeriod" startAt="13"/>
            </a:pPr>
            <a:endParaRPr lang="en-US" sz="2000"/>
          </a:p>
          <a:p>
            <a:pPr marL="609600" indent="-609600">
              <a:lnSpc>
                <a:spcPct val="80000"/>
              </a:lnSpc>
              <a:buFont typeface="Wingdings" pitchFamily="2" charset="2"/>
              <a:buAutoNum type="arabicPeriod" startAt="14"/>
            </a:pPr>
            <a:r>
              <a:rPr lang="en-US" sz="2000"/>
              <a:t>Have code reviewed by other people. E.g., commercial products such as 3Com's  CoreBuilder and SuperStack II hubs were revealed to have "secret" backdoor passwords. </a:t>
            </a:r>
          </a:p>
          <a:p>
            <a:pPr marL="609600" indent="-609600">
              <a:lnSpc>
                <a:spcPct val="80000"/>
              </a:lnSpc>
              <a:buFont typeface="Wingdings" pitchFamily="2" charset="2"/>
              <a:buAutoNum type="arabicPeriod" startAt="14"/>
            </a:pPr>
            <a:r>
              <a:rPr lang="en-US" sz="2000"/>
              <a:t>Test thoroughly.  Test the software using the same methods that crackers do: Try to overflow every buffer in the package, Try to abuse command line options, Try to create every race condition conceivable.  Have others besides the designers and implementers test the code.  Be aware of test coverage; gcc -pg -a causes the program to produce a bb.out file that is helpful in determining how effective your tests are at covering all branches of the code.  </a:t>
            </a:r>
          </a:p>
          <a:p>
            <a:pPr marL="609600" indent="-609600">
              <a:lnSpc>
                <a:spcPct val="80000"/>
              </a:lnSpc>
              <a:buFont typeface="Wingdings" pitchFamily="2" charset="2"/>
              <a:buAutoNum type="arabicPeriod" startAt="14"/>
            </a:pPr>
            <a:r>
              <a:rPr lang="en-US" sz="2000"/>
              <a:t>Use formal specifications.  At a minimum, develop pre- and post-conditions in carefully written English.</a:t>
            </a:r>
          </a:p>
          <a:p>
            <a:pPr marL="609600" indent="-609600">
              <a:lnSpc>
                <a:spcPct val="80000"/>
              </a:lnSpc>
            </a:pPr>
            <a:endParaRPr lang="en-US" sz="2000"/>
          </a:p>
        </p:txBody>
      </p:sp>
      <p:sp>
        <p:nvSpPr>
          <p:cNvPr id="6" name="Slide Number Placeholder 5"/>
          <p:cNvSpPr>
            <a:spLocks noGrp="1"/>
          </p:cNvSpPr>
          <p:nvPr>
            <p:ph type="sldNum" sz="quarter" idx="12"/>
          </p:nvPr>
        </p:nvSpPr>
        <p:spPr/>
        <p:txBody>
          <a:bodyPr/>
          <a:lstStyle/>
          <a:p>
            <a:fld id="{3D4C4936-9104-45EB-B694-3901EC6EE808}" type="slidenum">
              <a:rPr lang="en-US"/>
              <a:pPr/>
              <a:t>11</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noChangeArrowheads="1"/>
          </p:cNvSpPr>
          <p:nvPr>
            <p:ph type="title"/>
          </p:nvPr>
        </p:nvSpPr>
        <p:spPr/>
        <p:txBody>
          <a:bodyPr/>
          <a:lstStyle/>
          <a:p>
            <a:r>
              <a:rPr lang="en-US" sz="4000"/>
              <a:t>Automated Tools for Secure Programs</a:t>
            </a:r>
          </a:p>
        </p:txBody>
      </p:sp>
      <p:sp>
        <p:nvSpPr>
          <p:cNvPr id="20489" name="Rectangle 9"/>
          <p:cNvSpPr>
            <a:spLocks noGrp="1" noChangeArrowheads="1"/>
          </p:cNvSpPr>
          <p:nvPr>
            <p:ph idx="1"/>
          </p:nvPr>
        </p:nvSpPr>
        <p:spPr/>
        <p:txBody>
          <a:bodyPr/>
          <a:lstStyle/>
          <a:p>
            <a:r>
              <a:rPr lang="en-US" sz="2800" dirty="0"/>
              <a:t>Run-time solutions</a:t>
            </a:r>
          </a:p>
          <a:p>
            <a:pPr lvl="1"/>
            <a:r>
              <a:rPr lang="en-US" sz="2400" dirty="0"/>
              <a:t>#include &lt;</a:t>
            </a:r>
            <a:r>
              <a:rPr lang="en-US" sz="2400" dirty="0" err="1"/>
              <a:t>assert.h</a:t>
            </a:r>
            <a:r>
              <a:rPr lang="en-US" sz="2400" dirty="0"/>
              <a:t>&gt; </a:t>
            </a:r>
          </a:p>
          <a:p>
            <a:pPr lvl="1"/>
            <a:r>
              <a:rPr lang="en-US" sz="2400" dirty="0" err="1"/>
              <a:t>StackGuard</a:t>
            </a:r>
            <a:r>
              <a:rPr lang="en-US" sz="2400" dirty="0"/>
              <a:t>[USENIX 1997], </a:t>
            </a:r>
            <a:r>
              <a:rPr lang="en-US" sz="2400" dirty="0" err="1"/>
              <a:t>gcc</a:t>
            </a:r>
            <a:r>
              <a:rPr lang="en-US" sz="2400" dirty="0"/>
              <a:t> bounds-checking, </a:t>
            </a:r>
            <a:r>
              <a:rPr lang="en-US" sz="2400" dirty="0" err="1"/>
              <a:t>libsafe</a:t>
            </a:r>
            <a:r>
              <a:rPr lang="en-US" sz="2400" dirty="0"/>
              <a:t>[USENIX 2000</a:t>
            </a:r>
            <a:r>
              <a:rPr lang="en-US" sz="2400" dirty="0" smtClean="0"/>
              <a:t>], …</a:t>
            </a:r>
            <a:endParaRPr lang="en-US" sz="2400" dirty="0"/>
          </a:p>
          <a:p>
            <a:pPr lvl="1"/>
            <a:r>
              <a:rPr lang="en-US" sz="2400" dirty="0"/>
              <a:t>Performance penalty</a:t>
            </a:r>
          </a:p>
          <a:p>
            <a:pPr lvl="1"/>
            <a:r>
              <a:rPr lang="en-US" sz="2400" dirty="0"/>
              <a:t>Turns buffer overflow into a </a:t>
            </a:r>
            <a:r>
              <a:rPr lang="en-US" sz="2400" dirty="0" err="1"/>
              <a:t>DoS</a:t>
            </a:r>
            <a:r>
              <a:rPr lang="en-US" sz="2400" dirty="0"/>
              <a:t> attack</a:t>
            </a:r>
          </a:p>
          <a:p>
            <a:r>
              <a:rPr lang="en-US" sz="2800" dirty="0"/>
              <a:t>Compile-time solutions - static analysis</a:t>
            </a:r>
          </a:p>
          <a:p>
            <a:pPr lvl="1"/>
            <a:r>
              <a:rPr lang="en-US" sz="2400" dirty="0"/>
              <a:t>No run-time performance penalty</a:t>
            </a:r>
          </a:p>
          <a:p>
            <a:pPr lvl="1"/>
            <a:r>
              <a:rPr lang="en-US" sz="2400" dirty="0"/>
              <a:t>Checks properties of all possible executions</a:t>
            </a:r>
          </a:p>
          <a:p>
            <a:pPr lvl="1"/>
            <a:r>
              <a:rPr lang="en-US" sz="2400" dirty="0"/>
              <a:t>www.splint.org</a:t>
            </a:r>
          </a:p>
          <a:p>
            <a:pPr lvl="1"/>
            <a:endParaRPr lang="en-US" sz="2400" dirty="0"/>
          </a:p>
        </p:txBody>
      </p:sp>
      <p:sp>
        <p:nvSpPr>
          <p:cNvPr id="6" name="Slide Number Placeholder 5"/>
          <p:cNvSpPr>
            <a:spLocks noGrp="1"/>
          </p:cNvSpPr>
          <p:nvPr>
            <p:ph type="sldNum" sz="quarter" idx="12"/>
          </p:nvPr>
        </p:nvSpPr>
        <p:spPr/>
        <p:txBody>
          <a:bodyPr/>
          <a:lstStyle/>
          <a:p>
            <a:fld id="{C5B74893-5873-47C6-8CE0-28791A7D89E2}" type="slidenum">
              <a:rPr lang="en-US"/>
              <a:pPr/>
              <a:t>12</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Automated Tools</a:t>
            </a:r>
          </a:p>
        </p:txBody>
      </p:sp>
      <p:sp>
        <p:nvSpPr>
          <p:cNvPr id="108547" name="Rectangle 3"/>
          <p:cNvSpPr>
            <a:spLocks noGrp="1" noChangeArrowheads="1"/>
          </p:cNvSpPr>
          <p:nvPr>
            <p:ph idx="1"/>
          </p:nvPr>
        </p:nvSpPr>
        <p:spPr/>
        <p:txBody>
          <a:bodyPr/>
          <a:lstStyle/>
          <a:p>
            <a:r>
              <a:rPr lang="en-US" sz="2800"/>
              <a:t>Run-time solutions</a:t>
            </a:r>
          </a:p>
          <a:p>
            <a:pPr lvl="1"/>
            <a:r>
              <a:rPr lang="en-US" sz="2400"/>
              <a:t>StackGuard[USENIX 7], gcc bounds-checking, libsafe[USENIX 2000]</a:t>
            </a:r>
          </a:p>
          <a:p>
            <a:pPr lvl="1"/>
            <a:r>
              <a:rPr lang="en-US" sz="2400"/>
              <a:t>Performance penalty</a:t>
            </a:r>
          </a:p>
          <a:p>
            <a:pPr lvl="1"/>
            <a:r>
              <a:rPr lang="en-US" sz="2400"/>
              <a:t>Turns buffer overflow into a DoS attack</a:t>
            </a:r>
          </a:p>
          <a:p>
            <a:r>
              <a:rPr lang="en-US" sz="2800"/>
              <a:t>Compile-time solutions - static analysis</a:t>
            </a:r>
          </a:p>
          <a:p>
            <a:pPr lvl="1"/>
            <a:r>
              <a:rPr lang="en-US" sz="2400"/>
              <a:t>No run-time performance penalty</a:t>
            </a:r>
          </a:p>
          <a:p>
            <a:pPr lvl="1"/>
            <a:r>
              <a:rPr lang="en-US" sz="2400"/>
              <a:t>Checks properties of all possible executions</a:t>
            </a:r>
          </a:p>
          <a:p>
            <a:pPr lvl="1"/>
            <a:endParaRPr lang="en-US" sz="2400"/>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29A45358-1106-4B13-BEA3-ABBEE8675598}"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Approach</a:t>
            </a:r>
            <a:endParaRPr lang="en-US"/>
          </a:p>
        </p:txBody>
      </p:sp>
      <p:sp>
        <p:nvSpPr>
          <p:cNvPr id="30723" name="Rectangle 3"/>
          <p:cNvSpPr>
            <a:spLocks noGrp="1" noChangeArrowheads="1"/>
          </p:cNvSpPr>
          <p:nvPr>
            <p:ph idx="1"/>
          </p:nvPr>
        </p:nvSpPr>
        <p:spPr/>
        <p:txBody>
          <a:bodyPr/>
          <a:lstStyle/>
          <a:p>
            <a:r>
              <a:rPr lang="en-US" smtClean="0"/>
              <a:t>Programmers add “annotations” </a:t>
            </a:r>
          </a:p>
          <a:p>
            <a:pPr lvl="1"/>
            <a:r>
              <a:rPr lang="en-US" smtClean="0"/>
              <a:t>Simple and precise.</a:t>
            </a:r>
          </a:p>
          <a:p>
            <a:pPr lvl="1"/>
            <a:r>
              <a:rPr lang="en-US" smtClean="0"/>
              <a:t>Describe programmers intent:</a:t>
            </a:r>
          </a:p>
          <a:p>
            <a:pPr lvl="2"/>
            <a:r>
              <a:rPr lang="en-US" smtClean="0"/>
              <a:t>Types, memory management, data hiding, aliasing, modification, null-ity, buffer sizes, security, etc.</a:t>
            </a:r>
          </a:p>
          <a:p>
            <a:r>
              <a:rPr lang="en-US" smtClean="0"/>
              <a:t>SPLINT detects inconsistencies between annotations and code.</a:t>
            </a:r>
          </a:p>
          <a:p>
            <a:pPr lvl="1"/>
            <a:r>
              <a:rPr lang="en-US" smtClean="0"/>
              <a:t>Fast dataflow analyses.</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3FF56516-6E43-4814-8EE3-9C6DCC7D832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atin typeface="Times New Roman" pitchFamily="18" charset="0"/>
              </a:rPr>
              <a:t>What is Static Checking?</a:t>
            </a:r>
          </a:p>
        </p:txBody>
      </p:sp>
      <p:sp>
        <p:nvSpPr>
          <p:cNvPr id="321539" name="Rectangle 3"/>
          <p:cNvSpPr>
            <a:spLocks noGrp="1" noChangeArrowheads="1"/>
          </p:cNvSpPr>
          <p:nvPr>
            <p:ph idx="1"/>
          </p:nvPr>
        </p:nvSpPr>
        <p:spPr>
          <a:xfrm>
            <a:off x="533400" y="2133600"/>
            <a:ext cx="8229600" cy="3657600"/>
          </a:xfrm>
        </p:spPr>
        <p:txBody>
          <a:bodyPr/>
          <a:lstStyle/>
          <a:p>
            <a:pPr>
              <a:lnSpc>
                <a:spcPct val="80000"/>
              </a:lnSpc>
            </a:pPr>
            <a:r>
              <a:rPr lang="en-US" sz="2800">
                <a:latin typeface="Times New Roman" pitchFamily="18" charset="0"/>
              </a:rPr>
              <a:t>Static checking is a technique for finding common programming errors without executing the program.</a:t>
            </a:r>
          </a:p>
          <a:p>
            <a:pPr>
              <a:lnSpc>
                <a:spcPct val="80000"/>
              </a:lnSpc>
            </a:pPr>
            <a:endParaRPr lang="en-US" sz="2800">
              <a:latin typeface="Times New Roman" pitchFamily="18" charset="0"/>
            </a:endParaRPr>
          </a:p>
          <a:p>
            <a:pPr>
              <a:lnSpc>
                <a:spcPct val="80000"/>
              </a:lnSpc>
            </a:pPr>
            <a:r>
              <a:rPr lang="en-US" sz="2800">
                <a:latin typeface="Times New Roman" pitchFamily="18" charset="0"/>
              </a:rPr>
              <a:t>Some of the errors detected includes misuse of null pointers, failures to allocate/deallocate memory, type cast errors, use of undefined or deallocated storage.</a:t>
            </a:r>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2B8E86C7-5060-45FC-9F52-BB89AFAD1E2B}"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atin typeface="Times New Roman" pitchFamily="18" charset="0"/>
              </a:rPr>
              <a:t>Why Static Checking?</a:t>
            </a:r>
          </a:p>
        </p:txBody>
      </p:sp>
      <p:sp>
        <p:nvSpPr>
          <p:cNvPr id="431107" name="Rectangle 3"/>
          <p:cNvSpPr>
            <a:spLocks noGrp="1" noChangeArrowheads="1"/>
          </p:cNvSpPr>
          <p:nvPr>
            <p:ph idx="1"/>
          </p:nvPr>
        </p:nvSpPr>
        <p:spPr>
          <a:xfrm>
            <a:off x="457200" y="1676400"/>
            <a:ext cx="8229600" cy="4343400"/>
          </a:xfrm>
        </p:spPr>
        <p:txBody>
          <a:bodyPr/>
          <a:lstStyle/>
          <a:p>
            <a:pPr>
              <a:lnSpc>
                <a:spcPct val="90000"/>
              </a:lnSpc>
            </a:pPr>
            <a:r>
              <a:rPr lang="en-US">
                <a:latin typeface="Times New Roman" pitchFamily="18" charset="0"/>
              </a:rPr>
              <a:t>Dynamic or run-time checking is another common procedure used to detect programming errors</a:t>
            </a:r>
          </a:p>
          <a:p>
            <a:pPr>
              <a:lnSpc>
                <a:spcPct val="90000"/>
              </a:lnSpc>
            </a:pPr>
            <a:r>
              <a:rPr lang="en-US">
                <a:latin typeface="Times New Roman" pitchFamily="18" charset="0"/>
              </a:rPr>
              <a:t>Dynamic checking also determines correctness in program functionality and program behavior</a:t>
            </a:r>
          </a:p>
          <a:p>
            <a:pPr>
              <a:lnSpc>
                <a:spcPct val="90000"/>
              </a:lnSpc>
            </a:pPr>
            <a:r>
              <a:rPr lang="en-US">
                <a:latin typeface="Times New Roman" pitchFamily="18" charset="0"/>
              </a:rPr>
              <a:t>Dynamic checking requires execution of the program and employs multiple test conditions to check the program behavior and detect errors</a:t>
            </a:r>
          </a:p>
          <a:p>
            <a:pPr>
              <a:lnSpc>
                <a:spcPct val="90000"/>
              </a:lnSpc>
              <a:buFont typeface="Wingdings" pitchFamily="2" charset="2"/>
              <a:buNone/>
            </a:pPr>
            <a:endParaRPr lang="en-US">
              <a:latin typeface="Times New Roman" pitchFamily="18" charset="0"/>
            </a:endParaRPr>
          </a:p>
          <a:p>
            <a:pPr>
              <a:lnSpc>
                <a:spcPct val="90000"/>
              </a:lnSpc>
              <a:buFont typeface="Wingdings" pitchFamily="2" charset="2"/>
              <a:buNone/>
            </a:pPr>
            <a:endParaRPr lang="en-US">
              <a:latin typeface="Times New Roman" pitchFamily="18" charset="0"/>
            </a:endParaRPr>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0A2546C3-5583-4439-B2AF-94EBF2E089BD}"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atin typeface="Times New Roman" pitchFamily="18" charset="0"/>
              </a:rPr>
              <a:t>Disadvantage of Dynamic checking</a:t>
            </a:r>
          </a:p>
        </p:txBody>
      </p:sp>
      <p:sp>
        <p:nvSpPr>
          <p:cNvPr id="461827" name="Rectangle 3"/>
          <p:cNvSpPr>
            <a:spLocks noGrp="1" noChangeArrowheads="1"/>
          </p:cNvSpPr>
          <p:nvPr>
            <p:ph idx="1"/>
          </p:nvPr>
        </p:nvSpPr>
        <p:spPr/>
        <p:txBody>
          <a:bodyPr/>
          <a:lstStyle/>
          <a:p>
            <a:pPr>
              <a:buFont typeface="Wingdings" pitchFamily="2" charset="2"/>
              <a:buNone/>
            </a:pPr>
            <a:r>
              <a:rPr lang="en-US" sz="1800"/>
              <a:t>void f1(int condition) {</a:t>
            </a:r>
          </a:p>
          <a:p>
            <a:pPr>
              <a:buFont typeface="Wingdings" pitchFamily="2" charset="2"/>
              <a:buNone/>
            </a:pPr>
            <a:r>
              <a:rPr lang="en-US" sz="1800"/>
              <a:t>	int *p = NULL;</a:t>
            </a:r>
          </a:p>
          <a:p>
            <a:pPr>
              <a:buFont typeface="Wingdings" pitchFamily="2" charset="2"/>
              <a:buNone/>
            </a:pPr>
            <a:r>
              <a:rPr lang="en-US" sz="1800"/>
              <a:t>	if(condition)</a:t>
            </a:r>
          </a:p>
          <a:p>
            <a:pPr>
              <a:buFont typeface="Wingdings" pitchFamily="2" charset="2"/>
              <a:buNone/>
            </a:pPr>
            <a:r>
              <a:rPr lang="en-US" sz="1800"/>
              <a:t>		p = &amp;variable;</a:t>
            </a:r>
          </a:p>
          <a:p>
            <a:pPr>
              <a:buFont typeface="Wingdings" pitchFamily="2" charset="2"/>
              <a:buNone/>
            </a:pPr>
            <a:r>
              <a:rPr lang="en-US" sz="1800"/>
              <a:t>	else</a:t>
            </a:r>
          </a:p>
          <a:p>
            <a:pPr>
              <a:buFont typeface="Wingdings" pitchFamily="2" charset="2"/>
              <a:buNone/>
            </a:pPr>
            <a:r>
              <a:rPr lang="en-US" sz="1800"/>
              <a:t>		*p = 123;</a:t>
            </a:r>
          </a:p>
          <a:p>
            <a:pPr>
              <a:buFont typeface="Wingdings" pitchFamily="2" charset="2"/>
              <a:buNone/>
            </a:pPr>
            <a:r>
              <a:rPr lang="en-US" sz="1800"/>
              <a:t>}</a:t>
            </a:r>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97FFFA8A-E291-4352-B406-142254BFA65A}"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57200" y="457200"/>
            <a:ext cx="8229600" cy="914400"/>
          </a:xfrm>
        </p:spPr>
        <p:txBody>
          <a:bodyPr/>
          <a:lstStyle/>
          <a:p>
            <a:r>
              <a:rPr lang="en-US" sz="3200">
                <a:latin typeface="Times New Roman" pitchFamily="18" charset="0"/>
              </a:rPr>
              <a:t>Disadvantage of Dynamic checking </a:t>
            </a:r>
            <a:r>
              <a:rPr lang="en-US" sz="2800" i="1">
                <a:latin typeface="Times New Roman" pitchFamily="18" charset="0"/>
              </a:rPr>
              <a:t>(contd.)</a:t>
            </a:r>
          </a:p>
        </p:txBody>
      </p:sp>
      <p:sp>
        <p:nvSpPr>
          <p:cNvPr id="432131" name="Rectangle 3"/>
          <p:cNvSpPr>
            <a:spLocks noGrp="1" noChangeArrowheads="1"/>
          </p:cNvSpPr>
          <p:nvPr>
            <p:ph idx="1"/>
          </p:nvPr>
        </p:nvSpPr>
        <p:spPr>
          <a:xfrm>
            <a:off x="457200" y="1600200"/>
            <a:ext cx="8229600" cy="4267200"/>
          </a:xfrm>
        </p:spPr>
        <p:txBody>
          <a:bodyPr/>
          <a:lstStyle/>
          <a:p>
            <a:r>
              <a:rPr lang="en-US" sz="2800">
                <a:latin typeface="Times New Roman" pitchFamily="18" charset="0"/>
              </a:rPr>
              <a:t>Dynamic checking mainly depends on the test cases and errors dependent on test conditions are hard to detect</a:t>
            </a:r>
          </a:p>
          <a:p>
            <a:r>
              <a:rPr lang="en-US" sz="2800">
                <a:latin typeface="Times New Roman" pitchFamily="18" charset="0"/>
              </a:rPr>
              <a:t>It is also very difficult to determine if all possible test conditions have been checked and very path in the program has been covered</a:t>
            </a:r>
          </a:p>
          <a:p>
            <a:r>
              <a:rPr lang="en-US" sz="2800">
                <a:latin typeface="Times New Roman" pitchFamily="18" charset="0"/>
              </a:rPr>
              <a:t>E.g. Code Coverage</a:t>
            </a:r>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A624A3D4-061E-48D1-B2E7-D4198BF2791E}"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04800"/>
            <a:ext cx="7772400" cy="1143000"/>
          </a:xfrm>
        </p:spPr>
        <p:txBody>
          <a:bodyPr/>
          <a:lstStyle/>
          <a:p>
            <a:r>
              <a:rPr lang="en-US"/>
              <a:t>Approach</a:t>
            </a:r>
          </a:p>
        </p:txBody>
      </p:sp>
      <p:sp>
        <p:nvSpPr>
          <p:cNvPr id="79875" name="Rectangle 3"/>
          <p:cNvSpPr>
            <a:spLocks noGrp="1" noChangeArrowheads="1"/>
          </p:cNvSpPr>
          <p:nvPr>
            <p:ph idx="1"/>
          </p:nvPr>
        </p:nvSpPr>
        <p:spPr>
          <a:xfrm>
            <a:off x="914400" y="2133600"/>
            <a:ext cx="7772400" cy="4114800"/>
          </a:xfrm>
        </p:spPr>
        <p:txBody>
          <a:bodyPr/>
          <a:lstStyle/>
          <a:p>
            <a:pPr>
              <a:lnSpc>
                <a:spcPct val="90000"/>
              </a:lnSpc>
            </a:pPr>
            <a:r>
              <a:rPr lang="en-US" b="1"/>
              <a:t>Programmers add “annotations” </a:t>
            </a:r>
          </a:p>
          <a:p>
            <a:pPr lvl="1">
              <a:lnSpc>
                <a:spcPct val="90000"/>
              </a:lnSpc>
            </a:pPr>
            <a:r>
              <a:rPr lang="en-US" b="1"/>
              <a:t>Simple and precise.</a:t>
            </a:r>
          </a:p>
          <a:p>
            <a:pPr lvl="1">
              <a:lnSpc>
                <a:spcPct val="90000"/>
              </a:lnSpc>
            </a:pPr>
            <a:r>
              <a:rPr lang="en-US" b="1"/>
              <a:t>Describe programmers intent:</a:t>
            </a:r>
          </a:p>
          <a:p>
            <a:pPr lvl="2">
              <a:lnSpc>
                <a:spcPct val="90000"/>
              </a:lnSpc>
            </a:pPr>
            <a:r>
              <a:rPr lang="en-US" b="1"/>
              <a:t>Types, memory management, data hiding, aliasing, modification, null-ity, buffer sizes, security, etc.</a:t>
            </a:r>
          </a:p>
          <a:p>
            <a:pPr>
              <a:lnSpc>
                <a:spcPct val="90000"/>
              </a:lnSpc>
            </a:pPr>
            <a:r>
              <a:rPr lang="en-US" b="1"/>
              <a:t>SPLINT detects inconsistencies between annotations and code.</a:t>
            </a:r>
          </a:p>
          <a:p>
            <a:pPr lvl="1">
              <a:lnSpc>
                <a:spcPct val="90000"/>
              </a:lnSpc>
            </a:pPr>
            <a:r>
              <a:rPr lang="en-US" b="1"/>
              <a:t>Fast dataflow analyses.</a:t>
            </a:r>
            <a:endParaRPr lang="en-US"/>
          </a:p>
        </p:txBody>
      </p:sp>
      <p:sp>
        <p:nvSpPr>
          <p:cNvPr id="6" name="Slide Number Placeholder 5"/>
          <p:cNvSpPr>
            <a:spLocks noGrp="1"/>
          </p:cNvSpPr>
          <p:nvPr>
            <p:ph type="sldNum" sz="quarter" idx="12"/>
          </p:nvPr>
        </p:nvSpPr>
        <p:spPr/>
        <p:txBody>
          <a:bodyPr/>
          <a:lstStyle/>
          <a:p>
            <a:fld id="{FBF31801-A2E3-4232-9C07-E3D43DA39849}" type="slidenum">
              <a:rPr lang="en-US"/>
              <a:pPr/>
              <a:t>19</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a:t>Top Ten Security Holes</a:t>
            </a:r>
          </a:p>
        </p:txBody>
      </p:sp>
      <p:sp>
        <p:nvSpPr>
          <p:cNvPr id="6147" name="Rectangle 3"/>
          <p:cNvSpPr>
            <a:spLocks noGrp="1" noChangeArrowheads="1"/>
          </p:cNvSpPr>
          <p:nvPr>
            <p:ph idx="1"/>
          </p:nvPr>
        </p:nvSpPr>
        <p:spPr/>
        <p:txBody>
          <a:bodyPr>
            <a:normAutofit/>
          </a:bodyPr>
          <a:lstStyle/>
          <a:p>
            <a:pPr>
              <a:lnSpc>
                <a:spcPct val="80000"/>
              </a:lnSpc>
              <a:buFont typeface="Wingdings" pitchFamily="2" charset="2"/>
              <a:buNone/>
            </a:pPr>
            <a:r>
              <a:rPr lang="en-US" sz="1600"/>
              <a:t>In June 2000, GSA Federal Chief Information Officers Council listed the "The Ten Most Critical Internet Security Threats"</a:t>
            </a:r>
          </a:p>
          <a:p>
            <a:pPr>
              <a:lnSpc>
                <a:spcPct val="80000"/>
              </a:lnSpc>
              <a:buFont typeface="Wingdings" pitchFamily="2" charset="2"/>
              <a:buAutoNum type="arabicPeriod"/>
            </a:pPr>
            <a:r>
              <a:rPr lang="en-US" sz="1600"/>
              <a:t>BIND weaknesses: nxt, qinv and in.named allow immediate root compromise. </a:t>
            </a:r>
          </a:p>
          <a:p>
            <a:pPr>
              <a:lnSpc>
                <a:spcPct val="80000"/>
              </a:lnSpc>
              <a:buFont typeface="Wingdings" pitchFamily="2" charset="2"/>
              <a:buAutoNum type="arabicPeriod"/>
            </a:pPr>
            <a:r>
              <a:rPr lang="en-US" sz="1600"/>
              <a:t>Vulnerable CGI programs and application extensions (e.g., ColdFusion) installed on web servers. </a:t>
            </a:r>
          </a:p>
          <a:p>
            <a:pPr>
              <a:lnSpc>
                <a:spcPct val="80000"/>
              </a:lnSpc>
              <a:buFont typeface="Wingdings" pitchFamily="2" charset="2"/>
              <a:buAutoNum type="arabicPeriod"/>
            </a:pPr>
            <a:r>
              <a:rPr lang="en-US" sz="1600"/>
              <a:t>Remote Procedure Call (RPC) weaknesses in rpc.ttdbserverd (ToolTalk), rpc.cmsd (Calendar Manager), and rpc.statd that allow immediate root compromise </a:t>
            </a:r>
          </a:p>
          <a:p>
            <a:pPr>
              <a:lnSpc>
                <a:spcPct val="80000"/>
              </a:lnSpc>
              <a:buFont typeface="Wingdings" pitchFamily="2" charset="2"/>
              <a:buAutoNum type="arabicPeriod"/>
            </a:pPr>
            <a:r>
              <a:rPr lang="en-US" sz="1600"/>
              <a:t>Remote Data Services (RDS) security hole in the Microsoft's web server named IIS. </a:t>
            </a:r>
          </a:p>
          <a:p>
            <a:pPr>
              <a:lnSpc>
                <a:spcPct val="80000"/>
              </a:lnSpc>
              <a:buFont typeface="Wingdings" pitchFamily="2" charset="2"/>
              <a:buAutoNum type="arabicPeriod"/>
            </a:pPr>
            <a:r>
              <a:rPr lang="en-US" sz="1600"/>
              <a:t>Sendmail buffer overflow weaknesses, pipe attacks and MIMEbo, that allow immediate root compromise. </a:t>
            </a:r>
          </a:p>
          <a:p>
            <a:pPr>
              <a:lnSpc>
                <a:spcPct val="80000"/>
              </a:lnSpc>
              <a:buFont typeface="Wingdings" pitchFamily="2" charset="2"/>
              <a:buAutoNum type="arabicPeriod"/>
            </a:pPr>
            <a:r>
              <a:rPr lang="en-US" sz="1600"/>
              <a:t>Buffer overflows in sadmind (remote administration access to Solaris systems) and mountd (controls and arbitrates access to NFS mounts on UNIX hosts) permit root compromise. </a:t>
            </a:r>
          </a:p>
          <a:p>
            <a:pPr>
              <a:lnSpc>
                <a:spcPct val="80000"/>
              </a:lnSpc>
              <a:buFont typeface="Wingdings" pitchFamily="2" charset="2"/>
              <a:buAutoNum type="arabicPeriod"/>
            </a:pPr>
            <a:r>
              <a:rPr lang="en-US" sz="1600"/>
              <a:t>Global file sharing and inappropriate information sharing via NFS and Windows NT ports 135-&gt;139 (445 in Windows2000) or UNIX NFS exports on port 2049. Also Appletalk over IP with Macintosh file sharing enabled. </a:t>
            </a:r>
          </a:p>
          <a:p>
            <a:pPr>
              <a:lnSpc>
                <a:spcPct val="80000"/>
              </a:lnSpc>
              <a:buFont typeface="Wingdings" pitchFamily="2" charset="2"/>
              <a:buAutoNum type="arabicPeriod"/>
            </a:pPr>
            <a:r>
              <a:rPr lang="en-US" sz="1600"/>
              <a:t>User IDs, especially root/administrator with no passwords or weak passwords. </a:t>
            </a:r>
          </a:p>
          <a:p>
            <a:pPr>
              <a:lnSpc>
                <a:spcPct val="80000"/>
              </a:lnSpc>
              <a:buFont typeface="Wingdings" pitchFamily="2" charset="2"/>
              <a:buAutoNum type="arabicPeriod"/>
            </a:pPr>
            <a:r>
              <a:rPr lang="en-US" sz="1600"/>
              <a:t>IMAP and POP buffer overflow vulnerabilities or incorrect configuration. </a:t>
            </a:r>
          </a:p>
          <a:p>
            <a:pPr>
              <a:lnSpc>
                <a:spcPct val="80000"/>
              </a:lnSpc>
              <a:buFont typeface="Wingdings" pitchFamily="2" charset="2"/>
              <a:buAutoNum type="arabicPeriod"/>
            </a:pPr>
            <a:r>
              <a:rPr lang="en-US" sz="1600"/>
              <a:t>Default SNMP community strings set to ‘public’ and ‘private.’ </a:t>
            </a:r>
          </a:p>
          <a:p>
            <a:pPr>
              <a:lnSpc>
                <a:spcPct val="80000"/>
              </a:lnSpc>
            </a:pPr>
            <a:endParaRPr lang="en-US" sz="1600"/>
          </a:p>
        </p:txBody>
      </p:sp>
      <p:sp>
        <p:nvSpPr>
          <p:cNvPr id="6" name="Slide Number Placeholder 5"/>
          <p:cNvSpPr>
            <a:spLocks noGrp="1"/>
          </p:cNvSpPr>
          <p:nvPr>
            <p:ph type="sldNum" sz="quarter" idx="12"/>
          </p:nvPr>
        </p:nvSpPr>
        <p:spPr/>
        <p:txBody>
          <a:bodyPr/>
          <a:lstStyle/>
          <a:p>
            <a:fld id="{9953F7B2-3F23-4325-A9FB-7A6CDB6FCAEE}" type="slidenum">
              <a:rPr lang="en-US"/>
              <a:pPr/>
              <a:t>2</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a:t>Annotations</a:t>
            </a:r>
          </a:p>
        </p:txBody>
      </p:sp>
      <p:sp>
        <p:nvSpPr>
          <p:cNvPr id="55301" name="Rectangle 5"/>
          <p:cNvSpPr>
            <a:spLocks noGrp="1" noChangeArrowheads="1"/>
          </p:cNvSpPr>
          <p:nvPr>
            <p:ph idx="1"/>
          </p:nvPr>
        </p:nvSpPr>
        <p:spPr/>
        <p:txBody>
          <a:bodyPr/>
          <a:lstStyle/>
          <a:p>
            <a:r>
              <a:rPr lang="en-US"/>
              <a:t>requires, ensures</a:t>
            </a:r>
          </a:p>
          <a:p>
            <a:r>
              <a:rPr lang="en-US"/>
              <a:t>maxSet</a:t>
            </a:r>
          </a:p>
          <a:p>
            <a:pPr lvl="1"/>
            <a:r>
              <a:rPr lang="en-US"/>
              <a:t>highest index that can be safely written to</a:t>
            </a:r>
          </a:p>
          <a:p>
            <a:r>
              <a:rPr lang="en-US"/>
              <a:t>maxRead</a:t>
            </a:r>
          </a:p>
          <a:p>
            <a:pPr lvl="1"/>
            <a:r>
              <a:rPr lang="en-US"/>
              <a:t>highest index that can be safely read</a:t>
            </a:r>
          </a:p>
          <a:p>
            <a:r>
              <a:rPr lang="en-US"/>
              <a:t>char buffer[100];</a:t>
            </a:r>
          </a:p>
          <a:p>
            <a:pPr lvl="1"/>
            <a:r>
              <a:rPr lang="en-US"/>
              <a:t>ensures maxSet(buffer) == 99</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7735B175-EAA5-4664-811A-042328A25050}"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i="1"/>
              <a:t>&lt;assert.h&gt;</a:t>
            </a:r>
          </a:p>
        </p:txBody>
      </p:sp>
      <p:sp>
        <p:nvSpPr>
          <p:cNvPr id="74755" name="Rectangle 3"/>
          <p:cNvSpPr>
            <a:spLocks noGrp="1" noChangeArrowheads="1"/>
          </p:cNvSpPr>
          <p:nvPr>
            <p:ph idx="1"/>
          </p:nvPr>
        </p:nvSpPr>
        <p:spPr/>
        <p:txBody>
          <a:bodyPr/>
          <a:lstStyle/>
          <a:p>
            <a:pPr>
              <a:lnSpc>
                <a:spcPct val="80000"/>
              </a:lnSpc>
            </a:pPr>
            <a:r>
              <a:rPr lang="en-US" sz="2000"/>
              <a:t>The </a:t>
            </a:r>
            <a:r>
              <a:rPr lang="en-US" sz="2000" i="1"/>
              <a:t>&lt;assert.h&gt;</a:t>
            </a:r>
            <a:r>
              <a:rPr lang="en-US" sz="2000"/>
              <a:t> header defines the </a:t>
            </a:r>
            <a:r>
              <a:rPr lang="en-US" sz="2000" i="1">
                <a:hlinkClick r:id="rId2"/>
              </a:rPr>
              <a:t>assert()</a:t>
            </a:r>
            <a:r>
              <a:rPr lang="en-US" sz="2000"/>
              <a:t> macro:</a:t>
            </a:r>
            <a:br>
              <a:rPr lang="en-US" sz="2000"/>
            </a:br>
            <a:r>
              <a:rPr lang="en-US" sz="2000"/>
              <a:t/>
            </a:r>
            <a:br>
              <a:rPr lang="en-US" sz="2000"/>
            </a:br>
            <a:r>
              <a:rPr lang="en-US" sz="2000"/>
              <a:t>	</a:t>
            </a:r>
            <a:r>
              <a:rPr lang="en-US" sz="2000">
                <a:latin typeface="Lucida Console" pitchFamily="49" charset="0"/>
              </a:rPr>
              <a:t>void assert(int </a:t>
            </a:r>
            <a:r>
              <a:rPr lang="en-US" sz="2000" i="1">
                <a:latin typeface="Lucida Console" pitchFamily="49" charset="0"/>
              </a:rPr>
              <a:t>expression</a:t>
            </a:r>
            <a:r>
              <a:rPr lang="en-US" sz="2000">
                <a:latin typeface="Lucida Console" pitchFamily="49" charset="0"/>
              </a:rPr>
              <a:t>); </a:t>
            </a:r>
            <a:br>
              <a:rPr lang="en-US" sz="2000">
                <a:latin typeface="Lucida Console" pitchFamily="49" charset="0"/>
              </a:rPr>
            </a:br>
            <a:endParaRPr lang="en-US" sz="2000">
              <a:latin typeface="Lucida Console" pitchFamily="49" charset="0"/>
            </a:endParaRPr>
          </a:p>
          <a:p>
            <a:pPr>
              <a:lnSpc>
                <a:spcPct val="80000"/>
              </a:lnSpc>
            </a:pPr>
            <a:r>
              <a:rPr lang="en-US" sz="2000"/>
              <a:t>The </a:t>
            </a:r>
            <a:r>
              <a:rPr lang="en-US" sz="2000" i="1"/>
              <a:t>assert()</a:t>
            </a:r>
            <a:r>
              <a:rPr lang="en-US" sz="2000"/>
              <a:t> macro inserts diagnostics into programs. When it is executed, if </a:t>
            </a:r>
            <a:r>
              <a:rPr lang="en-US" sz="2000" i="1"/>
              <a:t>expression</a:t>
            </a:r>
            <a:r>
              <a:rPr lang="en-US" sz="2000"/>
              <a:t> is false (that is, equals to 0), </a:t>
            </a:r>
            <a:r>
              <a:rPr lang="en-US" sz="2000" i="1"/>
              <a:t>assert()</a:t>
            </a:r>
            <a:r>
              <a:rPr lang="en-US" sz="2000"/>
              <a:t> writes information about the particular call that failed (including the text of the argument, the name of the source file and the source file line number - the latter are respectively the values of the preprocessing macros __FILE__ and __LINE__) on </a:t>
            </a:r>
            <a:r>
              <a:rPr lang="en-US" sz="2000" i="1"/>
              <a:t>stderr</a:t>
            </a:r>
            <a:r>
              <a:rPr lang="en-US" sz="2000"/>
              <a:t> and calls </a:t>
            </a:r>
            <a:r>
              <a:rPr lang="en-US" sz="2000" i="1">
                <a:hlinkClick r:id="rId3"/>
              </a:rPr>
              <a:t>abort()</a:t>
            </a:r>
            <a:r>
              <a:rPr lang="en-US" sz="2000"/>
              <a:t>. </a:t>
            </a:r>
          </a:p>
          <a:p>
            <a:pPr>
              <a:lnSpc>
                <a:spcPct val="80000"/>
              </a:lnSpc>
            </a:pPr>
            <a:endParaRPr lang="en-US" sz="2000"/>
          </a:p>
          <a:p>
            <a:pPr>
              <a:lnSpc>
                <a:spcPct val="80000"/>
              </a:lnSpc>
            </a:pPr>
            <a:r>
              <a:rPr lang="en-US" sz="2000"/>
              <a:t>assert() refers to the macro </a:t>
            </a:r>
            <a:r>
              <a:rPr lang="en-US" sz="2000" i="1"/>
              <a:t>NDEBUG</a:t>
            </a:r>
            <a:r>
              <a:rPr lang="en-US" sz="2000"/>
              <a:t> which is not defined in the header. If </a:t>
            </a:r>
            <a:r>
              <a:rPr lang="en-US" sz="2000" i="1"/>
              <a:t>NDEBUG</a:t>
            </a:r>
            <a:r>
              <a:rPr lang="en-US" sz="2000"/>
              <a:t> is defined as a macro name before the inclusion of this header, the </a:t>
            </a:r>
            <a:r>
              <a:rPr lang="en-US" sz="2000" i="1">
                <a:hlinkClick r:id="rId2"/>
              </a:rPr>
              <a:t>assert()</a:t>
            </a:r>
            <a:r>
              <a:rPr lang="en-US" sz="2000"/>
              <a:t> macro is defined simply as: #define assert(ignore)((void) 0) otherwise the macro behaves as described in </a:t>
            </a:r>
            <a:r>
              <a:rPr lang="en-US" sz="2000" i="1">
                <a:hlinkClick r:id="rId2"/>
              </a:rPr>
              <a:t>assert()</a:t>
            </a:r>
            <a:r>
              <a:rPr lang="en-US" sz="2000"/>
              <a:t>. </a:t>
            </a:r>
          </a:p>
        </p:txBody>
      </p:sp>
      <p:sp>
        <p:nvSpPr>
          <p:cNvPr id="6" name="Slide Number Placeholder 5"/>
          <p:cNvSpPr>
            <a:spLocks noGrp="1"/>
          </p:cNvSpPr>
          <p:nvPr>
            <p:ph type="sldNum" sz="quarter" idx="12"/>
          </p:nvPr>
        </p:nvSpPr>
        <p:spPr/>
        <p:txBody>
          <a:bodyPr/>
          <a:lstStyle/>
          <a:p>
            <a:fld id="{A5763E41-8A7C-434D-85BF-33AD0060836E}" type="slidenum">
              <a:rPr lang="en-US"/>
              <a:pPr/>
              <a:t>21</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a:t>Compilers v. Verifiers</a:t>
            </a:r>
          </a:p>
        </p:txBody>
      </p:sp>
      <p:sp>
        <p:nvSpPr>
          <p:cNvPr id="17" name="Slide Number Placeholder 4"/>
          <p:cNvSpPr>
            <a:spLocks noGrp="1"/>
          </p:cNvSpPr>
          <p:nvPr>
            <p:ph type="sldNum" sz="quarter" idx="12"/>
          </p:nvPr>
        </p:nvSpPr>
        <p:spPr/>
        <p:txBody>
          <a:bodyPr/>
          <a:lstStyle/>
          <a:p>
            <a:fld id="{D0D9AD64-62E7-40BB-9AC3-F4A2744C50FB}" type="slidenum">
              <a:rPr lang="en-US"/>
              <a:pPr/>
              <a:t>22</a:t>
            </a:fld>
            <a:endParaRPr lang="en-US"/>
          </a:p>
        </p:txBody>
      </p:sp>
      <p:sp>
        <p:nvSpPr>
          <p:cNvPr id="56323" name="Rectangle 3"/>
          <p:cNvSpPr>
            <a:spLocks noChangeArrowheads="1"/>
          </p:cNvSpPr>
          <p:nvPr/>
        </p:nvSpPr>
        <p:spPr bwMode="auto">
          <a:xfrm>
            <a:off x="1295400" y="1143000"/>
            <a:ext cx="6781800" cy="4114800"/>
          </a:xfrm>
          <a:prstGeom prst="rect">
            <a:avLst/>
          </a:prstGeom>
          <a:solidFill>
            <a:srgbClr val="FFFF99"/>
          </a:solidFill>
          <a:ln w="9525">
            <a:solidFill>
              <a:schemeClr val="tx1"/>
            </a:solidFill>
            <a:miter lim="800000"/>
            <a:headEnd/>
            <a:tailEnd/>
          </a:ln>
          <a:effectLst/>
        </p:spPr>
        <p:txBody>
          <a:bodyPr wrap="none" anchor="ctr"/>
          <a:lstStyle/>
          <a:p>
            <a:pPr algn="ctr" eaLnBrk="1" hangingPunct="1"/>
            <a:endParaRPr lang="en-US" sz="2400">
              <a:solidFill>
                <a:schemeClr val="bg1"/>
              </a:solidFill>
              <a:effectLst>
                <a:outerShdw blurRad="38100" dist="38100" dir="2700000" algn="tl">
                  <a:srgbClr val="FFFFFF"/>
                </a:outerShdw>
              </a:effectLst>
            </a:endParaRPr>
          </a:p>
        </p:txBody>
      </p:sp>
      <p:sp>
        <p:nvSpPr>
          <p:cNvPr id="56324" name="Text Box 4"/>
          <p:cNvSpPr txBox="1">
            <a:spLocks noChangeArrowheads="1"/>
          </p:cNvSpPr>
          <p:nvPr/>
        </p:nvSpPr>
        <p:spPr bwMode="auto">
          <a:xfrm>
            <a:off x="3352800" y="5715000"/>
            <a:ext cx="2235200" cy="457200"/>
          </a:xfrm>
          <a:prstGeom prst="rect">
            <a:avLst/>
          </a:prstGeom>
          <a:noFill/>
          <a:ln w="9525">
            <a:noFill/>
            <a:miter lim="800000"/>
            <a:headEnd/>
            <a:tailEnd/>
          </a:ln>
          <a:effectLst/>
        </p:spPr>
        <p:txBody>
          <a:bodyPr wrap="none">
            <a:spAutoFit/>
          </a:bodyPr>
          <a:lstStyle/>
          <a:p>
            <a:pPr eaLnBrk="1" hangingPunct="1"/>
            <a:r>
              <a:rPr lang="en-US" sz="2400"/>
              <a:t>Effort Required</a:t>
            </a:r>
          </a:p>
        </p:txBody>
      </p:sp>
      <p:sp>
        <p:nvSpPr>
          <p:cNvPr id="56325" name="Text Box 5"/>
          <p:cNvSpPr txBox="1">
            <a:spLocks noChangeArrowheads="1"/>
          </p:cNvSpPr>
          <p:nvPr/>
        </p:nvSpPr>
        <p:spPr bwMode="auto">
          <a:xfrm>
            <a:off x="1295400" y="5259388"/>
            <a:ext cx="742950" cy="457200"/>
          </a:xfrm>
          <a:prstGeom prst="rect">
            <a:avLst/>
          </a:prstGeom>
          <a:noFill/>
          <a:ln w="9525">
            <a:noFill/>
            <a:miter lim="800000"/>
            <a:headEnd/>
            <a:tailEnd/>
          </a:ln>
          <a:effectLst/>
        </p:spPr>
        <p:txBody>
          <a:bodyPr wrap="none">
            <a:spAutoFit/>
          </a:bodyPr>
          <a:lstStyle/>
          <a:p>
            <a:pPr eaLnBrk="1" hangingPunct="1"/>
            <a:r>
              <a:rPr lang="en-US" sz="2400"/>
              <a:t>Low</a:t>
            </a:r>
          </a:p>
        </p:txBody>
      </p:sp>
      <p:sp>
        <p:nvSpPr>
          <p:cNvPr id="56326" name="Text Box 6"/>
          <p:cNvSpPr txBox="1">
            <a:spLocks noChangeArrowheads="1"/>
          </p:cNvSpPr>
          <p:nvPr/>
        </p:nvSpPr>
        <p:spPr bwMode="auto">
          <a:xfrm>
            <a:off x="6251575" y="5299075"/>
            <a:ext cx="2084388" cy="457200"/>
          </a:xfrm>
          <a:prstGeom prst="rect">
            <a:avLst/>
          </a:prstGeom>
          <a:noFill/>
          <a:ln w="9525">
            <a:noFill/>
            <a:miter lim="800000"/>
            <a:headEnd/>
            <a:tailEnd/>
          </a:ln>
          <a:effectLst/>
        </p:spPr>
        <p:txBody>
          <a:bodyPr wrap="none">
            <a:spAutoFit/>
          </a:bodyPr>
          <a:lstStyle/>
          <a:p>
            <a:pPr eaLnBrk="1" hangingPunct="1"/>
            <a:r>
              <a:rPr lang="en-US" sz="2400"/>
              <a:t>Unfathomable</a:t>
            </a:r>
          </a:p>
        </p:txBody>
      </p:sp>
      <p:sp>
        <p:nvSpPr>
          <p:cNvPr id="56327" name="Oval 7"/>
          <p:cNvSpPr>
            <a:spLocks noChangeArrowheads="1"/>
          </p:cNvSpPr>
          <p:nvPr/>
        </p:nvSpPr>
        <p:spPr bwMode="auto">
          <a:xfrm>
            <a:off x="5943600" y="1373188"/>
            <a:ext cx="2438400" cy="914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56328" name="Text Box 8"/>
          <p:cNvSpPr txBox="1">
            <a:spLocks noChangeArrowheads="1"/>
          </p:cNvSpPr>
          <p:nvPr/>
        </p:nvSpPr>
        <p:spPr bwMode="auto">
          <a:xfrm>
            <a:off x="6096000" y="1600200"/>
            <a:ext cx="2336800" cy="457200"/>
          </a:xfrm>
          <a:prstGeom prst="rect">
            <a:avLst/>
          </a:prstGeom>
          <a:noFill/>
          <a:ln w="9525">
            <a:noFill/>
            <a:miter lim="800000"/>
            <a:headEnd/>
            <a:tailEnd/>
          </a:ln>
          <a:effectLst/>
        </p:spPr>
        <p:txBody>
          <a:bodyPr wrap="none">
            <a:spAutoFit/>
          </a:bodyPr>
          <a:lstStyle/>
          <a:p>
            <a:pPr eaLnBrk="1" hangingPunct="1"/>
            <a:r>
              <a:rPr lang="en-US" sz="2400"/>
              <a:t>Formal Verifiers</a:t>
            </a:r>
          </a:p>
        </p:txBody>
      </p:sp>
      <p:sp>
        <p:nvSpPr>
          <p:cNvPr id="56329" name="Text Box 9"/>
          <p:cNvSpPr txBox="1">
            <a:spLocks noChangeArrowheads="1"/>
          </p:cNvSpPr>
          <p:nvPr/>
        </p:nvSpPr>
        <p:spPr bwMode="auto">
          <a:xfrm rot="-5400000">
            <a:off x="-484187" y="2933700"/>
            <a:ext cx="2184400" cy="457200"/>
          </a:xfrm>
          <a:prstGeom prst="rect">
            <a:avLst/>
          </a:prstGeom>
          <a:noFill/>
          <a:ln w="9525">
            <a:noFill/>
            <a:miter lim="800000"/>
            <a:headEnd/>
            <a:tailEnd/>
          </a:ln>
          <a:effectLst/>
        </p:spPr>
        <p:txBody>
          <a:bodyPr wrap="none">
            <a:spAutoFit/>
          </a:bodyPr>
          <a:lstStyle/>
          <a:p>
            <a:pPr eaLnBrk="1" hangingPunct="1"/>
            <a:r>
              <a:rPr lang="en-US" sz="2400"/>
              <a:t>Bugs Detected</a:t>
            </a:r>
          </a:p>
        </p:txBody>
      </p:sp>
      <p:sp>
        <p:nvSpPr>
          <p:cNvPr id="56330" name="Text Box 10"/>
          <p:cNvSpPr txBox="1">
            <a:spLocks noChangeArrowheads="1"/>
          </p:cNvSpPr>
          <p:nvPr/>
        </p:nvSpPr>
        <p:spPr bwMode="auto">
          <a:xfrm>
            <a:off x="457200" y="5029200"/>
            <a:ext cx="863600" cy="457200"/>
          </a:xfrm>
          <a:prstGeom prst="rect">
            <a:avLst/>
          </a:prstGeom>
          <a:noFill/>
          <a:ln w="9525">
            <a:noFill/>
            <a:miter lim="800000"/>
            <a:headEnd/>
            <a:tailEnd/>
          </a:ln>
          <a:effectLst/>
        </p:spPr>
        <p:txBody>
          <a:bodyPr wrap="none">
            <a:spAutoFit/>
          </a:bodyPr>
          <a:lstStyle/>
          <a:p>
            <a:pPr eaLnBrk="1" hangingPunct="1"/>
            <a:r>
              <a:rPr lang="en-US" sz="2400"/>
              <a:t>none</a:t>
            </a:r>
          </a:p>
        </p:txBody>
      </p:sp>
      <p:sp>
        <p:nvSpPr>
          <p:cNvPr id="56331" name="Text Box 11"/>
          <p:cNvSpPr txBox="1">
            <a:spLocks noChangeArrowheads="1"/>
          </p:cNvSpPr>
          <p:nvPr/>
        </p:nvSpPr>
        <p:spPr bwMode="auto">
          <a:xfrm>
            <a:off x="685800" y="914400"/>
            <a:ext cx="490538" cy="457200"/>
          </a:xfrm>
          <a:prstGeom prst="rect">
            <a:avLst/>
          </a:prstGeom>
          <a:noFill/>
          <a:ln w="9525">
            <a:noFill/>
            <a:miter lim="800000"/>
            <a:headEnd/>
            <a:tailEnd/>
          </a:ln>
          <a:effectLst/>
        </p:spPr>
        <p:txBody>
          <a:bodyPr wrap="none">
            <a:spAutoFit/>
          </a:bodyPr>
          <a:lstStyle/>
          <a:p>
            <a:pPr eaLnBrk="1" hangingPunct="1"/>
            <a:r>
              <a:rPr lang="en-US" sz="2400"/>
              <a:t>all</a:t>
            </a:r>
          </a:p>
        </p:txBody>
      </p:sp>
      <p:sp>
        <p:nvSpPr>
          <p:cNvPr id="56332" name="Oval 12"/>
          <p:cNvSpPr>
            <a:spLocks noChangeArrowheads="1"/>
          </p:cNvSpPr>
          <p:nvPr/>
        </p:nvSpPr>
        <p:spPr bwMode="auto">
          <a:xfrm>
            <a:off x="1336675" y="4421188"/>
            <a:ext cx="1600200" cy="762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3" name="Text Box 13"/>
          <p:cNvSpPr txBox="1">
            <a:spLocks noChangeArrowheads="1"/>
          </p:cNvSpPr>
          <p:nvPr/>
        </p:nvSpPr>
        <p:spPr bwMode="auto">
          <a:xfrm>
            <a:off x="1371600" y="4572000"/>
            <a:ext cx="1558925" cy="457200"/>
          </a:xfrm>
          <a:prstGeom prst="rect">
            <a:avLst/>
          </a:prstGeom>
          <a:noFill/>
          <a:ln w="9525">
            <a:noFill/>
            <a:miter lim="800000"/>
            <a:headEnd/>
            <a:tailEnd/>
          </a:ln>
          <a:effectLst/>
        </p:spPr>
        <p:txBody>
          <a:bodyPr wrap="none">
            <a:spAutoFit/>
          </a:bodyPr>
          <a:lstStyle/>
          <a:p>
            <a:pPr eaLnBrk="1" hangingPunct="1"/>
            <a:r>
              <a:rPr lang="en-US" sz="2400"/>
              <a:t>Compilers</a:t>
            </a:r>
          </a:p>
        </p:txBody>
      </p:sp>
      <p:sp>
        <p:nvSpPr>
          <p:cNvPr id="56334" name="Oval 14"/>
          <p:cNvSpPr>
            <a:spLocks noChangeArrowheads="1"/>
          </p:cNvSpPr>
          <p:nvPr/>
        </p:nvSpPr>
        <p:spPr bwMode="auto">
          <a:xfrm rot="-1845341">
            <a:off x="2438400" y="3278188"/>
            <a:ext cx="3352800" cy="836612"/>
          </a:xfrm>
          <a:prstGeom prst="ellipse">
            <a:avLst/>
          </a:prstGeom>
          <a:solidFill>
            <a:schemeClr val="accent2"/>
          </a:solidFill>
          <a:ln w="9525">
            <a:solidFill>
              <a:schemeClr val="tx1"/>
            </a:solidFill>
            <a:round/>
            <a:headEnd/>
            <a:tailEnd/>
          </a:ln>
          <a:effectLst/>
        </p:spPr>
        <p:txBody>
          <a:bodyPr wrap="none" anchor="ctr"/>
          <a:lstStyle/>
          <a:p>
            <a:pPr algn="ctr" eaLnBrk="1" hangingPunct="1"/>
            <a:endParaRPr lang="en-US" sz="2400">
              <a:solidFill>
                <a:schemeClr val="bg1"/>
              </a:solidFill>
              <a:effectLst>
                <a:outerShdw blurRad="38100" dist="38100" dir="2700000" algn="tl">
                  <a:srgbClr val="FFFFFF"/>
                </a:outerShdw>
              </a:effectLst>
            </a:endParaRPr>
          </a:p>
          <a:p>
            <a:pPr algn="ctr" eaLnBrk="1" hangingPunct="1"/>
            <a:r>
              <a:rPr lang="en-US" sz="2400">
                <a:effectLst>
                  <a:outerShdw blurRad="38100" dist="38100" dir="2700000" algn="tl">
                    <a:srgbClr val="000000"/>
                  </a:outerShdw>
                </a:effectLst>
              </a:rPr>
              <a:t>spLint</a:t>
            </a:r>
          </a:p>
          <a:p>
            <a:pPr algn="ctr" eaLnBrk="1" hangingPunct="1"/>
            <a:endParaRPr lang="en-US" sz="2400">
              <a:effectLst>
                <a:outerShdw blurRad="38100" dist="38100" dir="2700000" algn="tl">
                  <a:srgbClr val="000000"/>
                </a:outerShdw>
              </a:effectLst>
            </a:endParaRPr>
          </a:p>
        </p:txBody>
      </p:sp>
      <p:sp>
        <p:nvSpPr>
          <p:cNvPr id="16" name="Date Placeholder 15"/>
          <p:cNvSpPr>
            <a:spLocks noGrp="1"/>
          </p:cNvSpPr>
          <p:nvPr>
            <p:ph type="dt" sz="half" idx="10"/>
          </p:nvPr>
        </p:nvSpPr>
        <p:spPr/>
        <p:txBody>
          <a:bodyPr/>
          <a:lstStyle/>
          <a:p>
            <a:r>
              <a:rPr lang="en-US" smtClean="0"/>
              <a:t>Mateti</a:t>
            </a:r>
            <a:endParaRPr lang="en-US"/>
          </a:p>
        </p:txBody>
      </p:sp>
      <p:sp>
        <p:nvSpPr>
          <p:cNvPr id="18" name="Footer Placeholder 17"/>
          <p:cNvSpPr>
            <a:spLocks noGrp="1"/>
          </p:cNvSpPr>
          <p:nvPr>
            <p:ph type="ftr" sz="quarter" idx="11"/>
          </p:nvPr>
        </p:nvSpPr>
        <p:spPr/>
        <p:txBody>
          <a:bodyPr/>
          <a:lstStyle/>
          <a:p>
            <a:r>
              <a:rPr lang="en-US" smtClean="0"/>
              <a:t>Software without Holes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334"/>
                                        </p:tgtEl>
                                        <p:attrNameLst>
                                          <p:attrName>style.visibility</p:attrName>
                                        </p:attrNameLst>
                                      </p:cBhvr>
                                      <p:to>
                                        <p:strVal val="visible"/>
                                      </p:to>
                                    </p:set>
                                    <p:anim calcmode="lin" valueType="num">
                                      <p:cBhvr>
                                        <p:cTn id="7" dur="500" fill="hold"/>
                                        <p:tgtEl>
                                          <p:spTgt spid="56334"/>
                                        </p:tgtEl>
                                        <p:attrNameLst>
                                          <p:attrName>ppt_w</p:attrName>
                                        </p:attrNameLst>
                                      </p:cBhvr>
                                      <p:tavLst>
                                        <p:tav tm="0">
                                          <p:val>
                                            <p:fltVal val="0"/>
                                          </p:val>
                                        </p:tav>
                                        <p:tav tm="100000">
                                          <p:val>
                                            <p:strVal val="#ppt_w"/>
                                          </p:val>
                                        </p:tav>
                                      </p:tavLst>
                                    </p:anim>
                                    <p:anim calcmode="lin" valueType="num">
                                      <p:cBhvr>
                                        <p:cTn id="8" dur="500" fill="hold"/>
                                        <p:tgtEl>
                                          <p:spTgt spid="563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SPLINT</a:t>
            </a:r>
            <a:endParaRPr lang="en-US"/>
          </a:p>
        </p:txBody>
      </p:sp>
      <p:sp>
        <p:nvSpPr>
          <p:cNvPr id="21507" name="Rectangle 3"/>
          <p:cNvSpPr>
            <a:spLocks noGrp="1" noChangeArrowheads="1"/>
          </p:cNvSpPr>
          <p:nvPr>
            <p:ph idx="1"/>
          </p:nvPr>
        </p:nvSpPr>
        <p:spPr/>
        <p:txBody>
          <a:bodyPr>
            <a:normAutofit fontScale="70000" lnSpcReduction="20000"/>
          </a:bodyPr>
          <a:lstStyle/>
          <a:p>
            <a:r>
              <a:rPr lang="en-US" dirty="0" smtClean="0"/>
              <a:t>Static analyses based on assertions of C source code</a:t>
            </a:r>
          </a:p>
          <a:p>
            <a:pPr lvl="1"/>
            <a:r>
              <a:rPr lang="en-US" dirty="0" smtClean="0"/>
              <a:t>can be used by typical programmers</a:t>
            </a:r>
          </a:p>
          <a:p>
            <a:pPr lvl="1"/>
            <a:r>
              <a:rPr lang="en-US" dirty="0" smtClean="0"/>
              <a:t>Can be used without adding any formal assertions</a:t>
            </a:r>
          </a:p>
          <a:p>
            <a:pPr lvl="1"/>
            <a:r>
              <a:rPr lang="en-US" dirty="0" smtClean="0"/>
              <a:t>Lightweight static analysis tool</a:t>
            </a:r>
          </a:p>
          <a:p>
            <a:pPr lvl="1"/>
            <a:r>
              <a:rPr lang="en-US" dirty="0" smtClean="0"/>
              <a:t>Simple dataflow analyses</a:t>
            </a:r>
          </a:p>
          <a:p>
            <a:r>
              <a:rPr lang="en-US" dirty="0" smtClean="0"/>
              <a:t>Mathematically “Unsound and Incomplete”</a:t>
            </a:r>
          </a:p>
          <a:p>
            <a:r>
              <a:rPr lang="en-US" dirty="0" smtClean="0"/>
              <a:t>Detects inconsistencies between code and specifications</a:t>
            </a:r>
          </a:p>
          <a:p>
            <a:pPr>
              <a:lnSpc>
                <a:spcPct val="90000"/>
              </a:lnSpc>
            </a:pPr>
            <a:r>
              <a:rPr lang="en-US" dirty="0" smtClean="0"/>
              <a:t>Splint does all of the traditional checks including unused declarations, type cast errors, execution path without returns, memory management (leaks, dead references), null dereferences, information hiding, undocumented modifications, etc. </a:t>
            </a:r>
          </a:p>
          <a:p>
            <a:r>
              <a:rPr lang="en-US" dirty="0" smtClean="0"/>
              <a:t>Encourage a proactive security methodology</a:t>
            </a:r>
          </a:p>
          <a:p>
            <a:r>
              <a:rPr lang="en-US" dirty="0" smtClean="0">
                <a:hlinkClick r:id="rId2"/>
              </a:rPr>
              <a:t>www.splint.org</a:t>
            </a:r>
            <a:endParaRPr lang="en-US" dirty="0"/>
          </a:p>
        </p:txBody>
      </p:sp>
      <p:sp>
        <p:nvSpPr>
          <p:cNvPr id="6" name="Slide Number Placeholder 5"/>
          <p:cNvSpPr>
            <a:spLocks noGrp="1"/>
          </p:cNvSpPr>
          <p:nvPr>
            <p:ph type="sldNum" sz="quarter" idx="12"/>
          </p:nvPr>
        </p:nvSpPr>
        <p:spPr/>
        <p:txBody>
          <a:bodyPr/>
          <a:lstStyle/>
          <a:p>
            <a:fld id="{2522859C-A6F6-46FC-B14F-D42AEC9E51EA}" type="slidenum">
              <a:rPr lang="en-US" smtClean="0"/>
              <a:pPr/>
              <a:t>23</a:t>
            </a:fld>
            <a:endParaRPr lang="en-US"/>
          </a:p>
        </p:txBody>
      </p:sp>
      <p:sp>
        <p:nvSpPr>
          <p:cNvPr id="9" name="Date Placeholder 8"/>
          <p:cNvSpPr>
            <a:spLocks noGrp="1"/>
          </p:cNvSpPr>
          <p:nvPr>
            <p:ph type="dt" sz="half" idx="10"/>
          </p:nvPr>
        </p:nvSpPr>
        <p:spPr/>
        <p:txBody>
          <a:bodyPr/>
          <a:lstStyle/>
          <a:p>
            <a:r>
              <a:rPr lang="en-US" smtClean="0"/>
              <a:t>Mateti</a:t>
            </a:r>
            <a:endParaRPr lang="en-US"/>
          </a:p>
        </p:txBody>
      </p:sp>
      <p:sp>
        <p:nvSpPr>
          <p:cNvPr id="10" name="Footer Placeholder 9"/>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a:t>SPLINT</a:t>
            </a:r>
          </a:p>
        </p:txBody>
      </p:sp>
      <p:sp>
        <p:nvSpPr>
          <p:cNvPr id="22533" name="Rectangle 5"/>
          <p:cNvSpPr>
            <a:spLocks noGrp="1" noChangeArrowheads="1"/>
          </p:cNvSpPr>
          <p:nvPr>
            <p:ph idx="1"/>
          </p:nvPr>
        </p:nvSpPr>
        <p:spPr/>
        <p:txBody>
          <a:bodyPr/>
          <a:lstStyle/>
          <a:p>
            <a:pPr>
              <a:lnSpc>
                <a:spcPct val="80000"/>
              </a:lnSpc>
            </a:pPr>
            <a:r>
              <a:rPr lang="en-US" sz="2800"/>
              <a:t>Document assumptions about buffer sizes</a:t>
            </a:r>
          </a:p>
          <a:p>
            <a:pPr lvl="1">
              <a:lnSpc>
                <a:spcPct val="80000"/>
              </a:lnSpc>
            </a:pPr>
            <a:r>
              <a:rPr lang="en-US" sz="2400" i="1"/>
              <a:t>Semantic</a:t>
            </a:r>
            <a:r>
              <a:rPr lang="en-US" sz="2400"/>
              <a:t> comments</a:t>
            </a:r>
          </a:p>
          <a:p>
            <a:pPr lvl="1">
              <a:lnSpc>
                <a:spcPct val="80000"/>
              </a:lnSpc>
            </a:pPr>
            <a:r>
              <a:rPr lang="en-US" sz="2400"/>
              <a:t>Provide annotated standard library</a:t>
            </a:r>
          </a:p>
          <a:p>
            <a:pPr lvl="1">
              <a:lnSpc>
                <a:spcPct val="80000"/>
              </a:lnSpc>
            </a:pPr>
            <a:r>
              <a:rPr lang="en-US" sz="2400"/>
              <a:t>Allow user's to annotate their code</a:t>
            </a:r>
          </a:p>
          <a:p>
            <a:pPr>
              <a:lnSpc>
                <a:spcPct val="80000"/>
              </a:lnSpc>
            </a:pPr>
            <a:r>
              <a:rPr lang="en-US" sz="2800"/>
              <a:t>Find inconsistencies between code and assumptions </a:t>
            </a:r>
          </a:p>
          <a:p>
            <a:pPr>
              <a:lnSpc>
                <a:spcPct val="80000"/>
              </a:lnSpc>
            </a:pPr>
            <a:r>
              <a:rPr lang="en-US" sz="2800"/>
              <a:t>Make compromises to get useful checking</a:t>
            </a:r>
          </a:p>
          <a:p>
            <a:pPr lvl="1">
              <a:lnSpc>
                <a:spcPct val="80000"/>
              </a:lnSpc>
            </a:pPr>
            <a:r>
              <a:rPr lang="en-US" sz="2400"/>
              <a:t>Use simplifying assumptions to improve efficiency</a:t>
            </a:r>
          </a:p>
          <a:p>
            <a:pPr lvl="1">
              <a:lnSpc>
                <a:spcPct val="80000"/>
              </a:lnSpc>
            </a:pPr>
            <a:r>
              <a:rPr lang="en-US" sz="2400"/>
              <a:t>Use heuristics to analyze common loop idioms</a:t>
            </a:r>
          </a:p>
          <a:p>
            <a:pPr lvl="1">
              <a:lnSpc>
                <a:spcPct val="80000"/>
              </a:lnSpc>
            </a:pPr>
            <a:r>
              <a:rPr lang="en-US" sz="2400"/>
              <a:t>Accept some false positives and false negatives (unsound and incomplete analysis)</a:t>
            </a:r>
          </a:p>
        </p:txBody>
      </p:sp>
      <p:sp>
        <p:nvSpPr>
          <p:cNvPr id="6" name="Slide Number Placeholder 5"/>
          <p:cNvSpPr>
            <a:spLocks noGrp="1"/>
          </p:cNvSpPr>
          <p:nvPr>
            <p:ph type="sldNum" sz="quarter" idx="12"/>
          </p:nvPr>
        </p:nvSpPr>
        <p:spPr/>
        <p:txBody>
          <a:bodyPr/>
          <a:lstStyle/>
          <a:p>
            <a:fld id="{B60A67A3-A331-4018-9180-DF4FB3923085}" type="slidenum">
              <a:rPr lang="en-US"/>
              <a:pPr/>
              <a:t>24</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SPLINT Case studies</a:t>
            </a:r>
          </a:p>
        </p:txBody>
      </p:sp>
      <p:sp>
        <p:nvSpPr>
          <p:cNvPr id="29699" name="Rectangle 3"/>
          <p:cNvSpPr>
            <a:spLocks noGrp="1" noChangeArrowheads="1"/>
          </p:cNvSpPr>
          <p:nvPr>
            <p:ph idx="1"/>
          </p:nvPr>
        </p:nvSpPr>
        <p:spPr/>
        <p:txBody>
          <a:bodyPr/>
          <a:lstStyle/>
          <a:p>
            <a:r>
              <a:rPr lang="en-US" dirty="0" err="1"/>
              <a:t>wu-ftpd</a:t>
            </a:r>
            <a:r>
              <a:rPr lang="en-US" dirty="0"/>
              <a:t> 2.5 and BIND 8.2.2p7</a:t>
            </a:r>
          </a:p>
          <a:p>
            <a:pPr lvl="1"/>
            <a:r>
              <a:rPr lang="en-US" dirty="0"/>
              <a:t>Detected known buffer overflows</a:t>
            </a:r>
          </a:p>
          <a:p>
            <a:pPr lvl="1"/>
            <a:r>
              <a:rPr lang="en-US" dirty="0"/>
              <a:t>Unknown buffer overflows exploitable with write access to </a:t>
            </a:r>
            <a:r>
              <a:rPr lang="en-US" dirty="0" err="1"/>
              <a:t>config</a:t>
            </a:r>
            <a:r>
              <a:rPr lang="en-US" dirty="0"/>
              <a:t> files</a:t>
            </a:r>
          </a:p>
          <a:p>
            <a:r>
              <a:rPr lang="en-US" dirty="0"/>
              <a:t>Performance</a:t>
            </a:r>
          </a:p>
          <a:p>
            <a:pPr lvl="1"/>
            <a:r>
              <a:rPr lang="en-US" dirty="0" err="1"/>
              <a:t>wu-ftpd</a:t>
            </a:r>
            <a:r>
              <a:rPr lang="en-US" dirty="0"/>
              <a:t>: 7 seconds/ 20,000 lines of code</a:t>
            </a:r>
          </a:p>
          <a:p>
            <a:pPr lvl="1"/>
            <a:r>
              <a:rPr lang="en-US" dirty="0"/>
              <a:t>BIND: 33 seconds / 40,000 lines</a:t>
            </a:r>
          </a:p>
          <a:p>
            <a:pPr lvl="1"/>
            <a:r>
              <a:rPr lang="en-US" dirty="0" smtClean="0"/>
              <a:t>AMD </a:t>
            </a:r>
            <a:r>
              <a:rPr lang="en-US" dirty="0" err="1" smtClean="0"/>
              <a:t>Athlon</a:t>
            </a:r>
            <a:r>
              <a:rPr lang="en-US" dirty="0" smtClean="0"/>
              <a:t> </a:t>
            </a:r>
            <a:r>
              <a:rPr lang="en-US" dirty="0"/>
              <a:t>1200 </a:t>
            </a:r>
            <a:r>
              <a:rPr lang="en-US" dirty="0" smtClean="0"/>
              <a:t>MHz (1990s)</a:t>
            </a:r>
            <a:endParaRPr lang="en-US" dirty="0"/>
          </a:p>
        </p:txBody>
      </p:sp>
      <p:sp>
        <p:nvSpPr>
          <p:cNvPr id="6" name="Slide Number Placeholder 5"/>
          <p:cNvSpPr>
            <a:spLocks noGrp="1"/>
          </p:cNvSpPr>
          <p:nvPr>
            <p:ph type="sldNum" sz="quarter" idx="12"/>
          </p:nvPr>
        </p:nvSpPr>
        <p:spPr/>
        <p:txBody>
          <a:bodyPr/>
          <a:lstStyle/>
          <a:p>
            <a:fld id="{A7806593-8237-4737-B7CA-2CC16A54CFB0}" type="slidenum">
              <a:rPr lang="en-US"/>
              <a:pPr/>
              <a:t>25</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Results </a:t>
            </a:r>
            <a:r>
              <a:rPr lang="en-US" dirty="0" smtClean="0"/>
              <a:t>on </a:t>
            </a:r>
            <a:r>
              <a:rPr lang="en-US" dirty="0"/>
              <a:t>“Real” Code</a:t>
            </a:r>
          </a:p>
        </p:txBody>
      </p:sp>
      <p:sp>
        <p:nvSpPr>
          <p:cNvPr id="50179" name="Rectangle 3"/>
          <p:cNvSpPr>
            <a:spLocks noGrp="1" noChangeArrowheads="1"/>
          </p:cNvSpPr>
          <p:nvPr>
            <p:ph idx="1"/>
          </p:nvPr>
        </p:nvSpPr>
        <p:spPr/>
        <p:txBody>
          <a:bodyPr/>
          <a:lstStyle/>
          <a:p>
            <a:r>
              <a:rPr lang="en-US" sz="2800"/>
              <a:t>wu-ftpd 2.6.1 (20K lines, ~4 seconds)</a:t>
            </a:r>
          </a:p>
          <a:p>
            <a:r>
              <a:rPr lang="en-US" sz="2800"/>
              <a:t>No annotations: 7 warnings</a:t>
            </a:r>
          </a:p>
          <a:p>
            <a:r>
              <a:rPr lang="en-US" sz="2800"/>
              <a:t>After adding ensures clause for ftpd_pclose</a:t>
            </a:r>
          </a:p>
          <a:p>
            <a:pPr lvl="1"/>
            <a:r>
              <a:rPr lang="en-US" sz="2400"/>
              <a:t>4 spurious warnings</a:t>
            </a:r>
          </a:p>
          <a:p>
            <a:pPr lvl="2"/>
            <a:r>
              <a:rPr lang="en-US" sz="2000"/>
              <a:t>1 used function pointer to close FILE</a:t>
            </a:r>
          </a:p>
          <a:p>
            <a:pPr lvl="2"/>
            <a:r>
              <a:rPr lang="en-US" sz="2000"/>
              <a:t>1 reference table</a:t>
            </a:r>
          </a:p>
          <a:p>
            <a:pPr lvl="2"/>
            <a:r>
              <a:rPr lang="en-US" sz="2000"/>
              <a:t>2 convoluted logic involving function static variables</a:t>
            </a:r>
          </a:p>
          <a:p>
            <a:pPr lvl="1"/>
            <a:r>
              <a:rPr lang="en-US" sz="2400"/>
              <a:t>2 real bugs (failure to close ftpservers file on two paths)</a:t>
            </a:r>
          </a:p>
        </p:txBody>
      </p:sp>
      <p:sp>
        <p:nvSpPr>
          <p:cNvPr id="6" name="Slide Number Placeholder 5"/>
          <p:cNvSpPr>
            <a:spLocks noGrp="1"/>
          </p:cNvSpPr>
          <p:nvPr>
            <p:ph type="sldNum" sz="quarter" idx="12"/>
          </p:nvPr>
        </p:nvSpPr>
        <p:spPr/>
        <p:txBody>
          <a:bodyPr/>
          <a:lstStyle/>
          <a:p>
            <a:fld id="{428E1B47-F597-4207-9096-2911300ED3D0}" type="slidenum">
              <a:rPr lang="en-US"/>
              <a:pPr/>
              <a:t>26</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cs typeface="Times New Roman" pitchFamily="18" charset="0"/>
              </a:rPr>
              <a:t>SPLINT </a:t>
            </a:r>
            <a:r>
              <a:rPr lang="en-US" dirty="0" smtClean="0">
                <a:cs typeface="Times New Roman" pitchFamily="18" charset="0"/>
              </a:rPr>
              <a:t>warnings of </a:t>
            </a:r>
            <a:r>
              <a:rPr lang="en-US" dirty="0">
                <a:cs typeface="Arial" charset="0"/>
              </a:rPr>
              <a:t>wu-ftp-2.5.0</a:t>
            </a:r>
            <a:endParaRPr lang="en-US" dirty="0">
              <a:cs typeface="Times New Roman" pitchFamily="18" charset="0"/>
            </a:endParaRPr>
          </a:p>
        </p:txBody>
      </p:sp>
      <p:sp>
        <p:nvSpPr>
          <p:cNvPr id="87043" name="Rectangle 3"/>
          <p:cNvSpPr>
            <a:spLocks noGrp="1" noChangeArrowheads="1"/>
          </p:cNvSpPr>
          <p:nvPr>
            <p:ph idx="1"/>
          </p:nvPr>
        </p:nvSpPr>
        <p:spPr>
          <a:xfrm>
            <a:off x="457200" y="1600200"/>
            <a:ext cx="8229600" cy="4111625"/>
          </a:xfrm>
        </p:spPr>
        <p:txBody>
          <a:bodyPr/>
          <a:lstStyle/>
          <a:p>
            <a:pPr>
              <a:buFont typeface="Wingdings" pitchFamily="2" charset="2"/>
              <a:buNone/>
            </a:pPr>
            <a:r>
              <a:rPr lang="en-US" sz="1800">
                <a:latin typeface="Lucida Console" pitchFamily="49" charset="0"/>
                <a:cs typeface="Times New Roman" pitchFamily="18" charset="0"/>
              </a:rPr>
              <a:t>ftpd.c:1112:2:Possible out-of-bounds store.  Unable to resolve constraint: </a:t>
            </a:r>
          </a:p>
          <a:p>
            <a:pPr>
              <a:buFont typeface="Wingdings" pitchFamily="2" charset="2"/>
              <a:buNone/>
            </a:pPr>
            <a:r>
              <a:rPr lang="en-US" sz="1800">
                <a:latin typeface="Lucida Console" pitchFamily="49" charset="0"/>
                <a:cs typeface="Times New Roman" pitchFamily="18" charset="0"/>
              </a:rPr>
              <a:t>      maxRead ((entry-&gt;arg[0] @ ftpd.c:1112:23)) 		&lt;= (1023)</a:t>
            </a:r>
          </a:p>
          <a:p>
            <a:pPr>
              <a:buFont typeface="Wingdings" pitchFamily="2" charset="2"/>
              <a:buNone/>
            </a:pPr>
            <a:r>
              <a:rPr lang="en-US" sz="1800">
                <a:latin typeface="Lucida Console" pitchFamily="49" charset="0"/>
                <a:cs typeface="Times New Roman" pitchFamily="18" charset="0"/>
              </a:rPr>
              <a:t>   needed to satisfy precondition: </a:t>
            </a:r>
          </a:p>
          <a:p>
            <a:pPr>
              <a:buFont typeface="Wingdings" pitchFamily="2" charset="2"/>
              <a:buNone/>
            </a:pPr>
            <a:r>
              <a:rPr lang="en-US" sz="1800">
                <a:latin typeface="Lucida Console" pitchFamily="49" charset="0"/>
                <a:cs typeface="Times New Roman" pitchFamily="18" charset="0"/>
              </a:rPr>
              <a:t>      requires maxSet ((ls_short @ ftpd.c:1112:14)) </a:t>
            </a:r>
          </a:p>
          <a:p>
            <a:pPr>
              <a:buFont typeface="Wingdings" pitchFamily="2" charset="2"/>
              <a:buNone/>
            </a:pPr>
            <a:r>
              <a:rPr lang="en-US" sz="1800">
                <a:latin typeface="Lucida Console" pitchFamily="49" charset="0"/>
                <a:cs typeface="Times New Roman" pitchFamily="18" charset="0"/>
              </a:rPr>
              <a:t>                  &gt;= maxRead ((entry-&gt;arg[0] @ 					ftpd.c:1112:23))</a:t>
            </a:r>
          </a:p>
          <a:p>
            <a:pPr>
              <a:buFont typeface="Wingdings" pitchFamily="2" charset="2"/>
              <a:buNone/>
            </a:pPr>
            <a:r>
              <a:rPr lang="en-US" sz="1800">
                <a:latin typeface="Lucida Console" pitchFamily="49" charset="0"/>
                <a:cs typeface="Times New Roman" pitchFamily="18" charset="0"/>
              </a:rPr>
              <a:t>   derived from strcpy precondition:</a:t>
            </a:r>
          </a:p>
          <a:p>
            <a:pPr>
              <a:buFont typeface="Wingdings" pitchFamily="2" charset="2"/>
              <a:buNone/>
            </a:pPr>
            <a:r>
              <a:rPr lang="en-US" sz="1800">
                <a:latin typeface="Lucida Console" pitchFamily="49" charset="0"/>
                <a:cs typeface="Times New Roman" pitchFamily="18" charset="0"/>
              </a:rPr>
              <a:t>      requires </a:t>
            </a:r>
          </a:p>
          <a:p>
            <a:pPr>
              <a:buFont typeface="Wingdings" pitchFamily="2" charset="2"/>
              <a:buNone/>
            </a:pPr>
            <a:r>
              <a:rPr lang="en-US" sz="1800">
                <a:latin typeface="Lucida Console" pitchFamily="49" charset="0"/>
                <a:cs typeface="Times New Roman" pitchFamily="18" charset="0"/>
              </a:rPr>
              <a:t>			maxSet (&lt;param 1&gt;) &gt;= maxRead (&lt;param 2&gt;)</a:t>
            </a:r>
            <a:r>
              <a:rPr lang="en-US" sz="1800">
                <a:latin typeface="Lucida Console" pitchFamily="49" charset="0"/>
                <a:ea typeface="MS Mincho" pitchFamily="49" charset="-128"/>
              </a:rPr>
              <a:t> </a:t>
            </a:r>
            <a:endParaRPr lang="en-US" sz="1800">
              <a:latin typeface="Lucida Console" pitchFamily="49" charset="0"/>
            </a:endParaRPr>
          </a:p>
        </p:txBody>
      </p:sp>
      <p:sp>
        <p:nvSpPr>
          <p:cNvPr id="6" name="Slide Number Placeholder 5"/>
          <p:cNvSpPr>
            <a:spLocks noGrp="1"/>
          </p:cNvSpPr>
          <p:nvPr>
            <p:ph type="sldNum" sz="quarter" idx="12"/>
          </p:nvPr>
        </p:nvSpPr>
        <p:spPr/>
        <p:txBody>
          <a:bodyPr/>
          <a:lstStyle/>
          <a:p>
            <a:fld id="{77C11B86-5E39-4757-B1D1-98BA4818E2BE}" type="slidenum">
              <a:rPr lang="en-US"/>
              <a:pPr/>
              <a:t>27</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wu-ftpd vulnerablity</a:t>
            </a:r>
          </a:p>
        </p:txBody>
      </p:sp>
      <p:sp>
        <p:nvSpPr>
          <p:cNvPr id="88067" name="Rectangle 3"/>
          <p:cNvSpPr>
            <a:spLocks noGrp="1" noChangeArrowheads="1"/>
          </p:cNvSpPr>
          <p:nvPr>
            <p:ph idx="1"/>
          </p:nvPr>
        </p:nvSpPr>
        <p:spPr/>
        <p:txBody>
          <a:bodyPr/>
          <a:lstStyle/>
          <a:p>
            <a:pPr>
              <a:lnSpc>
                <a:spcPct val="120000"/>
              </a:lnSpc>
              <a:spcBef>
                <a:spcPct val="0"/>
              </a:spcBef>
              <a:buFont typeface="Wingdings" pitchFamily="2" charset="2"/>
              <a:buNone/>
            </a:pPr>
            <a:r>
              <a:rPr lang="en-US" sz="2000">
                <a:latin typeface="Lucida Console" pitchFamily="49" charset="0"/>
              </a:rPr>
              <a:t>int acl_getlimit(char *class, char *msgpathbuf)</a:t>
            </a:r>
          </a:p>
          <a:p>
            <a:pPr>
              <a:spcBef>
                <a:spcPct val="0"/>
              </a:spcBef>
              <a:buFont typeface="Wingdings" pitchFamily="2" charset="2"/>
              <a:buNone/>
            </a:pPr>
            <a:r>
              <a:rPr lang="en-US" sz="2000">
                <a:latin typeface="Lucida Console" pitchFamily="49" charset="0"/>
              </a:rPr>
              <a:t>{</a:t>
            </a:r>
          </a:p>
          <a:p>
            <a:pPr>
              <a:lnSpc>
                <a:spcPct val="80000"/>
              </a:lnSpc>
              <a:spcBef>
                <a:spcPct val="0"/>
              </a:spcBef>
              <a:buFont typeface="Wingdings" pitchFamily="2" charset="2"/>
              <a:buNone/>
            </a:pPr>
            <a:r>
              <a:rPr lang="en-US" sz="2000">
                <a:latin typeface="Lucida Console" pitchFamily="49" charset="0"/>
              </a:rPr>
              <a:t>	struct aclmember *entry = NULL; </a:t>
            </a:r>
          </a:p>
          <a:p>
            <a:pPr>
              <a:spcBef>
                <a:spcPct val="0"/>
              </a:spcBef>
              <a:buFont typeface="Wingdings" pitchFamily="2" charset="2"/>
              <a:buNone/>
            </a:pPr>
            <a:r>
              <a:rPr lang="en-US" sz="2000">
                <a:latin typeface="Lucida Console" pitchFamily="49" charset="0"/>
              </a:rPr>
              <a:t> </a:t>
            </a:r>
          </a:p>
          <a:p>
            <a:pPr>
              <a:lnSpc>
                <a:spcPct val="70000"/>
              </a:lnSpc>
              <a:spcBef>
                <a:spcPct val="0"/>
              </a:spcBef>
              <a:buFont typeface="Wingdings" pitchFamily="2" charset="2"/>
              <a:buNone/>
            </a:pPr>
            <a:r>
              <a:rPr lang="en-US" sz="2000">
                <a:latin typeface="Lucida Console" pitchFamily="49" charset="0"/>
              </a:rPr>
              <a:t>	while (getaclentry("limit", &amp;entry)) {</a:t>
            </a:r>
          </a:p>
          <a:p>
            <a:pPr>
              <a:spcBef>
                <a:spcPct val="0"/>
              </a:spcBef>
              <a:buFont typeface="Wingdings" pitchFamily="2" charset="2"/>
              <a:buNone/>
            </a:pPr>
            <a:r>
              <a:rPr lang="en-US" sz="2000">
                <a:latin typeface="Lucida Console" pitchFamily="49" charset="0"/>
              </a:rPr>
              <a:t>   	…</a:t>
            </a:r>
          </a:p>
          <a:p>
            <a:pPr>
              <a:spcBef>
                <a:spcPct val="0"/>
              </a:spcBef>
              <a:buFont typeface="Wingdings" pitchFamily="2" charset="2"/>
              <a:buNone/>
            </a:pPr>
            <a:r>
              <a:rPr lang="en-US" sz="2000">
                <a:latin typeface="Lucida Console" pitchFamily="49" charset="0"/>
              </a:rPr>
              <a:t>		strcpy(msgpathbuf, entry-&gt;arg[3]);</a:t>
            </a:r>
          </a:p>
          <a:p>
            <a:pPr>
              <a:spcBef>
                <a:spcPct val="0"/>
              </a:spcBef>
              <a:buFont typeface="Wingdings" pitchFamily="2" charset="2"/>
              <a:buNone/>
            </a:pPr>
            <a:endParaRPr lang="en-US" sz="2000">
              <a:latin typeface="Lucida Console" pitchFamily="49" charset="0"/>
            </a:endParaRPr>
          </a:p>
          <a:p>
            <a:pPr>
              <a:spcBef>
                <a:spcPct val="0"/>
              </a:spcBef>
              <a:buFont typeface="Wingdings" pitchFamily="2" charset="2"/>
              <a:buNone/>
            </a:pPr>
            <a:r>
              <a:rPr lang="en-US" sz="2000">
                <a:latin typeface="Lucida Console" pitchFamily="49" charset="0"/>
              </a:rPr>
              <a:t>	}</a:t>
            </a:r>
          </a:p>
          <a:p>
            <a:pPr>
              <a:spcBef>
                <a:spcPct val="0"/>
              </a:spcBef>
              <a:buFont typeface="Wingdings" pitchFamily="2" charset="2"/>
              <a:buNone/>
            </a:pPr>
            <a:r>
              <a:rPr lang="en-US" sz="2000">
                <a:latin typeface="Lucida Console" pitchFamily="49" charset="0"/>
              </a:rPr>
              <a:t>} </a:t>
            </a:r>
          </a:p>
          <a:p>
            <a:endParaRPr lang="en-US" sz="2000">
              <a:latin typeface="Lucida Console" pitchFamily="49" charset="0"/>
            </a:endParaRPr>
          </a:p>
        </p:txBody>
      </p:sp>
      <p:sp>
        <p:nvSpPr>
          <p:cNvPr id="6" name="Slide Number Placeholder 5"/>
          <p:cNvSpPr>
            <a:spLocks noGrp="1"/>
          </p:cNvSpPr>
          <p:nvPr>
            <p:ph type="sldNum" sz="quarter" idx="12"/>
          </p:nvPr>
        </p:nvSpPr>
        <p:spPr/>
        <p:txBody>
          <a:bodyPr/>
          <a:lstStyle/>
          <a:p>
            <a:fld id="{495ED8D8-29D8-473A-B5B4-8711518916B3}" type="slidenum">
              <a:rPr lang="en-US"/>
              <a:pPr/>
              <a:t>28</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Wu-</a:t>
            </a:r>
            <a:r>
              <a:rPr lang="en-US" dirty="0" err="1" smtClean="0"/>
              <a:t>ftpd</a:t>
            </a:r>
            <a:r>
              <a:rPr lang="en-US" dirty="0" smtClean="0"/>
              <a:t> Results</a:t>
            </a:r>
            <a:endParaRPr lang="en-US" dirty="0"/>
          </a:p>
        </p:txBody>
      </p:sp>
      <p:sp>
        <p:nvSpPr>
          <p:cNvPr id="37" name="Slide Number Placeholder 4"/>
          <p:cNvSpPr>
            <a:spLocks noGrp="1"/>
          </p:cNvSpPr>
          <p:nvPr>
            <p:ph type="sldNum" sz="quarter" idx="12"/>
          </p:nvPr>
        </p:nvSpPr>
        <p:spPr/>
        <p:txBody>
          <a:bodyPr/>
          <a:lstStyle/>
          <a:p>
            <a:fld id="{C751F598-F8FB-4C97-90AC-9B9437FE90C3}" type="slidenum">
              <a:rPr lang="en-US" smtClean="0"/>
              <a:pPr/>
              <a:t>29</a:t>
            </a:fld>
            <a:endParaRPr lang="en-US"/>
          </a:p>
        </p:txBody>
      </p:sp>
      <p:grpSp>
        <p:nvGrpSpPr>
          <p:cNvPr id="2" name="Group 35"/>
          <p:cNvGrpSpPr>
            <a:grpSpLocks/>
          </p:cNvGrpSpPr>
          <p:nvPr/>
        </p:nvGrpSpPr>
        <p:grpSpPr bwMode="auto">
          <a:xfrm>
            <a:off x="533400" y="1524000"/>
            <a:ext cx="8128000" cy="4572000"/>
            <a:chOff x="384" y="624"/>
            <a:chExt cx="5120" cy="3322"/>
          </a:xfrm>
        </p:grpSpPr>
        <p:sp>
          <p:nvSpPr>
            <p:cNvPr id="30723" name="Rectangle 3"/>
            <p:cNvSpPr>
              <a:spLocks noChangeArrowheads="1"/>
            </p:cNvSpPr>
            <p:nvPr/>
          </p:nvSpPr>
          <p:spPr bwMode="auto">
            <a:xfrm>
              <a:off x="4224"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95 writes</a:t>
              </a:r>
            </a:p>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166 reads</a:t>
              </a:r>
            </a:p>
          </p:txBody>
        </p:sp>
        <p:sp>
          <p:nvSpPr>
            <p:cNvPr id="30724" name="Rectangle 4"/>
            <p:cNvSpPr>
              <a:spLocks noChangeArrowheads="1"/>
            </p:cNvSpPr>
            <p:nvPr/>
          </p:nvSpPr>
          <p:spPr bwMode="auto">
            <a:xfrm>
              <a:off x="2944"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132 writes</a:t>
              </a:r>
            </a:p>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220 reads</a:t>
              </a:r>
            </a:p>
          </p:txBody>
        </p:sp>
        <p:sp>
          <p:nvSpPr>
            <p:cNvPr id="30725" name="Rectangle 5"/>
            <p:cNvSpPr>
              <a:spLocks noChangeArrowheads="1"/>
            </p:cNvSpPr>
            <p:nvPr/>
          </p:nvSpPr>
          <p:spPr bwMode="auto">
            <a:xfrm>
              <a:off x="1792"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a:t>
              </a:r>
            </a:p>
          </p:txBody>
        </p:sp>
        <p:sp>
          <p:nvSpPr>
            <p:cNvPr id="30726" name="Rectangle 6"/>
            <p:cNvSpPr>
              <a:spLocks noChangeArrowheads="1"/>
            </p:cNvSpPr>
            <p:nvPr/>
          </p:nvSpPr>
          <p:spPr bwMode="auto">
            <a:xfrm>
              <a:off x="384" y="3072"/>
              <a:ext cx="1440" cy="874"/>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Other Warnings</a:t>
              </a:r>
            </a:p>
          </p:txBody>
        </p:sp>
        <p:sp>
          <p:nvSpPr>
            <p:cNvPr id="30727" name="Rectangle 7"/>
            <p:cNvSpPr>
              <a:spLocks noChangeArrowheads="1"/>
            </p:cNvSpPr>
            <p:nvPr/>
          </p:nvSpPr>
          <p:spPr bwMode="auto">
            <a:xfrm>
              <a:off x="294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a:t>
              </a:r>
            </a:p>
          </p:txBody>
        </p:sp>
        <p:sp>
          <p:nvSpPr>
            <p:cNvPr id="30728" name="Rectangle 8"/>
            <p:cNvSpPr>
              <a:spLocks noChangeArrowheads="1"/>
            </p:cNvSpPr>
            <p:nvPr/>
          </p:nvSpPr>
          <p:spPr bwMode="auto">
            <a:xfrm>
              <a:off x="294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40</a:t>
              </a:r>
            </a:p>
          </p:txBody>
        </p:sp>
        <p:sp>
          <p:nvSpPr>
            <p:cNvPr id="30729" name="Rectangle 9"/>
            <p:cNvSpPr>
              <a:spLocks noChangeArrowheads="1"/>
            </p:cNvSpPr>
            <p:nvPr/>
          </p:nvSpPr>
          <p:spPr bwMode="auto">
            <a:xfrm>
              <a:off x="294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19</a:t>
              </a:r>
            </a:p>
          </p:txBody>
        </p:sp>
        <p:sp>
          <p:nvSpPr>
            <p:cNvPr id="30730" name="Rectangle 10"/>
            <p:cNvSpPr>
              <a:spLocks noChangeArrowheads="1"/>
            </p:cNvSpPr>
            <p:nvPr/>
          </p:nvSpPr>
          <p:spPr bwMode="auto">
            <a:xfrm>
              <a:off x="294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spLint warnings with no annotations added</a:t>
              </a:r>
            </a:p>
          </p:txBody>
        </p:sp>
        <p:sp>
          <p:nvSpPr>
            <p:cNvPr id="30731" name="Rectangle 11"/>
            <p:cNvSpPr>
              <a:spLocks noChangeArrowheads="1"/>
            </p:cNvSpPr>
            <p:nvPr/>
          </p:nvSpPr>
          <p:spPr bwMode="auto">
            <a:xfrm>
              <a:off x="422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a:t>
              </a:r>
            </a:p>
          </p:txBody>
        </p:sp>
        <p:sp>
          <p:nvSpPr>
            <p:cNvPr id="30732" name="Rectangle 12"/>
            <p:cNvSpPr>
              <a:spLocks noChangeArrowheads="1"/>
            </p:cNvSpPr>
            <p:nvPr/>
          </p:nvSpPr>
          <p:spPr bwMode="auto">
            <a:xfrm>
              <a:off x="174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55</a:t>
              </a:r>
            </a:p>
          </p:txBody>
        </p:sp>
        <p:sp>
          <p:nvSpPr>
            <p:cNvPr id="30733" name="Rectangle 13"/>
            <p:cNvSpPr>
              <a:spLocks noChangeArrowheads="1"/>
            </p:cNvSpPr>
            <p:nvPr/>
          </p:nvSpPr>
          <p:spPr bwMode="auto">
            <a:xfrm>
              <a:off x="38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strncpy</a:t>
              </a:r>
            </a:p>
          </p:txBody>
        </p:sp>
        <p:sp>
          <p:nvSpPr>
            <p:cNvPr id="30734" name="Rectangle 14"/>
            <p:cNvSpPr>
              <a:spLocks noChangeArrowheads="1"/>
            </p:cNvSpPr>
            <p:nvPr/>
          </p:nvSpPr>
          <p:spPr bwMode="auto">
            <a:xfrm>
              <a:off x="422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21</a:t>
              </a:r>
            </a:p>
          </p:txBody>
        </p:sp>
        <p:sp>
          <p:nvSpPr>
            <p:cNvPr id="30735" name="Rectangle 15"/>
            <p:cNvSpPr>
              <a:spLocks noChangeArrowheads="1"/>
            </p:cNvSpPr>
            <p:nvPr/>
          </p:nvSpPr>
          <p:spPr bwMode="auto">
            <a:xfrm>
              <a:off x="174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97</a:t>
              </a:r>
            </a:p>
          </p:txBody>
        </p:sp>
        <p:sp>
          <p:nvSpPr>
            <p:cNvPr id="30736" name="Rectangle 16"/>
            <p:cNvSpPr>
              <a:spLocks noChangeArrowheads="1"/>
            </p:cNvSpPr>
            <p:nvPr/>
          </p:nvSpPr>
          <p:spPr bwMode="auto">
            <a:xfrm>
              <a:off x="38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strcpy</a:t>
              </a:r>
            </a:p>
          </p:txBody>
        </p:sp>
        <p:sp>
          <p:nvSpPr>
            <p:cNvPr id="30737" name="Rectangle 17"/>
            <p:cNvSpPr>
              <a:spLocks noChangeArrowheads="1"/>
            </p:cNvSpPr>
            <p:nvPr/>
          </p:nvSpPr>
          <p:spPr bwMode="auto">
            <a:xfrm>
              <a:off x="422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12</a:t>
              </a:r>
            </a:p>
          </p:txBody>
        </p:sp>
        <p:sp>
          <p:nvSpPr>
            <p:cNvPr id="30738" name="Rectangle 18"/>
            <p:cNvSpPr>
              <a:spLocks noChangeArrowheads="1"/>
            </p:cNvSpPr>
            <p:nvPr/>
          </p:nvSpPr>
          <p:spPr bwMode="auto">
            <a:xfrm>
              <a:off x="174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27</a:t>
              </a:r>
            </a:p>
          </p:txBody>
        </p:sp>
        <p:sp>
          <p:nvSpPr>
            <p:cNvPr id="30739" name="Rectangle 19"/>
            <p:cNvSpPr>
              <a:spLocks noChangeArrowheads="1"/>
            </p:cNvSpPr>
            <p:nvPr/>
          </p:nvSpPr>
          <p:spPr bwMode="auto">
            <a:xfrm>
              <a:off x="38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strcat</a:t>
              </a:r>
            </a:p>
          </p:txBody>
        </p:sp>
        <p:sp>
          <p:nvSpPr>
            <p:cNvPr id="30740" name="Rectangle 20"/>
            <p:cNvSpPr>
              <a:spLocks noChangeArrowheads="1"/>
            </p:cNvSpPr>
            <p:nvPr/>
          </p:nvSpPr>
          <p:spPr bwMode="auto">
            <a:xfrm>
              <a:off x="422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spLint warning with annotations</a:t>
              </a:r>
            </a:p>
          </p:txBody>
        </p:sp>
        <p:sp>
          <p:nvSpPr>
            <p:cNvPr id="30741" name="Rectangle 21"/>
            <p:cNvSpPr>
              <a:spLocks noChangeArrowheads="1"/>
            </p:cNvSpPr>
            <p:nvPr/>
          </p:nvSpPr>
          <p:spPr bwMode="auto">
            <a:xfrm>
              <a:off x="174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Instances in wu-ftpd (grep)</a:t>
              </a:r>
            </a:p>
          </p:txBody>
        </p:sp>
        <p:sp>
          <p:nvSpPr>
            <p:cNvPr id="30742" name="Rectangle 22"/>
            <p:cNvSpPr>
              <a:spLocks noChangeArrowheads="1"/>
            </p:cNvSpPr>
            <p:nvPr/>
          </p:nvSpPr>
          <p:spPr bwMode="auto">
            <a:xfrm>
              <a:off x="38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endParaRPr lang="en-US" sz="2800">
                <a:effectLst>
                  <a:outerShdw blurRad="38100" dist="38100" dir="2700000" algn="tl">
                    <a:srgbClr val="010199"/>
                  </a:outerShdw>
                </a:effectLst>
              </a:endParaRPr>
            </a:p>
          </p:txBody>
        </p:sp>
        <p:sp>
          <p:nvSpPr>
            <p:cNvPr id="30743" name="Line 23"/>
            <p:cNvSpPr>
              <a:spLocks noChangeShapeType="1"/>
            </p:cNvSpPr>
            <p:nvPr/>
          </p:nvSpPr>
          <p:spPr bwMode="auto">
            <a:xfrm>
              <a:off x="384" y="624"/>
              <a:ext cx="5120" cy="0"/>
            </a:xfrm>
            <a:prstGeom prst="line">
              <a:avLst/>
            </a:prstGeom>
            <a:noFill/>
            <a:ln w="28575" cap="sq">
              <a:solidFill>
                <a:schemeClr val="tx1"/>
              </a:solidFill>
              <a:round/>
              <a:headEnd/>
              <a:tailEnd/>
            </a:ln>
            <a:effectLst/>
          </p:spPr>
          <p:txBody>
            <a:bodyPr anchor="ctr"/>
            <a:lstStyle/>
            <a:p>
              <a:endParaRPr lang="en-US"/>
            </a:p>
          </p:txBody>
        </p:sp>
        <p:sp>
          <p:nvSpPr>
            <p:cNvPr id="30744" name="Line 24"/>
            <p:cNvSpPr>
              <a:spLocks noChangeShapeType="1"/>
            </p:cNvSpPr>
            <p:nvPr/>
          </p:nvSpPr>
          <p:spPr bwMode="auto">
            <a:xfrm>
              <a:off x="384" y="1931"/>
              <a:ext cx="5120" cy="0"/>
            </a:xfrm>
            <a:prstGeom prst="line">
              <a:avLst/>
            </a:prstGeom>
            <a:noFill/>
            <a:ln w="12700">
              <a:solidFill>
                <a:schemeClr val="tx1"/>
              </a:solidFill>
              <a:round/>
              <a:headEnd/>
              <a:tailEnd/>
            </a:ln>
            <a:effectLst/>
          </p:spPr>
          <p:txBody>
            <a:bodyPr anchor="ctr"/>
            <a:lstStyle/>
            <a:p>
              <a:endParaRPr lang="en-US"/>
            </a:p>
          </p:txBody>
        </p:sp>
        <p:sp>
          <p:nvSpPr>
            <p:cNvPr id="30745" name="Line 25"/>
            <p:cNvSpPr>
              <a:spLocks noChangeShapeType="1"/>
            </p:cNvSpPr>
            <p:nvPr/>
          </p:nvSpPr>
          <p:spPr bwMode="auto">
            <a:xfrm>
              <a:off x="384" y="2334"/>
              <a:ext cx="5120" cy="0"/>
            </a:xfrm>
            <a:prstGeom prst="line">
              <a:avLst/>
            </a:prstGeom>
            <a:noFill/>
            <a:ln w="12700">
              <a:solidFill>
                <a:schemeClr val="tx1"/>
              </a:solidFill>
              <a:round/>
              <a:headEnd/>
              <a:tailEnd/>
            </a:ln>
            <a:effectLst/>
          </p:spPr>
          <p:txBody>
            <a:bodyPr anchor="ctr"/>
            <a:lstStyle/>
            <a:p>
              <a:endParaRPr lang="en-US"/>
            </a:p>
          </p:txBody>
        </p:sp>
        <p:sp>
          <p:nvSpPr>
            <p:cNvPr id="30746" name="Line 26"/>
            <p:cNvSpPr>
              <a:spLocks noChangeShapeType="1"/>
            </p:cNvSpPr>
            <p:nvPr/>
          </p:nvSpPr>
          <p:spPr bwMode="auto">
            <a:xfrm>
              <a:off x="384" y="2736"/>
              <a:ext cx="5120" cy="0"/>
            </a:xfrm>
            <a:prstGeom prst="line">
              <a:avLst/>
            </a:prstGeom>
            <a:noFill/>
            <a:ln w="12700">
              <a:solidFill>
                <a:schemeClr val="tx1"/>
              </a:solidFill>
              <a:round/>
              <a:headEnd/>
              <a:tailEnd/>
            </a:ln>
            <a:effectLst/>
          </p:spPr>
          <p:txBody>
            <a:bodyPr anchor="ctr"/>
            <a:lstStyle/>
            <a:p>
              <a:endParaRPr lang="en-US"/>
            </a:p>
          </p:txBody>
        </p:sp>
        <p:sp>
          <p:nvSpPr>
            <p:cNvPr id="30747" name="Line 27"/>
            <p:cNvSpPr>
              <a:spLocks noChangeShapeType="1"/>
            </p:cNvSpPr>
            <p:nvPr/>
          </p:nvSpPr>
          <p:spPr bwMode="auto">
            <a:xfrm>
              <a:off x="384" y="3946"/>
              <a:ext cx="5120" cy="0"/>
            </a:xfrm>
            <a:prstGeom prst="line">
              <a:avLst/>
            </a:prstGeom>
            <a:noFill/>
            <a:ln w="28575" cap="sq">
              <a:solidFill>
                <a:schemeClr val="tx1"/>
              </a:solidFill>
              <a:round/>
              <a:headEnd/>
              <a:tailEnd/>
            </a:ln>
            <a:effectLst/>
          </p:spPr>
          <p:txBody>
            <a:bodyPr anchor="ctr"/>
            <a:lstStyle/>
            <a:p>
              <a:endParaRPr lang="en-US"/>
            </a:p>
          </p:txBody>
        </p:sp>
        <p:sp>
          <p:nvSpPr>
            <p:cNvPr id="30748" name="Line 28"/>
            <p:cNvSpPr>
              <a:spLocks noChangeShapeType="1"/>
            </p:cNvSpPr>
            <p:nvPr/>
          </p:nvSpPr>
          <p:spPr bwMode="auto">
            <a:xfrm>
              <a:off x="384" y="624"/>
              <a:ext cx="0" cy="3322"/>
            </a:xfrm>
            <a:prstGeom prst="line">
              <a:avLst/>
            </a:prstGeom>
            <a:noFill/>
            <a:ln w="28575" cap="sq">
              <a:solidFill>
                <a:schemeClr val="tx1"/>
              </a:solidFill>
              <a:round/>
              <a:headEnd/>
              <a:tailEnd/>
            </a:ln>
            <a:effectLst/>
          </p:spPr>
          <p:txBody>
            <a:bodyPr anchor="ctr"/>
            <a:lstStyle/>
            <a:p>
              <a:endParaRPr lang="en-US"/>
            </a:p>
          </p:txBody>
        </p:sp>
        <p:sp>
          <p:nvSpPr>
            <p:cNvPr id="30749" name="Line 29"/>
            <p:cNvSpPr>
              <a:spLocks noChangeShapeType="1"/>
            </p:cNvSpPr>
            <p:nvPr/>
          </p:nvSpPr>
          <p:spPr bwMode="auto">
            <a:xfrm>
              <a:off x="1728" y="624"/>
              <a:ext cx="0" cy="3322"/>
            </a:xfrm>
            <a:prstGeom prst="line">
              <a:avLst/>
            </a:prstGeom>
            <a:noFill/>
            <a:ln w="12700">
              <a:solidFill>
                <a:schemeClr val="tx1"/>
              </a:solidFill>
              <a:round/>
              <a:headEnd/>
              <a:tailEnd/>
            </a:ln>
            <a:effectLst/>
          </p:spPr>
          <p:txBody>
            <a:bodyPr anchor="ctr"/>
            <a:lstStyle/>
            <a:p>
              <a:endParaRPr lang="en-US"/>
            </a:p>
          </p:txBody>
        </p:sp>
        <p:sp>
          <p:nvSpPr>
            <p:cNvPr id="30750" name="Line 30"/>
            <p:cNvSpPr>
              <a:spLocks noChangeShapeType="1"/>
            </p:cNvSpPr>
            <p:nvPr/>
          </p:nvSpPr>
          <p:spPr bwMode="auto">
            <a:xfrm>
              <a:off x="2944" y="624"/>
              <a:ext cx="0" cy="3322"/>
            </a:xfrm>
            <a:prstGeom prst="line">
              <a:avLst/>
            </a:prstGeom>
            <a:noFill/>
            <a:ln w="12700">
              <a:solidFill>
                <a:schemeClr val="tx1"/>
              </a:solidFill>
              <a:round/>
              <a:headEnd/>
              <a:tailEnd/>
            </a:ln>
            <a:effectLst/>
          </p:spPr>
          <p:txBody>
            <a:bodyPr anchor="ctr"/>
            <a:lstStyle/>
            <a:p>
              <a:endParaRPr lang="en-US"/>
            </a:p>
          </p:txBody>
        </p:sp>
        <p:sp>
          <p:nvSpPr>
            <p:cNvPr id="30751" name="Line 31"/>
            <p:cNvSpPr>
              <a:spLocks noChangeShapeType="1"/>
            </p:cNvSpPr>
            <p:nvPr/>
          </p:nvSpPr>
          <p:spPr bwMode="auto">
            <a:xfrm>
              <a:off x="5504" y="624"/>
              <a:ext cx="0" cy="3322"/>
            </a:xfrm>
            <a:prstGeom prst="line">
              <a:avLst/>
            </a:prstGeom>
            <a:noFill/>
            <a:ln w="28575" cap="sq">
              <a:solidFill>
                <a:schemeClr val="tx1"/>
              </a:solidFill>
              <a:round/>
              <a:headEnd/>
              <a:tailEnd/>
            </a:ln>
            <a:effectLst/>
          </p:spPr>
          <p:txBody>
            <a:bodyPr anchor="ctr"/>
            <a:lstStyle/>
            <a:p>
              <a:endParaRPr lang="en-US"/>
            </a:p>
          </p:txBody>
        </p:sp>
        <p:sp>
          <p:nvSpPr>
            <p:cNvPr id="30752" name="Line 32"/>
            <p:cNvSpPr>
              <a:spLocks noChangeShapeType="1"/>
            </p:cNvSpPr>
            <p:nvPr/>
          </p:nvSpPr>
          <p:spPr bwMode="auto">
            <a:xfrm>
              <a:off x="4224" y="624"/>
              <a:ext cx="0" cy="3322"/>
            </a:xfrm>
            <a:prstGeom prst="line">
              <a:avLst/>
            </a:prstGeom>
            <a:noFill/>
            <a:ln w="12700">
              <a:solidFill>
                <a:schemeClr val="tx1"/>
              </a:solidFill>
              <a:round/>
              <a:headEnd/>
              <a:tailEnd/>
            </a:ln>
            <a:effectLst/>
          </p:spPr>
          <p:txBody>
            <a:bodyPr anchor="ctr"/>
            <a:lstStyle/>
            <a:p>
              <a:endParaRPr lang="en-US"/>
            </a:p>
          </p:txBody>
        </p:sp>
        <p:sp>
          <p:nvSpPr>
            <p:cNvPr id="30753" name="Line 33"/>
            <p:cNvSpPr>
              <a:spLocks noChangeShapeType="1"/>
            </p:cNvSpPr>
            <p:nvPr/>
          </p:nvSpPr>
          <p:spPr bwMode="auto">
            <a:xfrm>
              <a:off x="384" y="3139"/>
              <a:ext cx="5120" cy="0"/>
            </a:xfrm>
            <a:prstGeom prst="line">
              <a:avLst/>
            </a:prstGeom>
            <a:noFill/>
            <a:ln w="12700">
              <a:solidFill>
                <a:schemeClr val="tx1"/>
              </a:solidFill>
              <a:round/>
              <a:headEnd/>
              <a:tailEnd/>
            </a:ln>
            <a:effectLst/>
          </p:spPr>
          <p:txBody>
            <a:bodyPr anchor="ctr"/>
            <a:lstStyle/>
            <a:p>
              <a:endParaRPr lang="en-US"/>
            </a:p>
          </p:txBody>
        </p:sp>
      </p:grpSp>
      <p:sp>
        <p:nvSpPr>
          <p:cNvPr id="39" name="Date Placeholder 38"/>
          <p:cNvSpPr>
            <a:spLocks noGrp="1"/>
          </p:cNvSpPr>
          <p:nvPr>
            <p:ph type="dt" sz="half" idx="10"/>
          </p:nvPr>
        </p:nvSpPr>
        <p:spPr/>
        <p:txBody>
          <a:bodyPr/>
          <a:lstStyle/>
          <a:p>
            <a:r>
              <a:rPr lang="en-US" smtClean="0"/>
              <a:t>Mateti</a:t>
            </a:r>
            <a:endParaRPr lang="en-US"/>
          </a:p>
        </p:txBody>
      </p:sp>
      <p:sp>
        <p:nvSpPr>
          <p:cNvPr id="40" name="Footer Placeholder 39"/>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Robust Programs</a:t>
            </a:r>
          </a:p>
        </p:txBody>
      </p:sp>
      <p:sp>
        <p:nvSpPr>
          <p:cNvPr id="7171" name="Rectangle 3"/>
          <p:cNvSpPr>
            <a:spLocks noGrp="1" noChangeArrowheads="1"/>
          </p:cNvSpPr>
          <p:nvPr>
            <p:ph idx="1"/>
          </p:nvPr>
        </p:nvSpPr>
        <p:spPr/>
        <p:txBody>
          <a:bodyPr>
            <a:normAutofit fontScale="92500" lnSpcReduction="20000"/>
          </a:bodyPr>
          <a:lstStyle/>
          <a:p>
            <a:r>
              <a:rPr lang="en-US" dirty="0" smtClean="0"/>
              <a:t>Crash </a:t>
            </a:r>
            <a:r>
              <a:rPr lang="en-US" dirty="0"/>
              <a:t>proof, and hang-proof no matter what the inputs are.  </a:t>
            </a:r>
          </a:p>
          <a:p>
            <a:r>
              <a:rPr lang="en-US" dirty="0"/>
              <a:t>Crash is unexpected termination.  </a:t>
            </a:r>
          </a:p>
          <a:p>
            <a:r>
              <a:rPr lang="en-US" dirty="0"/>
              <a:t>A hang is unexpected non-termination.  Two classes of being hung are: infinite looping, and waiting for an event that will not occur.  Infinite looping consumes heavily the CPU time.  Waiting for a non-occurring event consumes almost no resources.  </a:t>
            </a:r>
          </a:p>
          <a:p>
            <a:r>
              <a:rPr lang="en-US" dirty="0"/>
              <a:t>Note that infinite recursion will lead to a crash via resource exhaustion. </a:t>
            </a:r>
          </a:p>
        </p:txBody>
      </p:sp>
      <p:sp>
        <p:nvSpPr>
          <p:cNvPr id="6" name="Slide Number Placeholder 5"/>
          <p:cNvSpPr>
            <a:spLocks noGrp="1"/>
          </p:cNvSpPr>
          <p:nvPr>
            <p:ph type="sldNum" sz="quarter" idx="12"/>
          </p:nvPr>
        </p:nvSpPr>
        <p:spPr/>
        <p:txBody>
          <a:bodyPr/>
          <a:lstStyle/>
          <a:p>
            <a:fld id="{811BE7A6-07CB-49C2-B725-C4ED65DAE746}" type="slidenum">
              <a:rPr lang="en-US"/>
              <a:pPr/>
              <a:t>3</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Mateti</a:t>
            </a:r>
            <a:endParaRPr lang="en-US"/>
          </a:p>
        </p:txBody>
      </p:sp>
      <p:sp>
        <p:nvSpPr>
          <p:cNvPr id="4" name="Footer Placeholder 1"/>
          <p:cNvSpPr>
            <a:spLocks noGrp="1"/>
          </p:cNvSpPr>
          <p:nvPr>
            <p:ph type="ftr" sz="quarter" idx="11"/>
          </p:nvPr>
        </p:nvSpPr>
        <p:spPr/>
        <p:txBody>
          <a:bodyPr/>
          <a:lstStyle/>
          <a:p>
            <a:r>
              <a:rPr lang="en-US" smtClean="0"/>
              <a:t>Software without Holes</a:t>
            </a:r>
            <a:endParaRPr lang="en-US"/>
          </a:p>
        </p:txBody>
      </p:sp>
      <p:sp>
        <p:nvSpPr>
          <p:cNvPr id="5" name="Slide Number Placeholder 2"/>
          <p:cNvSpPr>
            <a:spLocks noGrp="1"/>
          </p:cNvSpPr>
          <p:nvPr>
            <p:ph type="sldNum" sz="quarter" idx="12"/>
          </p:nvPr>
        </p:nvSpPr>
        <p:spPr/>
        <p:txBody>
          <a:bodyPr/>
          <a:lstStyle/>
          <a:p>
            <a:fld id="{0EFCA19C-9D0A-49F9-B57F-0E5173F517F6}" type="slidenum">
              <a:rPr lang="en-US"/>
              <a:pPr/>
              <a:t>30</a:t>
            </a:fld>
            <a:endParaRPr lang="en-US"/>
          </a:p>
        </p:txBody>
      </p:sp>
      <p:sp>
        <p:nvSpPr>
          <p:cNvPr id="468994" name="Rectangle 2"/>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pPr>
              <a:lnSpc>
                <a:spcPct val="100000"/>
              </a:lnSpc>
              <a:buClrTx/>
              <a:buSzTx/>
              <a:buFontTx/>
              <a:buNone/>
            </a:pPr>
            <a:endParaRPr lang="en-US" sz="4400">
              <a:solidFill>
                <a:schemeClr val="tx1"/>
              </a:solidFill>
            </a:endParaRPr>
          </a:p>
        </p:txBody>
      </p:sp>
      <p:pic>
        <p:nvPicPr>
          <p:cNvPr id="468995" name="Picture 3" descr="A:\snapshot1.png"/>
          <p:cNvPicPr>
            <a:picLocks noChangeAspect="1" noChangeArrowheads="1"/>
          </p:cNvPicPr>
          <p:nvPr/>
        </p:nvPicPr>
        <p:blipFill>
          <a:blip r:embed="rId2" cstate="print"/>
          <a:srcRect l="21875" t="19531" r="13750" b="15625"/>
          <a:stretch>
            <a:fillRect/>
          </a:stretch>
        </p:blipFill>
        <p:spPr bwMode="auto">
          <a:xfrm>
            <a:off x="381000" y="0"/>
            <a:ext cx="8382000" cy="6324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smtClean="0"/>
              <a:t>splint test.c</a:t>
            </a:r>
            <a:endParaRPr lang="en-US" dirty="0"/>
          </a:p>
        </p:txBody>
      </p:sp>
      <p:sp>
        <p:nvSpPr>
          <p:cNvPr id="435204" name="Rectangle 4"/>
          <p:cNvSpPr>
            <a:spLocks noGrp="1" noChangeArrowheads="1"/>
          </p:cNvSpPr>
          <p:nvPr>
            <p:ph idx="1"/>
          </p:nvPr>
        </p:nvSpPr>
        <p:spPr/>
        <p:txBody>
          <a:bodyPr>
            <a:normAutofit fontScale="47500" lnSpcReduction="20000"/>
          </a:bodyPr>
          <a:lstStyle/>
          <a:p>
            <a:pPr>
              <a:buNone/>
            </a:pPr>
            <a:r>
              <a:rPr lang="en-US" dirty="0" err="1" smtClean="0"/>
              <a:t>int</a:t>
            </a:r>
            <a:r>
              <a:rPr lang="en-US" dirty="0" smtClean="0"/>
              <a:t> main() {</a:t>
            </a:r>
          </a:p>
          <a:p>
            <a:pPr>
              <a:buNone/>
            </a:pPr>
            <a:r>
              <a:rPr lang="en-US" dirty="0" smtClean="0"/>
              <a:t>  	</a:t>
            </a:r>
            <a:r>
              <a:rPr lang="en-US" dirty="0" err="1" smtClean="0"/>
              <a:t>int</a:t>
            </a:r>
            <a:r>
              <a:rPr lang="en-US" dirty="0" smtClean="0"/>
              <a:t> *p = NULL;			// line number 2</a:t>
            </a:r>
          </a:p>
          <a:p>
            <a:pPr>
              <a:buNone/>
            </a:pPr>
            <a:r>
              <a:rPr lang="en-US" dirty="0" smtClean="0"/>
              <a:t>	</a:t>
            </a:r>
            <a:r>
              <a:rPr lang="en-US" dirty="0" err="1" smtClean="0"/>
              <a:t>int</a:t>
            </a:r>
            <a:r>
              <a:rPr lang="en-US" dirty="0" smtClean="0"/>
              <a:t> test;</a:t>
            </a:r>
          </a:p>
          <a:p>
            <a:pPr>
              <a:buNone/>
            </a:pPr>
            <a:r>
              <a:rPr lang="en-US" dirty="0" smtClean="0"/>
              <a:t>	(void) </a:t>
            </a:r>
            <a:r>
              <a:rPr lang="en-US" dirty="0" err="1" smtClean="0"/>
              <a:t>scanf</a:t>
            </a:r>
            <a:r>
              <a:rPr lang="en-US" dirty="0" smtClean="0"/>
              <a:t>("%d", &amp;test);</a:t>
            </a:r>
          </a:p>
          <a:p>
            <a:pPr>
              <a:buNone/>
            </a:pPr>
            <a:r>
              <a:rPr lang="en-US" dirty="0" smtClean="0"/>
              <a:t>	if(test &gt; 0)</a:t>
            </a:r>
          </a:p>
          <a:p>
            <a:pPr>
              <a:buNone/>
            </a:pPr>
            <a:r>
              <a:rPr lang="en-US" dirty="0" smtClean="0"/>
              <a:t>    		p = &amp;test;</a:t>
            </a:r>
          </a:p>
          <a:p>
            <a:pPr>
              <a:buNone/>
            </a:pPr>
            <a:r>
              <a:rPr lang="en-US" dirty="0" smtClean="0"/>
              <a:t>  	else</a:t>
            </a:r>
          </a:p>
          <a:p>
            <a:pPr>
              <a:buNone/>
            </a:pPr>
            <a:r>
              <a:rPr lang="en-US" dirty="0" smtClean="0"/>
              <a:t>    		*p = 123;			// line number 8</a:t>
            </a:r>
          </a:p>
          <a:p>
            <a:pPr>
              <a:buNone/>
            </a:pPr>
            <a:r>
              <a:rPr lang="en-US" dirty="0" smtClean="0"/>
              <a:t>  	return 1;</a:t>
            </a:r>
          </a:p>
          <a:p>
            <a:pPr>
              <a:buNone/>
            </a:pPr>
            <a:r>
              <a:rPr lang="en-US" dirty="0" smtClean="0"/>
              <a:t>}</a:t>
            </a:r>
          </a:p>
          <a:p>
            <a:pPr>
              <a:buNone/>
            </a:pPr>
            <a:endParaRPr lang="en-US" dirty="0" smtClean="0"/>
          </a:p>
          <a:p>
            <a:pPr>
              <a:buNone/>
            </a:pPr>
            <a:r>
              <a:rPr lang="en-US" dirty="0" err="1" smtClean="0"/>
              <a:t>test.c</a:t>
            </a:r>
            <a:r>
              <a:rPr lang="en-US" dirty="0" smtClean="0"/>
              <a:t>: (in function main)</a:t>
            </a:r>
          </a:p>
          <a:p>
            <a:pPr>
              <a:buNone/>
            </a:pPr>
            <a:r>
              <a:rPr lang="en-US" dirty="0" smtClean="0"/>
              <a:t>test.c:8:6: Dereference of null pointer p: *p</a:t>
            </a:r>
          </a:p>
          <a:p>
            <a:pPr>
              <a:buNone/>
            </a:pPr>
            <a:r>
              <a:rPr lang="en-US" dirty="0" smtClean="0"/>
              <a:t>  A possibly null pointer is </a:t>
            </a:r>
            <a:r>
              <a:rPr lang="en-US" dirty="0" err="1" smtClean="0"/>
              <a:t>dereferenced</a:t>
            </a:r>
            <a:r>
              <a:rPr lang="en-US" dirty="0" smtClean="0"/>
              <a:t>.  Value is either the result of a function which </a:t>
            </a:r>
          </a:p>
          <a:p>
            <a:pPr>
              <a:buNone/>
            </a:pPr>
            <a:r>
              <a:rPr lang="en-US" dirty="0" smtClean="0"/>
              <a:t>  may return null (in which case, code should check it is not null), or a global, parameter </a:t>
            </a:r>
          </a:p>
          <a:p>
            <a:pPr>
              <a:buNone/>
            </a:pPr>
            <a:r>
              <a:rPr lang="en-US" dirty="0" smtClean="0"/>
              <a:t>  or structure field declared with the null qualifier. (Use -</a:t>
            </a:r>
            <a:r>
              <a:rPr lang="en-US" dirty="0" err="1" smtClean="0"/>
              <a:t>nullderef</a:t>
            </a:r>
            <a:r>
              <a:rPr lang="en-US" dirty="0" smtClean="0"/>
              <a:t> to inhibit warning)</a:t>
            </a:r>
          </a:p>
          <a:p>
            <a:pPr>
              <a:buNone/>
            </a:pPr>
            <a:r>
              <a:rPr lang="en-US" dirty="0" smtClean="0"/>
              <a:t>   test.c:2:12: Storage p becomes null</a:t>
            </a:r>
          </a:p>
          <a:p>
            <a:pPr>
              <a:buNone/>
            </a:pPr>
            <a:endParaRPr lang="en-US" dirty="0" smtClean="0"/>
          </a:p>
          <a:p>
            <a:pPr>
              <a:buNone/>
            </a:pPr>
            <a:r>
              <a:rPr lang="en-US" dirty="0" smtClean="0"/>
              <a:t>Finished checking --- 1 code warning</a:t>
            </a:r>
            <a:endParaRPr lang="en-US"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65D9C66F-5C4F-4700-AD39-AE410E64687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a:t>SPLINT: Buffer Overflow Example</a:t>
            </a:r>
          </a:p>
        </p:txBody>
      </p:sp>
      <p:sp>
        <p:nvSpPr>
          <p:cNvPr id="5" name="Date Placeholder 2"/>
          <p:cNvSpPr>
            <a:spLocks noGrp="1"/>
          </p:cNvSpPr>
          <p:nvPr>
            <p:ph type="dt" sz="half" idx="10"/>
          </p:nvPr>
        </p:nvSpPr>
        <p:spPr/>
        <p:txBody>
          <a:bodyPr/>
          <a:lstStyle/>
          <a:p>
            <a:r>
              <a:rPr lang="en-US" smtClean="0"/>
              <a:t>Mateti</a:t>
            </a:r>
            <a:endParaRPr lang="en-US"/>
          </a:p>
        </p:txBody>
      </p:sp>
      <p:sp>
        <p:nvSpPr>
          <p:cNvPr id="6" name="Footer Placeholder 3"/>
          <p:cNvSpPr>
            <a:spLocks noGrp="1"/>
          </p:cNvSpPr>
          <p:nvPr>
            <p:ph type="ftr" sz="quarter" idx="11"/>
          </p:nvPr>
        </p:nvSpPr>
        <p:spPr/>
        <p:txBody>
          <a:bodyPr/>
          <a:lstStyle/>
          <a:p>
            <a:r>
              <a:rPr lang="en-US" smtClean="0"/>
              <a:t>Software without Holes</a:t>
            </a:r>
            <a:endParaRPr lang="en-US"/>
          </a:p>
        </p:txBody>
      </p:sp>
      <p:sp>
        <p:nvSpPr>
          <p:cNvPr id="7" name="Slide Number Placeholder 4"/>
          <p:cNvSpPr>
            <a:spLocks noGrp="1"/>
          </p:cNvSpPr>
          <p:nvPr>
            <p:ph type="sldNum" sz="quarter" idx="12"/>
          </p:nvPr>
        </p:nvSpPr>
        <p:spPr/>
        <p:txBody>
          <a:bodyPr/>
          <a:lstStyle/>
          <a:p>
            <a:fld id="{FF2F28A2-A8BB-4D2A-9F55-93C0A1659A89}" type="slidenum">
              <a:rPr lang="en-US"/>
              <a:pPr/>
              <a:t>32</a:t>
            </a:fld>
            <a:endParaRPr lang="en-US"/>
          </a:p>
        </p:txBody>
      </p:sp>
      <p:sp>
        <p:nvSpPr>
          <p:cNvPr id="41987" name="Rectangle 3"/>
          <p:cNvSpPr>
            <a:spLocks noGrp="1" noChangeArrowheads="1"/>
          </p:cNvSpPr>
          <p:nvPr>
            <p:ph type="body" idx="4294967295"/>
          </p:nvPr>
        </p:nvSpPr>
        <p:spPr>
          <a:xfrm>
            <a:off x="685800" y="1600200"/>
            <a:ext cx="7924800" cy="1905000"/>
          </a:xfrm>
        </p:spPr>
        <p:txBody>
          <a:bodyPr/>
          <a:lstStyle/>
          <a:p>
            <a:pPr>
              <a:lnSpc>
                <a:spcPct val="90000"/>
              </a:lnSpc>
              <a:buFont typeface="Wingdings" pitchFamily="2" charset="2"/>
              <a:buNone/>
            </a:pPr>
            <a:r>
              <a:rPr lang="en-US" sz="2000" b="1" dirty="0">
                <a:latin typeface="Lucida Console" pitchFamily="49" charset="0"/>
              </a:rPr>
              <a:t>  void </a:t>
            </a:r>
            <a:r>
              <a:rPr lang="en-US" sz="2000" b="1" dirty="0" err="1">
                <a:latin typeface="Lucida Console" pitchFamily="49" charset="0"/>
              </a:rPr>
              <a:t>func</a:t>
            </a:r>
            <a:r>
              <a:rPr lang="en-US" sz="2000" b="1" dirty="0">
                <a:latin typeface="Lucida Console" pitchFamily="49" charset="0"/>
              </a:rPr>
              <a:t>(char *</a:t>
            </a:r>
            <a:r>
              <a:rPr lang="en-US" sz="2000" b="1" dirty="0" err="1">
                <a:latin typeface="Lucida Console" pitchFamily="49" charset="0"/>
              </a:rPr>
              <a:t>str</a:t>
            </a:r>
            <a:r>
              <a:rPr lang="en-US" sz="2000" b="1" dirty="0">
                <a:latin typeface="Lucida Console" pitchFamily="49" charset="0"/>
              </a:rPr>
              <a:t>) {                               	char buffer[256];                            	</a:t>
            </a:r>
            <a:r>
              <a:rPr lang="en-US" sz="2000" b="1" dirty="0" err="1">
                <a:latin typeface="Lucida Console" pitchFamily="49" charset="0"/>
              </a:rPr>
              <a:t>strncat</a:t>
            </a:r>
            <a:r>
              <a:rPr lang="en-US" sz="2000" b="1" dirty="0">
                <a:latin typeface="Lucida Console" pitchFamily="49" charset="0"/>
              </a:rPr>
              <a:t>(buffer, </a:t>
            </a:r>
            <a:r>
              <a:rPr lang="en-US" sz="2000" b="1" dirty="0" err="1" smtClean="0">
                <a:latin typeface="Lucida Console" pitchFamily="49" charset="0"/>
              </a:rPr>
              <a:t>str</a:t>
            </a:r>
            <a:r>
              <a:rPr lang="en-US" sz="2000" b="1" dirty="0" smtClean="0">
                <a:latin typeface="Lucida Console" pitchFamily="49" charset="0"/>
              </a:rPr>
              <a:t>, </a:t>
            </a:r>
            <a:r>
              <a:rPr lang="en-US" sz="2000" b="1" dirty="0" err="1" smtClean="0">
                <a:latin typeface="Lucida Console" pitchFamily="49" charset="0"/>
              </a:rPr>
              <a:t>sizeof</a:t>
            </a:r>
            <a:r>
              <a:rPr lang="en-US" sz="2000" b="1" dirty="0" smtClean="0">
                <a:latin typeface="Lucida Console" pitchFamily="49" charset="0"/>
              </a:rPr>
              <a:t>(buffer)-1</a:t>
            </a:r>
            <a:r>
              <a:rPr lang="en-US" sz="2000" b="1" dirty="0">
                <a:latin typeface="Lucida Console" pitchFamily="49" charset="0"/>
              </a:rPr>
              <a:t>);</a:t>
            </a:r>
            <a:br>
              <a:rPr lang="en-US" sz="2000" b="1" dirty="0">
                <a:latin typeface="Lucida Console" pitchFamily="49" charset="0"/>
              </a:rPr>
            </a:br>
            <a:r>
              <a:rPr lang="en-US" sz="2000" b="1" dirty="0">
                <a:latin typeface="Lucida Console" pitchFamily="49" charset="0"/>
              </a:rPr>
              <a:t>}</a:t>
            </a:r>
          </a:p>
        </p:txBody>
      </p:sp>
      <p:sp>
        <p:nvSpPr>
          <p:cNvPr id="41993" name="Text Box 9"/>
          <p:cNvSpPr txBox="1">
            <a:spLocks noChangeArrowheads="1"/>
          </p:cNvSpPr>
          <p:nvPr/>
        </p:nvSpPr>
        <p:spPr bwMode="auto">
          <a:xfrm>
            <a:off x="533400" y="3733800"/>
            <a:ext cx="8382000" cy="2590800"/>
          </a:xfrm>
          <a:prstGeom prst="rect">
            <a:avLst/>
          </a:prstGeom>
          <a:noFill/>
          <a:ln w="9525">
            <a:noFill/>
            <a:miter lim="800000"/>
            <a:headEnd/>
            <a:tailEnd/>
          </a:ln>
          <a:effectLst/>
        </p:spPr>
        <p:txBody>
          <a:bodyPr anchor="ctr">
            <a:spAutoFit/>
          </a:bodyPr>
          <a:lstStyle/>
          <a:p>
            <a:pPr eaLnBrk="0" hangingPunct="0"/>
            <a:r>
              <a:rPr kumimoji="1" lang="en-US" sz="2000">
                <a:solidFill>
                  <a:srgbClr val="33CC33"/>
                </a:solidFill>
                <a:latin typeface="Lucida Console" pitchFamily="49" charset="0"/>
              </a:rPr>
              <a:t>strncat.c:4:21: Possible out-of-bounds store: </a:t>
            </a:r>
          </a:p>
          <a:p>
            <a:pPr eaLnBrk="0" hangingPunct="0"/>
            <a:r>
              <a:rPr kumimoji="1" lang="en-US" sz="2000">
                <a:solidFill>
                  <a:srgbClr val="33CC33"/>
                </a:solidFill>
                <a:latin typeface="Lucida Console" pitchFamily="49" charset="0"/>
              </a:rPr>
              <a:t>      strncat(buffer, str, sizeof((buffer)) - 1); </a:t>
            </a:r>
          </a:p>
          <a:p>
            <a:pPr eaLnBrk="0" hangingPunct="0"/>
            <a:r>
              <a:rPr kumimoji="1" lang="en-US" sz="2000">
                <a:solidFill>
                  <a:srgbClr val="33CC33"/>
                </a:solidFill>
                <a:latin typeface="Lucida Console" pitchFamily="49" charset="0"/>
              </a:rPr>
              <a:t>  Unable to resolve constraint:</a:t>
            </a:r>
          </a:p>
          <a:p>
            <a:pPr eaLnBrk="0" hangingPunct="0"/>
            <a:r>
              <a:rPr kumimoji="1" lang="en-US" sz="2000">
                <a:solidFill>
                  <a:srgbClr val="33CC33"/>
                </a:solidFill>
                <a:latin typeface="Lucida Console" pitchFamily="49" charset="0"/>
              </a:rPr>
              <a:t>    requires maxRead (buffer @ strncat.c:4:29) &lt;= 0 </a:t>
            </a:r>
          </a:p>
          <a:p>
            <a:pPr eaLnBrk="0" hangingPunct="0"/>
            <a:r>
              <a:rPr kumimoji="1" lang="en-US" sz="2000">
                <a:solidFill>
                  <a:srgbClr val="33CC33"/>
                </a:solidFill>
                <a:latin typeface="Lucida Console" pitchFamily="49" charset="0"/>
              </a:rPr>
              <a:t>  needed to satisfy precondition:</a:t>
            </a:r>
          </a:p>
          <a:p>
            <a:pPr eaLnBrk="0" hangingPunct="0"/>
            <a:r>
              <a:rPr kumimoji="1" lang="en-US" sz="2000">
                <a:solidFill>
                  <a:srgbClr val="33CC33"/>
                </a:solidFill>
                <a:latin typeface="Lucida Console" pitchFamily="49" charset="0"/>
              </a:rPr>
              <a:t>    requires maxSet (buffer @ strncat.c:4:29)  </a:t>
            </a:r>
          </a:p>
          <a:p>
            <a:pPr eaLnBrk="0" hangingPunct="0"/>
            <a:r>
              <a:rPr kumimoji="1" lang="en-US" sz="2000">
                <a:solidFill>
                  <a:srgbClr val="33CC33"/>
                </a:solidFill>
                <a:latin typeface="Lucida Console" pitchFamily="49" charset="0"/>
              </a:rPr>
              <a:t>      &gt;= maxRead (buffer @ strncat.c:4:29) + 255</a:t>
            </a:r>
          </a:p>
          <a:p>
            <a:pPr eaLnBrk="0" hangingPunct="0"/>
            <a:r>
              <a:rPr kumimoji="1" lang="en-US">
                <a:solidFill>
                  <a:srgbClr val="33CC33"/>
                </a:solidFill>
                <a:latin typeface="Tahom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Grp="1" noChangeArrowheads="1"/>
          </p:cNvSpPr>
          <p:nvPr>
            <p:ph type="title"/>
          </p:nvPr>
        </p:nvSpPr>
        <p:spPr/>
        <p:txBody>
          <a:bodyPr/>
          <a:lstStyle/>
          <a:p>
            <a:r>
              <a:rPr lang="en-US"/>
              <a:t>Warning Reported</a:t>
            </a:r>
          </a:p>
        </p:txBody>
      </p:sp>
      <p:sp>
        <p:nvSpPr>
          <p:cNvPr id="57350" name="Rectangle 6"/>
          <p:cNvSpPr>
            <a:spLocks noGrp="1" noChangeArrowheads="1"/>
          </p:cNvSpPr>
          <p:nvPr>
            <p:ph idx="1"/>
          </p:nvPr>
        </p:nvSpPr>
        <p:spPr/>
        <p:txBody>
          <a:bodyPr/>
          <a:lstStyle/>
          <a:p>
            <a:pPr eaLnBrk="0" hangingPunct="0">
              <a:spcBef>
                <a:spcPct val="0"/>
              </a:spcBef>
              <a:buClrTx/>
              <a:buSzTx/>
              <a:buFontTx/>
              <a:buNone/>
            </a:pPr>
            <a:r>
              <a:rPr kumimoji="1" lang="en-US" sz="2000">
                <a:latin typeface="Courier New" pitchFamily="49" charset="0"/>
              </a:rPr>
              <a:t>strncat.c:4:21: Possible out-of-bounds store: </a:t>
            </a:r>
          </a:p>
          <a:p>
            <a:pPr eaLnBrk="0" hangingPunct="0">
              <a:spcBef>
                <a:spcPct val="0"/>
              </a:spcBef>
              <a:buClrTx/>
              <a:buSzTx/>
              <a:buFontTx/>
              <a:buNone/>
            </a:pPr>
            <a:r>
              <a:rPr kumimoji="1" lang="en-US" sz="2000">
                <a:latin typeface="Courier New" pitchFamily="49" charset="0"/>
              </a:rPr>
              <a:t>      strncat(buffer, str, sizeof((buffer)) - 1); </a:t>
            </a:r>
          </a:p>
          <a:p>
            <a:pPr eaLnBrk="0" hangingPunct="0">
              <a:spcBef>
                <a:spcPct val="0"/>
              </a:spcBef>
              <a:buClrTx/>
              <a:buSzTx/>
              <a:buFontTx/>
              <a:buNone/>
            </a:pPr>
            <a:r>
              <a:rPr kumimoji="1" lang="en-US" sz="2000">
                <a:latin typeface="Courier New" pitchFamily="49" charset="0"/>
              </a:rPr>
              <a:t>  Unable to resolve constraint:</a:t>
            </a:r>
          </a:p>
          <a:p>
            <a:pPr eaLnBrk="0" hangingPunct="0">
              <a:spcBef>
                <a:spcPct val="0"/>
              </a:spcBef>
              <a:buClrTx/>
              <a:buSzTx/>
              <a:buFontTx/>
              <a:buNone/>
            </a:pPr>
            <a:r>
              <a:rPr kumimoji="1" lang="en-US" sz="2000">
                <a:latin typeface="Courier New" pitchFamily="49" charset="0"/>
              </a:rPr>
              <a:t>    requires maxRead (buffer @strncat.c:4:29)  		&lt;= 0 </a:t>
            </a:r>
          </a:p>
          <a:p>
            <a:pPr eaLnBrk="0" hangingPunct="0">
              <a:spcBef>
                <a:spcPct val="0"/>
              </a:spcBef>
              <a:buClrTx/>
              <a:buSzTx/>
              <a:buFontTx/>
              <a:buNone/>
            </a:pPr>
            <a:r>
              <a:rPr kumimoji="1" lang="en-US" sz="2000">
                <a:latin typeface="Courier New" pitchFamily="49" charset="0"/>
              </a:rPr>
              <a:t>  needed to satisfy precondition:</a:t>
            </a:r>
          </a:p>
          <a:p>
            <a:pPr eaLnBrk="0" hangingPunct="0">
              <a:spcBef>
                <a:spcPct val="0"/>
              </a:spcBef>
              <a:buClrTx/>
              <a:buSzTx/>
              <a:buFontTx/>
              <a:buNone/>
            </a:pPr>
            <a:r>
              <a:rPr kumimoji="1" lang="en-US" sz="2000">
                <a:latin typeface="Courier New" pitchFamily="49" charset="0"/>
              </a:rPr>
              <a:t>    requires maxSet (buffer @ strncat.c:4:29)  </a:t>
            </a:r>
          </a:p>
          <a:p>
            <a:pPr eaLnBrk="0" hangingPunct="0">
              <a:spcBef>
                <a:spcPct val="0"/>
              </a:spcBef>
              <a:buClrTx/>
              <a:buSzTx/>
              <a:buFontTx/>
              <a:buNone/>
            </a:pPr>
            <a:r>
              <a:rPr kumimoji="1" lang="en-US" sz="2000">
                <a:latin typeface="Courier New" pitchFamily="49" charset="0"/>
              </a:rPr>
              <a:t>      &gt;= maxRead (buffer @strncat.c:4:29) + 255</a:t>
            </a:r>
          </a:p>
          <a:p>
            <a:pPr eaLnBrk="0" hangingPunct="0">
              <a:spcBef>
                <a:spcPct val="0"/>
              </a:spcBef>
              <a:buClrTx/>
              <a:buSzTx/>
              <a:buFontTx/>
              <a:buNone/>
            </a:pPr>
            <a:r>
              <a:rPr kumimoji="1" lang="en-US" sz="2000">
                <a:latin typeface="Courier New" pitchFamily="49" charset="0"/>
              </a:rPr>
              <a:t>  derived from strncat precondition: </a:t>
            </a:r>
          </a:p>
          <a:p>
            <a:pPr eaLnBrk="0" hangingPunct="0">
              <a:spcBef>
                <a:spcPct val="0"/>
              </a:spcBef>
              <a:buClrTx/>
              <a:buSzTx/>
              <a:buFontTx/>
              <a:buNone/>
            </a:pPr>
            <a:r>
              <a:rPr kumimoji="1" lang="en-US" sz="2000">
                <a:latin typeface="Courier New" pitchFamily="49" charset="0"/>
              </a:rPr>
              <a:t>    requires maxSet (&lt;parameter 1&gt;) </a:t>
            </a:r>
          </a:p>
          <a:p>
            <a:pPr eaLnBrk="0" hangingPunct="0">
              <a:spcBef>
                <a:spcPct val="0"/>
              </a:spcBef>
              <a:buClrTx/>
              <a:buSzTx/>
              <a:buFontTx/>
              <a:buNone/>
            </a:pPr>
            <a:r>
              <a:rPr kumimoji="1" lang="en-US" sz="2000">
                <a:latin typeface="Courier New" pitchFamily="49" charset="0"/>
              </a:rPr>
              <a:t>                &gt;=  maxRead (&lt;parameter1&gt;) + 					&lt;parameter 3&gt;</a:t>
            </a:r>
            <a:endParaRPr lang="en-US" sz="2000">
              <a:latin typeface="Courier New" pitchFamily="49" charset="0"/>
            </a:endParaRP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F92009D5-328F-42E5-9770-E5D867C4D6A4}"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SPLINT Annotations</a:t>
            </a:r>
            <a:endParaRPr lang="en-US"/>
          </a:p>
        </p:txBody>
      </p:sp>
      <p:sp>
        <p:nvSpPr>
          <p:cNvPr id="24579" name="Rectangle 3"/>
          <p:cNvSpPr>
            <a:spLocks noGrp="1" noChangeArrowheads="1"/>
          </p:cNvSpPr>
          <p:nvPr>
            <p:ph idx="1"/>
          </p:nvPr>
        </p:nvSpPr>
        <p:spPr/>
        <p:txBody>
          <a:bodyPr>
            <a:normAutofit/>
          </a:bodyPr>
          <a:lstStyle/>
          <a:p>
            <a:r>
              <a:rPr lang="en-US" dirty="0" smtClean="0"/>
              <a:t>requires		are known as pre-conditions</a:t>
            </a:r>
          </a:p>
          <a:p>
            <a:r>
              <a:rPr lang="en-US" dirty="0" smtClean="0"/>
              <a:t>ensures		are known as post-conditions</a:t>
            </a:r>
          </a:p>
          <a:p>
            <a:r>
              <a:rPr lang="en-US" dirty="0" err="1" smtClean="0"/>
              <a:t>maxSet</a:t>
            </a:r>
            <a:r>
              <a:rPr lang="en-US" dirty="0" smtClean="0"/>
              <a:t>(a) highest index </a:t>
            </a:r>
            <a:r>
              <a:rPr lang="en-US" dirty="0" err="1" smtClean="0"/>
              <a:t>i</a:t>
            </a:r>
            <a:r>
              <a:rPr lang="en-US" dirty="0" smtClean="0"/>
              <a:t> of a[] that can be safely written to</a:t>
            </a:r>
          </a:p>
          <a:p>
            <a:r>
              <a:rPr lang="en-US" dirty="0" err="1" smtClean="0"/>
              <a:t>maxRead</a:t>
            </a:r>
            <a:r>
              <a:rPr lang="en-US" dirty="0" smtClean="0"/>
              <a:t>(a) highest index of a[] that can be safely read</a:t>
            </a:r>
          </a:p>
          <a:p>
            <a:r>
              <a:rPr lang="en-US" dirty="0" smtClean="0"/>
              <a:t>A declaration such as char buffer[100];</a:t>
            </a:r>
            <a:br>
              <a:rPr lang="en-US" dirty="0" smtClean="0"/>
            </a:br>
            <a:r>
              <a:rPr lang="en-US" dirty="0" smtClean="0"/>
              <a:t>yields  ensures </a:t>
            </a:r>
            <a:r>
              <a:rPr lang="en-US" dirty="0" err="1" smtClean="0"/>
              <a:t>maxSet</a:t>
            </a:r>
            <a:r>
              <a:rPr lang="en-US" dirty="0" smtClean="0"/>
              <a:t>(buffer) == 99</a:t>
            </a:r>
            <a:endParaRPr lang="en-US" dirty="0"/>
          </a:p>
        </p:txBody>
      </p:sp>
      <p:sp>
        <p:nvSpPr>
          <p:cNvPr id="6" name="Slide Number Placeholder 5"/>
          <p:cNvSpPr>
            <a:spLocks noGrp="1"/>
          </p:cNvSpPr>
          <p:nvPr>
            <p:ph type="sldNum" sz="quarter" idx="12"/>
          </p:nvPr>
        </p:nvSpPr>
        <p:spPr/>
        <p:txBody>
          <a:bodyPr/>
          <a:lstStyle/>
          <a:p>
            <a:fld id="{536FC4E0-3282-41D6-B218-CDC57C66BE50}" type="slidenum">
              <a:rPr lang="en-US" smtClean="0"/>
              <a:pPr/>
              <a:t>34</a:t>
            </a:fld>
            <a:endParaRPr lang="en-US"/>
          </a:p>
        </p:txBody>
      </p:sp>
      <p:sp>
        <p:nvSpPr>
          <p:cNvPr id="9" name="Date Placeholder 8"/>
          <p:cNvSpPr>
            <a:spLocks noGrp="1"/>
          </p:cNvSpPr>
          <p:nvPr>
            <p:ph type="dt" sz="half" idx="10"/>
          </p:nvPr>
        </p:nvSpPr>
        <p:spPr/>
        <p:txBody>
          <a:bodyPr/>
          <a:lstStyle/>
          <a:p>
            <a:r>
              <a:rPr lang="en-US" smtClean="0"/>
              <a:t>Mateti</a:t>
            </a:r>
            <a:endParaRPr lang="en-US"/>
          </a:p>
        </p:txBody>
      </p:sp>
      <p:sp>
        <p:nvSpPr>
          <p:cNvPr id="10" name="Footer Placeholder 9"/>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57200" y="457200"/>
            <a:ext cx="8229600" cy="990600"/>
          </a:xfrm>
        </p:spPr>
        <p:txBody>
          <a:bodyPr/>
          <a:lstStyle/>
          <a:p>
            <a:r>
              <a:rPr lang="en-US"/>
              <a:t>Splint Annotations</a:t>
            </a:r>
          </a:p>
        </p:txBody>
      </p:sp>
      <p:sp>
        <p:nvSpPr>
          <p:cNvPr id="437251" name="Rectangle 3"/>
          <p:cNvSpPr>
            <a:spLocks noGrp="1" noChangeArrowheads="1"/>
          </p:cNvSpPr>
          <p:nvPr>
            <p:ph idx="1"/>
          </p:nvPr>
        </p:nvSpPr>
        <p:spPr>
          <a:xfrm>
            <a:off x="457200" y="1676400"/>
            <a:ext cx="8229600" cy="3886200"/>
          </a:xfrm>
        </p:spPr>
        <p:txBody>
          <a:bodyPr/>
          <a:lstStyle/>
          <a:p>
            <a:pPr>
              <a:lnSpc>
                <a:spcPct val="90000"/>
              </a:lnSpc>
            </a:pPr>
            <a:r>
              <a:rPr lang="en-US" dirty="0" smtClean="0"/>
              <a:t>Splint annotations are written as:</a:t>
            </a:r>
            <a:br>
              <a:rPr lang="en-US" dirty="0" smtClean="0"/>
            </a:br>
            <a:r>
              <a:rPr lang="en-US" dirty="0" smtClean="0"/>
              <a:t>	 /*@  …  @*/ </a:t>
            </a:r>
          </a:p>
          <a:p>
            <a:pPr>
              <a:lnSpc>
                <a:spcPct val="90000"/>
              </a:lnSpc>
            </a:pPr>
            <a:r>
              <a:rPr lang="en-US" dirty="0" smtClean="0"/>
              <a:t>These are assumptions </a:t>
            </a:r>
            <a:r>
              <a:rPr lang="en-US" dirty="0"/>
              <a:t>made about function formal parameters, global variables, memory references </a:t>
            </a:r>
            <a:r>
              <a:rPr lang="en-US" dirty="0" smtClean="0"/>
              <a:t>etc.</a:t>
            </a:r>
            <a:endParaRPr lang="en-US" dirty="0"/>
          </a:p>
          <a:p>
            <a:pPr>
              <a:lnSpc>
                <a:spcPct val="90000"/>
              </a:lnSpc>
            </a:pPr>
            <a:r>
              <a:rPr lang="en-US" dirty="0" smtClean="0"/>
              <a:t>“First-order Logic” formulae</a:t>
            </a:r>
          </a:p>
          <a:p>
            <a:pPr>
              <a:lnSpc>
                <a:spcPct val="90000"/>
              </a:lnSpc>
            </a:pPr>
            <a:r>
              <a:rPr lang="en-US" dirty="0" smtClean="0"/>
              <a:t>Other tools can make these executable</a:t>
            </a:r>
            <a:endParaRPr lang="en-US" dirty="0"/>
          </a:p>
          <a:p>
            <a:pPr>
              <a:lnSpc>
                <a:spcPct val="90000"/>
              </a:lnSpc>
              <a:buFont typeface="Wingdings" pitchFamily="2" charset="2"/>
              <a:buNone/>
            </a:pPr>
            <a:endParaRPr lang="en-US"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7FC576A6-0B1B-476B-B0B1-5115B1941106}"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SPLINT Annotation Example</a:t>
            </a:r>
            <a:endParaRPr lang="en-US"/>
          </a:p>
        </p:txBody>
      </p:sp>
      <p:sp>
        <p:nvSpPr>
          <p:cNvPr id="81923" name="Rectangle 3"/>
          <p:cNvSpPr>
            <a:spLocks noGrp="1" noChangeArrowheads="1"/>
          </p:cNvSpPr>
          <p:nvPr>
            <p:ph sz="half" idx="1"/>
          </p:nvPr>
        </p:nvSpPr>
        <p:spPr/>
        <p:txBody>
          <a:bodyPr>
            <a:normAutofit/>
          </a:bodyPr>
          <a:lstStyle/>
          <a:p>
            <a:pPr>
              <a:buNone/>
            </a:pPr>
            <a:r>
              <a:rPr lang="en-US" dirty="0" smtClean="0"/>
              <a:t>char *</a:t>
            </a:r>
            <a:r>
              <a:rPr lang="en-US" dirty="0" err="1" smtClean="0"/>
              <a:t>strncat</a:t>
            </a:r>
            <a:r>
              <a:rPr lang="en-US" dirty="0" smtClean="0"/>
              <a:t> (</a:t>
            </a:r>
          </a:p>
          <a:p>
            <a:pPr>
              <a:buNone/>
            </a:pPr>
            <a:r>
              <a:rPr lang="en-US" dirty="0"/>
              <a:t>	</a:t>
            </a:r>
            <a:r>
              <a:rPr lang="en-US" dirty="0" smtClean="0"/>
              <a:t>char *d, char *s,</a:t>
            </a:r>
            <a:br>
              <a:rPr lang="en-US" dirty="0" smtClean="0"/>
            </a:br>
            <a:r>
              <a:rPr lang="en-US" dirty="0" err="1" smtClean="0"/>
              <a:t>size_t</a:t>
            </a:r>
            <a:r>
              <a:rPr lang="en-US" dirty="0" smtClean="0"/>
              <a:t> n)</a:t>
            </a:r>
            <a:br>
              <a:rPr lang="en-US" dirty="0" smtClean="0"/>
            </a:br>
            <a:endParaRPr lang="en-US" dirty="0" smtClean="0"/>
          </a:p>
          <a:p>
            <a:pPr>
              <a:buNone/>
            </a:pPr>
            <a:r>
              <a:rPr lang="en-US" dirty="0" smtClean="0"/>
              <a:t>/*@ requires </a:t>
            </a:r>
            <a:r>
              <a:rPr lang="en-US" dirty="0"/>
              <a:t/>
            </a:r>
            <a:br>
              <a:rPr lang="en-US" dirty="0"/>
            </a:br>
            <a:r>
              <a:rPr lang="en-US" dirty="0" err="1" smtClean="0"/>
              <a:t>maxSet</a:t>
            </a:r>
            <a:r>
              <a:rPr lang="en-US" dirty="0" smtClean="0"/>
              <a:t>(d) &gt;=   	</a:t>
            </a:r>
            <a:r>
              <a:rPr lang="en-US" dirty="0" err="1" smtClean="0"/>
              <a:t>maxRead</a:t>
            </a:r>
            <a:r>
              <a:rPr lang="en-US" dirty="0" smtClean="0"/>
              <a:t>(s) + n</a:t>
            </a:r>
          </a:p>
          <a:p>
            <a:pPr>
              <a:buNone/>
            </a:pPr>
            <a:r>
              <a:rPr lang="en-US" dirty="0" smtClean="0"/>
              <a:t>@*/</a:t>
            </a:r>
            <a:endParaRPr lang="en-US" dirty="0"/>
          </a:p>
        </p:txBody>
      </p:sp>
      <p:sp>
        <p:nvSpPr>
          <p:cNvPr id="9" name="Content Placeholder 8"/>
          <p:cNvSpPr>
            <a:spLocks noGrp="1"/>
          </p:cNvSpPr>
          <p:nvPr>
            <p:ph sz="half" idx="2"/>
          </p:nvPr>
        </p:nvSpPr>
        <p:spPr/>
        <p:txBody>
          <a:bodyPr>
            <a:normAutofit/>
          </a:bodyPr>
          <a:lstStyle/>
          <a:p>
            <a:pPr>
              <a:buNone/>
            </a:pPr>
            <a:r>
              <a:rPr lang="en-US" dirty="0" smtClean="0"/>
              <a:t>char *</a:t>
            </a:r>
            <a:r>
              <a:rPr lang="en-US" dirty="0" err="1" smtClean="0"/>
              <a:t>strcpy</a:t>
            </a:r>
            <a:r>
              <a:rPr lang="en-US" dirty="0" smtClean="0"/>
              <a:t> (char *s1, const char *s2)     </a:t>
            </a:r>
          </a:p>
          <a:p>
            <a:pPr>
              <a:buNone/>
            </a:pPr>
            <a:r>
              <a:rPr lang="en-US" dirty="0" smtClean="0"/>
              <a:t> /*@requires</a:t>
            </a:r>
            <a:br>
              <a:rPr lang="en-US" dirty="0" smtClean="0"/>
            </a:br>
            <a:r>
              <a:rPr lang="en-US" dirty="0" err="1" smtClean="0"/>
              <a:t>maxSet</a:t>
            </a:r>
            <a:r>
              <a:rPr lang="en-US" dirty="0" smtClean="0"/>
              <a:t>(s1) &gt;= </a:t>
            </a:r>
            <a:r>
              <a:rPr lang="en-US" dirty="0" err="1" smtClean="0"/>
              <a:t>maxRead</a:t>
            </a:r>
            <a:r>
              <a:rPr lang="en-US" dirty="0" smtClean="0"/>
              <a:t>(s2)@ */ </a:t>
            </a:r>
          </a:p>
          <a:p>
            <a:pPr>
              <a:buNone/>
            </a:pPr>
            <a:r>
              <a:rPr lang="en-US" dirty="0" smtClean="0"/>
              <a:t> /*@ensures</a:t>
            </a:r>
            <a:br>
              <a:rPr lang="en-US" dirty="0" smtClean="0"/>
            </a:br>
            <a:r>
              <a:rPr lang="en-US" dirty="0" err="1" smtClean="0"/>
              <a:t>maxRead</a:t>
            </a:r>
            <a:r>
              <a:rPr lang="en-US" dirty="0" smtClean="0"/>
              <a:t>(s1) == </a:t>
            </a:r>
            <a:r>
              <a:rPr lang="en-US" dirty="0" err="1" smtClean="0"/>
              <a:t>maxRead</a:t>
            </a:r>
            <a:r>
              <a:rPr lang="en-US" dirty="0" smtClean="0"/>
              <a:t>(s2)</a:t>
            </a:r>
          </a:p>
          <a:p>
            <a:pPr>
              <a:buNone/>
            </a:pPr>
            <a:r>
              <a:rPr lang="en-US" dirty="0" smtClean="0"/>
              <a:t>	 /\ result == s1 @ */</a:t>
            </a:r>
          </a:p>
          <a:p>
            <a:endParaRPr lang="en-US" dirty="0"/>
          </a:p>
        </p:txBody>
      </p:sp>
      <p:sp>
        <p:nvSpPr>
          <p:cNvPr id="6" name="Slide Number Placeholder 4"/>
          <p:cNvSpPr>
            <a:spLocks noGrp="1"/>
          </p:cNvSpPr>
          <p:nvPr>
            <p:ph type="sldNum" sz="quarter" idx="12"/>
          </p:nvPr>
        </p:nvSpPr>
        <p:spPr/>
        <p:txBody>
          <a:bodyPr/>
          <a:lstStyle/>
          <a:p>
            <a:fld id="{79F426D0-85AC-471D-AB22-9DF36BAA5453}" type="slidenum">
              <a:rPr lang="en-US" smtClean="0"/>
              <a:pPr/>
              <a:t>36</a:t>
            </a:fld>
            <a:endParaRPr lang="en-US"/>
          </a:p>
        </p:txBody>
      </p:sp>
      <p:sp>
        <p:nvSpPr>
          <p:cNvPr id="14" name="Date Placeholder 13"/>
          <p:cNvSpPr>
            <a:spLocks noGrp="1"/>
          </p:cNvSpPr>
          <p:nvPr>
            <p:ph type="dt" sz="half" idx="10"/>
          </p:nvPr>
        </p:nvSpPr>
        <p:spPr/>
        <p:txBody>
          <a:bodyPr/>
          <a:lstStyle/>
          <a:p>
            <a:r>
              <a:rPr lang="en-US" smtClean="0"/>
              <a:t>Mateti</a:t>
            </a:r>
            <a:endParaRPr lang="en-US"/>
          </a:p>
        </p:txBody>
      </p:sp>
      <p:sp>
        <p:nvSpPr>
          <p:cNvPr id="15" name="Footer Placeholder 14"/>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Grp="1" noChangeArrowheads="1"/>
          </p:cNvSpPr>
          <p:nvPr>
            <p:ph type="title"/>
          </p:nvPr>
        </p:nvSpPr>
        <p:spPr/>
        <p:txBody>
          <a:bodyPr/>
          <a:lstStyle/>
          <a:p>
            <a:r>
              <a:rPr lang="en-US" smtClean="0"/>
              <a:t>Overview of SPLINT checking</a:t>
            </a:r>
            <a:endParaRPr lang="en-US"/>
          </a:p>
        </p:txBody>
      </p:sp>
      <p:sp>
        <p:nvSpPr>
          <p:cNvPr id="58375" name="Rectangle 7"/>
          <p:cNvSpPr>
            <a:spLocks noGrp="1" noChangeArrowheads="1"/>
          </p:cNvSpPr>
          <p:nvPr>
            <p:ph idx="1"/>
          </p:nvPr>
        </p:nvSpPr>
        <p:spPr/>
        <p:txBody>
          <a:bodyPr>
            <a:normAutofit fontScale="77500" lnSpcReduction="20000"/>
          </a:bodyPr>
          <a:lstStyle/>
          <a:p>
            <a:r>
              <a:rPr lang="en-US" smtClean="0"/>
              <a:t>Intraprocedural</a:t>
            </a:r>
          </a:p>
          <a:p>
            <a:pPr lvl="1"/>
            <a:r>
              <a:rPr lang="en-US" smtClean="0"/>
              <a:t>But use annotations on called procedures and global variables to check calls, entry, exit points</a:t>
            </a:r>
          </a:p>
          <a:p>
            <a:r>
              <a:rPr lang="en-US" smtClean="0"/>
              <a:t>Expressions generate constraints</a:t>
            </a:r>
          </a:p>
          <a:p>
            <a:pPr lvl="1"/>
            <a:r>
              <a:rPr lang="en-US" smtClean="0"/>
              <a:t>C semantics, annotations</a:t>
            </a:r>
          </a:p>
          <a:p>
            <a:r>
              <a:rPr lang="en-US" smtClean="0"/>
              <a:t>Axiomatic semantics propagates constraints</a:t>
            </a:r>
          </a:p>
          <a:p>
            <a:r>
              <a:rPr lang="en-US" smtClean="0"/>
              <a:t>Simplifying rules   </a:t>
            </a:r>
          </a:p>
          <a:p>
            <a:pPr lvl="1"/>
            <a:r>
              <a:rPr lang="en-US" smtClean="0"/>
              <a:t>e.g. maxRead(str+i) ==&gt; maxRead(str) - i</a:t>
            </a:r>
          </a:p>
          <a:p>
            <a:r>
              <a:rPr lang="en-US" smtClean="0"/>
              <a:t>Produce warnings for unresolved constraints</a:t>
            </a:r>
          </a:p>
          <a:p>
            <a:r>
              <a:rPr lang="en-US" smtClean="0"/>
              <a:t>Simple dataflow analysis</a:t>
            </a:r>
          </a:p>
          <a:p>
            <a:r>
              <a:rPr lang="en-US" smtClean="0"/>
              <a:t>Integrates with other analyses (e.g., nullness, aliases, ownership, etc.)</a:t>
            </a:r>
          </a:p>
          <a:p>
            <a:endParaRPr lang="en-US" dirty="0"/>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27888A25-9914-4E59-9BFE-107F261CC741}"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SPLINT approach</a:t>
            </a:r>
          </a:p>
        </p:txBody>
      </p:sp>
      <p:sp>
        <p:nvSpPr>
          <p:cNvPr id="104451" name="Rectangle 3"/>
          <p:cNvSpPr>
            <a:spLocks noGrp="1" noChangeArrowheads="1"/>
          </p:cNvSpPr>
          <p:nvPr>
            <p:ph idx="1"/>
          </p:nvPr>
        </p:nvSpPr>
        <p:spPr/>
        <p:txBody>
          <a:bodyPr/>
          <a:lstStyle/>
          <a:p>
            <a:pPr>
              <a:lnSpc>
                <a:spcPct val="90000"/>
              </a:lnSpc>
            </a:pPr>
            <a:r>
              <a:rPr lang="en-US" sz="2800"/>
              <a:t>Document assumptions about buffer sizes</a:t>
            </a:r>
          </a:p>
          <a:p>
            <a:pPr lvl="1">
              <a:lnSpc>
                <a:spcPct val="90000"/>
              </a:lnSpc>
            </a:pPr>
            <a:r>
              <a:rPr lang="en-US" sz="2400"/>
              <a:t>Semantic comments</a:t>
            </a:r>
          </a:p>
          <a:p>
            <a:pPr lvl="1">
              <a:lnSpc>
                <a:spcPct val="90000"/>
              </a:lnSpc>
            </a:pPr>
            <a:r>
              <a:rPr lang="en-US" sz="2400"/>
              <a:t>Provide annotated standard library</a:t>
            </a:r>
          </a:p>
          <a:p>
            <a:pPr lvl="1">
              <a:lnSpc>
                <a:spcPct val="90000"/>
              </a:lnSpc>
            </a:pPr>
            <a:r>
              <a:rPr lang="en-US" sz="2400"/>
              <a:t>Allow user's to annotate their code</a:t>
            </a:r>
          </a:p>
          <a:p>
            <a:pPr>
              <a:lnSpc>
                <a:spcPct val="90000"/>
              </a:lnSpc>
            </a:pPr>
            <a:r>
              <a:rPr lang="en-US" sz="2800"/>
              <a:t>Find inconsistencies between code and assumptions </a:t>
            </a:r>
          </a:p>
          <a:p>
            <a:pPr>
              <a:lnSpc>
                <a:spcPct val="90000"/>
              </a:lnSpc>
            </a:pPr>
            <a:r>
              <a:rPr lang="en-US" sz="2800"/>
              <a:t>Make compromises to get useful checking</a:t>
            </a:r>
          </a:p>
          <a:p>
            <a:pPr lvl="1">
              <a:lnSpc>
                <a:spcPct val="90000"/>
              </a:lnSpc>
            </a:pPr>
            <a:r>
              <a:rPr lang="en-US" sz="2000"/>
              <a:t>Use simplifying assumptions to improve efficiency</a:t>
            </a:r>
          </a:p>
          <a:p>
            <a:pPr lvl="1">
              <a:lnSpc>
                <a:spcPct val="90000"/>
              </a:lnSpc>
            </a:pPr>
            <a:r>
              <a:rPr lang="en-US" sz="2000"/>
              <a:t>Use heuristics to analyze common loop idioms</a:t>
            </a:r>
          </a:p>
          <a:p>
            <a:pPr lvl="1">
              <a:lnSpc>
                <a:spcPct val="90000"/>
              </a:lnSpc>
            </a:pPr>
            <a:r>
              <a:rPr lang="en-US" sz="2000"/>
              <a:t>Accept some false positives and false negatives (unsound and incomplete analysis)</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0E8EFA3B-F6E0-4B82-A5FB-5E6E47E54BD1}"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SPLINT generates preconditions</a:t>
            </a:r>
            <a:endParaRPr lang="en-US"/>
          </a:p>
        </p:txBody>
      </p:sp>
      <p:sp>
        <p:nvSpPr>
          <p:cNvPr id="83971" name="Rectangle 3"/>
          <p:cNvSpPr>
            <a:spLocks noGrp="1" noChangeArrowheads="1"/>
          </p:cNvSpPr>
          <p:nvPr>
            <p:ph idx="1"/>
          </p:nvPr>
        </p:nvSpPr>
        <p:spPr/>
        <p:txBody>
          <a:bodyPr/>
          <a:lstStyle/>
          <a:p>
            <a:r>
              <a:rPr lang="en-US" dirty="0" err="1" smtClean="0"/>
              <a:t>strcpy</a:t>
            </a:r>
            <a:r>
              <a:rPr lang="en-US" dirty="0" smtClean="0"/>
              <a:t>(</a:t>
            </a:r>
            <a:r>
              <a:rPr lang="en-US" dirty="0" err="1" smtClean="0"/>
              <a:t>lsshort</a:t>
            </a:r>
            <a:r>
              <a:rPr lang="en-US" dirty="0" smtClean="0"/>
              <a:t>, entry-&gt;</a:t>
            </a:r>
            <a:r>
              <a:rPr lang="en-US" dirty="0" err="1" smtClean="0"/>
              <a:t>arg</a:t>
            </a:r>
            <a:r>
              <a:rPr lang="en-US" dirty="0" smtClean="0"/>
              <a:t>[0]); </a:t>
            </a:r>
          </a:p>
          <a:p>
            <a:endParaRPr lang="en-US" dirty="0" smtClean="0"/>
          </a:p>
          <a:p>
            <a:r>
              <a:rPr lang="en-US" dirty="0" err="1" smtClean="0"/>
              <a:t>strcpy</a:t>
            </a:r>
            <a:r>
              <a:rPr lang="en-US" dirty="0" smtClean="0"/>
              <a:t> requires </a:t>
            </a:r>
            <a:r>
              <a:rPr lang="en-US" dirty="0" err="1" smtClean="0"/>
              <a:t>maxSet</a:t>
            </a:r>
            <a:r>
              <a:rPr lang="en-US" dirty="0" smtClean="0"/>
              <a:t>(s1) &gt;= </a:t>
            </a:r>
            <a:r>
              <a:rPr lang="en-US" dirty="0" err="1" smtClean="0"/>
              <a:t>maxRead</a:t>
            </a:r>
            <a:r>
              <a:rPr lang="en-US" dirty="0" smtClean="0"/>
              <a:t>(s2) </a:t>
            </a:r>
          </a:p>
          <a:p>
            <a:r>
              <a:rPr lang="en-US" dirty="0" smtClean="0"/>
              <a:t>substituting the actual parameters: </a:t>
            </a:r>
          </a:p>
          <a:p>
            <a:r>
              <a:rPr lang="en-US" dirty="0" smtClean="0"/>
              <a:t>   </a:t>
            </a:r>
            <a:r>
              <a:rPr lang="en-US" dirty="0" err="1" smtClean="0"/>
              <a:t>maxSet</a:t>
            </a:r>
            <a:r>
              <a:rPr lang="en-US" dirty="0" smtClean="0"/>
              <a:t> (</a:t>
            </a:r>
            <a:r>
              <a:rPr lang="en-US" dirty="0" err="1" smtClean="0"/>
              <a:t>lsshort</a:t>
            </a:r>
            <a:r>
              <a:rPr lang="en-US" dirty="0" smtClean="0"/>
              <a:t> @ ftpd.c:1112:14) &gt;= </a:t>
            </a:r>
            <a:br>
              <a:rPr lang="en-US" dirty="0" smtClean="0"/>
            </a:br>
            <a:r>
              <a:rPr lang="en-US" dirty="0" smtClean="0"/>
              <a:t>	</a:t>
            </a:r>
            <a:r>
              <a:rPr lang="en-US" dirty="0" err="1" smtClean="0"/>
              <a:t>maxRead</a:t>
            </a:r>
            <a:r>
              <a:rPr lang="en-US" dirty="0" smtClean="0"/>
              <a:t> (entry-&gt;</a:t>
            </a:r>
            <a:r>
              <a:rPr lang="en-US" dirty="0" err="1" smtClean="0"/>
              <a:t>arg</a:t>
            </a:r>
            <a:r>
              <a:rPr lang="en-US" dirty="0" smtClean="0"/>
              <a:t>[0] @ ftpd.c:1112:23) </a:t>
            </a:r>
          </a:p>
          <a:p>
            <a:endParaRPr lang="en-US" dirty="0"/>
          </a:p>
        </p:txBody>
      </p:sp>
      <p:sp>
        <p:nvSpPr>
          <p:cNvPr id="6" name="Slide Number Placeholder 5"/>
          <p:cNvSpPr>
            <a:spLocks noGrp="1"/>
          </p:cNvSpPr>
          <p:nvPr>
            <p:ph type="sldNum" sz="quarter" idx="12"/>
          </p:nvPr>
        </p:nvSpPr>
        <p:spPr/>
        <p:txBody>
          <a:bodyPr/>
          <a:lstStyle/>
          <a:p>
            <a:fld id="{B6E3993B-EF37-4024-8509-E6BEBD8134A1}" type="slidenum">
              <a:rPr lang="en-US" smtClean="0"/>
              <a:pPr/>
              <a:t>39</a:t>
            </a:fld>
            <a:endParaRPr lang="en-US"/>
          </a:p>
        </p:txBody>
      </p:sp>
      <p:sp>
        <p:nvSpPr>
          <p:cNvPr id="9" name="Date Placeholder 8"/>
          <p:cNvSpPr>
            <a:spLocks noGrp="1"/>
          </p:cNvSpPr>
          <p:nvPr>
            <p:ph type="dt" sz="half" idx="10"/>
          </p:nvPr>
        </p:nvSpPr>
        <p:spPr/>
        <p:txBody>
          <a:bodyPr/>
          <a:lstStyle/>
          <a:p>
            <a:r>
              <a:rPr lang="en-US" smtClean="0"/>
              <a:t>Mateti</a:t>
            </a:r>
            <a:endParaRPr lang="en-US"/>
          </a:p>
        </p:txBody>
      </p:sp>
      <p:sp>
        <p:nvSpPr>
          <p:cNvPr id="10" name="Footer Placeholder 9"/>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Correct Programs</a:t>
            </a:r>
          </a:p>
        </p:txBody>
      </p:sp>
      <p:sp>
        <p:nvSpPr>
          <p:cNvPr id="8195" name="Rectangle 3"/>
          <p:cNvSpPr>
            <a:spLocks noGrp="1" noChangeArrowheads="1"/>
          </p:cNvSpPr>
          <p:nvPr>
            <p:ph idx="1"/>
          </p:nvPr>
        </p:nvSpPr>
        <p:spPr/>
        <p:txBody>
          <a:bodyPr/>
          <a:lstStyle/>
          <a:p>
            <a:r>
              <a:rPr lang="en-US"/>
              <a:t>Specifications, expressed in a language as formal as the programming languages</a:t>
            </a:r>
          </a:p>
          <a:p>
            <a:r>
              <a:rPr lang="en-US"/>
              <a:t>Implementation “satisfies” the specification.</a:t>
            </a:r>
          </a:p>
          <a:p>
            <a:r>
              <a:rPr lang="en-US"/>
              <a:t>“Satisfies” is verified not by testing, but by design and proof.</a:t>
            </a:r>
          </a:p>
          <a:p>
            <a:r>
              <a:rPr lang="en-US"/>
              <a:t>Practical:  pre- and post-conditions</a:t>
            </a:r>
          </a:p>
        </p:txBody>
      </p:sp>
      <p:sp>
        <p:nvSpPr>
          <p:cNvPr id="6" name="Slide Number Placeholder 5"/>
          <p:cNvSpPr>
            <a:spLocks noGrp="1"/>
          </p:cNvSpPr>
          <p:nvPr>
            <p:ph type="sldNum" sz="quarter" idx="12"/>
          </p:nvPr>
        </p:nvSpPr>
        <p:spPr/>
        <p:txBody>
          <a:bodyPr/>
          <a:lstStyle/>
          <a:p>
            <a:fld id="{B5AAAB19-42D4-4E5E-A8AC-57DD25996592}" type="slidenum">
              <a:rPr lang="en-US"/>
              <a:pPr/>
              <a:t>4</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ea typeface="MS Mincho" pitchFamily="49" charset="-128"/>
              </a:rPr>
              <a:t>SPLINT constraints</a:t>
            </a:r>
          </a:p>
        </p:txBody>
      </p:sp>
      <p:sp>
        <p:nvSpPr>
          <p:cNvPr id="84995" name="Rectangle 3"/>
          <p:cNvSpPr>
            <a:spLocks noGrp="1" noChangeArrowheads="1"/>
          </p:cNvSpPr>
          <p:nvPr>
            <p:ph idx="1"/>
          </p:nvPr>
        </p:nvSpPr>
        <p:spPr/>
        <p:txBody>
          <a:bodyPr>
            <a:normAutofit fontScale="70000" lnSpcReduction="20000"/>
          </a:bodyPr>
          <a:lstStyle/>
          <a:p>
            <a:r>
              <a:rPr lang="fr-FR" sz="2800" i="1" dirty="0">
                <a:latin typeface="Courier New" pitchFamily="49" charset="0"/>
                <a:ea typeface="MS Mincho" pitchFamily="49" charset="-128"/>
              </a:rPr>
              <a:t>1</a:t>
            </a:r>
            <a:r>
              <a:rPr lang="fr-FR" sz="2800" dirty="0">
                <a:latin typeface="Courier New" pitchFamily="49" charset="0"/>
                <a:ea typeface="MS Mincho" pitchFamily="49" charset="-128"/>
              </a:rPr>
              <a:t>	t++;</a:t>
            </a:r>
            <a:br>
              <a:rPr lang="fr-FR" sz="2800" dirty="0">
                <a:latin typeface="Courier New" pitchFamily="49" charset="0"/>
                <a:ea typeface="MS Mincho" pitchFamily="49" charset="-128"/>
              </a:rPr>
            </a:br>
            <a:r>
              <a:rPr lang="fr-FR" sz="2800" i="1" dirty="0">
                <a:latin typeface="Courier New" pitchFamily="49" charset="0"/>
                <a:ea typeface="MS Mincho" pitchFamily="49" charset="-128"/>
              </a:rPr>
              <a:t>2</a:t>
            </a:r>
            <a:r>
              <a:rPr lang="fr-FR" sz="2800" dirty="0">
                <a:latin typeface="Courier New" pitchFamily="49" charset="0"/>
                <a:ea typeface="MS Mincho" pitchFamily="49" charset="-128"/>
              </a:rPr>
              <a:t>	*t = ‘x’;</a:t>
            </a:r>
            <a:br>
              <a:rPr lang="fr-FR" sz="2800" dirty="0">
                <a:latin typeface="Courier New" pitchFamily="49" charset="0"/>
                <a:ea typeface="MS Mincho" pitchFamily="49" charset="-128"/>
              </a:rPr>
            </a:br>
            <a:r>
              <a:rPr lang="en-US" sz="2800" i="1" dirty="0">
                <a:latin typeface="Courier New" pitchFamily="49" charset="0"/>
                <a:ea typeface="MS Mincho" pitchFamily="49" charset="-128"/>
              </a:rPr>
              <a:t>3</a:t>
            </a:r>
            <a:r>
              <a:rPr lang="en-US" sz="2800" dirty="0">
                <a:latin typeface="Courier New" pitchFamily="49" charset="0"/>
                <a:ea typeface="MS Mincho" pitchFamily="49" charset="-128"/>
              </a:rPr>
              <a:t>	t++;</a:t>
            </a:r>
            <a:endParaRPr lang="en-US" sz="2800" dirty="0">
              <a:latin typeface="Courier New" pitchFamily="49" charset="0"/>
              <a:cs typeface="Courier New" pitchFamily="49" charset="0"/>
            </a:endParaRPr>
          </a:p>
          <a:p>
            <a:r>
              <a:rPr lang="en-US" sz="2800" dirty="0">
                <a:ea typeface="MS Mincho" pitchFamily="49" charset="-128"/>
              </a:rPr>
              <a:t>leads to the constraints: </a:t>
            </a:r>
            <a:endParaRPr lang="en-US" sz="2800" dirty="0">
              <a:cs typeface="Times New Roman" pitchFamily="18" charset="0"/>
            </a:endParaRPr>
          </a:p>
          <a:p>
            <a:pPr lvl="1" algn="just"/>
            <a:r>
              <a:rPr lang="fr-FR" sz="2400" dirty="0" err="1">
                <a:latin typeface="Courier New" pitchFamily="49" charset="0"/>
                <a:ea typeface="MS Mincho" pitchFamily="49" charset="-128"/>
              </a:rPr>
              <a:t>requires</a:t>
            </a:r>
            <a:r>
              <a:rPr lang="fr-FR" sz="2400" dirty="0">
                <a:latin typeface="Courier New" pitchFamily="49" charset="0"/>
                <a:ea typeface="MS Mincho" pitchFamily="49" charset="-128"/>
              </a:rPr>
              <a:t> </a:t>
            </a:r>
            <a:r>
              <a:rPr lang="fr-FR" sz="2400" dirty="0" err="1">
                <a:latin typeface="Courier New" pitchFamily="49" charset="0"/>
                <a:ea typeface="MS Mincho" pitchFamily="49" charset="-128"/>
              </a:rPr>
              <a:t>maxSet</a:t>
            </a:r>
            <a:r>
              <a:rPr lang="fr-FR" sz="2400" dirty="0">
                <a:latin typeface="Courier New" pitchFamily="49" charset="0"/>
                <a:ea typeface="MS Mincho" pitchFamily="49" charset="-128"/>
              </a:rPr>
              <a:t>(t @ 1:1) &gt;= 1, </a:t>
            </a:r>
            <a:endParaRPr lang="en-US" sz="2400" dirty="0">
              <a:latin typeface="Courier New" pitchFamily="49" charset="0"/>
              <a:cs typeface="Times New Roman" pitchFamily="18" charset="0"/>
            </a:endParaRPr>
          </a:p>
          <a:p>
            <a:pPr lvl="1" algn="just"/>
            <a:r>
              <a:rPr lang="en-US" sz="2400" dirty="0">
                <a:latin typeface="Courier New" pitchFamily="49" charset="0"/>
                <a:ea typeface="MS Mincho" pitchFamily="49" charset="-128"/>
              </a:rPr>
              <a:t>ensures </a:t>
            </a:r>
            <a:r>
              <a:rPr lang="en-US" sz="2400" dirty="0" err="1">
                <a:latin typeface="Courier New" pitchFamily="49" charset="0"/>
                <a:ea typeface="MS Mincho" pitchFamily="49" charset="-128"/>
              </a:rPr>
              <a:t>maxRead</a:t>
            </a:r>
            <a:r>
              <a:rPr lang="en-US" sz="2400" dirty="0">
                <a:latin typeface="Courier New" pitchFamily="49" charset="0"/>
                <a:ea typeface="MS Mincho" pitchFamily="49" charset="-128"/>
              </a:rPr>
              <a:t>(t @ 3:4) &gt;= -1 and </a:t>
            </a:r>
            <a:endParaRPr lang="en-US" sz="2400" dirty="0">
              <a:latin typeface="Courier New" pitchFamily="49" charset="0"/>
              <a:cs typeface="Times New Roman" pitchFamily="18" charset="0"/>
            </a:endParaRPr>
          </a:p>
          <a:p>
            <a:pPr lvl="1" algn="just"/>
            <a:r>
              <a:rPr lang="fr-FR" sz="2400" dirty="0" err="1">
                <a:latin typeface="Courier New" pitchFamily="49" charset="0"/>
                <a:ea typeface="MS Mincho" pitchFamily="49" charset="-128"/>
              </a:rPr>
              <a:t>ensures</a:t>
            </a:r>
            <a:r>
              <a:rPr lang="fr-FR" sz="2400" dirty="0">
                <a:latin typeface="Courier New" pitchFamily="49" charset="0"/>
                <a:ea typeface="MS Mincho" pitchFamily="49" charset="-128"/>
              </a:rPr>
              <a:t> (t @ 3:4) = (t @ 1:1) + 2</a:t>
            </a:r>
            <a:r>
              <a:rPr lang="fr-FR" sz="2400" dirty="0" smtClean="0">
                <a:latin typeface="Courier New" pitchFamily="49" charset="0"/>
                <a:ea typeface="MS Mincho" pitchFamily="49" charset="-128"/>
              </a:rPr>
              <a:t>.</a:t>
            </a:r>
          </a:p>
          <a:p>
            <a:pPr>
              <a:spcBef>
                <a:spcPct val="50000"/>
              </a:spcBef>
              <a:buNone/>
            </a:pPr>
            <a:endParaRPr lang="en-US" sz="1600" dirty="0" smtClean="0">
              <a:solidFill>
                <a:srgbClr val="000000"/>
              </a:solidFill>
            </a:endParaRPr>
          </a:p>
          <a:p>
            <a:pPr algn="just"/>
            <a:r>
              <a:rPr lang="en-US" dirty="0" smtClean="0">
                <a:ea typeface="MS Mincho" pitchFamily="49" charset="-128"/>
              </a:rPr>
              <a:t>The assignment to </a:t>
            </a:r>
            <a:r>
              <a:rPr lang="en-US" dirty="0" smtClean="0">
                <a:latin typeface="Courier New" pitchFamily="49" charset="0"/>
                <a:ea typeface="MS Mincho" pitchFamily="49" charset="-128"/>
              </a:rPr>
              <a:t>*t</a:t>
            </a:r>
            <a:r>
              <a:rPr lang="en-US" dirty="0" smtClean="0">
                <a:ea typeface="MS Mincho" pitchFamily="49" charset="-128"/>
              </a:rPr>
              <a:t> on line 2 produces the constraint requires </a:t>
            </a:r>
            <a:r>
              <a:rPr lang="en-US" dirty="0" err="1" smtClean="0">
                <a:ea typeface="MS Mincho" pitchFamily="49" charset="-128"/>
              </a:rPr>
              <a:t>maxSet</a:t>
            </a:r>
            <a:r>
              <a:rPr lang="en-US" dirty="0" smtClean="0">
                <a:ea typeface="MS Mincho" pitchFamily="49" charset="-128"/>
              </a:rPr>
              <a:t>(t @ 2:2) &gt;= 0.  The increment on line 1 produces the constraint ensures (t@1:4) = (t@1:1) + 1.  The increment constraint is substituted into the </a:t>
            </a:r>
            <a:r>
              <a:rPr lang="en-US" dirty="0" err="1" smtClean="0">
                <a:ea typeface="MS Mincho" pitchFamily="49" charset="-128"/>
              </a:rPr>
              <a:t>maxSet</a:t>
            </a:r>
            <a:r>
              <a:rPr lang="en-US" dirty="0" smtClean="0">
                <a:ea typeface="MS Mincho" pitchFamily="49" charset="-128"/>
              </a:rPr>
              <a:t> constraint to produce requires </a:t>
            </a:r>
            <a:r>
              <a:rPr lang="en-US" dirty="0" err="1" smtClean="0">
                <a:ea typeface="MS Mincho" pitchFamily="49" charset="-128"/>
              </a:rPr>
              <a:t>maxSet</a:t>
            </a:r>
            <a:r>
              <a:rPr lang="en-US" dirty="0" smtClean="0">
                <a:ea typeface="MS Mincho" pitchFamily="49" charset="-128"/>
              </a:rPr>
              <a:t> (t@1:1 + 1) &gt;= 0.  Using the constraint-specific simplification rule, this simplifies to requires </a:t>
            </a:r>
            <a:r>
              <a:rPr lang="en-US" dirty="0" err="1" smtClean="0">
                <a:ea typeface="MS Mincho" pitchFamily="49" charset="-128"/>
              </a:rPr>
              <a:t>maxSet</a:t>
            </a:r>
            <a:r>
              <a:rPr lang="en-US" dirty="0" smtClean="0">
                <a:ea typeface="MS Mincho" pitchFamily="49" charset="-128"/>
              </a:rPr>
              <a:t> (t@1:1) - 1 &gt;= 0 which further simplifies to requires </a:t>
            </a:r>
            <a:r>
              <a:rPr lang="en-US" dirty="0" err="1" smtClean="0">
                <a:ea typeface="MS Mincho" pitchFamily="49" charset="-128"/>
              </a:rPr>
              <a:t>maxSet</a:t>
            </a:r>
            <a:r>
              <a:rPr lang="en-US" dirty="0" smtClean="0">
                <a:ea typeface="MS Mincho" pitchFamily="49" charset="-128"/>
              </a:rPr>
              <a:t>(t @ 1:1) &gt;= 1.</a:t>
            </a:r>
            <a:endParaRPr lang="en-US" dirty="0" smtClean="0">
              <a:cs typeface="Times New Roman" pitchFamily="18" charset="0"/>
            </a:endParaRPr>
          </a:p>
          <a:p>
            <a:endParaRPr lang="en-US" dirty="0" smtClean="0"/>
          </a:p>
          <a:p>
            <a:pPr lvl="1" algn="just"/>
            <a:endParaRPr lang="en-US" sz="2400" dirty="0">
              <a:latin typeface="Courier New" pitchFamily="49" charset="0"/>
              <a:cs typeface="Times New Roman" pitchFamily="18" charset="0"/>
            </a:endParaRPr>
          </a:p>
          <a:p>
            <a:endParaRPr lang="en-US" sz="2800" dirty="0">
              <a:latin typeface="Courier New" pitchFamily="49" charset="0"/>
            </a:endParaRPr>
          </a:p>
        </p:txBody>
      </p:sp>
      <p:sp>
        <p:nvSpPr>
          <p:cNvPr id="6" name="Slide Number Placeholder 5"/>
          <p:cNvSpPr>
            <a:spLocks noGrp="1"/>
          </p:cNvSpPr>
          <p:nvPr>
            <p:ph type="sldNum" sz="quarter" idx="12"/>
          </p:nvPr>
        </p:nvSpPr>
        <p:spPr/>
        <p:txBody>
          <a:bodyPr/>
          <a:lstStyle/>
          <a:p>
            <a:fld id="{2F34954B-AB96-41A8-ABDC-3DED266C3534}" type="slidenum">
              <a:rPr lang="en-US"/>
              <a:pPr/>
              <a:t>40</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t>Loop Heuristics</a:t>
            </a:r>
          </a:p>
        </p:txBody>
      </p:sp>
      <p:sp>
        <p:nvSpPr>
          <p:cNvPr id="59397" name="Rectangle 5"/>
          <p:cNvSpPr>
            <a:spLocks noGrp="1" noChangeArrowheads="1"/>
          </p:cNvSpPr>
          <p:nvPr>
            <p:ph idx="1"/>
          </p:nvPr>
        </p:nvSpPr>
        <p:spPr/>
        <p:txBody>
          <a:bodyPr/>
          <a:lstStyle/>
          <a:p>
            <a:pPr>
              <a:lnSpc>
                <a:spcPct val="90000"/>
              </a:lnSpc>
            </a:pPr>
            <a:r>
              <a:rPr lang="en-US"/>
              <a:t>Recognize common loop idioms</a:t>
            </a:r>
          </a:p>
          <a:p>
            <a:pPr>
              <a:lnSpc>
                <a:spcPct val="90000"/>
              </a:lnSpc>
            </a:pPr>
            <a:r>
              <a:rPr lang="en-US"/>
              <a:t>Use heuristics to guess number of iterations</a:t>
            </a:r>
          </a:p>
          <a:p>
            <a:pPr>
              <a:lnSpc>
                <a:spcPct val="90000"/>
              </a:lnSpc>
            </a:pPr>
            <a:r>
              <a:rPr lang="en-US"/>
              <a:t>Analyze first and last iterations</a:t>
            </a:r>
          </a:p>
          <a:p>
            <a:pPr>
              <a:lnSpc>
                <a:spcPct val="90000"/>
              </a:lnSpc>
            </a:pPr>
            <a:r>
              <a:rPr lang="en-US"/>
              <a:t>Example:</a:t>
            </a:r>
          </a:p>
          <a:p>
            <a:pPr lvl="1">
              <a:lnSpc>
                <a:spcPct val="90000"/>
              </a:lnSpc>
            </a:pPr>
            <a:r>
              <a:rPr lang="en-US"/>
              <a:t>for (init; *buf; buf++) </a:t>
            </a:r>
          </a:p>
          <a:p>
            <a:pPr lvl="1">
              <a:lnSpc>
                <a:spcPct val="90000"/>
              </a:lnSpc>
            </a:pPr>
            <a:r>
              <a:rPr lang="en-US"/>
              <a:t>Assume maxRead(buf) iterations</a:t>
            </a:r>
          </a:p>
          <a:p>
            <a:pPr lvl="1">
              <a:lnSpc>
                <a:spcPct val="90000"/>
              </a:lnSpc>
            </a:pPr>
            <a:r>
              <a:rPr lang="en-US"/>
              <a:t>Model first and last iterations</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9C08AB49-D9EE-41C5-B2FF-00012F23F19A}"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I/O </a:t>
            </a:r>
            <a:r>
              <a:rPr lang="en-US" dirty="0" smtClean="0"/>
              <a:t>Streams</a:t>
            </a:r>
            <a:endParaRPr lang="en-US" dirty="0"/>
          </a:p>
        </p:txBody>
      </p:sp>
      <p:sp>
        <p:nvSpPr>
          <p:cNvPr id="41987" name="Rectangle 3"/>
          <p:cNvSpPr>
            <a:spLocks noGrp="1" noChangeArrowheads="1"/>
          </p:cNvSpPr>
          <p:nvPr>
            <p:ph idx="1"/>
          </p:nvPr>
        </p:nvSpPr>
        <p:spPr/>
        <p:txBody>
          <a:bodyPr/>
          <a:lstStyle/>
          <a:p>
            <a:pPr>
              <a:buFont typeface="Wingdings" pitchFamily="2" charset="2"/>
              <a:buNone/>
            </a:pPr>
            <a:r>
              <a:rPr lang="en-US"/>
              <a:t>Many properties can be described in terms of state attributes</a:t>
            </a:r>
          </a:p>
          <a:p>
            <a:r>
              <a:rPr lang="en-US"/>
              <a:t>A file is </a:t>
            </a:r>
            <a:r>
              <a:rPr lang="en-US" i="1"/>
              <a:t>open</a:t>
            </a:r>
            <a:r>
              <a:rPr lang="en-US"/>
              <a:t> or </a:t>
            </a:r>
            <a:r>
              <a:rPr lang="en-US" i="1"/>
              <a:t>closed</a:t>
            </a:r>
          </a:p>
          <a:p>
            <a:pPr lvl="1"/>
            <a:r>
              <a:rPr lang="en-US"/>
              <a:t>fopen: returns an </a:t>
            </a:r>
            <a:r>
              <a:rPr lang="en-US" i="1"/>
              <a:t>open</a:t>
            </a:r>
            <a:r>
              <a:rPr lang="en-US"/>
              <a:t> file</a:t>
            </a:r>
          </a:p>
          <a:p>
            <a:pPr lvl="1"/>
            <a:r>
              <a:rPr lang="en-US"/>
              <a:t>fclose: </a:t>
            </a:r>
            <a:r>
              <a:rPr lang="en-US" i="1"/>
              <a:t>open</a:t>
            </a:r>
            <a:r>
              <a:rPr lang="en-US"/>
              <a:t> </a:t>
            </a:r>
            <a:r>
              <a:rPr lang="en-US">
                <a:sym typeface="Symbol" pitchFamily="18" charset="2"/>
              </a:rPr>
              <a:t></a:t>
            </a:r>
            <a:r>
              <a:rPr lang="en-US"/>
              <a:t> </a:t>
            </a:r>
            <a:r>
              <a:rPr lang="en-US" i="1"/>
              <a:t>closed</a:t>
            </a:r>
          </a:p>
          <a:p>
            <a:pPr lvl="1"/>
            <a:r>
              <a:rPr lang="en-US"/>
              <a:t>fgets, etc. require open files</a:t>
            </a:r>
          </a:p>
          <a:p>
            <a:r>
              <a:rPr lang="en-US"/>
              <a:t>Reading/writing – must reset between certain operations</a:t>
            </a:r>
          </a:p>
        </p:txBody>
      </p:sp>
      <p:sp>
        <p:nvSpPr>
          <p:cNvPr id="6" name="Slide Number Placeholder 5"/>
          <p:cNvSpPr>
            <a:spLocks noGrp="1"/>
          </p:cNvSpPr>
          <p:nvPr>
            <p:ph type="sldNum" sz="quarter" idx="12"/>
          </p:nvPr>
        </p:nvSpPr>
        <p:spPr/>
        <p:txBody>
          <a:bodyPr/>
          <a:lstStyle/>
          <a:p>
            <a:fld id="{1CC515C4-3CCA-4910-884E-F0635E9E10F6}" type="slidenum">
              <a:rPr lang="en-US"/>
              <a:pPr/>
              <a:t>42</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1143000"/>
          </a:xfrm>
        </p:spPr>
        <p:txBody>
          <a:bodyPr/>
          <a:lstStyle/>
          <a:p>
            <a:r>
              <a:rPr lang="en-US"/>
              <a:t>Example</a:t>
            </a:r>
          </a:p>
        </p:txBody>
      </p:sp>
      <p:sp>
        <p:nvSpPr>
          <p:cNvPr id="48131" name="Rectangle 3"/>
          <p:cNvSpPr>
            <a:spLocks noGrp="1" noChangeArrowheads="1"/>
          </p:cNvSpPr>
          <p:nvPr>
            <p:ph idx="1"/>
          </p:nvPr>
        </p:nvSpPr>
        <p:spPr>
          <a:xfrm>
            <a:off x="457200" y="1447800"/>
            <a:ext cx="4953000" cy="4114800"/>
          </a:xfrm>
        </p:spPr>
        <p:txBody>
          <a:bodyPr/>
          <a:lstStyle/>
          <a:p>
            <a:pPr>
              <a:buFont typeface="Wingdings" pitchFamily="2" charset="2"/>
              <a:buNone/>
            </a:pPr>
            <a:r>
              <a:rPr lang="en-US" sz="2800"/>
              <a:t>FILE *f = fopen (fname, “rw”);</a:t>
            </a:r>
          </a:p>
          <a:p>
            <a:pPr>
              <a:buFont typeface="Wingdings" pitchFamily="2" charset="2"/>
              <a:buNone/>
            </a:pPr>
            <a:r>
              <a:rPr lang="en-US" sz="2800"/>
              <a:t>int i = fgetc (f);</a:t>
            </a:r>
          </a:p>
          <a:p>
            <a:pPr>
              <a:buFont typeface="Wingdings" pitchFamily="2" charset="2"/>
              <a:buNone/>
            </a:pPr>
            <a:r>
              <a:rPr lang="en-US" sz="2800"/>
              <a:t>if (i != EOF) {</a:t>
            </a:r>
          </a:p>
          <a:p>
            <a:pPr>
              <a:buFont typeface="Wingdings" pitchFamily="2" charset="2"/>
              <a:buNone/>
            </a:pPr>
            <a:r>
              <a:rPr lang="en-US" sz="2800"/>
              <a:t>   fputc (i, f);</a:t>
            </a:r>
          </a:p>
          <a:p>
            <a:pPr>
              <a:buFont typeface="Wingdings" pitchFamily="2" charset="2"/>
              <a:buNone/>
            </a:pPr>
            <a:r>
              <a:rPr lang="en-US" sz="2800"/>
              <a:t>   fclose (f);</a:t>
            </a:r>
          </a:p>
          <a:p>
            <a:pPr>
              <a:buFont typeface="Wingdings" pitchFamily="2" charset="2"/>
              <a:buNone/>
            </a:pPr>
            <a:r>
              <a:rPr lang="en-US" sz="2800"/>
              <a:t>}</a:t>
            </a:r>
          </a:p>
          <a:p>
            <a:pPr>
              <a:buFont typeface="Wingdings" pitchFamily="2" charset="2"/>
              <a:buNone/>
            </a:pPr>
            <a:endParaRPr lang="en-US" sz="2800"/>
          </a:p>
        </p:txBody>
      </p:sp>
      <p:sp>
        <p:nvSpPr>
          <p:cNvPr id="24" name="Slide Number Placeholder 5"/>
          <p:cNvSpPr>
            <a:spLocks noGrp="1"/>
          </p:cNvSpPr>
          <p:nvPr>
            <p:ph type="sldNum" sz="quarter" idx="12"/>
          </p:nvPr>
        </p:nvSpPr>
        <p:spPr/>
        <p:txBody>
          <a:bodyPr/>
          <a:lstStyle/>
          <a:p>
            <a:fld id="{B604C875-6D27-4986-AE9C-4340EF7DD950}" type="slidenum">
              <a:rPr lang="en-US"/>
              <a:pPr/>
              <a:t>43</a:t>
            </a:fld>
            <a:endParaRPr lang="en-US"/>
          </a:p>
        </p:txBody>
      </p:sp>
      <p:grpSp>
        <p:nvGrpSpPr>
          <p:cNvPr id="2" name="Group 4"/>
          <p:cNvGrpSpPr>
            <a:grpSpLocks/>
          </p:cNvGrpSpPr>
          <p:nvPr/>
        </p:nvGrpSpPr>
        <p:grpSpPr bwMode="auto">
          <a:xfrm>
            <a:off x="2743200" y="2438400"/>
            <a:ext cx="6275388" cy="906463"/>
            <a:chOff x="1728" y="1536"/>
            <a:chExt cx="3953" cy="571"/>
          </a:xfrm>
        </p:grpSpPr>
        <p:sp>
          <p:nvSpPr>
            <p:cNvPr id="48133" name="Text Box 5"/>
            <p:cNvSpPr txBox="1">
              <a:spLocks noChangeArrowheads="1"/>
            </p:cNvSpPr>
            <p:nvPr/>
          </p:nvSpPr>
          <p:spPr bwMode="auto">
            <a:xfrm>
              <a:off x="2321" y="1807"/>
              <a:ext cx="3360" cy="300"/>
            </a:xfrm>
            <a:prstGeom prst="rect">
              <a:avLst/>
            </a:prstGeom>
            <a:noFill/>
            <a:ln w="19050">
              <a:solidFill>
                <a:schemeClr val="accent2"/>
              </a:solidFill>
              <a:miter lim="800000"/>
              <a:headEnd/>
              <a:tailEnd/>
            </a:ln>
            <a:effectLst/>
          </p:spPr>
          <p:txBody>
            <a:bodyPr>
              <a:spAutoFit/>
            </a:bodyPr>
            <a:lstStyle/>
            <a:p>
              <a:pPr eaLnBrk="1" hangingPunct="1"/>
              <a:r>
                <a:rPr lang="en-US" sz="2400"/>
                <a:t>f:openness = open, f:rwness = rwread</a:t>
              </a:r>
            </a:p>
          </p:txBody>
        </p:sp>
        <p:sp>
          <p:nvSpPr>
            <p:cNvPr id="48134" name="Line 6"/>
            <p:cNvSpPr>
              <a:spLocks noChangeShapeType="1"/>
            </p:cNvSpPr>
            <p:nvPr/>
          </p:nvSpPr>
          <p:spPr bwMode="auto">
            <a:xfrm flipH="1" flipV="1">
              <a:off x="1728" y="1536"/>
              <a:ext cx="576" cy="384"/>
            </a:xfrm>
            <a:prstGeom prst="line">
              <a:avLst/>
            </a:prstGeom>
            <a:noFill/>
            <a:ln w="19050">
              <a:solidFill>
                <a:schemeClr val="accent2"/>
              </a:solidFill>
              <a:round/>
              <a:headEnd/>
              <a:tailEnd type="triangle" w="med" len="med"/>
            </a:ln>
            <a:effectLst/>
          </p:spPr>
          <p:txBody>
            <a:bodyPr>
              <a:spAutoFit/>
            </a:bodyPr>
            <a:lstStyle/>
            <a:p>
              <a:endParaRPr lang="en-US"/>
            </a:p>
          </p:txBody>
        </p:sp>
      </p:grpSp>
      <p:grpSp>
        <p:nvGrpSpPr>
          <p:cNvPr id="3" name="Group 7"/>
          <p:cNvGrpSpPr>
            <a:grpSpLocks/>
          </p:cNvGrpSpPr>
          <p:nvPr/>
        </p:nvGrpSpPr>
        <p:grpSpPr bwMode="auto">
          <a:xfrm>
            <a:off x="2276475" y="3308350"/>
            <a:ext cx="6719888" cy="939800"/>
            <a:chOff x="1434" y="2084"/>
            <a:chExt cx="4233" cy="592"/>
          </a:xfrm>
        </p:grpSpPr>
        <p:sp>
          <p:nvSpPr>
            <p:cNvPr id="48136" name="Text Box 8"/>
            <p:cNvSpPr txBox="1">
              <a:spLocks noChangeArrowheads="1"/>
            </p:cNvSpPr>
            <p:nvPr/>
          </p:nvSpPr>
          <p:spPr bwMode="auto">
            <a:xfrm>
              <a:off x="2643" y="2146"/>
              <a:ext cx="3024" cy="530"/>
            </a:xfrm>
            <a:prstGeom prst="rect">
              <a:avLst/>
            </a:prstGeom>
            <a:noFill/>
            <a:ln w="19050">
              <a:solidFill>
                <a:schemeClr val="hlink"/>
              </a:solidFill>
              <a:miter lim="800000"/>
              <a:headEnd/>
              <a:tailEnd/>
            </a:ln>
            <a:effectLst/>
          </p:spPr>
          <p:txBody>
            <a:bodyPr>
              <a:spAutoFit/>
            </a:bodyPr>
            <a:lstStyle/>
            <a:p>
              <a:pPr eaLnBrk="1" hangingPunct="1"/>
              <a:r>
                <a:rPr lang="en-US" sz="2400"/>
                <a:t>Attribute mismatch – passed read where write FILE * expected.</a:t>
              </a:r>
            </a:p>
          </p:txBody>
        </p:sp>
        <p:sp>
          <p:nvSpPr>
            <p:cNvPr id="48137" name="Line 9"/>
            <p:cNvSpPr>
              <a:spLocks noChangeShapeType="1"/>
            </p:cNvSpPr>
            <p:nvPr/>
          </p:nvSpPr>
          <p:spPr bwMode="auto">
            <a:xfrm flipH="1" flipV="1">
              <a:off x="1434" y="2084"/>
              <a:ext cx="1209" cy="254"/>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4" name="Group 10"/>
          <p:cNvGrpSpPr>
            <a:grpSpLocks/>
          </p:cNvGrpSpPr>
          <p:nvPr/>
        </p:nvGrpSpPr>
        <p:grpSpPr bwMode="auto">
          <a:xfrm>
            <a:off x="2757488" y="1905000"/>
            <a:ext cx="6386512" cy="841375"/>
            <a:chOff x="1680" y="1181"/>
            <a:chExt cx="4023" cy="530"/>
          </a:xfrm>
        </p:grpSpPr>
        <p:sp>
          <p:nvSpPr>
            <p:cNvPr id="48139" name="Text Box 11"/>
            <p:cNvSpPr txBox="1">
              <a:spLocks noChangeArrowheads="1"/>
            </p:cNvSpPr>
            <p:nvPr/>
          </p:nvSpPr>
          <p:spPr bwMode="auto">
            <a:xfrm>
              <a:off x="2679" y="1181"/>
              <a:ext cx="3024" cy="530"/>
            </a:xfrm>
            <a:prstGeom prst="rect">
              <a:avLst/>
            </a:prstGeom>
            <a:noFill/>
            <a:ln w="19050">
              <a:solidFill>
                <a:schemeClr val="hlink"/>
              </a:solidFill>
              <a:miter lim="800000"/>
              <a:headEnd/>
              <a:tailEnd/>
            </a:ln>
            <a:effectLst/>
          </p:spPr>
          <p:txBody>
            <a:bodyPr>
              <a:spAutoFit/>
            </a:bodyPr>
            <a:lstStyle/>
            <a:p>
              <a:pPr eaLnBrk="1" hangingPunct="1"/>
              <a:r>
                <a:rPr lang="en-US" sz="2400"/>
                <a:t>Possibly null reference f passed where non-null expected</a:t>
              </a:r>
            </a:p>
          </p:txBody>
        </p:sp>
        <p:sp>
          <p:nvSpPr>
            <p:cNvPr id="48140" name="Line 12"/>
            <p:cNvSpPr>
              <a:spLocks noChangeShapeType="1"/>
            </p:cNvSpPr>
            <p:nvPr/>
          </p:nvSpPr>
          <p:spPr bwMode="auto">
            <a:xfrm flipH="1">
              <a:off x="1680" y="1296"/>
              <a:ext cx="1008" cy="144"/>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5" name="Group 13"/>
          <p:cNvGrpSpPr>
            <a:grpSpLocks/>
          </p:cNvGrpSpPr>
          <p:nvPr/>
        </p:nvGrpSpPr>
        <p:grpSpPr bwMode="auto">
          <a:xfrm>
            <a:off x="5181600" y="609600"/>
            <a:ext cx="3768725" cy="1143000"/>
            <a:chOff x="3264" y="384"/>
            <a:chExt cx="2374" cy="720"/>
          </a:xfrm>
        </p:grpSpPr>
        <p:sp>
          <p:nvSpPr>
            <p:cNvPr id="48142" name="Text Box 14"/>
            <p:cNvSpPr txBox="1">
              <a:spLocks noChangeArrowheads="1"/>
            </p:cNvSpPr>
            <p:nvPr/>
          </p:nvSpPr>
          <p:spPr bwMode="auto">
            <a:xfrm>
              <a:off x="3840" y="384"/>
              <a:ext cx="1798" cy="530"/>
            </a:xfrm>
            <a:prstGeom prst="rect">
              <a:avLst/>
            </a:prstGeom>
            <a:noFill/>
            <a:ln w="19050">
              <a:solidFill>
                <a:schemeClr val="accent2"/>
              </a:solidFill>
              <a:miter lim="800000"/>
              <a:headEnd/>
              <a:tailEnd/>
            </a:ln>
            <a:effectLst/>
          </p:spPr>
          <p:txBody>
            <a:bodyPr wrap="none">
              <a:spAutoFit/>
            </a:bodyPr>
            <a:lstStyle/>
            <a:p>
              <a:pPr eaLnBrk="1" hangingPunct="1"/>
              <a:r>
                <a:rPr lang="en-US" sz="2400"/>
                <a:t>f:openness = open</a:t>
              </a:r>
            </a:p>
            <a:p>
              <a:pPr eaLnBrk="1" hangingPunct="1"/>
              <a:r>
                <a:rPr lang="en-US" sz="2400"/>
                <a:t>f:rwness = rweither </a:t>
              </a:r>
            </a:p>
          </p:txBody>
        </p:sp>
        <p:sp>
          <p:nvSpPr>
            <p:cNvPr id="48143" name="Line 15"/>
            <p:cNvSpPr>
              <a:spLocks noChangeShapeType="1"/>
            </p:cNvSpPr>
            <p:nvPr/>
          </p:nvSpPr>
          <p:spPr bwMode="auto">
            <a:xfrm flipH="1">
              <a:off x="3264" y="672"/>
              <a:ext cx="576" cy="432"/>
            </a:xfrm>
            <a:prstGeom prst="line">
              <a:avLst/>
            </a:prstGeom>
            <a:noFill/>
            <a:ln w="19050">
              <a:solidFill>
                <a:schemeClr val="accent2"/>
              </a:solidFill>
              <a:round/>
              <a:headEnd/>
              <a:tailEnd type="triangle" w="med" len="med"/>
            </a:ln>
            <a:effectLst/>
          </p:spPr>
          <p:txBody>
            <a:bodyPr>
              <a:spAutoFit/>
            </a:bodyPr>
            <a:lstStyle/>
            <a:p>
              <a:endParaRPr lang="en-US"/>
            </a:p>
          </p:txBody>
        </p:sp>
      </p:grpSp>
      <p:grpSp>
        <p:nvGrpSpPr>
          <p:cNvPr id="6" name="Group 16"/>
          <p:cNvGrpSpPr>
            <a:grpSpLocks/>
          </p:cNvGrpSpPr>
          <p:nvPr/>
        </p:nvGrpSpPr>
        <p:grpSpPr bwMode="auto">
          <a:xfrm>
            <a:off x="733425" y="4329113"/>
            <a:ext cx="7924800" cy="1679575"/>
            <a:chOff x="462" y="2727"/>
            <a:chExt cx="4992" cy="1058"/>
          </a:xfrm>
        </p:grpSpPr>
        <p:sp>
          <p:nvSpPr>
            <p:cNvPr id="48145" name="Text Box 17"/>
            <p:cNvSpPr txBox="1">
              <a:spLocks noChangeArrowheads="1"/>
            </p:cNvSpPr>
            <p:nvPr/>
          </p:nvSpPr>
          <p:spPr bwMode="auto">
            <a:xfrm>
              <a:off x="1182" y="3255"/>
              <a:ext cx="4272" cy="530"/>
            </a:xfrm>
            <a:prstGeom prst="rect">
              <a:avLst/>
            </a:prstGeom>
            <a:noFill/>
            <a:ln w="19050">
              <a:solidFill>
                <a:schemeClr val="hlink"/>
              </a:solidFill>
              <a:miter lim="800000"/>
              <a:headEnd/>
              <a:tailEnd/>
            </a:ln>
            <a:effectLst/>
          </p:spPr>
          <p:txBody>
            <a:bodyPr>
              <a:spAutoFit/>
            </a:bodyPr>
            <a:lstStyle/>
            <a:p>
              <a:pPr eaLnBrk="1" hangingPunct="1"/>
              <a:r>
                <a:rPr lang="en-US" sz="2400"/>
                <a:t>Branches join in incompatible states: f is closed on true branch,open on false branch</a:t>
              </a:r>
            </a:p>
          </p:txBody>
        </p:sp>
        <p:sp>
          <p:nvSpPr>
            <p:cNvPr id="48146" name="Line 18"/>
            <p:cNvSpPr>
              <a:spLocks noChangeShapeType="1"/>
            </p:cNvSpPr>
            <p:nvPr/>
          </p:nvSpPr>
          <p:spPr bwMode="auto">
            <a:xfrm flipH="1" flipV="1">
              <a:off x="462" y="2727"/>
              <a:ext cx="912" cy="528"/>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7" name="Group 19"/>
          <p:cNvGrpSpPr>
            <a:grpSpLocks/>
          </p:cNvGrpSpPr>
          <p:nvPr/>
        </p:nvGrpSpPr>
        <p:grpSpPr bwMode="auto">
          <a:xfrm>
            <a:off x="2411413" y="3894138"/>
            <a:ext cx="6623050" cy="906462"/>
            <a:chOff x="1519" y="2453"/>
            <a:chExt cx="4172" cy="571"/>
          </a:xfrm>
        </p:grpSpPr>
        <p:sp>
          <p:nvSpPr>
            <p:cNvPr id="48148" name="Text Box 20"/>
            <p:cNvSpPr txBox="1">
              <a:spLocks noChangeArrowheads="1"/>
            </p:cNvSpPr>
            <p:nvPr/>
          </p:nvSpPr>
          <p:spPr bwMode="auto">
            <a:xfrm>
              <a:off x="2112" y="2724"/>
              <a:ext cx="3579" cy="300"/>
            </a:xfrm>
            <a:prstGeom prst="rect">
              <a:avLst/>
            </a:prstGeom>
            <a:noFill/>
            <a:ln w="19050">
              <a:solidFill>
                <a:schemeClr val="accent2"/>
              </a:solidFill>
              <a:miter lim="800000"/>
              <a:headEnd/>
              <a:tailEnd/>
            </a:ln>
            <a:effectLst/>
          </p:spPr>
          <p:txBody>
            <a:bodyPr>
              <a:spAutoFit/>
            </a:bodyPr>
            <a:lstStyle/>
            <a:p>
              <a:pPr eaLnBrk="1" hangingPunct="1"/>
              <a:r>
                <a:rPr lang="en-US" sz="2400"/>
                <a:t>f:openness = closed, f:rwness = rwnone</a:t>
              </a:r>
            </a:p>
          </p:txBody>
        </p:sp>
        <p:sp>
          <p:nvSpPr>
            <p:cNvPr id="48149" name="Line 21"/>
            <p:cNvSpPr>
              <a:spLocks noChangeShapeType="1"/>
            </p:cNvSpPr>
            <p:nvPr/>
          </p:nvSpPr>
          <p:spPr bwMode="auto">
            <a:xfrm flipH="1" flipV="1">
              <a:off x="1519" y="2453"/>
              <a:ext cx="576" cy="384"/>
            </a:xfrm>
            <a:prstGeom prst="line">
              <a:avLst/>
            </a:prstGeom>
            <a:noFill/>
            <a:ln w="19050">
              <a:solidFill>
                <a:schemeClr val="accent2"/>
              </a:solidFill>
              <a:round/>
              <a:headEnd/>
              <a:tailEnd type="triangle" w="med" len="med"/>
            </a:ln>
            <a:effectLst/>
          </p:spPr>
          <p:txBody>
            <a:bodyPr>
              <a:spAutoFit/>
            </a:bodyPr>
            <a:lstStyle/>
            <a:p>
              <a:endParaRPr lang="en-US"/>
            </a:p>
          </p:txBody>
        </p:sp>
      </p:grpSp>
      <p:sp>
        <p:nvSpPr>
          <p:cNvPr id="23" name="Date Placeholder 22"/>
          <p:cNvSpPr>
            <a:spLocks noGrp="1"/>
          </p:cNvSpPr>
          <p:nvPr>
            <p:ph type="dt" sz="half" idx="10"/>
          </p:nvPr>
        </p:nvSpPr>
        <p:spPr/>
        <p:txBody>
          <a:bodyPr/>
          <a:lstStyle/>
          <a:p>
            <a:r>
              <a:rPr lang="en-US" smtClean="0"/>
              <a:t>Mateti</a:t>
            </a:r>
            <a:endParaRPr lang="en-US"/>
          </a:p>
        </p:txBody>
      </p:sp>
      <p:sp>
        <p:nvSpPr>
          <p:cNvPr id="25" name="Footer Placeholder 24"/>
          <p:cNvSpPr>
            <a:spLocks noGrp="1"/>
          </p:cNvSpPr>
          <p:nvPr>
            <p:ph type="ftr" sz="quarter" idx="11"/>
          </p:nvPr>
        </p:nvSpPr>
        <p:spPr/>
        <p:txBody>
          <a:bodyPr/>
          <a:lstStyle/>
          <a:p>
            <a:r>
              <a:rPr lang="en-US" smtClean="0"/>
              <a:t>Software without Holes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4" name="Rectangle 10"/>
          <p:cNvSpPr>
            <a:spLocks noGrp="1" noChangeArrowheads="1"/>
          </p:cNvSpPr>
          <p:nvPr>
            <p:ph type="title"/>
          </p:nvPr>
        </p:nvSpPr>
        <p:spPr/>
        <p:txBody>
          <a:bodyPr/>
          <a:lstStyle/>
          <a:p>
            <a:r>
              <a:rPr lang="en-US"/>
              <a:t>Defining Openness</a:t>
            </a:r>
          </a:p>
        </p:txBody>
      </p:sp>
      <p:sp>
        <p:nvSpPr>
          <p:cNvPr id="77835" name="Rectangle 11"/>
          <p:cNvSpPr>
            <a:spLocks noGrp="1" noChangeArrowheads="1"/>
          </p:cNvSpPr>
          <p:nvPr>
            <p:ph idx="1"/>
          </p:nvPr>
        </p:nvSpPr>
        <p:spPr>
          <a:xfrm>
            <a:off x="609600" y="1981200"/>
            <a:ext cx="7772400" cy="4114800"/>
          </a:xfrm>
        </p:spPr>
        <p:txBody>
          <a:bodyPr>
            <a:normAutofit/>
          </a:bodyPr>
          <a:lstStyle/>
          <a:p>
            <a:pPr>
              <a:lnSpc>
                <a:spcPct val="90000"/>
              </a:lnSpc>
              <a:buFont typeface="Wingdings" pitchFamily="2" charset="2"/>
              <a:buNone/>
            </a:pPr>
            <a:r>
              <a:rPr lang="en-US" sz="1600"/>
              <a:t>attribute openness</a:t>
            </a:r>
          </a:p>
          <a:p>
            <a:pPr>
              <a:lnSpc>
                <a:spcPct val="90000"/>
              </a:lnSpc>
              <a:buFont typeface="Wingdings" pitchFamily="2" charset="2"/>
              <a:buNone/>
            </a:pPr>
            <a:r>
              <a:rPr lang="en-US" sz="1600"/>
              <a:t>   context reference FILE *</a:t>
            </a:r>
          </a:p>
          <a:p>
            <a:pPr>
              <a:lnSpc>
                <a:spcPct val="90000"/>
              </a:lnSpc>
              <a:buFont typeface="Wingdings" pitchFamily="2" charset="2"/>
              <a:buNone/>
            </a:pPr>
            <a:r>
              <a:rPr lang="en-US" sz="1600"/>
              <a:t>   oneof closed, open</a:t>
            </a:r>
          </a:p>
          <a:p>
            <a:pPr>
              <a:lnSpc>
                <a:spcPct val="90000"/>
              </a:lnSpc>
              <a:buFont typeface="Wingdings" pitchFamily="2" charset="2"/>
              <a:buNone/>
            </a:pPr>
            <a:r>
              <a:rPr lang="en-US" sz="1600"/>
              <a:t>   annotations </a:t>
            </a:r>
          </a:p>
          <a:p>
            <a:pPr>
              <a:lnSpc>
                <a:spcPct val="90000"/>
              </a:lnSpc>
              <a:buFont typeface="Wingdings" pitchFamily="2" charset="2"/>
              <a:buNone/>
            </a:pPr>
            <a:r>
              <a:rPr lang="en-US" sz="1600"/>
              <a:t>        open ==&gt; open  closed ==&gt; closed</a:t>
            </a:r>
          </a:p>
          <a:p>
            <a:pPr>
              <a:lnSpc>
                <a:spcPct val="90000"/>
              </a:lnSpc>
              <a:buFont typeface="Wingdings" pitchFamily="2" charset="2"/>
              <a:buNone/>
            </a:pPr>
            <a:r>
              <a:rPr lang="en-US" sz="1600"/>
              <a:t>   transfers</a:t>
            </a:r>
          </a:p>
          <a:p>
            <a:pPr>
              <a:lnSpc>
                <a:spcPct val="90000"/>
              </a:lnSpc>
              <a:buFont typeface="Wingdings" pitchFamily="2" charset="2"/>
              <a:buNone/>
            </a:pPr>
            <a:r>
              <a:rPr lang="en-US" sz="1600"/>
              <a:t>      open as closed ==&gt; error</a:t>
            </a:r>
          </a:p>
          <a:p>
            <a:pPr>
              <a:lnSpc>
                <a:spcPct val="90000"/>
              </a:lnSpc>
              <a:buFont typeface="Wingdings" pitchFamily="2" charset="2"/>
              <a:buNone/>
            </a:pPr>
            <a:r>
              <a:rPr lang="en-US" sz="1600"/>
              <a:t>      closed as open ==&gt; error </a:t>
            </a:r>
          </a:p>
          <a:p>
            <a:pPr>
              <a:lnSpc>
                <a:spcPct val="90000"/>
              </a:lnSpc>
              <a:buFont typeface="Wingdings" pitchFamily="2" charset="2"/>
              <a:buNone/>
            </a:pPr>
            <a:r>
              <a:rPr lang="en-US" sz="1600"/>
              <a:t>   merge open + closed ==&gt; error</a:t>
            </a:r>
          </a:p>
          <a:p>
            <a:pPr>
              <a:lnSpc>
                <a:spcPct val="90000"/>
              </a:lnSpc>
              <a:buFont typeface="Wingdings" pitchFamily="2" charset="2"/>
              <a:buNone/>
            </a:pPr>
            <a:r>
              <a:rPr lang="en-US" sz="1600"/>
              <a:t>   losereference</a:t>
            </a:r>
          </a:p>
          <a:p>
            <a:pPr>
              <a:lnSpc>
                <a:spcPct val="90000"/>
              </a:lnSpc>
              <a:buFont typeface="Wingdings" pitchFamily="2" charset="2"/>
              <a:buNone/>
            </a:pPr>
            <a:r>
              <a:rPr lang="en-US" sz="1600"/>
              <a:t>      open ==&gt; error "file not closed"</a:t>
            </a:r>
          </a:p>
          <a:p>
            <a:pPr>
              <a:lnSpc>
                <a:spcPct val="90000"/>
              </a:lnSpc>
              <a:buFont typeface="Wingdings" pitchFamily="2" charset="2"/>
              <a:buNone/>
            </a:pPr>
            <a:r>
              <a:rPr lang="en-US" sz="1600"/>
              <a:t>   defaults</a:t>
            </a:r>
          </a:p>
          <a:p>
            <a:pPr>
              <a:lnSpc>
                <a:spcPct val="90000"/>
              </a:lnSpc>
              <a:buFont typeface="Wingdings" pitchFamily="2" charset="2"/>
              <a:buNone/>
            </a:pPr>
            <a:r>
              <a:rPr lang="en-US" sz="1600"/>
              <a:t>      reference ==&gt; open</a:t>
            </a:r>
          </a:p>
          <a:p>
            <a:pPr>
              <a:lnSpc>
                <a:spcPct val="90000"/>
              </a:lnSpc>
              <a:buFont typeface="Wingdings" pitchFamily="2" charset="2"/>
              <a:buNone/>
            </a:pPr>
            <a:r>
              <a:rPr lang="en-US" sz="1600"/>
              <a:t>end</a:t>
            </a:r>
          </a:p>
        </p:txBody>
      </p:sp>
      <p:sp>
        <p:nvSpPr>
          <p:cNvPr id="10" name="Date Placeholder 3"/>
          <p:cNvSpPr>
            <a:spLocks noGrp="1"/>
          </p:cNvSpPr>
          <p:nvPr>
            <p:ph type="dt" sz="half" idx="10"/>
          </p:nvPr>
        </p:nvSpPr>
        <p:spPr/>
        <p:txBody>
          <a:bodyPr/>
          <a:lstStyle/>
          <a:p>
            <a:r>
              <a:rPr lang="en-US" smtClean="0"/>
              <a:t>Mateti</a:t>
            </a:r>
            <a:endParaRPr lang="en-US"/>
          </a:p>
        </p:txBody>
      </p:sp>
      <p:sp>
        <p:nvSpPr>
          <p:cNvPr id="11" name="Footer Placeholder 4"/>
          <p:cNvSpPr>
            <a:spLocks noGrp="1"/>
          </p:cNvSpPr>
          <p:nvPr>
            <p:ph type="ftr" sz="quarter" idx="11"/>
          </p:nvPr>
        </p:nvSpPr>
        <p:spPr/>
        <p:txBody>
          <a:bodyPr/>
          <a:lstStyle/>
          <a:p>
            <a:r>
              <a:rPr lang="en-US" smtClean="0"/>
              <a:t>Software without Holes</a:t>
            </a:r>
            <a:endParaRPr lang="en-US"/>
          </a:p>
        </p:txBody>
      </p:sp>
      <p:sp>
        <p:nvSpPr>
          <p:cNvPr id="12" name="Slide Number Placeholder 5"/>
          <p:cNvSpPr>
            <a:spLocks noGrp="1"/>
          </p:cNvSpPr>
          <p:nvPr>
            <p:ph type="sldNum" sz="quarter" idx="12"/>
          </p:nvPr>
        </p:nvSpPr>
        <p:spPr/>
        <p:txBody>
          <a:bodyPr/>
          <a:lstStyle/>
          <a:p>
            <a:fld id="{642206EB-D423-4466-93D0-6AA510E3ECC3}" type="slidenum">
              <a:rPr lang="en-US"/>
              <a:pPr/>
              <a:t>44</a:t>
            </a:fld>
            <a:endParaRPr lang="en-US"/>
          </a:p>
        </p:txBody>
      </p:sp>
      <p:grpSp>
        <p:nvGrpSpPr>
          <p:cNvPr id="77828" name="Group 4"/>
          <p:cNvGrpSpPr>
            <a:grpSpLocks/>
          </p:cNvGrpSpPr>
          <p:nvPr/>
        </p:nvGrpSpPr>
        <p:grpSpPr bwMode="auto">
          <a:xfrm>
            <a:off x="4191000" y="5105400"/>
            <a:ext cx="3876675" cy="898525"/>
            <a:chOff x="2640" y="3216"/>
            <a:chExt cx="2442" cy="566"/>
          </a:xfrm>
        </p:grpSpPr>
        <p:sp>
          <p:nvSpPr>
            <p:cNvPr id="77829" name="Line 5"/>
            <p:cNvSpPr>
              <a:spLocks noChangeShapeType="1"/>
            </p:cNvSpPr>
            <p:nvPr/>
          </p:nvSpPr>
          <p:spPr bwMode="auto">
            <a:xfrm flipH="1" flipV="1">
              <a:off x="2640" y="3216"/>
              <a:ext cx="409" cy="210"/>
            </a:xfrm>
            <a:prstGeom prst="line">
              <a:avLst/>
            </a:prstGeom>
            <a:noFill/>
            <a:ln w="9525">
              <a:solidFill>
                <a:schemeClr val="tx1"/>
              </a:solidFill>
              <a:round/>
              <a:headEnd/>
              <a:tailEnd type="triangle" w="med" len="med"/>
            </a:ln>
            <a:effectLst/>
          </p:spPr>
          <p:txBody>
            <a:bodyPr>
              <a:spAutoFit/>
            </a:bodyPr>
            <a:lstStyle/>
            <a:p>
              <a:endParaRPr lang="en-US"/>
            </a:p>
          </p:txBody>
        </p:sp>
        <p:sp>
          <p:nvSpPr>
            <p:cNvPr id="77830" name="Text Box 6"/>
            <p:cNvSpPr txBox="1">
              <a:spLocks noChangeArrowheads="1"/>
            </p:cNvSpPr>
            <p:nvPr/>
          </p:nvSpPr>
          <p:spPr bwMode="auto">
            <a:xfrm>
              <a:off x="3033" y="3264"/>
              <a:ext cx="2049" cy="518"/>
            </a:xfrm>
            <a:prstGeom prst="rect">
              <a:avLst/>
            </a:prstGeom>
            <a:noFill/>
            <a:ln w="9525">
              <a:noFill/>
              <a:miter lim="800000"/>
              <a:headEnd/>
              <a:tailEnd/>
            </a:ln>
            <a:effectLst/>
          </p:spPr>
          <p:txBody>
            <a:bodyPr>
              <a:spAutoFit/>
            </a:bodyPr>
            <a:lstStyle/>
            <a:p>
              <a:r>
                <a:rPr lang="en-US">
                  <a:latin typeface="Arial" charset="0"/>
                </a:rPr>
                <a:t>Cannot abandon FILE </a:t>
              </a:r>
            </a:p>
            <a:p>
              <a:r>
                <a:rPr lang="en-US">
                  <a:latin typeface="Arial" charset="0"/>
                </a:rPr>
                <a:t>in open state</a:t>
              </a:r>
            </a:p>
          </p:txBody>
        </p:sp>
      </p:grpSp>
      <p:grpSp>
        <p:nvGrpSpPr>
          <p:cNvPr id="77831" name="Group 7"/>
          <p:cNvGrpSpPr>
            <a:grpSpLocks/>
          </p:cNvGrpSpPr>
          <p:nvPr/>
        </p:nvGrpSpPr>
        <p:grpSpPr bwMode="auto">
          <a:xfrm>
            <a:off x="4419600" y="3568700"/>
            <a:ext cx="4305300" cy="1187450"/>
            <a:chOff x="2784" y="2248"/>
            <a:chExt cx="2712" cy="748"/>
          </a:xfrm>
        </p:grpSpPr>
        <p:sp>
          <p:nvSpPr>
            <p:cNvPr id="77832" name="Line 8"/>
            <p:cNvSpPr>
              <a:spLocks noChangeShapeType="1"/>
            </p:cNvSpPr>
            <p:nvPr/>
          </p:nvSpPr>
          <p:spPr bwMode="auto">
            <a:xfrm flipH="1">
              <a:off x="2784" y="2496"/>
              <a:ext cx="576" cy="144"/>
            </a:xfrm>
            <a:prstGeom prst="line">
              <a:avLst/>
            </a:prstGeom>
            <a:noFill/>
            <a:ln w="9525">
              <a:solidFill>
                <a:schemeClr val="tx1"/>
              </a:solidFill>
              <a:round/>
              <a:headEnd/>
              <a:tailEnd type="triangle" w="med" len="med"/>
            </a:ln>
            <a:effectLst/>
          </p:spPr>
          <p:txBody>
            <a:bodyPr>
              <a:spAutoFit/>
            </a:bodyPr>
            <a:lstStyle/>
            <a:p>
              <a:endParaRPr lang="en-US"/>
            </a:p>
          </p:txBody>
        </p:sp>
        <p:sp>
          <p:nvSpPr>
            <p:cNvPr id="77833" name="Text Box 9"/>
            <p:cNvSpPr txBox="1">
              <a:spLocks noChangeArrowheads="1"/>
            </p:cNvSpPr>
            <p:nvPr/>
          </p:nvSpPr>
          <p:spPr bwMode="auto">
            <a:xfrm>
              <a:off x="3383" y="2248"/>
              <a:ext cx="2113" cy="748"/>
            </a:xfrm>
            <a:prstGeom prst="rect">
              <a:avLst/>
            </a:prstGeom>
            <a:noFill/>
            <a:ln w="9525">
              <a:noFill/>
              <a:miter lim="800000"/>
              <a:headEnd/>
              <a:tailEnd/>
            </a:ln>
            <a:effectLst/>
          </p:spPr>
          <p:txBody>
            <a:bodyPr>
              <a:spAutoFit/>
            </a:bodyPr>
            <a:lstStyle/>
            <a:p>
              <a:r>
                <a:rPr lang="en-US">
                  <a:latin typeface="Arial" charset="0"/>
                </a:rPr>
                <a:t>Object cannot be open</a:t>
              </a:r>
            </a:p>
            <a:p>
              <a:r>
                <a:rPr lang="en-US">
                  <a:latin typeface="Arial" charset="0"/>
                </a:rPr>
                <a:t>on one path, closed on </a:t>
              </a:r>
            </a:p>
            <a:p>
              <a:r>
                <a:rPr lang="en-US">
                  <a:latin typeface="Arial" charset="0"/>
                </a:rPr>
                <a:t>another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transition="in" filter="checkerboard(across)">
                                      <p:cBhvr>
                                        <p:cTn id="7" dur="500"/>
                                        <p:tgtEl>
                                          <p:spTgt spid="778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checkerboard(across)">
                                      <p:cBhvr>
                                        <p:cTn id="12"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Specifying I/O Functions</a:t>
            </a:r>
          </a:p>
        </p:txBody>
      </p:sp>
      <p:sp>
        <p:nvSpPr>
          <p:cNvPr id="78851" name="Rectangle 3"/>
          <p:cNvSpPr>
            <a:spLocks noGrp="1" noChangeArrowheads="1"/>
          </p:cNvSpPr>
          <p:nvPr>
            <p:ph idx="1"/>
          </p:nvPr>
        </p:nvSpPr>
        <p:spPr>
          <a:xfrm>
            <a:off x="685800" y="1905000"/>
            <a:ext cx="7772400" cy="4114800"/>
          </a:xfrm>
        </p:spPr>
        <p:txBody>
          <a:bodyPr/>
          <a:lstStyle/>
          <a:p>
            <a:pPr>
              <a:buFont typeface="Wingdings" pitchFamily="2" charset="2"/>
              <a:buNone/>
            </a:pPr>
            <a:r>
              <a:rPr lang="en-US" sz="2400">
                <a:latin typeface="Courier New" pitchFamily="49" charset="0"/>
              </a:rPr>
              <a:t>/*@</a:t>
            </a:r>
            <a:r>
              <a:rPr lang="en-US" sz="2400" b="1">
                <a:latin typeface="Courier New" pitchFamily="49" charset="0"/>
              </a:rPr>
              <a:t>open</a:t>
            </a:r>
            <a:r>
              <a:rPr lang="en-US" sz="2400">
                <a:latin typeface="Courier New" pitchFamily="49" charset="0"/>
              </a:rPr>
              <a:t>@*/ FILE *fopen </a:t>
            </a:r>
          </a:p>
          <a:p>
            <a:pPr>
              <a:buFont typeface="Wingdings" pitchFamily="2" charset="2"/>
              <a:buNone/>
            </a:pPr>
            <a:r>
              <a:rPr lang="en-US" sz="2400">
                <a:latin typeface="Courier New" pitchFamily="49" charset="0"/>
              </a:rPr>
              <a:t>   (const char *filename, </a:t>
            </a:r>
          </a:p>
          <a:p>
            <a:pPr>
              <a:buFont typeface="Wingdings" pitchFamily="2" charset="2"/>
              <a:buNone/>
            </a:pPr>
            <a:r>
              <a:rPr lang="en-US" sz="2400">
                <a:latin typeface="Courier New" pitchFamily="49" charset="0"/>
              </a:rPr>
              <a:t>    const char *mode);</a:t>
            </a:r>
          </a:p>
          <a:p>
            <a:pPr>
              <a:buFont typeface="Wingdings" pitchFamily="2" charset="2"/>
              <a:buNone/>
            </a:pPr>
            <a:endParaRPr lang="en-US" sz="2400">
              <a:latin typeface="Courier New" pitchFamily="49" charset="0"/>
            </a:endParaRPr>
          </a:p>
          <a:p>
            <a:pPr>
              <a:buFont typeface="Wingdings" pitchFamily="2" charset="2"/>
              <a:buNone/>
            </a:pPr>
            <a:r>
              <a:rPr lang="en-US" sz="2400">
                <a:latin typeface="Courier New" pitchFamily="49" charset="0"/>
              </a:rPr>
              <a:t>int fclose (/*@</a:t>
            </a:r>
            <a:r>
              <a:rPr lang="en-US" sz="2400" b="1">
                <a:latin typeface="Courier New" pitchFamily="49" charset="0"/>
              </a:rPr>
              <a:t>open</a:t>
            </a:r>
            <a:r>
              <a:rPr lang="en-US" sz="2400">
                <a:latin typeface="Courier New" pitchFamily="49" charset="0"/>
              </a:rPr>
              <a:t>@*/ FILE *stream) /*@</a:t>
            </a:r>
            <a:r>
              <a:rPr lang="en-US" sz="2400" b="1">
                <a:latin typeface="Courier New" pitchFamily="49" charset="0"/>
              </a:rPr>
              <a:t>ensures closed stream</a:t>
            </a:r>
            <a:r>
              <a:rPr lang="en-US" sz="2400">
                <a:latin typeface="Courier New" pitchFamily="49" charset="0"/>
              </a:rPr>
              <a:t>@*/ ;</a:t>
            </a:r>
          </a:p>
          <a:p>
            <a:pPr>
              <a:buFont typeface="Wingdings" pitchFamily="2" charset="2"/>
              <a:buNone/>
            </a:pPr>
            <a:endParaRPr lang="en-US" sz="2400">
              <a:latin typeface="Courier New" pitchFamily="49" charset="0"/>
            </a:endParaRPr>
          </a:p>
          <a:p>
            <a:pPr>
              <a:buFont typeface="Wingdings" pitchFamily="2" charset="2"/>
              <a:buNone/>
            </a:pPr>
            <a:r>
              <a:rPr lang="en-US" sz="2400">
                <a:latin typeface="Courier New" pitchFamily="49" charset="0"/>
              </a:rPr>
              <a:t>char *fgets (char *s, int n, </a:t>
            </a:r>
          </a:p>
          <a:p>
            <a:pPr>
              <a:buFont typeface="Wingdings" pitchFamily="2" charset="2"/>
              <a:buNone/>
            </a:pPr>
            <a:r>
              <a:rPr lang="en-US" sz="2400">
                <a:latin typeface="Courier New" pitchFamily="49" charset="0"/>
              </a:rPr>
              <a:t>             /*@</a:t>
            </a:r>
            <a:r>
              <a:rPr lang="en-US" sz="2400" b="1">
                <a:latin typeface="Courier New" pitchFamily="49" charset="0"/>
              </a:rPr>
              <a:t>open</a:t>
            </a:r>
            <a:r>
              <a:rPr lang="en-US" sz="2400">
                <a:latin typeface="Courier New" pitchFamily="49" charset="0"/>
              </a:rPr>
              <a:t>@*/ FILE *stream); </a:t>
            </a:r>
            <a:endParaRPr lang="en-US" sz="2400"/>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9BC6D7ED-19C9-48A3-A506-25FB9D7A3651}"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r>
              <a:rPr lang="en-US" smtClean="0"/>
              <a:t>Taintedness</a:t>
            </a:r>
            <a:endParaRPr lang="en-US"/>
          </a:p>
        </p:txBody>
      </p:sp>
      <p:sp>
        <p:nvSpPr>
          <p:cNvPr id="86021" name="Rectangle 5"/>
          <p:cNvSpPr>
            <a:spLocks noGrp="1" noChangeArrowheads="1"/>
          </p:cNvSpPr>
          <p:nvPr>
            <p:ph idx="1"/>
          </p:nvPr>
        </p:nvSpPr>
        <p:spPr/>
        <p:txBody>
          <a:bodyPr>
            <a:normAutofit fontScale="55000" lnSpcReduction="20000"/>
          </a:bodyPr>
          <a:lstStyle/>
          <a:p>
            <a:pPr>
              <a:buNone/>
            </a:pPr>
            <a:r>
              <a:rPr lang="en-US" dirty="0" smtClean="0"/>
              <a:t>attribute </a:t>
            </a:r>
            <a:r>
              <a:rPr lang="en-US" dirty="0" err="1" smtClean="0"/>
              <a:t>taintedness</a:t>
            </a:r>
            <a:endParaRPr lang="en-US" dirty="0" smtClean="0"/>
          </a:p>
          <a:p>
            <a:pPr>
              <a:buNone/>
            </a:pPr>
            <a:r>
              <a:rPr lang="en-US" dirty="0" smtClean="0"/>
              <a:t>   context reference char *</a:t>
            </a:r>
          </a:p>
          <a:p>
            <a:pPr>
              <a:buNone/>
            </a:pPr>
            <a:r>
              <a:rPr lang="en-US" dirty="0" smtClean="0"/>
              <a:t>   </a:t>
            </a:r>
            <a:r>
              <a:rPr lang="en-US" dirty="0" err="1" smtClean="0"/>
              <a:t>oneof</a:t>
            </a:r>
            <a:r>
              <a:rPr lang="en-US" dirty="0" smtClean="0"/>
              <a:t> untainted, tainted</a:t>
            </a:r>
          </a:p>
          <a:p>
            <a:pPr>
              <a:buNone/>
            </a:pPr>
            <a:r>
              <a:rPr lang="en-US" dirty="0" smtClean="0"/>
              <a:t>   annotations</a:t>
            </a:r>
          </a:p>
          <a:p>
            <a:pPr>
              <a:buNone/>
            </a:pPr>
            <a:r>
              <a:rPr lang="en-US" dirty="0" smtClean="0"/>
              <a:t>      tainted reference ==&gt; tainted</a:t>
            </a:r>
          </a:p>
          <a:p>
            <a:pPr>
              <a:buNone/>
            </a:pPr>
            <a:r>
              <a:rPr lang="en-US" dirty="0" smtClean="0"/>
              <a:t>      untainted reference ==&gt; untainted</a:t>
            </a:r>
          </a:p>
          <a:p>
            <a:pPr>
              <a:buNone/>
            </a:pPr>
            <a:r>
              <a:rPr lang="en-US" dirty="0" smtClean="0"/>
              <a:t>      </a:t>
            </a:r>
            <a:r>
              <a:rPr lang="en-US" dirty="0" err="1" smtClean="0"/>
              <a:t>anytainted</a:t>
            </a:r>
            <a:r>
              <a:rPr lang="en-US" dirty="0" smtClean="0"/>
              <a:t> parameter ==&gt; tainted</a:t>
            </a:r>
          </a:p>
          <a:p>
            <a:pPr>
              <a:buNone/>
            </a:pPr>
            <a:r>
              <a:rPr lang="en-US" dirty="0" smtClean="0"/>
              <a:t>   transfers</a:t>
            </a:r>
          </a:p>
          <a:p>
            <a:pPr>
              <a:buNone/>
            </a:pPr>
            <a:r>
              <a:rPr lang="en-US" dirty="0" smtClean="0"/>
              <a:t>      tainted as untainted ==&gt; error</a:t>
            </a:r>
          </a:p>
          <a:p>
            <a:pPr>
              <a:buNone/>
            </a:pPr>
            <a:r>
              <a:rPr lang="en-US" dirty="0" smtClean="0"/>
              <a:t>   merge</a:t>
            </a:r>
          </a:p>
          <a:p>
            <a:pPr>
              <a:buNone/>
            </a:pPr>
            <a:r>
              <a:rPr lang="en-US" dirty="0" smtClean="0"/>
              <a:t>      tainted + untainted ==&gt; tainted</a:t>
            </a:r>
          </a:p>
          <a:p>
            <a:pPr>
              <a:buNone/>
            </a:pPr>
            <a:r>
              <a:rPr lang="en-US" dirty="0" smtClean="0"/>
              <a:t>   defaults</a:t>
            </a:r>
          </a:p>
          <a:p>
            <a:pPr>
              <a:buNone/>
            </a:pPr>
            <a:r>
              <a:rPr lang="en-US" dirty="0" smtClean="0"/>
              <a:t>      reference ==&gt; tainted</a:t>
            </a:r>
          </a:p>
          <a:p>
            <a:pPr>
              <a:buNone/>
            </a:pPr>
            <a:r>
              <a:rPr lang="en-US" dirty="0" smtClean="0"/>
              <a:t>      literal ==&gt; untainted</a:t>
            </a:r>
          </a:p>
          <a:p>
            <a:pPr>
              <a:buNone/>
            </a:pPr>
            <a:r>
              <a:rPr lang="en-US" dirty="0" smtClean="0"/>
              <a:t>      null ==&gt; untainted</a:t>
            </a:r>
          </a:p>
          <a:p>
            <a:pPr>
              <a:buNone/>
            </a:pPr>
            <a:r>
              <a:rPr lang="en-US" dirty="0" smtClean="0"/>
              <a:t>end</a:t>
            </a:r>
            <a:endParaRPr lang="en-US" dirty="0"/>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AAB2CB57-81CD-4789-81E4-34ACB943570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1143000"/>
          </a:xfrm>
        </p:spPr>
        <p:txBody>
          <a:bodyPr/>
          <a:lstStyle/>
          <a:p>
            <a:r>
              <a:rPr lang="en-US"/>
              <a:t>tainted.xh</a:t>
            </a:r>
          </a:p>
        </p:txBody>
      </p:sp>
      <p:sp>
        <p:nvSpPr>
          <p:cNvPr id="52227" name="Rectangle 3"/>
          <p:cNvSpPr>
            <a:spLocks noGrp="1" noChangeArrowheads="1"/>
          </p:cNvSpPr>
          <p:nvPr>
            <p:ph idx="1"/>
          </p:nvPr>
        </p:nvSpPr>
        <p:spPr>
          <a:xfrm>
            <a:off x="685800" y="1600200"/>
            <a:ext cx="7772400" cy="4495800"/>
          </a:xfrm>
        </p:spPr>
        <p:txBody>
          <a:bodyPr>
            <a:normAutofit/>
          </a:bodyPr>
          <a:lstStyle/>
          <a:p>
            <a:pPr>
              <a:lnSpc>
                <a:spcPct val="90000"/>
              </a:lnSpc>
              <a:buFont typeface="Wingdings" pitchFamily="2" charset="2"/>
              <a:buNone/>
            </a:pPr>
            <a:r>
              <a:rPr lang="en-US" sz="1800">
                <a:latin typeface="Courier New" pitchFamily="49" charset="0"/>
              </a:rPr>
              <a:t>int fprintf (FILE *stream, /*@</a:t>
            </a:r>
            <a:r>
              <a:rPr lang="en-US" sz="1800" b="1">
                <a:latin typeface="Courier New" pitchFamily="49" charset="0"/>
              </a:rPr>
              <a:t>untainted</a:t>
            </a:r>
            <a:r>
              <a:rPr lang="en-US" sz="1800">
                <a:latin typeface="Courier New" pitchFamily="49" charset="0"/>
              </a:rPr>
              <a:t>@*/ char *format, ...)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a:t>
            </a:r>
            <a:r>
              <a:rPr lang="en-US" sz="1800" b="1">
                <a:latin typeface="Courier New" pitchFamily="49" charset="0"/>
              </a:rPr>
              <a:t>tainted</a:t>
            </a:r>
            <a:r>
              <a:rPr lang="en-US" sz="1800">
                <a:latin typeface="Courier New" pitchFamily="49" charset="0"/>
              </a:rPr>
              <a:t>@*/ char *fgets (char *s, int n, FILE *)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tainted s@*/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char *strcpy (/*@returned@*/ /*@</a:t>
            </a:r>
            <a:r>
              <a:rPr lang="en-US" sz="1800" b="1">
                <a:latin typeface="Courier New" pitchFamily="49" charset="0"/>
              </a:rPr>
              <a:t>anytainted</a:t>
            </a:r>
            <a:r>
              <a:rPr lang="en-US" sz="1800">
                <a:latin typeface="Courier New" pitchFamily="49" charset="0"/>
              </a:rPr>
              <a:t>@*/ char *s1,</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anytainted</a:t>
            </a:r>
            <a:r>
              <a:rPr lang="en-US" sz="1800">
                <a:latin typeface="Courier New" pitchFamily="49" charset="0"/>
              </a:rPr>
              <a:t>@*/ char *s2)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s1:taintedness = s2:taintedness@*/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char *strcat (/*@returned@*/ /*@</a:t>
            </a:r>
            <a:r>
              <a:rPr lang="en-US" sz="1800" b="1">
                <a:latin typeface="Courier New" pitchFamily="49" charset="0"/>
              </a:rPr>
              <a:t>anytainted</a:t>
            </a:r>
            <a:r>
              <a:rPr lang="en-US" sz="1800">
                <a:latin typeface="Courier New" pitchFamily="49" charset="0"/>
              </a:rPr>
              <a:t>@*/ char *s1,</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anytainted</a:t>
            </a:r>
            <a:r>
              <a:rPr lang="en-US" sz="1800">
                <a:latin typeface="Courier New" pitchFamily="49" charset="0"/>
              </a:rPr>
              <a:t>@*/ char *s2)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s1:taintedness </a:t>
            </a:r>
          </a:p>
          <a:p>
            <a:pPr>
              <a:lnSpc>
                <a:spcPct val="90000"/>
              </a:lnSpc>
              <a:buFont typeface="Wingdings" pitchFamily="2" charset="2"/>
              <a:buNone/>
            </a:pPr>
            <a:r>
              <a:rPr lang="en-US" sz="1800">
                <a:latin typeface="Courier New" pitchFamily="49" charset="0"/>
              </a:rPr>
              <a:t>             = s1:taintedness | s2:taintedness@*/ ;</a:t>
            </a:r>
            <a:endParaRPr lang="en-US" sz="1800"/>
          </a:p>
        </p:txBody>
      </p:sp>
      <p:sp>
        <p:nvSpPr>
          <p:cNvPr id="6" name="Slide Number Placeholder 5"/>
          <p:cNvSpPr>
            <a:spLocks noGrp="1"/>
          </p:cNvSpPr>
          <p:nvPr>
            <p:ph type="sldNum" sz="quarter" idx="12"/>
          </p:nvPr>
        </p:nvSpPr>
        <p:spPr/>
        <p:txBody>
          <a:bodyPr/>
          <a:lstStyle/>
          <a:p>
            <a:fld id="{68C3FBA8-AE45-46F8-92BA-FF83A0761DF8}" type="slidenum">
              <a:rPr lang="en-US"/>
              <a:pPr/>
              <a:t>47</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33400" y="304800"/>
            <a:ext cx="8229600" cy="990600"/>
          </a:xfrm>
        </p:spPr>
        <p:txBody>
          <a:bodyPr/>
          <a:lstStyle/>
          <a:p>
            <a:r>
              <a:rPr lang="en-US"/>
              <a:t>Type Mismatch Example</a:t>
            </a:r>
          </a:p>
        </p:txBody>
      </p:sp>
      <p:sp>
        <p:nvSpPr>
          <p:cNvPr id="443395" name="Rectangle 3"/>
          <p:cNvSpPr>
            <a:spLocks noGrp="1" noChangeArrowheads="1"/>
          </p:cNvSpPr>
          <p:nvPr>
            <p:ph idx="1"/>
          </p:nvPr>
        </p:nvSpPr>
        <p:spPr>
          <a:xfrm>
            <a:off x="457200" y="1371600"/>
            <a:ext cx="8229600" cy="4267200"/>
          </a:xfrm>
        </p:spPr>
        <p:txBody>
          <a:bodyPr>
            <a:normAutofit lnSpcReduction="10000"/>
          </a:bodyPr>
          <a:lstStyle/>
          <a:p>
            <a:pPr>
              <a:lnSpc>
                <a:spcPct val="90000"/>
              </a:lnSpc>
              <a:buFont typeface="Wingdings" pitchFamily="2" charset="2"/>
              <a:buNone/>
            </a:pPr>
            <a:r>
              <a:rPr lang="en-US" sz="2000" dirty="0"/>
              <a:t>#include &lt;</a:t>
            </a:r>
            <a:r>
              <a:rPr lang="en-US" sz="2000" dirty="0" err="1"/>
              <a:t>stdlib.h</a:t>
            </a:r>
            <a:r>
              <a:rPr lang="en-US" sz="2000" dirty="0"/>
              <a:t>&gt;</a:t>
            </a:r>
          </a:p>
          <a:p>
            <a:pPr>
              <a:lnSpc>
                <a:spcPct val="90000"/>
              </a:lnSpc>
              <a:buFont typeface="Wingdings" pitchFamily="2" charset="2"/>
              <a:buNone/>
            </a:pPr>
            <a:endParaRPr lang="en-US" sz="2000" dirty="0"/>
          </a:p>
          <a:p>
            <a:pPr>
              <a:lnSpc>
                <a:spcPct val="90000"/>
              </a:lnSpc>
              <a:buFont typeface="Wingdings" pitchFamily="2" charset="2"/>
              <a:buNone/>
            </a:pPr>
            <a:r>
              <a:rPr lang="en-US" sz="2000" dirty="0" err="1"/>
              <a:t>int</a:t>
            </a:r>
            <a:r>
              <a:rPr lang="en-US" sz="2000" dirty="0"/>
              <a:t> main(){</a:t>
            </a:r>
          </a:p>
          <a:p>
            <a:pPr>
              <a:lnSpc>
                <a:spcPct val="90000"/>
              </a:lnSpc>
              <a:buFont typeface="Wingdings" pitchFamily="2" charset="2"/>
              <a:buNone/>
            </a:pPr>
            <a:r>
              <a:rPr lang="en-US" sz="2000" dirty="0"/>
              <a:t>  long </a:t>
            </a:r>
            <a:r>
              <a:rPr lang="en-US" sz="2000" dirty="0" err="1"/>
              <a:t>typelong</a:t>
            </a:r>
            <a:r>
              <a:rPr lang="en-US" sz="2000" dirty="0"/>
              <a:t> = 65555;</a:t>
            </a:r>
          </a:p>
          <a:p>
            <a:pPr>
              <a:lnSpc>
                <a:spcPct val="90000"/>
              </a:lnSpc>
              <a:buFont typeface="Wingdings" pitchFamily="2" charset="2"/>
              <a:buNone/>
            </a:pPr>
            <a:r>
              <a:rPr lang="en-US" sz="2000" dirty="0"/>
              <a:t>  unsigned short </a:t>
            </a:r>
            <a:r>
              <a:rPr lang="en-US" sz="2000" dirty="0" err="1"/>
              <a:t>typeshort</a:t>
            </a:r>
            <a:r>
              <a:rPr lang="en-US" sz="2000" dirty="0"/>
              <a:t>;  </a:t>
            </a:r>
          </a:p>
          <a:p>
            <a:pPr>
              <a:lnSpc>
                <a:spcPct val="90000"/>
              </a:lnSpc>
              <a:buFont typeface="Wingdings" pitchFamily="2" charset="2"/>
              <a:buNone/>
            </a:pPr>
            <a:endParaRPr lang="en-US" sz="2000" dirty="0"/>
          </a:p>
          <a:p>
            <a:pPr>
              <a:lnSpc>
                <a:spcPct val="90000"/>
              </a:lnSpc>
              <a:buFont typeface="Wingdings" pitchFamily="2" charset="2"/>
              <a:buNone/>
            </a:pPr>
            <a:r>
              <a:rPr lang="en-US" sz="2000" dirty="0"/>
              <a:t>  </a:t>
            </a:r>
            <a:r>
              <a:rPr lang="en-US" sz="2000" dirty="0" err="1"/>
              <a:t>typeshort</a:t>
            </a:r>
            <a:r>
              <a:rPr lang="en-US" sz="2000" dirty="0"/>
              <a:t> = </a:t>
            </a:r>
            <a:r>
              <a:rPr lang="en-US" sz="2000" dirty="0" err="1"/>
              <a:t>typelong</a:t>
            </a:r>
            <a:r>
              <a:rPr lang="en-US" sz="2000" dirty="0"/>
              <a:t>;				</a:t>
            </a:r>
            <a:r>
              <a:rPr lang="en-US" sz="2000" dirty="0">
                <a:solidFill>
                  <a:schemeClr val="bg2"/>
                </a:solidFill>
              </a:rPr>
              <a:t>        // line number 7</a:t>
            </a:r>
          </a:p>
          <a:p>
            <a:pPr>
              <a:lnSpc>
                <a:spcPct val="90000"/>
              </a:lnSpc>
              <a:buFont typeface="Wingdings" pitchFamily="2" charset="2"/>
              <a:buNone/>
            </a:pPr>
            <a:r>
              <a:rPr lang="en-US" sz="2000" dirty="0"/>
              <a:t>  </a:t>
            </a:r>
            <a:r>
              <a:rPr lang="en-US" sz="2000" dirty="0" smtClean="0"/>
              <a:t>if  (</a:t>
            </a:r>
            <a:r>
              <a:rPr lang="en-US" sz="2000" dirty="0" err="1"/>
              <a:t>typelong</a:t>
            </a:r>
            <a:r>
              <a:rPr lang="en-US" sz="2000" dirty="0"/>
              <a:t>)					        </a:t>
            </a:r>
            <a:r>
              <a:rPr lang="en-US" sz="2000" dirty="0">
                <a:solidFill>
                  <a:schemeClr val="bg2"/>
                </a:solidFill>
              </a:rPr>
              <a:t>// line number 8</a:t>
            </a:r>
          </a:p>
          <a:p>
            <a:pPr>
              <a:lnSpc>
                <a:spcPct val="90000"/>
              </a:lnSpc>
              <a:buFont typeface="Wingdings" pitchFamily="2" charset="2"/>
              <a:buNone/>
            </a:pPr>
            <a:r>
              <a:rPr lang="en-US" sz="2000" dirty="0"/>
              <a:t>    </a:t>
            </a:r>
            <a:r>
              <a:rPr lang="en-US" sz="2000" dirty="0" smtClean="0"/>
              <a:t>      </a:t>
            </a:r>
            <a:r>
              <a:rPr lang="en-US" sz="2000" dirty="0" err="1" smtClean="0"/>
              <a:t>printf</a:t>
            </a:r>
            <a:r>
              <a:rPr lang="en-US" sz="2000" dirty="0"/>
              <a:t>("the value %d %ld \n", </a:t>
            </a:r>
            <a:r>
              <a:rPr lang="en-US" sz="2000" dirty="0" err="1"/>
              <a:t>typeshort</a:t>
            </a:r>
            <a:r>
              <a:rPr lang="en-US" sz="2000" dirty="0"/>
              <a:t>, </a:t>
            </a:r>
            <a:r>
              <a:rPr lang="en-US" sz="2000" dirty="0" err="1"/>
              <a:t>typelong</a:t>
            </a:r>
            <a:r>
              <a:rPr lang="en-US" sz="2000" dirty="0"/>
              <a:t>);    </a:t>
            </a:r>
            <a:r>
              <a:rPr lang="en-US" sz="2000" dirty="0">
                <a:solidFill>
                  <a:schemeClr val="bg2"/>
                </a:solidFill>
              </a:rPr>
              <a:t>// line number 9</a:t>
            </a:r>
          </a:p>
          <a:p>
            <a:pPr>
              <a:lnSpc>
                <a:spcPct val="90000"/>
              </a:lnSpc>
              <a:buFont typeface="Wingdings" pitchFamily="2" charset="2"/>
              <a:buNone/>
            </a:pPr>
            <a:r>
              <a:rPr lang="en-US" sz="2000" dirty="0"/>
              <a:t>  return 1;</a:t>
            </a:r>
          </a:p>
          <a:p>
            <a:pPr>
              <a:lnSpc>
                <a:spcPct val="90000"/>
              </a:lnSpc>
              <a:buFont typeface="Wingdings" pitchFamily="2" charset="2"/>
              <a:buNone/>
            </a:pPr>
            <a:r>
              <a:rPr lang="en-US" sz="2000" dirty="0"/>
              <a:t>}</a:t>
            </a:r>
          </a:p>
          <a:p>
            <a:pPr>
              <a:lnSpc>
                <a:spcPct val="90000"/>
              </a:lnSpc>
            </a:pPr>
            <a:endParaRPr lang="en-US" sz="2000" dirty="0"/>
          </a:p>
          <a:p>
            <a:pPr>
              <a:lnSpc>
                <a:spcPct val="90000"/>
              </a:lnSpc>
            </a:pPr>
            <a:r>
              <a:rPr lang="en-US" sz="2000" dirty="0"/>
              <a:t>Output: the value 19 65555 </a:t>
            </a:r>
          </a:p>
          <a:p>
            <a:pPr>
              <a:lnSpc>
                <a:spcPct val="90000"/>
              </a:lnSpc>
            </a:pPr>
            <a:endParaRPr lang="en-US" sz="2000"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B910E65B-6763-4A9E-AD8D-32875F84C18E}"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457200" y="381000"/>
            <a:ext cx="8229600" cy="914400"/>
          </a:xfrm>
        </p:spPr>
        <p:txBody>
          <a:bodyPr>
            <a:normAutofit/>
          </a:bodyPr>
          <a:lstStyle/>
          <a:p>
            <a:r>
              <a:rPr lang="en-US" dirty="0" smtClean="0"/>
              <a:t>Splint on Type </a:t>
            </a:r>
            <a:r>
              <a:rPr lang="en-US" dirty="0"/>
              <a:t>Mismatch </a:t>
            </a:r>
            <a:r>
              <a:rPr lang="en-US" dirty="0" smtClean="0"/>
              <a:t>Example</a:t>
            </a:r>
            <a:endParaRPr lang="en-US" sz="3600" i="1" dirty="0"/>
          </a:p>
        </p:txBody>
      </p:sp>
      <p:sp>
        <p:nvSpPr>
          <p:cNvPr id="444419" name="Rectangle 3"/>
          <p:cNvSpPr>
            <a:spLocks noGrp="1" noChangeArrowheads="1"/>
          </p:cNvSpPr>
          <p:nvPr>
            <p:ph idx="1"/>
          </p:nvPr>
        </p:nvSpPr>
        <p:spPr>
          <a:xfrm>
            <a:off x="457200" y="1676400"/>
            <a:ext cx="8229600" cy="3886200"/>
          </a:xfrm>
        </p:spPr>
        <p:txBody>
          <a:bodyPr>
            <a:normAutofit/>
          </a:bodyPr>
          <a:lstStyle/>
          <a:p>
            <a:pPr>
              <a:lnSpc>
                <a:spcPct val="90000"/>
              </a:lnSpc>
            </a:pPr>
            <a:endParaRPr lang="en-US" sz="1800" dirty="0"/>
          </a:p>
          <a:p>
            <a:pPr>
              <a:lnSpc>
                <a:spcPct val="90000"/>
              </a:lnSpc>
              <a:buFont typeface="Wingdings" pitchFamily="2" charset="2"/>
              <a:buNone/>
            </a:pPr>
            <a:r>
              <a:rPr lang="en-US" sz="1800" dirty="0" err="1"/>
              <a:t>type.c</a:t>
            </a:r>
            <a:r>
              <a:rPr lang="en-US" sz="1800" dirty="0"/>
              <a:t>: (in function main)</a:t>
            </a:r>
          </a:p>
          <a:p>
            <a:pPr>
              <a:lnSpc>
                <a:spcPct val="90000"/>
              </a:lnSpc>
              <a:buFont typeface="Wingdings" pitchFamily="2" charset="2"/>
              <a:buNone/>
            </a:pPr>
            <a:r>
              <a:rPr lang="en-US" sz="1800" dirty="0"/>
              <a:t>type.c:7:3: Assignment of long </a:t>
            </a:r>
            <a:r>
              <a:rPr lang="en-US" sz="1800" dirty="0" err="1"/>
              <a:t>int</a:t>
            </a:r>
            <a:r>
              <a:rPr lang="en-US" sz="1800" dirty="0"/>
              <a:t> to unsigned short </a:t>
            </a:r>
            <a:r>
              <a:rPr lang="en-US" sz="1800" dirty="0" err="1"/>
              <a:t>int</a:t>
            </a:r>
            <a:r>
              <a:rPr lang="en-US" sz="1800" dirty="0"/>
              <a:t>: </a:t>
            </a:r>
            <a:r>
              <a:rPr lang="en-US" sz="1800" dirty="0" err="1"/>
              <a:t>typeshort</a:t>
            </a:r>
            <a:r>
              <a:rPr lang="en-US" sz="1800" dirty="0"/>
              <a:t> = </a:t>
            </a:r>
            <a:r>
              <a:rPr lang="en-US" sz="1800" dirty="0" err="1"/>
              <a:t>typelong</a:t>
            </a:r>
            <a:endParaRPr lang="en-US" sz="1800" dirty="0"/>
          </a:p>
          <a:p>
            <a:pPr>
              <a:lnSpc>
                <a:spcPct val="90000"/>
              </a:lnSpc>
              <a:buFont typeface="Wingdings" pitchFamily="2" charset="2"/>
              <a:buNone/>
            </a:pPr>
            <a:r>
              <a:rPr lang="en-US" sz="1800" dirty="0"/>
              <a:t>  To ignore signs in type comparisons use +</a:t>
            </a:r>
            <a:r>
              <a:rPr lang="en-US" sz="1800" dirty="0" err="1"/>
              <a:t>ignoresigns</a:t>
            </a:r>
            <a:endParaRPr lang="en-US" sz="1800" dirty="0"/>
          </a:p>
          <a:p>
            <a:pPr>
              <a:lnSpc>
                <a:spcPct val="90000"/>
              </a:lnSpc>
              <a:buFont typeface="Wingdings" pitchFamily="2" charset="2"/>
              <a:buNone/>
            </a:pPr>
            <a:r>
              <a:rPr lang="en-US" sz="1800" dirty="0"/>
              <a:t>type.c:8:6: Test expression for if not </a:t>
            </a:r>
            <a:r>
              <a:rPr lang="en-US" sz="1800" dirty="0" err="1"/>
              <a:t>boolean</a:t>
            </a:r>
            <a:r>
              <a:rPr lang="en-US" sz="1800" dirty="0"/>
              <a:t>, type long </a:t>
            </a:r>
            <a:r>
              <a:rPr lang="en-US" sz="1800" dirty="0" err="1"/>
              <a:t>int</a:t>
            </a:r>
            <a:r>
              <a:rPr lang="en-US" sz="1800" dirty="0"/>
              <a:t>: </a:t>
            </a:r>
            <a:r>
              <a:rPr lang="en-US" sz="1800" dirty="0" err="1"/>
              <a:t>typelong</a:t>
            </a:r>
            <a:endParaRPr lang="en-US" sz="1800" dirty="0"/>
          </a:p>
          <a:p>
            <a:pPr>
              <a:lnSpc>
                <a:spcPct val="90000"/>
              </a:lnSpc>
              <a:buFont typeface="Wingdings" pitchFamily="2" charset="2"/>
              <a:buNone/>
            </a:pPr>
            <a:r>
              <a:rPr lang="en-US" sz="1800" dirty="0"/>
              <a:t>  Test expression type is not </a:t>
            </a:r>
            <a:r>
              <a:rPr lang="en-US" sz="1800" dirty="0" err="1"/>
              <a:t>boolean</a:t>
            </a:r>
            <a:r>
              <a:rPr lang="en-US" sz="1800" dirty="0"/>
              <a:t> or int. (Use -</a:t>
            </a:r>
            <a:r>
              <a:rPr lang="en-US" sz="1800" dirty="0" err="1"/>
              <a:t>predboolint</a:t>
            </a:r>
            <a:r>
              <a:rPr lang="en-US" sz="1800" dirty="0"/>
              <a:t> to inhibit</a:t>
            </a:r>
          </a:p>
          <a:p>
            <a:pPr>
              <a:lnSpc>
                <a:spcPct val="90000"/>
              </a:lnSpc>
              <a:buFont typeface="Wingdings" pitchFamily="2" charset="2"/>
              <a:buNone/>
            </a:pPr>
            <a:r>
              <a:rPr lang="en-US" sz="1800" dirty="0"/>
              <a:t>  warning)</a:t>
            </a:r>
          </a:p>
          <a:p>
            <a:pPr>
              <a:lnSpc>
                <a:spcPct val="90000"/>
              </a:lnSpc>
              <a:buFont typeface="Wingdings" pitchFamily="2" charset="2"/>
              <a:buNone/>
            </a:pPr>
            <a:r>
              <a:rPr lang="en-US" sz="1800" dirty="0"/>
              <a:t>type.c:9:35: Format argument 1 to </a:t>
            </a:r>
            <a:r>
              <a:rPr lang="en-US" sz="1800" dirty="0" err="1"/>
              <a:t>printf</a:t>
            </a:r>
            <a:r>
              <a:rPr lang="en-US" sz="1800" dirty="0"/>
              <a:t> (%d) expects </a:t>
            </a:r>
            <a:r>
              <a:rPr lang="en-US" sz="1800" dirty="0" err="1"/>
              <a:t>int</a:t>
            </a:r>
            <a:r>
              <a:rPr lang="en-US" sz="1800" dirty="0"/>
              <a:t> gets unsigned short</a:t>
            </a:r>
          </a:p>
          <a:p>
            <a:pPr>
              <a:lnSpc>
                <a:spcPct val="90000"/>
              </a:lnSpc>
              <a:buFont typeface="Wingdings" pitchFamily="2" charset="2"/>
              <a:buNone/>
            </a:pPr>
            <a:r>
              <a:rPr lang="en-US" sz="1800" dirty="0"/>
              <a:t>                 </a:t>
            </a:r>
            <a:r>
              <a:rPr lang="en-US" sz="1800" dirty="0" err="1"/>
              <a:t>int</a:t>
            </a:r>
            <a:r>
              <a:rPr lang="en-US" sz="1800" dirty="0"/>
              <a:t>: </a:t>
            </a:r>
            <a:r>
              <a:rPr lang="en-US" sz="1800" dirty="0" err="1"/>
              <a:t>typeshort</a:t>
            </a:r>
            <a:endParaRPr lang="en-US" sz="1800" dirty="0"/>
          </a:p>
          <a:p>
            <a:pPr>
              <a:lnSpc>
                <a:spcPct val="90000"/>
              </a:lnSpc>
              <a:buFont typeface="Wingdings" pitchFamily="2" charset="2"/>
              <a:buNone/>
            </a:pPr>
            <a:r>
              <a:rPr lang="en-US" sz="1800" dirty="0"/>
              <a:t>   type.c:9:24: Corresponding format code</a:t>
            </a:r>
          </a:p>
          <a:p>
            <a:pPr>
              <a:lnSpc>
                <a:spcPct val="90000"/>
              </a:lnSpc>
              <a:buFont typeface="Wingdings" pitchFamily="2" charset="2"/>
              <a:buNone/>
            </a:pPr>
            <a:endParaRPr lang="en-US" sz="1800" dirty="0"/>
          </a:p>
          <a:p>
            <a:pPr>
              <a:lnSpc>
                <a:spcPct val="90000"/>
              </a:lnSpc>
              <a:buFont typeface="Wingdings" pitchFamily="2" charset="2"/>
              <a:buNone/>
            </a:pPr>
            <a:r>
              <a:rPr lang="en-US" sz="1800" dirty="0"/>
              <a:t>Finished checking --- 3 code warnings</a:t>
            </a:r>
          </a:p>
          <a:p>
            <a:pPr>
              <a:lnSpc>
                <a:spcPct val="90000"/>
              </a:lnSpc>
              <a:buFont typeface="Wingdings" pitchFamily="2" charset="2"/>
              <a:buNone/>
            </a:pPr>
            <a:endParaRPr lang="en-US" sz="1800"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D4150D1B-593C-48A8-99EF-78C581AC33BC}" type="slidenum">
              <a:rPr lang="en-US"/>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US"/>
              <a:t>Buffer Overflow Over the Years</a:t>
            </a:r>
          </a:p>
        </p:txBody>
      </p:sp>
      <p:sp>
        <p:nvSpPr>
          <p:cNvPr id="16389" name="Rectangle 5"/>
          <p:cNvSpPr>
            <a:spLocks noGrp="1" noChangeArrowheads="1"/>
          </p:cNvSpPr>
          <p:nvPr>
            <p:ph idx="1"/>
          </p:nvPr>
        </p:nvSpPr>
        <p:spPr/>
        <p:txBody>
          <a:bodyPr>
            <a:normAutofit/>
          </a:bodyPr>
          <a:lstStyle/>
          <a:p>
            <a:pPr>
              <a:lnSpc>
                <a:spcPct val="80000"/>
              </a:lnSpc>
            </a:pPr>
            <a:r>
              <a:rPr lang="en-US" sz="2800" dirty="0"/>
              <a:t>1988: Morris worm exploits buffer overflows in </a:t>
            </a:r>
            <a:r>
              <a:rPr lang="en-US" sz="2800" dirty="0" err="1"/>
              <a:t>fingerd</a:t>
            </a:r>
            <a:r>
              <a:rPr lang="en-US" sz="2800" dirty="0"/>
              <a:t> to infect 6,000 servers</a:t>
            </a:r>
          </a:p>
          <a:p>
            <a:pPr>
              <a:lnSpc>
                <a:spcPct val="80000"/>
              </a:lnSpc>
            </a:pPr>
            <a:r>
              <a:rPr lang="en-US" sz="2800" dirty="0" smtClean="0"/>
              <a:t>…</a:t>
            </a:r>
          </a:p>
          <a:p>
            <a:r>
              <a:rPr lang="en-US" sz="2800" dirty="0" smtClean="0"/>
              <a:t>Single largest cause of vulnerabilities in CERT advisories</a:t>
            </a:r>
          </a:p>
          <a:p>
            <a:r>
              <a:rPr lang="en-US" sz="2800" dirty="0" smtClean="0"/>
              <a:t>“Buffer overflow threatens the Internet.”	--WSJ, 1/30/01</a:t>
            </a:r>
            <a:endParaRPr lang="en-US" sz="2800" dirty="0"/>
          </a:p>
          <a:p>
            <a:r>
              <a:rPr lang="en-US" sz="2800" dirty="0" smtClean="0"/>
              <a:t>Practically all  Windows Security Updates are BO.</a:t>
            </a:r>
          </a:p>
        </p:txBody>
      </p:sp>
      <p:sp>
        <p:nvSpPr>
          <p:cNvPr id="6" name="Slide Number Placeholder 5"/>
          <p:cNvSpPr>
            <a:spLocks noGrp="1"/>
          </p:cNvSpPr>
          <p:nvPr>
            <p:ph type="sldNum" sz="quarter" idx="12"/>
          </p:nvPr>
        </p:nvSpPr>
        <p:spPr/>
        <p:txBody>
          <a:bodyPr/>
          <a:lstStyle/>
          <a:p>
            <a:fld id="{BFA8B02D-28D7-41CB-AE8A-D7D8E3251FFD}" type="slidenum">
              <a:rPr lang="en-US"/>
              <a:pPr/>
              <a:t>5</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smtClean="0"/>
              <a:t>Memory management</a:t>
            </a:r>
            <a:endParaRPr lang="en-US"/>
          </a:p>
        </p:txBody>
      </p:sp>
      <p:sp>
        <p:nvSpPr>
          <p:cNvPr id="456707" name="Rectangle 3"/>
          <p:cNvSpPr>
            <a:spLocks noGrp="1" noChangeArrowheads="1"/>
          </p:cNvSpPr>
          <p:nvPr>
            <p:ph idx="1"/>
          </p:nvPr>
        </p:nvSpPr>
        <p:spPr/>
        <p:txBody>
          <a:bodyPr>
            <a:normAutofit fontScale="92500" lnSpcReduction="20000"/>
          </a:bodyPr>
          <a:lstStyle/>
          <a:p>
            <a:r>
              <a:rPr lang="en-US" dirty="0" smtClean="0"/>
              <a:t>Storage model are of two types:</a:t>
            </a:r>
          </a:p>
          <a:p>
            <a:pPr lvl="1"/>
            <a:r>
              <a:rPr lang="en-US" dirty="0" smtClean="0"/>
              <a:t>Named object using fixed amount of storage that is automatically allocated and de-allocated</a:t>
            </a:r>
          </a:p>
          <a:p>
            <a:pPr lvl="1"/>
            <a:r>
              <a:rPr lang="en-US" dirty="0" smtClean="0"/>
              <a:t>Dynamic object that must be managed by the program</a:t>
            </a:r>
          </a:p>
          <a:p>
            <a:r>
              <a:rPr lang="en-US" dirty="0" smtClean="0"/>
              <a:t>Common storage management problems:</a:t>
            </a:r>
          </a:p>
          <a:p>
            <a:pPr lvl="1"/>
            <a:r>
              <a:rPr lang="en-US" dirty="0" smtClean="0"/>
              <a:t>Undefined storage (used as </a:t>
            </a:r>
            <a:r>
              <a:rPr lang="en-US" dirty="0" err="1" smtClean="0"/>
              <a:t>rvalue</a:t>
            </a:r>
            <a:r>
              <a:rPr lang="en-US" dirty="0" smtClean="0"/>
              <a:t>)</a:t>
            </a:r>
          </a:p>
          <a:p>
            <a:pPr lvl="1"/>
            <a:r>
              <a:rPr lang="en-US" dirty="0" smtClean="0"/>
              <a:t>De-allocating storage with live references</a:t>
            </a:r>
          </a:p>
          <a:p>
            <a:pPr lvl="1"/>
            <a:r>
              <a:rPr lang="en-US" dirty="0" smtClean="0"/>
              <a:t>Failure to de-allocate storage before the last reference to it is lost</a:t>
            </a:r>
          </a:p>
          <a:p>
            <a:pPr lvl="1"/>
            <a:r>
              <a:rPr lang="en-US" dirty="0" smtClean="0"/>
              <a:t>Inconsistent memory transfer</a:t>
            </a:r>
            <a:endParaRPr lang="en-US"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36B81EC0-58DD-4A38-B7B5-B35850FBDF9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457200" y="381000"/>
            <a:ext cx="8229600" cy="685800"/>
          </a:xfrm>
        </p:spPr>
        <p:txBody>
          <a:bodyPr>
            <a:normAutofit fontScale="90000"/>
          </a:bodyPr>
          <a:lstStyle/>
          <a:p>
            <a:r>
              <a:rPr lang="en-US" dirty="0"/>
              <a:t>Memory </a:t>
            </a:r>
            <a:r>
              <a:rPr lang="en-US" dirty="0" smtClean="0"/>
              <a:t>Management</a:t>
            </a:r>
            <a:endParaRPr lang="en-US" sz="3600" i="1" dirty="0"/>
          </a:p>
        </p:txBody>
      </p:sp>
      <p:sp>
        <p:nvSpPr>
          <p:cNvPr id="464899" name="Rectangle 3"/>
          <p:cNvSpPr>
            <a:spLocks noGrp="1" noChangeArrowheads="1"/>
          </p:cNvSpPr>
          <p:nvPr>
            <p:ph idx="1"/>
          </p:nvPr>
        </p:nvSpPr>
        <p:spPr>
          <a:xfrm>
            <a:off x="457200" y="2362200"/>
            <a:ext cx="8229600" cy="3657600"/>
          </a:xfrm>
        </p:spPr>
        <p:txBody>
          <a:bodyPr/>
          <a:lstStyle/>
          <a:p>
            <a:r>
              <a:rPr lang="en-US" dirty="0"/>
              <a:t>free(q) ………….. Results in a dangling pointer p</a:t>
            </a:r>
          </a:p>
          <a:p>
            <a:r>
              <a:rPr lang="en-US" dirty="0"/>
              <a:t>The </a:t>
            </a:r>
            <a:r>
              <a:rPr lang="en-US" dirty="0" smtClean="0"/>
              <a:t>/*@ only @*/ </a:t>
            </a:r>
            <a:r>
              <a:rPr lang="en-US" dirty="0"/>
              <a:t>annotation in splint represents references which are the one and only pointer to a memory.</a:t>
            </a:r>
          </a:p>
          <a:p>
            <a:pPr lvl="2">
              <a:buFont typeface="Wingdings" pitchFamily="2" charset="2"/>
              <a:buNone/>
            </a:pPr>
            <a:r>
              <a:rPr lang="en-US" sz="1600" dirty="0">
                <a:hlinkClick r:id="rId2"/>
              </a:rPr>
              <a:t>/*@only@*/</a:t>
            </a:r>
            <a:r>
              <a:rPr lang="en-US" sz="1600" dirty="0"/>
              <a:t> char *p</a:t>
            </a:r>
          </a:p>
          <a:p>
            <a:pPr lvl="2">
              <a:buFont typeface="Wingdings" pitchFamily="2" charset="2"/>
              <a:buNone/>
            </a:pPr>
            <a:r>
              <a:rPr lang="en-US" sz="1600" dirty="0"/>
              <a:t>char *q;</a:t>
            </a:r>
          </a:p>
          <a:p>
            <a:pPr lvl="2">
              <a:buFont typeface="Wingdings" pitchFamily="2" charset="2"/>
              <a:buNone/>
            </a:pPr>
            <a:r>
              <a:rPr lang="en-US" sz="1600" dirty="0"/>
              <a:t>q = p; 		// splint will complain</a:t>
            </a:r>
          </a:p>
          <a:p>
            <a:endParaRPr lang="en-US" dirty="0"/>
          </a:p>
        </p:txBody>
      </p:sp>
      <p:sp>
        <p:nvSpPr>
          <p:cNvPr id="12" name="Date Placeholder 5"/>
          <p:cNvSpPr>
            <a:spLocks noGrp="1"/>
          </p:cNvSpPr>
          <p:nvPr>
            <p:ph type="dt" sz="half" idx="10"/>
          </p:nvPr>
        </p:nvSpPr>
        <p:spPr/>
        <p:txBody>
          <a:bodyPr/>
          <a:lstStyle/>
          <a:p>
            <a:r>
              <a:rPr lang="en-US" smtClean="0"/>
              <a:t>Mateti</a:t>
            </a:r>
            <a:endParaRPr lang="en-US"/>
          </a:p>
        </p:txBody>
      </p:sp>
      <p:sp>
        <p:nvSpPr>
          <p:cNvPr id="10" name="Footer Placeholder 3"/>
          <p:cNvSpPr>
            <a:spLocks noGrp="1"/>
          </p:cNvSpPr>
          <p:nvPr>
            <p:ph type="ftr" sz="quarter" idx="11"/>
          </p:nvPr>
        </p:nvSpPr>
        <p:spPr/>
        <p:txBody>
          <a:bodyPr/>
          <a:lstStyle/>
          <a:p>
            <a:r>
              <a:rPr lang="en-US" smtClean="0"/>
              <a:t>Software without Holes</a:t>
            </a:r>
            <a:endParaRPr lang="en-US"/>
          </a:p>
        </p:txBody>
      </p:sp>
      <p:sp>
        <p:nvSpPr>
          <p:cNvPr id="11" name="Slide Number Placeholder 4"/>
          <p:cNvSpPr>
            <a:spLocks noGrp="1"/>
          </p:cNvSpPr>
          <p:nvPr>
            <p:ph type="sldNum" sz="quarter" idx="12"/>
          </p:nvPr>
        </p:nvSpPr>
        <p:spPr/>
        <p:txBody>
          <a:bodyPr/>
          <a:lstStyle/>
          <a:p>
            <a:fld id="{9D41D82B-1408-47A1-B56C-569BEAC97A3A}" type="slidenum">
              <a:rPr lang="en-US"/>
              <a:pPr/>
              <a:t>51</a:t>
            </a:fld>
            <a:endParaRPr lang="en-US"/>
          </a:p>
        </p:txBody>
      </p:sp>
      <p:sp>
        <p:nvSpPr>
          <p:cNvPr id="464900" name="Rectangle 4"/>
          <p:cNvSpPr>
            <a:spLocks noChangeArrowheads="1"/>
          </p:cNvSpPr>
          <p:nvPr/>
        </p:nvSpPr>
        <p:spPr bwMode="auto">
          <a:xfrm>
            <a:off x="3657600" y="1676400"/>
            <a:ext cx="1295400" cy="685800"/>
          </a:xfrm>
          <a:prstGeom prst="rect">
            <a:avLst/>
          </a:prstGeom>
          <a:noFill/>
          <a:ln w="9525">
            <a:noFill/>
            <a:miter lim="800000"/>
            <a:headEnd/>
            <a:tailEnd/>
          </a:ln>
          <a:effectLst/>
        </p:spPr>
        <p:txBody>
          <a:bodyPr wrap="none" anchor="ctr">
            <a:spAutoFit/>
          </a:bodyPr>
          <a:lstStyle/>
          <a:p>
            <a:endParaRPr lang="en-US"/>
          </a:p>
        </p:txBody>
      </p:sp>
      <p:sp>
        <p:nvSpPr>
          <p:cNvPr id="464901" name="Rectangle 5"/>
          <p:cNvSpPr>
            <a:spLocks noChangeArrowheads="1"/>
          </p:cNvSpPr>
          <p:nvPr/>
        </p:nvSpPr>
        <p:spPr bwMode="auto">
          <a:xfrm>
            <a:off x="3352800" y="1447800"/>
            <a:ext cx="1887538" cy="346075"/>
          </a:xfrm>
          <a:prstGeom prst="rect">
            <a:avLst/>
          </a:prstGeom>
          <a:noFill/>
          <a:ln w="9525">
            <a:solidFill>
              <a:schemeClr val="tx1"/>
            </a:solidFill>
            <a:miter lim="800000"/>
            <a:headEnd/>
            <a:tailEnd/>
          </a:ln>
          <a:effectLst/>
        </p:spPr>
        <p:txBody>
          <a:bodyPr anchor="ctr">
            <a:spAutoFit/>
          </a:bodyPr>
          <a:lstStyle/>
          <a:p>
            <a:pPr algn="ctr"/>
            <a:r>
              <a:rPr lang="en-US"/>
              <a:t>Global Storage</a:t>
            </a:r>
          </a:p>
        </p:txBody>
      </p:sp>
      <p:sp>
        <p:nvSpPr>
          <p:cNvPr id="464902" name="Line 6"/>
          <p:cNvSpPr>
            <a:spLocks noChangeShapeType="1"/>
          </p:cNvSpPr>
          <p:nvPr/>
        </p:nvSpPr>
        <p:spPr bwMode="auto">
          <a:xfrm flipV="1">
            <a:off x="1981200" y="1600200"/>
            <a:ext cx="1295400" cy="381000"/>
          </a:xfrm>
          <a:prstGeom prst="line">
            <a:avLst/>
          </a:prstGeom>
          <a:noFill/>
          <a:ln w="9525">
            <a:solidFill>
              <a:schemeClr val="tx1"/>
            </a:solidFill>
            <a:round/>
            <a:headEnd/>
            <a:tailEnd type="triangle" w="med" len="med"/>
          </a:ln>
          <a:effectLst/>
        </p:spPr>
        <p:txBody>
          <a:bodyPr>
            <a:spAutoFit/>
          </a:bodyPr>
          <a:lstStyle/>
          <a:p>
            <a:endParaRPr lang="en-US"/>
          </a:p>
        </p:txBody>
      </p:sp>
      <p:sp>
        <p:nvSpPr>
          <p:cNvPr id="464903" name="Line 7"/>
          <p:cNvSpPr>
            <a:spLocks noChangeShapeType="1"/>
          </p:cNvSpPr>
          <p:nvPr/>
        </p:nvSpPr>
        <p:spPr bwMode="auto">
          <a:xfrm flipH="1" flipV="1">
            <a:off x="5334000" y="1600200"/>
            <a:ext cx="1143000" cy="304800"/>
          </a:xfrm>
          <a:prstGeom prst="line">
            <a:avLst/>
          </a:prstGeom>
          <a:noFill/>
          <a:ln w="9525">
            <a:solidFill>
              <a:schemeClr val="tx1"/>
            </a:solidFill>
            <a:round/>
            <a:headEnd/>
            <a:tailEnd type="triangle" w="med" len="med"/>
          </a:ln>
          <a:effectLst/>
        </p:spPr>
        <p:txBody>
          <a:bodyPr>
            <a:spAutoFit/>
          </a:bodyPr>
          <a:lstStyle/>
          <a:p>
            <a:endParaRPr lang="en-US"/>
          </a:p>
        </p:txBody>
      </p:sp>
      <p:sp>
        <p:nvSpPr>
          <p:cNvPr id="464904" name="Text Box 8"/>
          <p:cNvSpPr txBox="1">
            <a:spLocks noChangeArrowheads="1"/>
          </p:cNvSpPr>
          <p:nvPr/>
        </p:nvSpPr>
        <p:spPr bwMode="auto">
          <a:xfrm>
            <a:off x="1676400" y="1828800"/>
            <a:ext cx="381000" cy="336550"/>
          </a:xfrm>
          <a:prstGeom prst="rect">
            <a:avLst/>
          </a:prstGeom>
          <a:noFill/>
          <a:ln w="9525">
            <a:noFill/>
            <a:miter lim="800000"/>
            <a:headEnd/>
            <a:tailEnd/>
          </a:ln>
          <a:effectLst/>
        </p:spPr>
        <p:txBody>
          <a:bodyPr>
            <a:spAutoFit/>
          </a:bodyPr>
          <a:lstStyle/>
          <a:p>
            <a:pPr>
              <a:spcBef>
                <a:spcPct val="50000"/>
              </a:spcBef>
            </a:pPr>
            <a:r>
              <a:rPr lang="en-US"/>
              <a:t>p</a:t>
            </a:r>
          </a:p>
        </p:txBody>
      </p:sp>
      <p:sp>
        <p:nvSpPr>
          <p:cNvPr id="464905" name="Text Box 9"/>
          <p:cNvSpPr txBox="1">
            <a:spLocks noChangeArrowheads="1"/>
          </p:cNvSpPr>
          <p:nvPr/>
        </p:nvSpPr>
        <p:spPr bwMode="auto">
          <a:xfrm>
            <a:off x="6477000" y="1828800"/>
            <a:ext cx="381000" cy="336550"/>
          </a:xfrm>
          <a:prstGeom prst="rect">
            <a:avLst/>
          </a:prstGeom>
          <a:noFill/>
          <a:ln w="9525">
            <a:noFill/>
            <a:miter lim="800000"/>
            <a:headEnd/>
            <a:tailEnd/>
          </a:ln>
          <a:effectLst/>
        </p:spPr>
        <p:txBody>
          <a:bodyPr>
            <a:spAutoFit/>
          </a:bodyPr>
          <a:lstStyle/>
          <a:p>
            <a:pPr>
              <a:spcBef>
                <a:spcPct val="50000"/>
              </a:spcBef>
            </a:pPr>
            <a:r>
              <a:rPr lang="en-US"/>
              <a:t>q</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457200" y="457200"/>
            <a:ext cx="8229600" cy="609600"/>
          </a:xfrm>
        </p:spPr>
        <p:txBody>
          <a:bodyPr>
            <a:normAutofit fontScale="90000"/>
          </a:bodyPr>
          <a:lstStyle/>
          <a:p>
            <a:r>
              <a:rPr lang="en-US" dirty="0"/>
              <a:t>Memory </a:t>
            </a:r>
            <a:r>
              <a:rPr lang="en-US" dirty="0" smtClean="0"/>
              <a:t>Management</a:t>
            </a:r>
            <a:endParaRPr lang="en-US" sz="3600" i="1" dirty="0"/>
          </a:p>
        </p:txBody>
      </p:sp>
      <p:sp>
        <p:nvSpPr>
          <p:cNvPr id="465923" name="Rectangle 3"/>
          <p:cNvSpPr>
            <a:spLocks noGrp="1" noChangeArrowheads="1"/>
          </p:cNvSpPr>
          <p:nvPr>
            <p:ph idx="1"/>
          </p:nvPr>
        </p:nvSpPr>
        <p:spPr>
          <a:xfrm>
            <a:off x="457200" y="1295400"/>
            <a:ext cx="8229600" cy="4572000"/>
          </a:xfrm>
        </p:spPr>
        <p:txBody>
          <a:bodyPr/>
          <a:lstStyle/>
          <a:p>
            <a:pPr>
              <a:lnSpc>
                <a:spcPct val="90000"/>
              </a:lnSpc>
            </a:pPr>
            <a:r>
              <a:rPr lang="en-US" dirty="0"/>
              <a:t>References pointing to global storage and all dynamic storage created using </a:t>
            </a:r>
            <a:r>
              <a:rPr lang="en-US" dirty="0" err="1"/>
              <a:t>malloc</a:t>
            </a:r>
            <a:r>
              <a:rPr lang="en-US" dirty="0"/>
              <a:t> are implicit only annotated</a:t>
            </a:r>
          </a:p>
          <a:p>
            <a:pPr>
              <a:lnSpc>
                <a:spcPct val="90000"/>
              </a:lnSpc>
            </a:pPr>
            <a:r>
              <a:rPr lang="en-US" dirty="0"/>
              <a:t>The program has an obligation to release these </a:t>
            </a:r>
            <a:r>
              <a:rPr lang="en-US" dirty="0" smtClean="0"/>
              <a:t>areas. </a:t>
            </a:r>
            <a:endParaRPr lang="en-US" dirty="0"/>
          </a:p>
          <a:p>
            <a:pPr lvl="1">
              <a:lnSpc>
                <a:spcPct val="90000"/>
              </a:lnSpc>
            </a:pPr>
            <a:r>
              <a:rPr lang="en-US" dirty="0"/>
              <a:t>Transfer storage to another only reference</a:t>
            </a:r>
          </a:p>
          <a:p>
            <a:pPr lvl="1">
              <a:lnSpc>
                <a:spcPct val="90000"/>
              </a:lnSpc>
            </a:pPr>
            <a:r>
              <a:rPr lang="en-US" dirty="0"/>
              <a:t>Pass only reference as an argument to formal function parameter with a only annotation</a:t>
            </a:r>
          </a:p>
          <a:p>
            <a:pPr lvl="3">
              <a:lnSpc>
                <a:spcPct val="90000"/>
              </a:lnSpc>
            </a:pPr>
            <a:r>
              <a:rPr lang="en-US" dirty="0"/>
              <a:t>Void f1(</a:t>
            </a:r>
            <a:r>
              <a:rPr lang="en-US" dirty="0">
                <a:hlinkClick r:id="rId2"/>
              </a:rPr>
              <a:t>/*@only@*/</a:t>
            </a:r>
            <a:r>
              <a:rPr lang="en-US" dirty="0"/>
              <a:t> char *s)</a:t>
            </a:r>
          </a:p>
          <a:p>
            <a:pPr lvl="1">
              <a:lnSpc>
                <a:spcPct val="90000"/>
              </a:lnSpc>
            </a:pPr>
            <a:r>
              <a:rPr lang="en-US" dirty="0"/>
              <a:t>Release storage using free()</a:t>
            </a:r>
          </a:p>
          <a:p>
            <a:pPr lvl="1">
              <a:lnSpc>
                <a:spcPct val="90000"/>
              </a:lnSpc>
              <a:buFont typeface="Wingdings" pitchFamily="2" charset="2"/>
              <a:buNone/>
            </a:pPr>
            <a:endParaRPr lang="en-US"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04C285F2-30CF-4AE6-BF13-F5FAEB76EA35}"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t>Memory Management</a:t>
            </a:r>
          </a:p>
        </p:txBody>
      </p:sp>
      <p:sp>
        <p:nvSpPr>
          <p:cNvPr id="445443" name="Rectangle 3"/>
          <p:cNvSpPr>
            <a:spLocks noGrp="1" noChangeArrowheads="1"/>
          </p:cNvSpPr>
          <p:nvPr>
            <p:ph sz="half" idx="1"/>
          </p:nvPr>
        </p:nvSpPr>
        <p:spPr/>
        <p:txBody>
          <a:bodyPr>
            <a:normAutofit fontScale="55000" lnSpcReduction="20000"/>
          </a:bodyPr>
          <a:lstStyle/>
          <a:p>
            <a:pPr>
              <a:lnSpc>
                <a:spcPct val="90000"/>
              </a:lnSpc>
              <a:buFont typeface="Wingdings" pitchFamily="2" charset="2"/>
              <a:buNone/>
            </a:pPr>
            <a:r>
              <a:rPr lang="en-US" sz="2900" dirty="0"/>
              <a:t>#include &lt;</a:t>
            </a:r>
            <a:r>
              <a:rPr lang="en-US" sz="2900" dirty="0" err="1"/>
              <a:t>stdlib.h</a:t>
            </a:r>
            <a:r>
              <a:rPr lang="en-US" sz="2900" dirty="0"/>
              <a:t>&gt;</a:t>
            </a:r>
          </a:p>
          <a:p>
            <a:pPr>
              <a:lnSpc>
                <a:spcPct val="90000"/>
              </a:lnSpc>
            </a:pPr>
            <a:endParaRPr lang="en-US" sz="2900" dirty="0"/>
          </a:p>
          <a:p>
            <a:pPr>
              <a:lnSpc>
                <a:spcPct val="90000"/>
              </a:lnSpc>
              <a:buFont typeface="Wingdings" pitchFamily="2" charset="2"/>
              <a:buNone/>
            </a:pPr>
            <a:r>
              <a:rPr lang="en-US" sz="2900" dirty="0" err="1"/>
              <a:t>int</a:t>
            </a:r>
            <a:r>
              <a:rPr lang="en-US" sz="2900" dirty="0"/>
              <a:t> main(</a:t>
            </a:r>
            <a:r>
              <a:rPr lang="en-US" sz="2900" dirty="0" err="1"/>
              <a:t>int</a:t>
            </a:r>
            <a:r>
              <a:rPr lang="en-US" sz="2900" dirty="0"/>
              <a:t> </a:t>
            </a:r>
            <a:r>
              <a:rPr lang="en-US" sz="2900" dirty="0" err="1"/>
              <a:t>argc</a:t>
            </a:r>
            <a:r>
              <a:rPr lang="en-US" sz="2900" dirty="0"/>
              <a:t>, char** </a:t>
            </a:r>
            <a:r>
              <a:rPr lang="en-US" sz="2900" dirty="0" err="1"/>
              <a:t>argv</a:t>
            </a:r>
            <a:r>
              <a:rPr lang="en-US" sz="2900" dirty="0"/>
              <a:t>) {</a:t>
            </a:r>
          </a:p>
          <a:p>
            <a:pPr>
              <a:lnSpc>
                <a:spcPct val="90000"/>
              </a:lnSpc>
              <a:buFont typeface="Wingdings" pitchFamily="2" charset="2"/>
              <a:buNone/>
            </a:pPr>
            <a:r>
              <a:rPr lang="en-US" sz="2900" dirty="0"/>
              <a:t> char *</a:t>
            </a:r>
            <a:r>
              <a:rPr lang="en-US" sz="2900" dirty="0" err="1"/>
              <a:t>str</a:t>
            </a:r>
            <a:r>
              <a:rPr lang="en-US" sz="2900" dirty="0"/>
              <a:t>;</a:t>
            </a:r>
          </a:p>
          <a:p>
            <a:pPr>
              <a:lnSpc>
                <a:spcPct val="90000"/>
              </a:lnSpc>
              <a:buFont typeface="Wingdings" pitchFamily="2" charset="2"/>
              <a:buNone/>
            </a:pPr>
            <a:r>
              <a:rPr lang="en-US" sz="2900" dirty="0"/>
              <a:t> if(</a:t>
            </a:r>
            <a:r>
              <a:rPr lang="en-US" sz="2900" dirty="0" err="1"/>
              <a:t>argc</a:t>
            </a:r>
            <a:r>
              <a:rPr lang="en-US" sz="2900" dirty="0"/>
              <a:t> &lt; 2)</a:t>
            </a:r>
          </a:p>
          <a:p>
            <a:pPr>
              <a:lnSpc>
                <a:spcPct val="90000"/>
              </a:lnSpc>
              <a:buFont typeface="Wingdings" pitchFamily="2" charset="2"/>
              <a:buNone/>
            </a:pPr>
            <a:r>
              <a:rPr lang="en-US" sz="2900" dirty="0"/>
              <a:t>	exit(0);</a:t>
            </a:r>
          </a:p>
          <a:p>
            <a:pPr>
              <a:lnSpc>
                <a:spcPct val="90000"/>
              </a:lnSpc>
              <a:buFont typeface="Wingdings" pitchFamily="2" charset="2"/>
              <a:buNone/>
            </a:pPr>
            <a:r>
              <a:rPr lang="en-US" sz="2900" dirty="0"/>
              <a:t>  </a:t>
            </a:r>
            <a:r>
              <a:rPr lang="en-US" sz="2900" dirty="0" err="1"/>
              <a:t>str</a:t>
            </a:r>
            <a:r>
              <a:rPr lang="en-US" sz="2900" dirty="0"/>
              <a:t> = (char *)</a:t>
            </a:r>
            <a:r>
              <a:rPr lang="en-US" sz="2900" dirty="0" err="1"/>
              <a:t>malloc</a:t>
            </a:r>
            <a:r>
              <a:rPr lang="en-US" sz="2900" dirty="0"/>
              <a:t>(</a:t>
            </a:r>
            <a:r>
              <a:rPr lang="en-US" sz="2900" dirty="0" err="1"/>
              <a:t>sizeof</a:t>
            </a:r>
            <a:r>
              <a:rPr lang="en-US" sz="2900" dirty="0"/>
              <a:t>(char</a:t>
            </a:r>
            <a:r>
              <a:rPr lang="en-US" sz="2900" dirty="0" smtClean="0"/>
              <a:t>));</a:t>
            </a:r>
            <a:r>
              <a:rPr lang="en-US" sz="2900" dirty="0" smtClean="0">
                <a:solidFill>
                  <a:schemeClr val="bg2"/>
                </a:solidFill>
              </a:rPr>
              <a:t>// </a:t>
            </a:r>
            <a:r>
              <a:rPr lang="en-US" sz="2900" dirty="0" smtClean="0">
                <a:solidFill>
                  <a:srgbClr val="00B0F0"/>
                </a:solidFill>
              </a:rPr>
              <a:t>line 7</a:t>
            </a:r>
            <a:endParaRPr lang="en-US" sz="2900" dirty="0">
              <a:solidFill>
                <a:srgbClr val="00B0F0"/>
              </a:solidFill>
            </a:endParaRPr>
          </a:p>
          <a:p>
            <a:pPr>
              <a:lnSpc>
                <a:spcPct val="90000"/>
              </a:lnSpc>
              <a:buFont typeface="Wingdings" pitchFamily="2" charset="2"/>
              <a:buNone/>
            </a:pPr>
            <a:r>
              <a:rPr lang="en-US" sz="2900" dirty="0"/>
              <a:t>  </a:t>
            </a:r>
            <a:r>
              <a:rPr lang="en-US" sz="2900" dirty="0" err="1"/>
              <a:t>strcpy</a:t>
            </a:r>
            <a:r>
              <a:rPr lang="en-US" sz="2900" dirty="0"/>
              <a:t>(</a:t>
            </a:r>
            <a:r>
              <a:rPr lang="en-US" sz="2900" dirty="0" err="1"/>
              <a:t>str</a:t>
            </a:r>
            <a:r>
              <a:rPr lang="en-US" sz="2900" dirty="0"/>
              <a:t>, </a:t>
            </a:r>
            <a:r>
              <a:rPr lang="en-US" sz="2900" dirty="0" err="1"/>
              <a:t>argv</a:t>
            </a:r>
            <a:r>
              <a:rPr lang="en-US" sz="2900" dirty="0"/>
              <a:t>[1]);		</a:t>
            </a:r>
            <a:r>
              <a:rPr lang="en-US" sz="2900" dirty="0" smtClean="0">
                <a:solidFill>
                  <a:schemeClr val="bg2"/>
                </a:solidFill>
              </a:rPr>
              <a:t>// </a:t>
            </a:r>
            <a:r>
              <a:rPr lang="en-US" sz="2900" dirty="0" smtClean="0">
                <a:solidFill>
                  <a:srgbClr val="00B0F0"/>
                </a:solidFill>
              </a:rPr>
              <a:t>line </a:t>
            </a:r>
            <a:r>
              <a:rPr lang="en-US" sz="2900" dirty="0">
                <a:solidFill>
                  <a:srgbClr val="00B0F0"/>
                </a:solidFill>
              </a:rPr>
              <a:t>8</a:t>
            </a:r>
          </a:p>
          <a:p>
            <a:pPr>
              <a:lnSpc>
                <a:spcPct val="90000"/>
              </a:lnSpc>
              <a:buFont typeface="Wingdings" pitchFamily="2" charset="2"/>
              <a:buNone/>
            </a:pPr>
            <a:r>
              <a:rPr lang="en-US" sz="2900" dirty="0"/>
              <a:t>  </a:t>
            </a:r>
            <a:r>
              <a:rPr lang="en-US" sz="2900" dirty="0" err="1"/>
              <a:t>printf</a:t>
            </a:r>
            <a:r>
              <a:rPr lang="en-US" sz="2900" dirty="0"/>
              <a:t>(“Input String: %s \n", </a:t>
            </a:r>
            <a:r>
              <a:rPr lang="en-US" sz="2900" dirty="0" err="1"/>
              <a:t>str</a:t>
            </a:r>
            <a:r>
              <a:rPr lang="en-US" sz="2900" dirty="0"/>
              <a:t>);</a:t>
            </a:r>
          </a:p>
          <a:p>
            <a:pPr>
              <a:lnSpc>
                <a:spcPct val="90000"/>
              </a:lnSpc>
              <a:buFont typeface="Wingdings" pitchFamily="2" charset="2"/>
              <a:buNone/>
            </a:pPr>
            <a:r>
              <a:rPr lang="en-US" sz="2900" dirty="0"/>
              <a:t>  return 1;		</a:t>
            </a:r>
            <a:r>
              <a:rPr lang="en-US" sz="2900" dirty="0" smtClean="0">
                <a:solidFill>
                  <a:schemeClr val="bg2"/>
                </a:solidFill>
              </a:rPr>
              <a:t>// </a:t>
            </a:r>
            <a:r>
              <a:rPr lang="en-US" sz="2900" dirty="0">
                <a:solidFill>
                  <a:srgbClr val="00B0F0"/>
                </a:solidFill>
              </a:rPr>
              <a:t>line </a:t>
            </a:r>
            <a:r>
              <a:rPr lang="en-US" sz="2900" dirty="0" smtClean="0">
                <a:solidFill>
                  <a:srgbClr val="00B0F0"/>
                </a:solidFill>
              </a:rPr>
              <a:t>10</a:t>
            </a:r>
            <a:endParaRPr lang="en-US" sz="2900" dirty="0">
              <a:solidFill>
                <a:srgbClr val="00B0F0"/>
              </a:solidFill>
            </a:endParaRPr>
          </a:p>
          <a:p>
            <a:pPr>
              <a:lnSpc>
                <a:spcPct val="90000"/>
              </a:lnSpc>
              <a:buFont typeface="Wingdings" pitchFamily="2" charset="2"/>
              <a:buNone/>
            </a:pPr>
            <a:r>
              <a:rPr lang="en-US" sz="2900" dirty="0"/>
              <a:t>}</a:t>
            </a:r>
          </a:p>
          <a:p>
            <a:pPr>
              <a:lnSpc>
                <a:spcPct val="90000"/>
              </a:lnSpc>
            </a:pPr>
            <a:endParaRPr lang="en-US" sz="2900" dirty="0"/>
          </a:p>
          <a:p>
            <a:pPr>
              <a:lnSpc>
                <a:spcPct val="90000"/>
              </a:lnSpc>
            </a:pPr>
            <a:endParaRPr lang="en-US" sz="2000" dirty="0"/>
          </a:p>
        </p:txBody>
      </p:sp>
      <p:sp>
        <p:nvSpPr>
          <p:cNvPr id="7" name="Content Placeholder 6"/>
          <p:cNvSpPr>
            <a:spLocks noGrp="1"/>
          </p:cNvSpPr>
          <p:nvPr>
            <p:ph sz="half" idx="2"/>
          </p:nvPr>
        </p:nvSpPr>
        <p:spPr/>
        <p:txBody>
          <a:bodyPr>
            <a:normAutofit fontScale="55000" lnSpcReduction="20000"/>
          </a:bodyPr>
          <a:lstStyle/>
          <a:p>
            <a:pPr>
              <a:lnSpc>
                <a:spcPct val="90000"/>
              </a:lnSpc>
              <a:buFont typeface="Wingdings" pitchFamily="2" charset="2"/>
              <a:buNone/>
            </a:pPr>
            <a:r>
              <a:rPr lang="en-US" dirty="0" err="1" smtClean="0"/>
              <a:t>mem_mang.c</a:t>
            </a:r>
            <a:r>
              <a:rPr lang="en-US" dirty="0" smtClean="0"/>
              <a:t>: (in function main)</a:t>
            </a:r>
          </a:p>
          <a:p>
            <a:pPr>
              <a:lnSpc>
                <a:spcPct val="90000"/>
              </a:lnSpc>
              <a:buFont typeface="Wingdings" pitchFamily="2" charset="2"/>
              <a:buNone/>
            </a:pPr>
            <a:r>
              <a:rPr lang="en-US" dirty="0" smtClean="0"/>
              <a:t>mem_mang.c:8:10: Possibly null storage </a:t>
            </a:r>
            <a:r>
              <a:rPr lang="en-US" dirty="0" err="1" smtClean="0"/>
              <a:t>str</a:t>
            </a:r>
            <a:r>
              <a:rPr lang="en-US" dirty="0" smtClean="0"/>
              <a:t> passed as non-null </a:t>
            </a:r>
            <a:r>
              <a:rPr lang="en-US" dirty="0" err="1" smtClean="0"/>
              <a:t>param</a:t>
            </a:r>
            <a:r>
              <a:rPr lang="en-US" dirty="0" smtClean="0"/>
              <a:t>:</a:t>
            </a:r>
          </a:p>
          <a:p>
            <a:pPr>
              <a:lnSpc>
                <a:spcPct val="90000"/>
              </a:lnSpc>
              <a:buFont typeface="Wingdings" pitchFamily="2" charset="2"/>
              <a:buNone/>
            </a:pPr>
            <a:r>
              <a:rPr lang="en-US" dirty="0" smtClean="0"/>
              <a:t>                    </a:t>
            </a:r>
            <a:r>
              <a:rPr lang="en-US" dirty="0" err="1" smtClean="0"/>
              <a:t>strcpy</a:t>
            </a:r>
            <a:r>
              <a:rPr lang="en-US" dirty="0" smtClean="0"/>
              <a:t> (</a:t>
            </a:r>
            <a:r>
              <a:rPr lang="en-US" dirty="0" err="1" smtClean="0"/>
              <a:t>str</a:t>
            </a:r>
            <a:r>
              <a:rPr lang="en-US" dirty="0" smtClean="0"/>
              <a:t>, ...)</a:t>
            </a:r>
          </a:p>
          <a:p>
            <a:pPr>
              <a:lnSpc>
                <a:spcPct val="90000"/>
              </a:lnSpc>
              <a:buFont typeface="Wingdings" pitchFamily="2" charset="2"/>
              <a:buNone/>
            </a:pPr>
            <a:r>
              <a:rPr lang="en-US" dirty="0" smtClean="0"/>
              <a:t>  A possibly null pointer is passed as a parameter corresponding to a formal</a:t>
            </a:r>
          </a:p>
          <a:p>
            <a:pPr>
              <a:lnSpc>
                <a:spcPct val="90000"/>
              </a:lnSpc>
              <a:buFont typeface="Wingdings" pitchFamily="2" charset="2"/>
              <a:buNone/>
            </a:pPr>
            <a:r>
              <a:rPr lang="en-US" dirty="0" smtClean="0"/>
              <a:t>  parameter with no /*@null@*/ annotation.  If NULL may be used for this</a:t>
            </a:r>
          </a:p>
          <a:p>
            <a:pPr>
              <a:lnSpc>
                <a:spcPct val="90000"/>
              </a:lnSpc>
              <a:buFont typeface="Wingdings" pitchFamily="2" charset="2"/>
              <a:buNone/>
            </a:pPr>
            <a:r>
              <a:rPr lang="en-US" dirty="0" smtClean="0"/>
              <a:t>  parameter, add a /*@null@*/ annotation to the function parameter declaration.</a:t>
            </a:r>
          </a:p>
          <a:p>
            <a:pPr>
              <a:lnSpc>
                <a:spcPct val="90000"/>
              </a:lnSpc>
              <a:buFont typeface="Wingdings" pitchFamily="2" charset="2"/>
              <a:buNone/>
            </a:pPr>
            <a:r>
              <a:rPr lang="en-US" dirty="0" smtClean="0"/>
              <a:t>  (Use -</a:t>
            </a:r>
            <a:r>
              <a:rPr lang="en-US" dirty="0" err="1" smtClean="0"/>
              <a:t>nullpass</a:t>
            </a:r>
            <a:r>
              <a:rPr lang="en-US" dirty="0" smtClean="0"/>
              <a:t> to inhibit warning)</a:t>
            </a:r>
          </a:p>
          <a:p>
            <a:pPr>
              <a:lnSpc>
                <a:spcPct val="90000"/>
              </a:lnSpc>
              <a:buFont typeface="Wingdings" pitchFamily="2" charset="2"/>
              <a:buNone/>
            </a:pPr>
            <a:r>
              <a:rPr lang="en-US" dirty="0" smtClean="0"/>
              <a:t>   mem_mang.c:7:9: Storage </a:t>
            </a:r>
            <a:r>
              <a:rPr lang="en-US" dirty="0" err="1" smtClean="0"/>
              <a:t>str</a:t>
            </a:r>
            <a:r>
              <a:rPr lang="en-US" dirty="0" smtClean="0"/>
              <a:t> may become null</a:t>
            </a:r>
          </a:p>
          <a:p>
            <a:pPr>
              <a:lnSpc>
                <a:spcPct val="90000"/>
              </a:lnSpc>
              <a:buFont typeface="Wingdings" pitchFamily="2" charset="2"/>
              <a:buNone/>
            </a:pPr>
            <a:r>
              <a:rPr lang="en-US" dirty="0" smtClean="0"/>
              <a:t>mem_mang.c:10:12: Fresh storage </a:t>
            </a:r>
            <a:r>
              <a:rPr lang="en-US" dirty="0" err="1" smtClean="0"/>
              <a:t>str</a:t>
            </a:r>
            <a:r>
              <a:rPr lang="en-US" dirty="0" smtClean="0"/>
              <a:t> not released before return</a:t>
            </a:r>
          </a:p>
          <a:p>
            <a:pPr>
              <a:lnSpc>
                <a:spcPct val="90000"/>
              </a:lnSpc>
              <a:buFont typeface="Wingdings" pitchFamily="2" charset="2"/>
              <a:buNone/>
            </a:pPr>
            <a:r>
              <a:rPr lang="en-US" dirty="0" smtClean="0"/>
              <a:t>  A memory leak has been detected. Storage allocated locally is not released</a:t>
            </a:r>
          </a:p>
          <a:p>
            <a:pPr>
              <a:lnSpc>
                <a:spcPct val="90000"/>
              </a:lnSpc>
              <a:buFont typeface="Wingdings" pitchFamily="2" charset="2"/>
              <a:buNone/>
            </a:pPr>
            <a:r>
              <a:rPr lang="en-US" dirty="0" smtClean="0"/>
              <a:t>  before the last reference to it is lost. (Use -</a:t>
            </a:r>
            <a:r>
              <a:rPr lang="en-US" dirty="0" err="1" smtClean="0"/>
              <a:t>mustfreefresh</a:t>
            </a:r>
            <a:r>
              <a:rPr lang="en-US" dirty="0" smtClean="0"/>
              <a:t> to inhibit</a:t>
            </a:r>
          </a:p>
          <a:p>
            <a:pPr>
              <a:lnSpc>
                <a:spcPct val="90000"/>
              </a:lnSpc>
              <a:buFont typeface="Wingdings" pitchFamily="2" charset="2"/>
              <a:buNone/>
            </a:pPr>
            <a:r>
              <a:rPr lang="en-US" dirty="0" smtClean="0"/>
              <a:t>  warning)</a:t>
            </a:r>
          </a:p>
          <a:p>
            <a:pPr>
              <a:lnSpc>
                <a:spcPct val="90000"/>
              </a:lnSpc>
              <a:buFont typeface="Wingdings" pitchFamily="2" charset="2"/>
              <a:buNone/>
            </a:pPr>
            <a:r>
              <a:rPr lang="en-US" dirty="0" smtClean="0"/>
              <a:t>   mem_mang.c:7:3: Fresh storage </a:t>
            </a:r>
            <a:r>
              <a:rPr lang="en-US" dirty="0" err="1" smtClean="0"/>
              <a:t>str</a:t>
            </a:r>
            <a:r>
              <a:rPr lang="en-US" dirty="0" smtClean="0"/>
              <a:t> allocated</a:t>
            </a:r>
          </a:p>
          <a:p>
            <a:pPr>
              <a:lnSpc>
                <a:spcPct val="90000"/>
              </a:lnSpc>
            </a:pPr>
            <a:endParaRPr lang="en-US" dirty="0" smtClean="0"/>
          </a:p>
          <a:p>
            <a:pPr>
              <a:lnSpc>
                <a:spcPct val="90000"/>
              </a:lnSpc>
              <a:buFont typeface="Wingdings" pitchFamily="2" charset="2"/>
              <a:buNone/>
            </a:pPr>
            <a:r>
              <a:rPr lang="en-US" dirty="0" smtClean="0"/>
              <a:t>Finished checking --- 2 code warnings</a:t>
            </a:r>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B001F8E8-021F-4E9E-A304-7841F44506BE}"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457200" y="304800"/>
            <a:ext cx="8229600" cy="609600"/>
          </a:xfrm>
        </p:spPr>
        <p:txBody>
          <a:bodyPr>
            <a:normAutofit fontScale="90000"/>
          </a:bodyPr>
          <a:lstStyle/>
          <a:p>
            <a:r>
              <a:rPr lang="en-US" sz="3600" dirty="0" err="1" smtClean="0"/>
              <a:t>null.c</a:t>
            </a:r>
            <a:endParaRPr lang="en-US" sz="3600" dirty="0"/>
          </a:p>
        </p:txBody>
      </p:sp>
      <p:sp>
        <p:nvSpPr>
          <p:cNvPr id="460803" name="Rectangle 3"/>
          <p:cNvSpPr>
            <a:spLocks noGrp="1" noChangeArrowheads="1"/>
          </p:cNvSpPr>
          <p:nvPr>
            <p:ph sz="half" idx="1"/>
          </p:nvPr>
        </p:nvSpPr>
        <p:spPr>
          <a:xfrm>
            <a:off x="533400" y="1066800"/>
            <a:ext cx="4191000" cy="5334000"/>
          </a:xfrm>
        </p:spPr>
        <p:txBody>
          <a:bodyPr>
            <a:normAutofit lnSpcReduction="10000"/>
          </a:bodyPr>
          <a:lstStyle/>
          <a:p>
            <a:pPr>
              <a:lnSpc>
                <a:spcPct val="90000"/>
              </a:lnSpc>
              <a:buFont typeface="Wingdings" pitchFamily="2" charset="2"/>
              <a:buNone/>
            </a:pPr>
            <a:r>
              <a:rPr lang="en-US" sz="1400"/>
              <a:t>#include &lt;stdlib.h&gt;</a:t>
            </a:r>
          </a:p>
          <a:p>
            <a:pPr>
              <a:lnSpc>
                <a:spcPct val="90000"/>
              </a:lnSpc>
              <a:buFont typeface="Wingdings" pitchFamily="2" charset="2"/>
              <a:buNone/>
            </a:pPr>
            <a:r>
              <a:rPr lang="en-US" sz="1400"/>
              <a:t>struct check {  </a:t>
            </a:r>
          </a:p>
          <a:p>
            <a:pPr>
              <a:lnSpc>
                <a:spcPct val="90000"/>
              </a:lnSpc>
              <a:buFont typeface="Wingdings" pitchFamily="2" charset="2"/>
              <a:buNone/>
            </a:pPr>
            <a:r>
              <a:rPr lang="en-US" sz="1400"/>
              <a:t>	char *sname;  </a:t>
            </a:r>
          </a:p>
          <a:p>
            <a:pPr>
              <a:lnSpc>
                <a:spcPct val="90000"/>
              </a:lnSpc>
              <a:buFont typeface="Wingdings" pitchFamily="2" charset="2"/>
              <a:buNone/>
            </a:pPr>
            <a:r>
              <a:rPr lang="en-US" sz="1400"/>
              <a:t>	size_t ncount;</a:t>
            </a:r>
          </a:p>
          <a:p>
            <a:pPr>
              <a:lnSpc>
                <a:spcPct val="90000"/>
              </a:lnSpc>
              <a:buFont typeface="Wingdings" pitchFamily="2" charset="2"/>
              <a:buNone/>
            </a:pPr>
            <a:r>
              <a:rPr lang="en-US" sz="1400"/>
              <a:t>};</a:t>
            </a:r>
          </a:p>
          <a:p>
            <a:pPr>
              <a:lnSpc>
                <a:spcPct val="90000"/>
              </a:lnSpc>
              <a:buFont typeface="Wingdings" pitchFamily="2" charset="2"/>
              <a:buNone/>
            </a:pPr>
            <a:endParaRPr lang="en-US" sz="1400"/>
          </a:p>
          <a:p>
            <a:pPr>
              <a:lnSpc>
                <a:spcPct val="90000"/>
              </a:lnSpc>
              <a:buFont typeface="Wingdings" pitchFamily="2" charset="2"/>
              <a:buNone/>
            </a:pPr>
            <a:r>
              <a:rPr lang="en-US" sz="1400"/>
              <a:t>static int f1(struct check *testc) {  </a:t>
            </a:r>
          </a:p>
          <a:p>
            <a:pPr>
              <a:lnSpc>
                <a:spcPct val="90000"/>
              </a:lnSpc>
              <a:buFont typeface="Wingdings" pitchFamily="2" charset="2"/>
              <a:buNone/>
            </a:pPr>
            <a:r>
              <a:rPr lang="en-US" sz="1400"/>
              <a:t>	char *b = (char *)malloc(sizeof(char));  </a:t>
            </a:r>
          </a:p>
          <a:p>
            <a:pPr>
              <a:lnSpc>
                <a:spcPct val="90000"/>
              </a:lnSpc>
              <a:buFont typeface="Wingdings" pitchFamily="2" charset="2"/>
              <a:buNone/>
            </a:pPr>
            <a:r>
              <a:rPr lang="en-US" sz="1400"/>
              <a:t>	if(b == NULL) </a:t>
            </a:r>
          </a:p>
          <a:p>
            <a:pPr>
              <a:lnSpc>
                <a:spcPct val="90000"/>
              </a:lnSpc>
              <a:buFont typeface="Wingdings" pitchFamily="2" charset="2"/>
              <a:buNone/>
            </a:pPr>
            <a:r>
              <a:rPr lang="en-US" sz="1400"/>
              <a:t>		return 0;  </a:t>
            </a:r>
          </a:p>
          <a:p>
            <a:pPr>
              <a:lnSpc>
                <a:spcPct val="90000"/>
              </a:lnSpc>
              <a:buFont typeface="Wingdings" pitchFamily="2" charset="2"/>
              <a:buNone/>
            </a:pPr>
            <a:r>
              <a:rPr lang="en-US" sz="1400"/>
              <a:t>	printf("Input String: ");  </a:t>
            </a:r>
          </a:p>
          <a:p>
            <a:pPr>
              <a:lnSpc>
                <a:spcPct val="90000"/>
              </a:lnSpc>
              <a:buFont typeface="Wingdings" pitchFamily="2" charset="2"/>
              <a:buNone/>
            </a:pPr>
            <a:r>
              <a:rPr lang="en-US" sz="1400"/>
              <a:t>	(void) scanf("%s", b); </a:t>
            </a:r>
          </a:p>
          <a:p>
            <a:pPr>
              <a:lnSpc>
                <a:spcPct val="90000"/>
              </a:lnSpc>
              <a:buFont typeface="Wingdings" pitchFamily="2" charset="2"/>
              <a:buNone/>
            </a:pPr>
            <a:r>
              <a:rPr lang="en-US" sz="1400"/>
              <a:t>	 testc-&gt;sname = b;  </a:t>
            </a:r>
          </a:p>
          <a:p>
            <a:pPr>
              <a:lnSpc>
                <a:spcPct val="90000"/>
              </a:lnSpc>
              <a:buFont typeface="Wingdings" pitchFamily="2" charset="2"/>
              <a:buNone/>
            </a:pPr>
            <a:r>
              <a:rPr lang="en-US" sz="1400"/>
              <a:t>	 testc-&gt;ncount = strlen(b);  </a:t>
            </a:r>
          </a:p>
          <a:p>
            <a:pPr>
              <a:lnSpc>
                <a:spcPct val="90000"/>
              </a:lnSpc>
              <a:buFont typeface="Wingdings" pitchFamily="2" charset="2"/>
              <a:buNone/>
            </a:pPr>
            <a:r>
              <a:rPr lang="en-US" sz="1400"/>
              <a:t>	return 1;</a:t>
            </a:r>
          </a:p>
          <a:p>
            <a:pPr>
              <a:lnSpc>
                <a:spcPct val="90000"/>
              </a:lnSpc>
              <a:buFont typeface="Wingdings" pitchFamily="2" charset="2"/>
              <a:buNone/>
            </a:pPr>
            <a:r>
              <a:rPr lang="en-US" sz="1400"/>
              <a:t>}</a:t>
            </a:r>
          </a:p>
          <a:p>
            <a:pPr>
              <a:lnSpc>
                <a:spcPct val="90000"/>
              </a:lnSpc>
              <a:buFont typeface="Wingdings" pitchFamily="2" charset="2"/>
              <a:buNone/>
            </a:pPr>
            <a:endParaRPr lang="en-US" sz="1400"/>
          </a:p>
          <a:p>
            <a:pPr>
              <a:lnSpc>
                <a:spcPct val="90000"/>
              </a:lnSpc>
              <a:buFont typeface="Wingdings" pitchFamily="2" charset="2"/>
              <a:buNone/>
            </a:pPr>
            <a:r>
              <a:rPr lang="en-US" sz="1400"/>
              <a:t>static char* f2(){  </a:t>
            </a:r>
          </a:p>
          <a:p>
            <a:pPr>
              <a:lnSpc>
                <a:spcPct val="90000"/>
              </a:lnSpc>
              <a:buFont typeface="Wingdings" pitchFamily="2" charset="2"/>
              <a:buNone/>
            </a:pPr>
            <a:r>
              <a:rPr lang="en-US" sz="1400"/>
              <a:t>	char *str = </a:t>
            </a:r>
          </a:p>
          <a:p>
            <a:pPr>
              <a:lnSpc>
                <a:spcPct val="90000"/>
              </a:lnSpc>
              <a:buFont typeface="Wingdings" pitchFamily="2" charset="2"/>
              <a:buNone/>
            </a:pPr>
            <a:r>
              <a:rPr lang="en-US" sz="1400"/>
              <a:t>	(char*)malloc(sizeof(char));  if(str != NULL)    </a:t>
            </a:r>
          </a:p>
          <a:p>
            <a:pPr>
              <a:lnSpc>
                <a:spcPct val="90000"/>
              </a:lnSpc>
              <a:buFont typeface="Wingdings" pitchFamily="2" charset="2"/>
              <a:buNone/>
            </a:pPr>
            <a:r>
              <a:rPr lang="en-US" sz="1400"/>
              <a:t>	strcpy(str, "TESTING");  </a:t>
            </a:r>
          </a:p>
          <a:p>
            <a:pPr>
              <a:lnSpc>
                <a:spcPct val="90000"/>
              </a:lnSpc>
              <a:buFont typeface="Wingdings" pitchFamily="2" charset="2"/>
              <a:buNone/>
            </a:pPr>
            <a:r>
              <a:rPr lang="en-US" sz="1400"/>
              <a:t>	return str;</a:t>
            </a:r>
          </a:p>
          <a:p>
            <a:pPr>
              <a:lnSpc>
                <a:spcPct val="90000"/>
              </a:lnSpc>
              <a:buFont typeface="Wingdings" pitchFamily="2" charset="2"/>
              <a:buNone/>
            </a:pPr>
            <a:r>
              <a:rPr lang="en-US" sz="1400"/>
              <a:t>}</a:t>
            </a:r>
          </a:p>
          <a:p>
            <a:pPr>
              <a:lnSpc>
                <a:spcPct val="90000"/>
              </a:lnSpc>
            </a:pPr>
            <a:endParaRPr lang="en-US" sz="1200"/>
          </a:p>
          <a:p>
            <a:pPr>
              <a:lnSpc>
                <a:spcPct val="90000"/>
              </a:lnSpc>
            </a:pPr>
            <a:endParaRPr lang="en-US" sz="2400"/>
          </a:p>
        </p:txBody>
      </p:sp>
      <p:sp>
        <p:nvSpPr>
          <p:cNvPr id="460804" name="Rectangle 4"/>
          <p:cNvSpPr>
            <a:spLocks noGrp="1" noChangeArrowheads="1"/>
          </p:cNvSpPr>
          <p:nvPr>
            <p:ph sz="half" idx="2"/>
          </p:nvPr>
        </p:nvSpPr>
        <p:spPr>
          <a:xfrm>
            <a:off x="4648200" y="1066800"/>
            <a:ext cx="4114800" cy="4343400"/>
          </a:xfrm>
        </p:spPr>
        <p:txBody>
          <a:bodyPr>
            <a:normAutofit lnSpcReduction="10000"/>
          </a:bodyPr>
          <a:lstStyle/>
          <a:p>
            <a:pPr>
              <a:lnSpc>
                <a:spcPct val="90000"/>
              </a:lnSpc>
              <a:buFont typeface="Wingdings" pitchFamily="2" charset="2"/>
              <a:buNone/>
            </a:pPr>
            <a:endParaRPr lang="en-US" sz="1400"/>
          </a:p>
          <a:p>
            <a:pPr>
              <a:lnSpc>
                <a:spcPct val="90000"/>
              </a:lnSpc>
              <a:buFont typeface="Wingdings" pitchFamily="2" charset="2"/>
              <a:buNone/>
            </a:pPr>
            <a:r>
              <a:rPr lang="en-US" sz="1400"/>
              <a:t>int main(){  </a:t>
            </a:r>
          </a:p>
          <a:p>
            <a:pPr>
              <a:lnSpc>
                <a:spcPct val="90000"/>
              </a:lnSpc>
              <a:buFont typeface="Wingdings" pitchFamily="2" charset="2"/>
              <a:buNone/>
            </a:pPr>
            <a:r>
              <a:rPr lang="en-US" sz="1400"/>
              <a:t>	struct check *c = </a:t>
            </a:r>
          </a:p>
          <a:p>
            <a:pPr>
              <a:lnSpc>
                <a:spcPct val="90000"/>
              </a:lnSpc>
              <a:buFont typeface="Wingdings" pitchFamily="2" charset="2"/>
              <a:buNone/>
            </a:pPr>
            <a:r>
              <a:rPr lang="en-US" sz="1400"/>
              <a:t>	(struct 	check*)malloc(sizeof(struct check));  if(c==NULL)    </a:t>
            </a:r>
          </a:p>
          <a:p>
            <a:pPr>
              <a:lnSpc>
                <a:spcPct val="90000"/>
              </a:lnSpc>
              <a:buFont typeface="Wingdings" pitchFamily="2" charset="2"/>
              <a:buNone/>
            </a:pPr>
            <a:r>
              <a:rPr lang="en-US" sz="1400"/>
              <a:t>		exit(0);    </a:t>
            </a:r>
          </a:p>
          <a:p>
            <a:pPr>
              <a:lnSpc>
                <a:spcPct val="90000"/>
              </a:lnSpc>
              <a:buFont typeface="Wingdings" pitchFamily="2" charset="2"/>
              <a:buNone/>
            </a:pPr>
            <a:r>
              <a:rPr lang="en-US" sz="1400"/>
              <a:t>	if(f1(c) == 0){  </a:t>
            </a:r>
          </a:p>
          <a:p>
            <a:pPr>
              <a:lnSpc>
                <a:spcPct val="90000"/>
              </a:lnSpc>
              <a:buFont typeface="Wingdings" pitchFamily="2" charset="2"/>
              <a:buNone/>
            </a:pPr>
            <a:r>
              <a:rPr lang="en-US" sz="1400"/>
              <a:t>	   if(c-&gt;sname != NULL)	</a:t>
            </a:r>
          </a:p>
          <a:p>
            <a:pPr>
              <a:lnSpc>
                <a:spcPct val="90000"/>
              </a:lnSpc>
              <a:buFont typeface="Wingdings" pitchFamily="2" charset="2"/>
              <a:buNone/>
            </a:pPr>
            <a:r>
              <a:rPr lang="en-US" sz="1400"/>
              <a:t>		free(c-&gt;sname);      </a:t>
            </a:r>
          </a:p>
          <a:p>
            <a:pPr>
              <a:lnSpc>
                <a:spcPct val="90000"/>
              </a:lnSpc>
              <a:buFont typeface="Wingdings" pitchFamily="2" charset="2"/>
              <a:buNone/>
            </a:pPr>
            <a:r>
              <a:rPr lang="en-US" sz="1400"/>
              <a:t>	c-&gt;sname = f2();      </a:t>
            </a:r>
          </a:p>
          <a:p>
            <a:pPr>
              <a:lnSpc>
                <a:spcPct val="90000"/>
              </a:lnSpc>
              <a:buFont typeface="Wingdings" pitchFamily="2" charset="2"/>
              <a:buNone/>
            </a:pPr>
            <a:r>
              <a:rPr lang="en-US" sz="1400"/>
              <a:t>	if(c-&gt;sname != NULL)	</a:t>
            </a:r>
          </a:p>
          <a:p>
            <a:pPr>
              <a:lnSpc>
                <a:spcPct val="90000"/>
              </a:lnSpc>
              <a:buFont typeface="Wingdings" pitchFamily="2" charset="2"/>
              <a:buNone/>
            </a:pPr>
            <a:r>
              <a:rPr lang="en-US" sz="1400"/>
              <a:t>		c-&gt;ncount = strlen(c-&gt;sname);    </a:t>
            </a:r>
          </a:p>
          <a:p>
            <a:pPr>
              <a:lnSpc>
                <a:spcPct val="90000"/>
              </a:lnSpc>
              <a:buFont typeface="Wingdings" pitchFamily="2" charset="2"/>
              <a:buNone/>
            </a:pPr>
            <a:r>
              <a:rPr lang="en-US" sz="1400"/>
              <a:t>	}  </a:t>
            </a:r>
          </a:p>
          <a:p>
            <a:pPr>
              <a:lnSpc>
                <a:spcPct val="90000"/>
              </a:lnSpc>
              <a:buFont typeface="Wingdings" pitchFamily="2" charset="2"/>
              <a:buNone/>
            </a:pPr>
            <a:r>
              <a:rPr lang="en-US" sz="1400"/>
              <a:t>	if(c != NULL)    </a:t>
            </a:r>
          </a:p>
          <a:p>
            <a:pPr>
              <a:lnSpc>
                <a:spcPct val="90000"/>
              </a:lnSpc>
              <a:buFont typeface="Wingdings" pitchFamily="2" charset="2"/>
              <a:buNone/>
            </a:pPr>
            <a:r>
              <a:rPr lang="en-US" sz="1400"/>
              <a:t>		free(c);  </a:t>
            </a:r>
          </a:p>
          <a:p>
            <a:pPr>
              <a:lnSpc>
                <a:spcPct val="90000"/>
              </a:lnSpc>
              <a:buFont typeface="Wingdings" pitchFamily="2" charset="2"/>
              <a:buNone/>
            </a:pPr>
            <a:r>
              <a:rPr lang="en-US" sz="1400"/>
              <a:t>	return(1);</a:t>
            </a:r>
          </a:p>
          <a:p>
            <a:pPr>
              <a:lnSpc>
                <a:spcPct val="90000"/>
              </a:lnSpc>
              <a:buFont typeface="Wingdings" pitchFamily="2" charset="2"/>
              <a:buNone/>
            </a:pPr>
            <a:r>
              <a:rPr lang="en-US" sz="1400"/>
              <a:t>}</a:t>
            </a:r>
          </a:p>
          <a:p>
            <a:pPr>
              <a:lnSpc>
                <a:spcPct val="90000"/>
              </a:lnSpc>
            </a:pPr>
            <a:endParaRPr lang="en-US" sz="1400"/>
          </a:p>
        </p:txBody>
      </p:sp>
      <p:sp>
        <p:nvSpPr>
          <p:cNvPr id="7" name="Date Placeholder 6"/>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05C2066C-8C48-4DB6-9829-B9137465BB9B}"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457200" y="381000"/>
            <a:ext cx="8229600" cy="685800"/>
          </a:xfrm>
        </p:spPr>
        <p:txBody>
          <a:bodyPr>
            <a:normAutofit fontScale="90000"/>
          </a:bodyPr>
          <a:lstStyle/>
          <a:p>
            <a:r>
              <a:rPr lang="en-US"/>
              <a:t>Null Storage</a:t>
            </a:r>
            <a:endParaRPr lang="en-US" sz="3600" i="1"/>
          </a:p>
        </p:txBody>
      </p:sp>
      <p:sp>
        <p:nvSpPr>
          <p:cNvPr id="448515" name="Rectangle 3"/>
          <p:cNvSpPr>
            <a:spLocks noGrp="1" noChangeArrowheads="1"/>
          </p:cNvSpPr>
          <p:nvPr>
            <p:ph idx="1"/>
          </p:nvPr>
        </p:nvSpPr>
        <p:spPr>
          <a:xfrm>
            <a:off x="457200" y="1371600"/>
            <a:ext cx="8229600" cy="3886200"/>
          </a:xfrm>
        </p:spPr>
        <p:txBody>
          <a:bodyPr>
            <a:normAutofit lnSpcReduction="10000"/>
          </a:bodyPr>
          <a:lstStyle/>
          <a:p>
            <a:pPr>
              <a:lnSpc>
                <a:spcPct val="90000"/>
              </a:lnSpc>
              <a:buFont typeface="Wingdings" pitchFamily="2" charset="2"/>
              <a:buNone/>
            </a:pPr>
            <a:endParaRPr lang="en-US" sz="1600" dirty="0"/>
          </a:p>
          <a:p>
            <a:pPr>
              <a:lnSpc>
                <a:spcPct val="90000"/>
              </a:lnSpc>
            </a:pPr>
            <a:endParaRPr lang="en-US" sz="1600" dirty="0"/>
          </a:p>
          <a:p>
            <a:pPr>
              <a:lnSpc>
                <a:spcPct val="90000"/>
              </a:lnSpc>
              <a:buFont typeface="Wingdings" pitchFamily="2" charset="2"/>
              <a:buNone/>
            </a:pPr>
            <a:r>
              <a:rPr lang="en-US" sz="1600" dirty="0" err="1"/>
              <a:t>null.c</a:t>
            </a:r>
            <a:r>
              <a:rPr lang="en-US" sz="1600" dirty="0"/>
              <a:t>: (in function f1)</a:t>
            </a:r>
          </a:p>
          <a:p>
            <a:pPr>
              <a:lnSpc>
                <a:spcPct val="90000"/>
              </a:lnSpc>
              <a:buFont typeface="Wingdings" pitchFamily="2" charset="2"/>
              <a:buNone/>
            </a:pPr>
            <a:r>
              <a:rPr lang="en-US" sz="1600" dirty="0"/>
              <a:t>null.c:15:3: Implicitly only storage </a:t>
            </a:r>
            <a:r>
              <a:rPr lang="en-US" sz="1600" dirty="0" err="1"/>
              <a:t>testc</a:t>
            </a:r>
            <a:r>
              <a:rPr lang="en-US" sz="1600" dirty="0"/>
              <a:t>-&gt;</a:t>
            </a:r>
            <a:r>
              <a:rPr lang="en-US" sz="1600" dirty="0" err="1"/>
              <a:t>sname</a:t>
            </a:r>
            <a:r>
              <a:rPr lang="en-US" sz="1600" dirty="0"/>
              <a:t> (type char *) not released</a:t>
            </a:r>
          </a:p>
          <a:p>
            <a:pPr>
              <a:lnSpc>
                <a:spcPct val="90000"/>
              </a:lnSpc>
              <a:buFont typeface="Wingdings" pitchFamily="2" charset="2"/>
              <a:buNone/>
            </a:pPr>
            <a:r>
              <a:rPr lang="en-US" sz="1600" dirty="0"/>
              <a:t>                before assignment: </a:t>
            </a:r>
            <a:r>
              <a:rPr lang="en-US" sz="1600" dirty="0" err="1"/>
              <a:t>testc</a:t>
            </a:r>
            <a:r>
              <a:rPr lang="en-US" sz="1600" dirty="0"/>
              <a:t>-&gt;</a:t>
            </a:r>
            <a:r>
              <a:rPr lang="en-US" sz="1600" dirty="0" err="1"/>
              <a:t>sname</a:t>
            </a:r>
            <a:r>
              <a:rPr lang="en-US" sz="1600" dirty="0"/>
              <a:t> = b</a:t>
            </a:r>
          </a:p>
          <a:p>
            <a:pPr>
              <a:lnSpc>
                <a:spcPct val="90000"/>
              </a:lnSpc>
              <a:buFont typeface="Wingdings" pitchFamily="2" charset="2"/>
              <a:buNone/>
            </a:pPr>
            <a:r>
              <a:rPr lang="en-US" sz="1600" dirty="0"/>
              <a:t>  A memory leak has been detected. Only-qualified storage is not released  before the last reference to it is lost. (Use -</a:t>
            </a:r>
            <a:r>
              <a:rPr lang="en-US" sz="1600" dirty="0" err="1"/>
              <a:t>mustfreeonly</a:t>
            </a:r>
            <a:r>
              <a:rPr lang="en-US" sz="1600" dirty="0"/>
              <a:t> to inhibit warning)</a:t>
            </a:r>
          </a:p>
          <a:p>
            <a:pPr>
              <a:lnSpc>
                <a:spcPct val="90000"/>
              </a:lnSpc>
              <a:buFont typeface="Wingdings" pitchFamily="2" charset="2"/>
              <a:buNone/>
            </a:pPr>
            <a:r>
              <a:rPr lang="en-US" sz="1600" dirty="0"/>
              <a:t>null.c:16:3: Assignment of </a:t>
            </a:r>
            <a:r>
              <a:rPr lang="en-US" sz="1600" dirty="0" err="1"/>
              <a:t>size_t</a:t>
            </a:r>
            <a:r>
              <a:rPr lang="en-US" sz="1600" dirty="0"/>
              <a:t> to </a:t>
            </a:r>
            <a:r>
              <a:rPr lang="en-US" sz="1600" dirty="0" err="1"/>
              <a:t>int</a:t>
            </a:r>
            <a:r>
              <a:rPr lang="en-US" sz="1600" dirty="0"/>
              <a:t>: </a:t>
            </a:r>
            <a:r>
              <a:rPr lang="en-US" sz="1600" dirty="0" err="1"/>
              <a:t>testc</a:t>
            </a:r>
            <a:r>
              <a:rPr lang="en-US" sz="1600" dirty="0"/>
              <a:t>-&gt;</a:t>
            </a:r>
            <a:r>
              <a:rPr lang="en-US" sz="1600" dirty="0" err="1"/>
              <a:t>ncount</a:t>
            </a:r>
            <a:r>
              <a:rPr lang="en-US" sz="1600" dirty="0"/>
              <a:t> = </a:t>
            </a:r>
            <a:r>
              <a:rPr lang="en-US" sz="1600" dirty="0" err="1"/>
              <a:t>strlen</a:t>
            </a:r>
            <a:r>
              <a:rPr lang="en-US" sz="1600" dirty="0"/>
              <a:t>(b)</a:t>
            </a:r>
          </a:p>
          <a:p>
            <a:pPr>
              <a:lnSpc>
                <a:spcPct val="90000"/>
              </a:lnSpc>
              <a:buFont typeface="Wingdings" pitchFamily="2" charset="2"/>
              <a:buNone/>
            </a:pPr>
            <a:r>
              <a:rPr lang="en-US" sz="1600" dirty="0"/>
              <a:t>  To allow arbitrary integral types to match any integral type, use +</a:t>
            </a:r>
            <a:r>
              <a:rPr lang="en-US" sz="1600" dirty="0" err="1"/>
              <a:t>matchanyintegral</a:t>
            </a:r>
            <a:r>
              <a:rPr lang="en-US" sz="1600" dirty="0"/>
              <a:t>.</a:t>
            </a:r>
          </a:p>
          <a:p>
            <a:pPr>
              <a:lnSpc>
                <a:spcPct val="90000"/>
              </a:lnSpc>
              <a:buFont typeface="Wingdings" pitchFamily="2" charset="2"/>
              <a:buNone/>
            </a:pPr>
            <a:endParaRPr lang="en-US" sz="1600" dirty="0"/>
          </a:p>
          <a:p>
            <a:pPr>
              <a:lnSpc>
                <a:spcPct val="90000"/>
              </a:lnSpc>
              <a:buFont typeface="Wingdings" pitchFamily="2" charset="2"/>
              <a:buNone/>
            </a:pPr>
            <a:r>
              <a:rPr lang="en-US" sz="1600" dirty="0" err="1"/>
              <a:t>null.c</a:t>
            </a:r>
            <a:r>
              <a:rPr lang="en-US" sz="1600" dirty="0"/>
              <a:t>: (in function f2)</a:t>
            </a:r>
          </a:p>
          <a:p>
            <a:pPr>
              <a:lnSpc>
                <a:spcPct val="90000"/>
              </a:lnSpc>
              <a:buFont typeface="Wingdings" pitchFamily="2" charset="2"/>
              <a:buNone/>
            </a:pPr>
            <a:r>
              <a:rPr lang="en-US" sz="1600" dirty="0"/>
              <a:t>null.c:25:10: Possibly null storage </a:t>
            </a:r>
            <a:r>
              <a:rPr lang="en-US" sz="1600" dirty="0" err="1"/>
              <a:t>str</a:t>
            </a:r>
            <a:r>
              <a:rPr lang="en-US" sz="1600" dirty="0"/>
              <a:t> returned as non-null: </a:t>
            </a:r>
            <a:r>
              <a:rPr lang="en-US" sz="1600" dirty="0" err="1"/>
              <a:t>str</a:t>
            </a:r>
            <a:endParaRPr lang="en-US" sz="1600" dirty="0"/>
          </a:p>
          <a:p>
            <a:pPr>
              <a:lnSpc>
                <a:spcPct val="90000"/>
              </a:lnSpc>
              <a:buFont typeface="Wingdings" pitchFamily="2" charset="2"/>
              <a:buNone/>
            </a:pPr>
            <a:r>
              <a:rPr lang="en-US" sz="1600" dirty="0"/>
              <a:t>  Function returns a possibly null pointer, but is not declared using /*@null@*/ annotation of result.  If function may return NULL, add /*@null@*/ annotation to the return value declaration. (Use -</a:t>
            </a:r>
            <a:r>
              <a:rPr lang="en-US" sz="1600" dirty="0" err="1"/>
              <a:t>nullret</a:t>
            </a:r>
            <a:r>
              <a:rPr lang="en-US" sz="1600" dirty="0"/>
              <a:t> to inhibit warning)</a:t>
            </a:r>
          </a:p>
          <a:p>
            <a:pPr>
              <a:lnSpc>
                <a:spcPct val="90000"/>
              </a:lnSpc>
              <a:buFont typeface="Wingdings" pitchFamily="2" charset="2"/>
              <a:buNone/>
            </a:pPr>
            <a:r>
              <a:rPr lang="en-US" sz="1600" dirty="0"/>
              <a:t>   null.c:22:15: Storage </a:t>
            </a:r>
            <a:r>
              <a:rPr lang="en-US" sz="1600" dirty="0" err="1"/>
              <a:t>str</a:t>
            </a:r>
            <a:r>
              <a:rPr lang="en-US" sz="1600" dirty="0"/>
              <a:t> may become null</a:t>
            </a:r>
          </a:p>
          <a:p>
            <a:pPr>
              <a:lnSpc>
                <a:spcPct val="90000"/>
              </a:lnSpc>
            </a:pPr>
            <a:endParaRPr lang="en-US" sz="1600"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5614524B-E6F0-4F52-B199-A6F4F953F2EA}" type="slidenum">
              <a:rPr lang="en-US"/>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457200" y="381000"/>
            <a:ext cx="8229600" cy="533400"/>
          </a:xfrm>
        </p:spPr>
        <p:txBody>
          <a:bodyPr>
            <a:normAutofit fontScale="90000"/>
          </a:bodyPr>
          <a:lstStyle/>
          <a:p>
            <a:r>
              <a:rPr lang="en-US" dirty="0"/>
              <a:t>Null </a:t>
            </a:r>
            <a:r>
              <a:rPr lang="en-US" dirty="0" smtClean="0"/>
              <a:t>Storage</a:t>
            </a:r>
            <a:endParaRPr lang="en-US" i="1" dirty="0"/>
          </a:p>
        </p:txBody>
      </p:sp>
      <p:sp>
        <p:nvSpPr>
          <p:cNvPr id="449539" name="Rectangle 3"/>
          <p:cNvSpPr>
            <a:spLocks noGrp="1" noChangeArrowheads="1"/>
          </p:cNvSpPr>
          <p:nvPr>
            <p:ph idx="1"/>
          </p:nvPr>
        </p:nvSpPr>
        <p:spPr>
          <a:xfrm>
            <a:off x="457200" y="1066800"/>
            <a:ext cx="8229600" cy="4267200"/>
          </a:xfrm>
        </p:spPr>
        <p:txBody>
          <a:bodyPr>
            <a:normAutofit fontScale="92500" lnSpcReduction="20000"/>
          </a:bodyPr>
          <a:lstStyle/>
          <a:p>
            <a:pPr>
              <a:lnSpc>
                <a:spcPct val="90000"/>
              </a:lnSpc>
              <a:buFont typeface="Wingdings" pitchFamily="2" charset="2"/>
              <a:buNone/>
            </a:pPr>
            <a:r>
              <a:rPr lang="en-US" sz="1300"/>
              <a:t>null.c: (in function main)</a:t>
            </a:r>
          </a:p>
          <a:p>
            <a:pPr>
              <a:lnSpc>
                <a:spcPct val="90000"/>
              </a:lnSpc>
              <a:buFont typeface="Wingdings" pitchFamily="2" charset="2"/>
              <a:buNone/>
            </a:pPr>
            <a:r>
              <a:rPr lang="en-US" sz="1300"/>
              <a:t>null.c:30:9: Possibly null storage c passed as non-null param: f1 (c)</a:t>
            </a:r>
          </a:p>
          <a:p>
            <a:pPr>
              <a:lnSpc>
                <a:spcPct val="90000"/>
              </a:lnSpc>
              <a:buFont typeface="Wingdings" pitchFamily="2" charset="2"/>
              <a:buNone/>
            </a:pPr>
            <a:r>
              <a:rPr lang="en-US" sz="1300"/>
              <a:t>  A possibly null pointer is passed as a parameter corresponding to a formal parameter with no /*@null@*/ annotation.  If NULL may be used for this parameter, add a /*@null@*/ annotation to the function parameter declaration.</a:t>
            </a:r>
          </a:p>
          <a:p>
            <a:pPr>
              <a:lnSpc>
                <a:spcPct val="90000"/>
              </a:lnSpc>
              <a:buFont typeface="Wingdings" pitchFamily="2" charset="2"/>
              <a:buNone/>
            </a:pPr>
            <a:r>
              <a:rPr lang="en-US" sz="1300"/>
              <a:t>  (Use -nullpass to inhibit warning)</a:t>
            </a:r>
          </a:p>
          <a:p>
            <a:pPr>
              <a:lnSpc>
                <a:spcPct val="90000"/>
              </a:lnSpc>
              <a:buFont typeface="Wingdings" pitchFamily="2" charset="2"/>
              <a:buNone/>
            </a:pPr>
            <a:r>
              <a:rPr lang="en-US" sz="1300"/>
              <a:t>   null.c:29:21: Storage c may become null</a:t>
            </a:r>
          </a:p>
          <a:p>
            <a:pPr>
              <a:lnSpc>
                <a:spcPct val="90000"/>
              </a:lnSpc>
              <a:buFont typeface="Wingdings" pitchFamily="2" charset="2"/>
              <a:buNone/>
            </a:pPr>
            <a:r>
              <a:rPr lang="en-US" sz="1300"/>
              <a:t>null.c:30:9: Passed storage *c contains 2 undefined fields: sname, ncount</a:t>
            </a:r>
          </a:p>
          <a:p>
            <a:pPr>
              <a:lnSpc>
                <a:spcPct val="90000"/>
              </a:lnSpc>
              <a:buFont typeface="Wingdings" pitchFamily="2" charset="2"/>
              <a:buNone/>
            </a:pPr>
            <a:r>
              <a:rPr lang="en-US" sz="1300"/>
              <a:t>  Storage derivable from a parameter, return value or global is not defined. Use /*@out@*/ to denote passed or returned storage which need not be defined. (Use -compdef to inhibit warning)</a:t>
            </a:r>
          </a:p>
          <a:p>
            <a:pPr>
              <a:lnSpc>
                <a:spcPct val="90000"/>
              </a:lnSpc>
              <a:buFont typeface="Wingdings" pitchFamily="2" charset="2"/>
              <a:buNone/>
            </a:pPr>
            <a:r>
              <a:rPr lang="en-US" sz="1300"/>
              <a:t>null.c:32:7: Implicitly only storage c-&gt;sname (type char *) not released before</a:t>
            </a:r>
          </a:p>
          <a:p>
            <a:pPr>
              <a:lnSpc>
                <a:spcPct val="90000"/>
              </a:lnSpc>
              <a:buFont typeface="Wingdings" pitchFamily="2" charset="2"/>
              <a:buNone/>
            </a:pPr>
            <a:r>
              <a:rPr lang="en-US" sz="1300"/>
              <a:t>                assignment: c-&gt;sname = f2()</a:t>
            </a:r>
          </a:p>
          <a:p>
            <a:pPr>
              <a:lnSpc>
                <a:spcPct val="90000"/>
              </a:lnSpc>
              <a:buFont typeface="Wingdings" pitchFamily="2" charset="2"/>
              <a:buNone/>
            </a:pPr>
            <a:r>
              <a:rPr lang="en-US" sz="1300"/>
              <a:t>null.c:33:7: Assignment of size_t to int: c-&gt;ncount = strlen(c-&gt;sname)</a:t>
            </a:r>
          </a:p>
          <a:p>
            <a:pPr>
              <a:lnSpc>
                <a:spcPct val="90000"/>
              </a:lnSpc>
              <a:buFont typeface="Wingdings" pitchFamily="2" charset="2"/>
              <a:buNone/>
            </a:pPr>
            <a:r>
              <a:rPr lang="en-US" sz="1300"/>
              <a:t>null.c:35:13: Fresh storage c not released before return</a:t>
            </a:r>
          </a:p>
          <a:p>
            <a:pPr>
              <a:lnSpc>
                <a:spcPct val="90000"/>
              </a:lnSpc>
              <a:buFont typeface="Wingdings" pitchFamily="2" charset="2"/>
              <a:buNone/>
            </a:pPr>
            <a:r>
              <a:rPr lang="en-US" sz="1300"/>
              <a:t>  A memory leak has been detected. Storage allocated locally is not released before the last reference to it is lost. (Use -mustfreefresh to inhibit warning)</a:t>
            </a:r>
          </a:p>
          <a:p>
            <a:pPr>
              <a:lnSpc>
                <a:spcPct val="90000"/>
              </a:lnSpc>
              <a:buFont typeface="Wingdings" pitchFamily="2" charset="2"/>
              <a:buNone/>
            </a:pPr>
            <a:r>
              <a:rPr lang="en-US" sz="1300"/>
              <a:t>   null.c:29:57: Fresh storage c allocated</a:t>
            </a:r>
          </a:p>
          <a:p>
            <a:pPr>
              <a:lnSpc>
                <a:spcPct val="90000"/>
              </a:lnSpc>
              <a:buFont typeface="Wingdings" pitchFamily="2" charset="2"/>
              <a:buNone/>
            </a:pPr>
            <a:r>
              <a:rPr lang="en-US" sz="1300"/>
              <a:t>null.c:8:5: Function exported but not used outside null: f1</a:t>
            </a:r>
          </a:p>
          <a:p>
            <a:pPr>
              <a:lnSpc>
                <a:spcPct val="90000"/>
              </a:lnSpc>
              <a:buFont typeface="Wingdings" pitchFamily="2" charset="2"/>
              <a:buNone/>
            </a:pPr>
            <a:r>
              <a:rPr lang="en-US" sz="1300"/>
              <a:t>  A declaration is exported, but not used outside this module. Declaration can use static qualifier. (Use -exportlocal to inhibit warning)</a:t>
            </a:r>
          </a:p>
          <a:p>
            <a:pPr>
              <a:lnSpc>
                <a:spcPct val="90000"/>
              </a:lnSpc>
              <a:buFont typeface="Wingdings" pitchFamily="2" charset="2"/>
              <a:buNone/>
            </a:pPr>
            <a:r>
              <a:rPr lang="en-US" sz="1300"/>
              <a:t>   null.c:18:1: Definition of f1</a:t>
            </a:r>
          </a:p>
          <a:p>
            <a:pPr>
              <a:lnSpc>
                <a:spcPct val="90000"/>
              </a:lnSpc>
              <a:buFont typeface="Wingdings" pitchFamily="2" charset="2"/>
              <a:buNone/>
            </a:pPr>
            <a:r>
              <a:rPr lang="en-US" sz="1300"/>
              <a:t>null.c:20:7: Function exported but not used outside null: f2</a:t>
            </a:r>
          </a:p>
          <a:p>
            <a:pPr>
              <a:lnSpc>
                <a:spcPct val="90000"/>
              </a:lnSpc>
              <a:buFont typeface="Wingdings" pitchFamily="2" charset="2"/>
              <a:buNone/>
            </a:pPr>
            <a:r>
              <a:rPr lang="en-US" sz="1300"/>
              <a:t>   null.c:26:1: Definition of f2</a:t>
            </a:r>
          </a:p>
          <a:p>
            <a:pPr>
              <a:lnSpc>
                <a:spcPct val="90000"/>
              </a:lnSpc>
              <a:buFont typeface="Wingdings" pitchFamily="2" charset="2"/>
              <a:buNone/>
            </a:pPr>
            <a:endParaRPr lang="en-US" sz="1300"/>
          </a:p>
          <a:p>
            <a:pPr>
              <a:lnSpc>
                <a:spcPct val="90000"/>
              </a:lnSpc>
              <a:buFont typeface="Wingdings" pitchFamily="2" charset="2"/>
              <a:buNone/>
            </a:pPr>
            <a:r>
              <a:rPr lang="en-US" sz="1300"/>
              <a:t>Finished checking --- 10 code warnings</a:t>
            </a:r>
          </a:p>
          <a:p>
            <a:pPr>
              <a:lnSpc>
                <a:spcPct val="90000"/>
              </a:lnSpc>
            </a:pPr>
            <a:endParaRPr lang="en-US" sz="130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2F1113C1-8AEC-4BA9-A2FA-67316DBC213B}" type="slidenum">
              <a:rPr lang="en-US"/>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457200" y="381000"/>
            <a:ext cx="8229600" cy="609600"/>
          </a:xfrm>
        </p:spPr>
        <p:txBody>
          <a:bodyPr>
            <a:normAutofit fontScale="90000"/>
          </a:bodyPr>
          <a:lstStyle/>
          <a:p>
            <a:r>
              <a:rPr lang="en-US"/>
              <a:t>Annotation Example</a:t>
            </a:r>
          </a:p>
        </p:txBody>
      </p:sp>
      <p:sp>
        <p:nvSpPr>
          <p:cNvPr id="451587" name="Rectangle 3"/>
          <p:cNvSpPr>
            <a:spLocks noGrp="1" noChangeArrowheads="1"/>
          </p:cNvSpPr>
          <p:nvPr>
            <p:ph sz="half" idx="1"/>
          </p:nvPr>
        </p:nvSpPr>
        <p:spPr>
          <a:xfrm>
            <a:off x="457200" y="1066800"/>
            <a:ext cx="4038600" cy="5334000"/>
          </a:xfrm>
        </p:spPr>
        <p:txBody>
          <a:bodyPr>
            <a:normAutofit lnSpcReduction="10000"/>
          </a:bodyPr>
          <a:lstStyle/>
          <a:p>
            <a:pPr>
              <a:lnSpc>
                <a:spcPct val="90000"/>
              </a:lnSpc>
              <a:buFont typeface="Wingdings" pitchFamily="2" charset="2"/>
              <a:buNone/>
            </a:pPr>
            <a:r>
              <a:rPr lang="en-US" sz="1400"/>
              <a:t>#include &lt;stdlib.h&gt;</a:t>
            </a:r>
          </a:p>
          <a:p>
            <a:pPr>
              <a:lnSpc>
                <a:spcPct val="90000"/>
              </a:lnSpc>
              <a:buFont typeface="Wingdings" pitchFamily="2" charset="2"/>
              <a:buNone/>
            </a:pPr>
            <a:r>
              <a:rPr lang="en-US" sz="1400"/>
              <a:t>struct check {  </a:t>
            </a:r>
          </a:p>
          <a:p>
            <a:pPr>
              <a:lnSpc>
                <a:spcPct val="90000"/>
              </a:lnSpc>
              <a:buFont typeface="Wingdings" pitchFamily="2" charset="2"/>
              <a:buNone/>
            </a:pPr>
            <a:r>
              <a:rPr lang="en-US" sz="1400"/>
              <a:t>	char *sname;  </a:t>
            </a:r>
          </a:p>
          <a:p>
            <a:pPr>
              <a:lnSpc>
                <a:spcPct val="90000"/>
              </a:lnSpc>
              <a:buFont typeface="Wingdings" pitchFamily="2" charset="2"/>
              <a:buNone/>
            </a:pPr>
            <a:r>
              <a:rPr lang="en-US" sz="1400"/>
              <a:t>	size_t ncount;</a:t>
            </a:r>
          </a:p>
          <a:p>
            <a:pPr>
              <a:lnSpc>
                <a:spcPct val="90000"/>
              </a:lnSpc>
              <a:buFont typeface="Wingdings" pitchFamily="2" charset="2"/>
              <a:buNone/>
            </a:pPr>
            <a:r>
              <a:rPr lang="en-US" sz="1400"/>
              <a:t>};</a:t>
            </a:r>
          </a:p>
          <a:p>
            <a:pPr>
              <a:lnSpc>
                <a:spcPct val="90000"/>
              </a:lnSpc>
              <a:buFont typeface="Wingdings" pitchFamily="2" charset="2"/>
              <a:buNone/>
            </a:pPr>
            <a:endParaRPr lang="en-US" sz="1400"/>
          </a:p>
          <a:p>
            <a:pPr>
              <a:lnSpc>
                <a:spcPct val="90000"/>
              </a:lnSpc>
              <a:buFont typeface="Wingdings" pitchFamily="2" charset="2"/>
              <a:buNone/>
            </a:pPr>
            <a:r>
              <a:rPr lang="en-US" sz="1400"/>
              <a:t>static int f1(/*@out@*/ struct check *testc) {  </a:t>
            </a:r>
          </a:p>
          <a:p>
            <a:pPr>
              <a:lnSpc>
                <a:spcPct val="90000"/>
              </a:lnSpc>
              <a:buFont typeface="Wingdings" pitchFamily="2" charset="2"/>
              <a:buNone/>
            </a:pPr>
            <a:r>
              <a:rPr lang="en-US" sz="1400"/>
              <a:t>	char *b = (char *)malloc(sizeof(char));  </a:t>
            </a:r>
          </a:p>
          <a:p>
            <a:pPr>
              <a:lnSpc>
                <a:spcPct val="90000"/>
              </a:lnSpc>
              <a:buFont typeface="Wingdings" pitchFamily="2" charset="2"/>
              <a:buNone/>
            </a:pPr>
            <a:r>
              <a:rPr lang="en-US" sz="1400"/>
              <a:t>	if(b == NULL) </a:t>
            </a:r>
          </a:p>
          <a:p>
            <a:pPr>
              <a:lnSpc>
                <a:spcPct val="90000"/>
              </a:lnSpc>
              <a:buFont typeface="Wingdings" pitchFamily="2" charset="2"/>
              <a:buNone/>
            </a:pPr>
            <a:r>
              <a:rPr lang="en-US" sz="1400"/>
              <a:t>		return 0;  </a:t>
            </a:r>
          </a:p>
          <a:p>
            <a:pPr>
              <a:lnSpc>
                <a:spcPct val="90000"/>
              </a:lnSpc>
              <a:buFont typeface="Wingdings" pitchFamily="2" charset="2"/>
              <a:buNone/>
            </a:pPr>
            <a:r>
              <a:rPr lang="en-US" sz="1400"/>
              <a:t>	printf("Input String: ");  </a:t>
            </a:r>
          </a:p>
          <a:p>
            <a:pPr>
              <a:lnSpc>
                <a:spcPct val="90000"/>
              </a:lnSpc>
              <a:buFont typeface="Wingdings" pitchFamily="2" charset="2"/>
              <a:buNone/>
            </a:pPr>
            <a:r>
              <a:rPr lang="en-US" sz="1400"/>
              <a:t>	(void) scanf("%s", b); </a:t>
            </a:r>
          </a:p>
          <a:p>
            <a:pPr>
              <a:lnSpc>
                <a:spcPct val="90000"/>
              </a:lnSpc>
              <a:buFont typeface="Wingdings" pitchFamily="2" charset="2"/>
              <a:buNone/>
            </a:pPr>
            <a:r>
              <a:rPr lang="en-US" sz="1400"/>
              <a:t>	 testc-&gt;sname = b;  </a:t>
            </a:r>
          </a:p>
          <a:p>
            <a:pPr>
              <a:lnSpc>
                <a:spcPct val="90000"/>
              </a:lnSpc>
              <a:buFont typeface="Wingdings" pitchFamily="2" charset="2"/>
              <a:buNone/>
            </a:pPr>
            <a:r>
              <a:rPr lang="en-US" sz="1400"/>
              <a:t>	 testc-&gt;ncount = strlen(b);  </a:t>
            </a:r>
          </a:p>
          <a:p>
            <a:pPr>
              <a:lnSpc>
                <a:spcPct val="90000"/>
              </a:lnSpc>
              <a:buFont typeface="Wingdings" pitchFamily="2" charset="2"/>
              <a:buNone/>
            </a:pPr>
            <a:r>
              <a:rPr lang="en-US" sz="1400"/>
              <a:t>	return 1;</a:t>
            </a:r>
          </a:p>
          <a:p>
            <a:pPr>
              <a:lnSpc>
                <a:spcPct val="90000"/>
              </a:lnSpc>
              <a:buFont typeface="Wingdings" pitchFamily="2" charset="2"/>
              <a:buNone/>
            </a:pPr>
            <a:r>
              <a:rPr lang="en-US" sz="1400"/>
              <a:t>}</a:t>
            </a:r>
          </a:p>
          <a:p>
            <a:pPr>
              <a:lnSpc>
                <a:spcPct val="90000"/>
              </a:lnSpc>
              <a:buFont typeface="Wingdings" pitchFamily="2" charset="2"/>
              <a:buNone/>
            </a:pPr>
            <a:endParaRPr lang="en-US" sz="1400"/>
          </a:p>
          <a:p>
            <a:pPr>
              <a:lnSpc>
                <a:spcPct val="90000"/>
              </a:lnSpc>
              <a:buFont typeface="Wingdings" pitchFamily="2" charset="2"/>
              <a:buNone/>
            </a:pPr>
            <a:r>
              <a:rPr lang="en-US" sz="1400"/>
              <a:t>/*@null@*/static char* f2(){  </a:t>
            </a:r>
          </a:p>
          <a:p>
            <a:pPr>
              <a:lnSpc>
                <a:spcPct val="90000"/>
              </a:lnSpc>
              <a:buFont typeface="Wingdings" pitchFamily="2" charset="2"/>
              <a:buNone/>
            </a:pPr>
            <a:r>
              <a:rPr lang="en-US" sz="1400"/>
              <a:t>	char *str = </a:t>
            </a:r>
          </a:p>
          <a:p>
            <a:pPr>
              <a:lnSpc>
                <a:spcPct val="90000"/>
              </a:lnSpc>
              <a:buFont typeface="Wingdings" pitchFamily="2" charset="2"/>
              <a:buNone/>
            </a:pPr>
            <a:r>
              <a:rPr lang="en-US" sz="1400"/>
              <a:t>	(char*)malloc(sizeof(char));  if(str != NULL)    </a:t>
            </a:r>
          </a:p>
          <a:p>
            <a:pPr>
              <a:lnSpc>
                <a:spcPct val="90000"/>
              </a:lnSpc>
              <a:buFont typeface="Wingdings" pitchFamily="2" charset="2"/>
              <a:buNone/>
            </a:pPr>
            <a:r>
              <a:rPr lang="en-US" sz="1400"/>
              <a:t>	strcpy(str, "TESTING");  </a:t>
            </a:r>
          </a:p>
          <a:p>
            <a:pPr>
              <a:lnSpc>
                <a:spcPct val="90000"/>
              </a:lnSpc>
              <a:buFont typeface="Wingdings" pitchFamily="2" charset="2"/>
              <a:buNone/>
            </a:pPr>
            <a:r>
              <a:rPr lang="en-US" sz="1400"/>
              <a:t>	return str;</a:t>
            </a:r>
          </a:p>
          <a:p>
            <a:pPr>
              <a:lnSpc>
                <a:spcPct val="90000"/>
              </a:lnSpc>
              <a:buFont typeface="Wingdings" pitchFamily="2" charset="2"/>
              <a:buNone/>
            </a:pPr>
            <a:r>
              <a:rPr lang="en-US" sz="1400"/>
              <a:t>}</a:t>
            </a:r>
          </a:p>
          <a:p>
            <a:pPr>
              <a:lnSpc>
                <a:spcPct val="90000"/>
              </a:lnSpc>
              <a:buFont typeface="Wingdings" pitchFamily="2" charset="2"/>
              <a:buNone/>
            </a:pPr>
            <a:endParaRPr lang="en-US" sz="1400"/>
          </a:p>
        </p:txBody>
      </p:sp>
      <p:sp>
        <p:nvSpPr>
          <p:cNvPr id="451588" name="Rectangle 4"/>
          <p:cNvSpPr>
            <a:spLocks noGrp="1" noChangeArrowheads="1"/>
          </p:cNvSpPr>
          <p:nvPr>
            <p:ph sz="half" idx="2"/>
          </p:nvPr>
        </p:nvSpPr>
        <p:spPr>
          <a:xfrm>
            <a:off x="4724400" y="1143000"/>
            <a:ext cx="4038600" cy="5181600"/>
          </a:xfrm>
        </p:spPr>
        <p:txBody>
          <a:bodyPr>
            <a:normAutofit lnSpcReduction="10000"/>
          </a:bodyPr>
          <a:lstStyle/>
          <a:p>
            <a:pPr>
              <a:buFont typeface="Wingdings" pitchFamily="2" charset="2"/>
              <a:buNone/>
            </a:pPr>
            <a:r>
              <a:rPr lang="en-US" sz="1400"/>
              <a:t>int main(){  </a:t>
            </a:r>
          </a:p>
          <a:p>
            <a:pPr>
              <a:buFont typeface="Wingdings" pitchFamily="2" charset="2"/>
              <a:buNone/>
            </a:pPr>
            <a:r>
              <a:rPr lang="en-US" sz="1400"/>
              <a:t>	struct check *c = </a:t>
            </a:r>
          </a:p>
          <a:p>
            <a:pPr>
              <a:buFont typeface="Wingdings" pitchFamily="2" charset="2"/>
              <a:buNone/>
            </a:pPr>
            <a:r>
              <a:rPr lang="en-US" sz="1400"/>
              <a:t>	(struct 	check*)malloc(sizeof(struct check));  if(c==NULL)    </a:t>
            </a:r>
          </a:p>
          <a:p>
            <a:pPr>
              <a:buFont typeface="Wingdings" pitchFamily="2" charset="2"/>
              <a:buNone/>
            </a:pPr>
            <a:r>
              <a:rPr lang="en-US" sz="1400"/>
              <a:t>		exit(0);    </a:t>
            </a:r>
          </a:p>
          <a:p>
            <a:pPr>
              <a:buFont typeface="Wingdings" pitchFamily="2" charset="2"/>
              <a:buNone/>
            </a:pPr>
            <a:r>
              <a:rPr lang="en-US" sz="1400"/>
              <a:t>	if(f1(c) == 0){  </a:t>
            </a:r>
          </a:p>
          <a:p>
            <a:pPr>
              <a:buFont typeface="Wingdings" pitchFamily="2" charset="2"/>
              <a:buNone/>
            </a:pPr>
            <a:r>
              <a:rPr lang="en-US" sz="1400"/>
              <a:t>	   if(c-&gt;sname != NULL)	</a:t>
            </a:r>
          </a:p>
          <a:p>
            <a:pPr>
              <a:buFont typeface="Wingdings" pitchFamily="2" charset="2"/>
              <a:buNone/>
            </a:pPr>
            <a:r>
              <a:rPr lang="en-US" sz="1400"/>
              <a:t>		free(c-&gt;sname);      </a:t>
            </a:r>
          </a:p>
          <a:p>
            <a:pPr>
              <a:buFont typeface="Wingdings" pitchFamily="2" charset="2"/>
              <a:buNone/>
            </a:pPr>
            <a:r>
              <a:rPr lang="en-US" sz="1400"/>
              <a:t>	c-&gt;sname = f2();      </a:t>
            </a:r>
          </a:p>
          <a:p>
            <a:pPr>
              <a:buFont typeface="Wingdings" pitchFamily="2" charset="2"/>
              <a:buNone/>
            </a:pPr>
            <a:r>
              <a:rPr lang="en-US" sz="1400"/>
              <a:t>	if(c-&gt;sname != NULL)	</a:t>
            </a:r>
          </a:p>
          <a:p>
            <a:pPr>
              <a:buFont typeface="Wingdings" pitchFamily="2" charset="2"/>
              <a:buNone/>
            </a:pPr>
            <a:r>
              <a:rPr lang="en-US" sz="1400"/>
              <a:t>		c-&gt;ncount = strlen(c-&gt;sname);    </a:t>
            </a:r>
          </a:p>
          <a:p>
            <a:pPr>
              <a:buFont typeface="Wingdings" pitchFamily="2" charset="2"/>
              <a:buNone/>
            </a:pPr>
            <a:r>
              <a:rPr lang="en-US" sz="1400"/>
              <a:t>	}  </a:t>
            </a:r>
          </a:p>
          <a:p>
            <a:pPr>
              <a:buFont typeface="Wingdings" pitchFamily="2" charset="2"/>
              <a:buNone/>
            </a:pPr>
            <a:r>
              <a:rPr lang="en-US" sz="1400"/>
              <a:t>	if(c != NULL)    </a:t>
            </a:r>
          </a:p>
          <a:p>
            <a:pPr>
              <a:buFont typeface="Wingdings" pitchFamily="2" charset="2"/>
              <a:buNone/>
            </a:pPr>
            <a:r>
              <a:rPr lang="en-US" sz="1400"/>
              <a:t>		free(c);  </a:t>
            </a:r>
          </a:p>
          <a:p>
            <a:pPr>
              <a:buFont typeface="Wingdings" pitchFamily="2" charset="2"/>
              <a:buNone/>
            </a:pPr>
            <a:r>
              <a:rPr lang="en-US" sz="1400"/>
              <a:t>	return(1);</a:t>
            </a:r>
          </a:p>
          <a:p>
            <a:pPr>
              <a:buFont typeface="Wingdings" pitchFamily="2" charset="2"/>
              <a:buNone/>
            </a:pPr>
            <a:r>
              <a:rPr lang="en-US" sz="1400"/>
              <a:t>}</a:t>
            </a:r>
          </a:p>
          <a:p>
            <a:endParaRPr lang="en-US" sz="1400"/>
          </a:p>
        </p:txBody>
      </p:sp>
      <p:sp>
        <p:nvSpPr>
          <p:cNvPr id="7" name="Date Placeholder 6"/>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07A05C0A-5499-4BE5-8594-C9BA29C526B5}" type="slidenum">
              <a:rPr lang="en-US"/>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457200" y="457200"/>
            <a:ext cx="8229600" cy="762000"/>
          </a:xfrm>
        </p:spPr>
        <p:txBody>
          <a:bodyPr/>
          <a:lstStyle/>
          <a:p>
            <a:r>
              <a:rPr lang="en-US" dirty="0" err="1" smtClean="0"/>
              <a:t>mem_trans.c</a:t>
            </a:r>
            <a:r>
              <a:rPr lang="en-US" dirty="0" smtClean="0"/>
              <a:t>  Memory Transfer</a:t>
            </a:r>
            <a:endParaRPr lang="en-US" dirty="0"/>
          </a:p>
        </p:txBody>
      </p:sp>
      <p:sp>
        <p:nvSpPr>
          <p:cNvPr id="452611" name="Rectangle 3"/>
          <p:cNvSpPr>
            <a:spLocks noGrp="1" noChangeArrowheads="1"/>
          </p:cNvSpPr>
          <p:nvPr>
            <p:ph sz="half" idx="1"/>
          </p:nvPr>
        </p:nvSpPr>
        <p:spPr>
          <a:xfrm>
            <a:off x="457200" y="1524000"/>
            <a:ext cx="4038600" cy="3886200"/>
          </a:xfrm>
        </p:spPr>
        <p:txBody>
          <a:bodyPr>
            <a:normAutofit lnSpcReduction="10000"/>
          </a:bodyPr>
          <a:lstStyle/>
          <a:p>
            <a:pPr>
              <a:lnSpc>
                <a:spcPct val="90000"/>
              </a:lnSpc>
              <a:buFont typeface="Wingdings" pitchFamily="2" charset="2"/>
              <a:buNone/>
            </a:pPr>
            <a:r>
              <a:rPr lang="en-US" sz="1800"/>
              <a:t>#include &lt;stdlib.h&gt;</a:t>
            </a:r>
          </a:p>
          <a:p>
            <a:pPr>
              <a:lnSpc>
                <a:spcPct val="90000"/>
              </a:lnSpc>
            </a:pPr>
            <a:endParaRPr lang="en-US" sz="1800"/>
          </a:p>
          <a:p>
            <a:pPr>
              <a:lnSpc>
                <a:spcPct val="90000"/>
              </a:lnSpc>
              <a:buFont typeface="Wingdings" pitchFamily="2" charset="2"/>
              <a:buNone/>
            </a:pPr>
            <a:r>
              <a:rPr lang="en-US" sz="1800"/>
              <a:t>static int* f1() {</a:t>
            </a:r>
          </a:p>
          <a:p>
            <a:pPr>
              <a:lnSpc>
                <a:spcPct val="90000"/>
              </a:lnSpc>
              <a:buFont typeface="Wingdings" pitchFamily="2" charset="2"/>
              <a:buNone/>
            </a:pPr>
            <a:r>
              <a:rPr lang="en-US" sz="1800"/>
              <a:t>  int value;</a:t>
            </a:r>
          </a:p>
          <a:p>
            <a:pPr>
              <a:lnSpc>
                <a:spcPct val="90000"/>
              </a:lnSpc>
              <a:buFont typeface="Wingdings" pitchFamily="2" charset="2"/>
              <a:buNone/>
            </a:pPr>
            <a:r>
              <a:rPr lang="en-US" sz="1800"/>
              <a:t>  printf("Input Number: ");</a:t>
            </a:r>
          </a:p>
          <a:p>
            <a:pPr>
              <a:lnSpc>
                <a:spcPct val="90000"/>
              </a:lnSpc>
              <a:buFont typeface="Wingdings" pitchFamily="2" charset="2"/>
              <a:buNone/>
            </a:pPr>
            <a:r>
              <a:rPr lang="en-US" sz="1800"/>
              <a:t>  (void) scanf("%d", &amp;value);</a:t>
            </a:r>
          </a:p>
          <a:p>
            <a:pPr>
              <a:lnSpc>
                <a:spcPct val="90000"/>
              </a:lnSpc>
              <a:buFont typeface="Wingdings" pitchFamily="2" charset="2"/>
              <a:buNone/>
            </a:pPr>
            <a:r>
              <a:rPr lang="en-US" sz="1800"/>
              <a:t>  return &amp;value;</a:t>
            </a:r>
          </a:p>
          <a:p>
            <a:pPr>
              <a:lnSpc>
                <a:spcPct val="90000"/>
              </a:lnSpc>
              <a:buFont typeface="Wingdings" pitchFamily="2" charset="2"/>
              <a:buNone/>
            </a:pPr>
            <a:r>
              <a:rPr lang="en-US" sz="1800"/>
              <a:t>}</a:t>
            </a:r>
          </a:p>
          <a:p>
            <a:pPr>
              <a:lnSpc>
                <a:spcPct val="90000"/>
              </a:lnSpc>
            </a:pPr>
            <a:endParaRPr lang="en-US" sz="1800"/>
          </a:p>
          <a:p>
            <a:pPr>
              <a:lnSpc>
                <a:spcPct val="90000"/>
              </a:lnSpc>
              <a:buFont typeface="Wingdings" pitchFamily="2" charset="2"/>
              <a:buNone/>
            </a:pPr>
            <a:r>
              <a:rPr lang="en-US" sz="1800"/>
              <a:t>static char* f2() { </a:t>
            </a:r>
          </a:p>
          <a:p>
            <a:pPr>
              <a:lnSpc>
                <a:spcPct val="90000"/>
              </a:lnSpc>
              <a:buFont typeface="Wingdings" pitchFamily="2" charset="2"/>
              <a:buNone/>
            </a:pPr>
            <a:r>
              <a:rPr lang="en-US" sz="1800"/>
              <a:t>  return "TESTING";</a:t>
            </a:r>
          </a:p>
          <a:p>
            <a:pPr>
              <a:lnSpc>
                <a:spcPct val="90000"/>
              </a:lnSpc>
              <a:buFont typeface="Wingdings" pitchFamily="2" charset="2"/>
              <a:buNone/>
            </a:pPr>
            <a:r>
              <a:rPr lang="en-US" sz="1800"/>
              <a:t>}</a:t>
            </a:r>
          </a:p>
        </p:txBody>
      </p:sp>
      <p:sp>
        <p:nvSpPr>
          <p:cNvPr id="452612" name="Rectangle 4"/>
          <p:cNvSpPr>
            <a:spLocks noGrp="1" noChangeArrowheads="1"/>
          </p:cNvSpPr>
          <p:nvPr>
            <p:ph sz="half" idx="2"/>
          </p:nvPr>
        </p:nvSpPr>
        <p:spPr>
          <a:xfrm>
            <a:off x="4648200" y="1447800"/>
            <a:ext cx="4114800" cy="4343400"/>
          </a:xfrm>
        </p:spPr>
        <p:txBody>
          <a:bodyPr>
            <a:normAutofit lnSpcReduction="10000"/>
          </a:bodyPr>
          <a:lstStyle/>
          <a:p>
            <a:pPr>
              <a:lnSpc>
                <a:spcPct val="90000"/>
              </a:lnSpc>
              <a:buFont typeface="Wingdings" pitchFamily="2" charset="2"/>
              <a:buNone/>
            </a:pPr>
            <a:r>
              <a:rPr lang="en-US" sz="1600"/>
              <a:t>int main(){</a:t>
            </a:r>
          </a:p>
          <a:p>
            <a:pPr>
              <a:lnSpc>
                <a:spcPct val="90000"/>
              </a:lnSpc>
              <a:buFont typeface="Wingdings" pitchFamily="2" charset="2"/>
              <a:buNone/>
            </a:pPr>
            <a:r>
              <a:rPr lang="en-US" sz="1600"/>
              <a:t>  int *retvalue;</a:t>
            </a:r>
          </a:p>
          <a:p>
            <a:pPr>
              <a:lnSpc>
                <a:spcPct val="90000"/>
              </a:lnSpc>
              <a:buFont typeface="Wingdings" pitchFamily="2" charset="2"/>
              <a:buNone/>
            </a:pPr>
            <a:r>
              <a:rPr lang="en-US" sz="1600"/>
              <a:t>  char *str = (char *)malloc(sizeof(char));</a:t>
            </a:r>
          </a:p>
          <a:p>
            <a:pPr>
              <a:lnSpc>
                <a:spcPct val="90000"/>
              </a:lnSpc>
              <a:buFont typeface="Wingdings" pitchFamily="2" charset="2"/>
              <a:buNone/>
            </a:pPr>
            <a:r>
              <a:rPr lang="en-US" sz="1600"/>
              <a:t>  retvalue = f1();</a:t>
            </a:r>
          </a:p>
          <a:p>
            <a:pPr>
              <a:lnSpc>
                <a:spcPct val="90000"/>
              </a:lnSpc>
              <a:buFont typeface="Wingdings" pitchFamily="2" charset="2"/>
              <a:buNone/>
            </a:pPr>
            <a:endParaRPr lang="en-US" sz="1600"/>
          </a:p>
          <a:p>
            <a:pPr>
              <a:lnSpc>
                <a:spcPct val="90000"/>
              </a:lnSpc>
              <a:buFont typeface="Wingdings" pitchFamily="2" charset="2"/>
              <a:buNone/>
            </a:pPr>
            <a:r>
              <a:rPr lang="en-US" sz="1600"/>
              <a:t>  if(*retvalue &gt; 0 &amp;&amp; str != NULL)</a:t>
            </a:r>
          </a:p>
          <a:p>
            <a:pPr>
              <a:lnSpc>
                <a:spcPct val="90000"/>
              </a:lnSpc>
              <a:buFont typeface="Wingdings" pitchFamily="2" charset="2"/>
              <a:buNone/>
            </a:pPr>
            <a:r>
              <a:rPr lang="en-US" sz="1600"/>
              <a:t>  {</a:t>
            </a:r>
          </a:p>
          <a:p>
            <a:pPr>
              <a:lnSpc>
                <a:spcPct val="90000"/>
              </a:lnSpc>
              <a:buFont typeface="Wingdings" pitchFamily="2" charset="2"/>
              <a:buNone/>
            </a:pPr>
            <a:r>
              <a:rPr lang="en-US" sz="1600"/>
              <a:t>      strcpy(str, f2());</a:t>
            </a:r>
          </a:p>
          <a:p>
            <a:pPr>
              <a:lnSpc>
                <a:spcPct val="90000"/>
              </a:lnSpc>
              <a:buFont typeface="Wingdings" pitchFamily="2" charset="2"/>
              <a:buNone/>
            </a:pPr>
            <a:r>
              <a:rPr lang="en-US" sz="1600"/>
              <a:t>      printf("String: %s \n", str);</a:t>
            </a:r>
          </a:p>
          <a:p>
            <a:pPr>
              <a:lnSpc>
                <a:spcPct val="90000"/>
              </a:lnSpc>
              <a:buFont typeface="Wingdings" pitchFamily="2" charset="2"/>
              <a:buNone/>
            </a:pPr>
            <a:r>
              <a:rPr lang="en-US" sz="1600"/>
              <a:t>    }</a:t>
            </a:r>
          </a:p>
          <a:p>
            <a:pPr>
              <a:lnSpc>
                <a:spcPct val="90000"/>
              </a:lnSpc>
              <a:buFont typeface="Wingdings" pitchFamily="2" charset="2"/>
              <a:buNone/>
            </a:pPr>
            <a:r>
              <a:rPr lang="en-US" sz="1600"/>
              <a:t>  </a:t>
            </a:r>
          </a:p>
          <a:p>
            <a:pPr>
              <a:lnSpc>
                <a:spcPct val="90000"/>
              </a:lnSpc>
              <a:buFont typeface="Wingdings" pitchFamily="2" charset="2"/>
              <a:buNone/>
            </a:pPr>
            <a:r>
              <a:rPr lang="en-US" sz="1600"/>
              <a:t>  if(str != NULL)</a:t>
            </a:r>
          </a:p>
          <a:p>
            <a:pPr>
              <a:lnSpc>
                <a:spcPct val="90000"/>
              </a:lnSpc>
              <a:buFont typeface="Wingdings" pitchFamily="2" charset="2"/>
              <a:buNone/>
            </a:pPr>
            <a:r>
              <a:rPr lang="en-US" sz="1600"/>
              <a:t>    free(str);</a:t>
            </a:r>
          </a:p>
          <a:p>
            <a:pPr>
              <a:lnSpc>
                <a:spcPct val="90000"/>
              </a:lnSpc>
              <a:buFont typeface="Wingdings" pitchFamily="2" charset="2"/>
              <a:buNone/>
            </a:pPr>
            <a:r>
              <a:rPr lang="en-US" sz="1600"/>
              <a:t>  if(retvalue != NULL)</a:t>
            </a:r>
          </a:p>
          <a:p>
            <a:pPr>
              <a:lnSpc>
                <a:spcPct val="90000"/>
              </a:lnSpc>
              <a:buFont typeface="Wingdings" pitchFamily="2" charset="2"/>
              <a:buNone/>
            </a:pPr>
            <a:r>
              <a:rPr lang="en-US" sz="1600"/>
              <a:t>    free(retvalue);</a:t>
            </a:r>
          </a:p>
          <a:p>
            <a:pPr>
              <a:lnSpc>
                <a:spcPct val="90000"/>
              </a:lnSpc>
              <a:buFont typeface="Wingdings" pitchFamily="2" charset="2"/>
              <a:buNone/>
            </a:pPr>
            <a:r>
              <a:rPr lang="en-US" sz="1600"/>
              <a:t>  return(1);</a:t>
            </a:r>
          </a:p>
          <a:p>
            <a:pPr>
              <a:lnSpc>
                <a:spcPct val="90000"/>
              </a:lnSpc>
              <a:buFont typeface="Wingdings" pitchFamily="2" charset="2"/>
              <a:buNone/>
            </a:pPr>
            <a:r>
              <a:rPr lang="en-US" sz="1600"/>
              <a:t>}</a:t>
            </a:r>
          </a:p>
        </p:txBody>
      </p:sp>
      <p:sp>
        <p:nvSpPr>
          <p:cNvPr id="7" name="Date Placeholder 6"/>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28487693-D69F-4CD0-B07E-D5B9CBFBDC34}"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57200" y="304800"/>
            <a:ext cx="8229600" cy="609600"/>
          </a:xfrm>
        </p:spPr>
        <p:txBody>
          <a:bodyPr>
            <a:normAutofit fontScale="90000"/>
          </a:bodyPr>
          <a:lstStyle/>
          <a:p>
            <a:r>
              <a:rPr lang="en-US" sz="3600" dirty="0" smtClean="0"/>
              <a:t>Memory </a:t>
            </a:r>
            <a:r>
              <a:rPr lang="en-US" sz="3600" dirty="0"/>
              <a:t>Transfer </a:t>
            </a:r>
            <a:r>
              <a:rPr lang="en-US" sz="3600" i="1" dirty="0"/>
              <a:t>(contd.)</a:t>
            </a:r>
          </a:p>
        </p:txBody>
      </p:sp>
      <p:sp>
        <p:nvSpPr>
          <p:cNvPr id="453635" name="Rectangle 3"/>
          <p:cNvSpPr>
            <a:spLocks noGrp="1" noChangeArrowheads="1"/>
          </p:cNvSpPr>
          <p:nvPr>
            <p:ph idx="1"/>
          </p:nvPr>
        </p:nvSpPr>
        <p:spPr>
          <a:xfrm>
            <a:off x="457200" y="914400"/>
            <a:ext cx="8229600" cy="4724400"/>
          </a:xfrm>
        </p:spPr>
        <p:txBody>
          <a:bodyPr>
            <a:normAutofit/>
          </a:bodyPr>
          <a:lstStyle/>
          <a:p>
            <a:pPr>
              <a:lnSpc>
                <a:spcPct val="90000"/>
              </a:lnSpc>
            </a:pPr>
            <a:endParaRPr lang="en-US" sz="1400" dirty="0"/>
          </a:p>
          <a:p>
            <a:pPr>
              <a:lnSpc>
                <a:spcPct val="90000"/>
              </a:lnSpc>
              <a:buFont typeface="Wingdings" pitchFamily="2" charset="2"/>
              <a:buNone/>
            </a:pPr>
            <a:r>
              <a:rPr lang="en-US" sz="1400" dirty="0" err="1"/>
              <a:t>mem_trans.c</a:t>
            </a:r>
            <a:r>
              <a:rPr lang="en-US" sz="1400" dirty="0"/>
              <a:t>: (in function f1)</a:t>
            </a:r>
          </a:p>
          <a:p>
            <a:pPr>
              <a:lnSpc>
                <a:spcPct val="90000"/>
              </a:lnSpc>
              <a:buFont typeface="Wingdings" pitchFamily="2" charset="2"/>
              <a:buNone/>
            </a:pPr>
            <a:r>
              <a:rPr lang="en-US" sz="1400" dirty="0"/>
              <a:t>mem_trans.c:7:10: Stack-allocated storage &amp;value reachable from return value: &amp;value</a:t>
            </a:r>
          </a:p>
          <a:p>
            <a:pPr>
              <a:lnSpc>
                <a:spcPct val="90000"/>
              </a:lnSpc>
              <a:buFont typeface="Wingdings" pitchFamily="2" charset="2"/>
              <a:buNone/>
            </a:pPr>
            <a:r>
              <a:rPr lang="en-US" sz="1400" dirty="0"/>
              <a:t>  A stack reference is pointed to by an external reference when the function returns. The stack-allocated storage is destroyed after the call, leaving a dangling reference. (Use -</a:t>
            </a:r>
            <a:r>
              <a:rPr lang="en-US" sz="1400" dirty="0" err="1"/>
              <a:t>stackref</a:t>
            </a:r>
            <a:r>
              <a:rPr lang="en-US" sz="1400" dirty="0"/>
              <a:t> to inhibit warning)</a:t>
            </a:r>
          </a:p>
          <a:p>
            <a:pPr>
              <a:lnSpc>
                <a:spcPct val="90000"/>
              </a:lnSpc>
              <a:buFont typeface="Wingdings" pitchFamily="2" charset="2"/>
              <a:buNone/>
            </a:pPr>
            <a:r>
              <a:rPr lang="en-US" sz="1400" dirty="0"/>
              <a:t>mem_trans.c:7:10: Immediate address &amp;value returned as implicitly only: &amp;value</a:t>
            </a:r>
          </a:p>
          <a:p>
            <a:pPr>
              <a:lnSpc>
                <a:spcPct val="90000"/>
              </a:lnSpc>
              <a:buFont typeface="Wingdings" pitchFamily="2" charset="2"/>
              <a:buNone/>
            </a:pPr>
            <a:r>
              <a:rPr lang="en-US" sz="1400" dirty="0"/>
              <a:t>  An immediate address (result of &amp; operator) is transferred inconsistently. (Use -</a:t>
            </a:r>
            <a:r>
              <a:rPr lang="en-US" sz="1400" dirty="0" err="1"/>
              <a:t>immediatetrans</a:t>
            </a:r>
            <a:r>
              <a:rPr lang="en-US" sz="1400" dirty="0"/>
              <a:t> to inhibit warning)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err="1"/>
              <a:t>mem_trans.c</a:t>
            </a:r>
            <a:r>
              <a:rPr lang="en-US" sz="1400" dirty="0"/>
              <a:t>: (in function f2)</a:t>
            </a:r>
          </a:p>
          <a:p>
            <a:pPr>
              <a:lnSpc>
                <a:spcPct val="90000"/>
              </a:lnSpc>
              <a:buFont typeface="Wingdings" pitchFamily="2" charset="2"/>
              <a:buNone/>
            </a:pPr>
            <a:r>
              <a:rPr lang="en-US" sz="1400" dirty="0"/>
              <a:t>mem_trans.c:11:10: Observer storage returned without qualification: "TESTING"</a:t>
            </a:r>
          </a:p>
          <a:p>
            <a:pPr>
              <a:lnSpc>
                <a:spcPct val="90000"/>
              </a:lnSpc>
              <a:buFont typeface="Wingdings" pitchFamily="2" charset="2"/>
              <a:buNone/>
            </a:pPr>
            <a:r>
              <a:rPr lang="en-US" sz="1400" dirty="0"/>
              <a:t>  Observer storage is transferred to a non-observer reference. (Use -</a:t>
            </a:r>
            <a:r>
              <a:rPr lang="en-US" sz="1400" dirty="0" err="1"/>
              <a:t>observertrans</a:t>
            </a:r>
            <a:r>
              <a:rPr lang="en-US" sz="1400" dirty="0"/>
              <a:t> to inhibit warning)</a:t>
            </a:r>
          </a:p>
          <a:p>
            <a:pPr>
              <a:lnSpc>
                <a:spcPct val="90000"/>
              </a:lnSpc>
              <a:buFont typeface="Wingdings" pitchFamily="2" charset="2"/>
              <a:buNone/>
            </a:pPr>
            <a:r>
              <a:rPr lang="en-US" sz="1400" dirty="0"/>
              <a:t>   mem_trans.c:11:10: Storage becomes observer</a:t>
            </a:r>
          </a:p>
          <a:p>
            <a:pPr>
              <a:lnSpc>
                <a:spcPct val="90000"/>
              </a:lnSpc>
              <a:buFont typeface="Wingdings" pitchFamily="2" charset="2"/>
              <a:buNone/>
            </a:pPr>
            <a:endParaRPr lang="en-US" sz="1400" dirty="0"/>
          </a:p>
          <a:p>
            <a:pPr>
              <a:lnSpc>
                <a:spcPct val="90000"/>
              </a:lnSpc>
              <a:buFont typeface="Wingdings" pitchFamily="2" charset="2"/>
              <a:buNone/>
            </a:pPr>
            <a:r>
              <a:rPr lang="en-US" sz="1400" dirty="0" err="1"/>
              <a:t>mem_trans.c</a:t>
            </a:r>
            <a:r>
              <a:rPr lang="en-US" sz="1400" dirty="0"/>
              <a:t>: (in function main)</a:t>
            </a:r>
          </a:p>
          <a:p>
            <a:pPr>
              <a:lnSpc>
                <a:spcPct val="90000"/>
              </a:lnSpc>
              <a:buFont typeface="Wingdings" pitchFamily="2" charset="2"/>
              <a:buNone/>
            </a:pPr>
            <a:r>
              <a:rPr lang="en-US" sz="1400" dirty="0"/>
              <a:t>mem_trans.c:21:19: New fresh storage (type char *) passed as implicitly temp (not released): f2()</a:t>
            </a:r>
          </a:p>
          <a:p>
            <a:pPr>
              <a:lnSpc>
                <a:spcPct val="90000"/>
              </a:lnSpc>
              <a:buFont typeface="Wingdings" pitchFamily="2" charset="2"/>
              <a:buNone/>
            </a:pPr>
            <a:r>
              <a:rPr lang="en-US" sz="1400" dirty="0"/>
              <a:t>  A memory leak has been detected. Storage allocated locally is not released before the last reference to it is lost. (Use -</a:t>
            </a:r>
            <a:r>
              <a:rPr lang="en-US" sz="1400" dirty="0" err="1"/>
              <a:t>mustfreefresh</a:t>
            </a:r>
            <a:r>
              <a:rPr lang="en-US" sz="1400" dirty="0"/>
              <a:t> to inhibit warning)</a:t>
            </a:r>
          </a:p>
          <a:p>
            <a:pPr>
              <a:lnSpc>
                <a:spcPct val="90000"/>
              </a:lnSpc>
            </a:pPr>
            <a:endParaRPr lang="en-US" sz="1400" dirty="0"/>
          </a:p>
          <a:p>
            <a:pPr>
              <a:lnSpc>
                <a:spcPct val="90000"/>
              </a:lnSpc>
              <a:buFont typeface="Wingdings" pitchFamily="2" charset="2"/>
              <a:buNone/>
            </a:pPr>
            <a:r>
              <a:rPr lang="en-US" sz="1400" dirty="0"/>
              <a:t>Finished checking --- 4 code warnings</a:t>
            </a:r>
          </a:p>
          <a:p>
            <a:pPr>
              <a:lnSpc>
                <a:spcPct val="90000"/>
              </a:lnSpc>
            </a:pPr>
            <a:endParaRPr lang="en-US" sz="1400" dirty="0"/>
          </a:p>
        </p:txBody>
      </p:sp>
      <p:sp>
        <p:nvSpPr>
          <p:cNvPr id="6" name="Date Placeholder 5"/>
          <p:cNvSpPr>
            <a:spLocks noGrp="1"/>
          </p:cNvSpPr>
          <p:nvPr>
            <p:ph type="dt" sz="half" idx="10"/>
          </p:nvPr>
        </p:nvSpPr>
        <p:spPr/>
        <p:txBody>
          <a:bodyPr/>
          <a:lstStyle/>
          <a:p>
            <a:r>
              <a:rPr lang="en-US" smtClean="0"/>
              <a:t>Mateti</a:t>
            </a:r>
            <a:endParaRPr lang="en-US"/>
          </a:p>
        </p:txBody>
      </p:sp>
      <p:sp>
        <p:nvSpPr>
          <p:cNvPr id="4" name="Footer Placeholder 3"/>
          <p:cNvSpPr>
            <a:spLocks noGrp="1"/>
          </p:cNvSpPr>
          <p:nvPr>
            <p:ph type="ftr" sz="quarter" idx="11"/>
          </p:nvPr>
        </p:nvSpPr>
        <p:spPr/>
        <p:txBody>
          <a:bodyPr/>
          <a:lstStyle/>
          <a:p>
            <a:r>
              <a:rPr lang="en-US" smtClean="0"/>
              <a:t>Software without Holes</a:t>
            </a:r>
            <a:endParaRPr lang="en-US"/>
          </a:p>
        </p:txBody>
      </p:sp>
      <p:sp>
        <p:nvSpPr>
          <p:cNvPr id="5" name="Slide Number Placeholder 4"/>
          <p:cNvSpPr>
            <a:spLocks noGrp="1"/>
          </p:cNvSpPr>
          <p:nvPr>
            <p:ph type="sldNum" sz="quarter" idx="12"/>
          </p:nvPr>
        </p:nvSpPr>
        <p:spPr/>
        <p:txBody>
          <a:bodyPr/>
          <a:lstStyle/>
          <a:p>
            <a:fld id="{BCC9B7B3-129C-491F-98FD-FFA2AE6FAAF2}" type="slidenum">
              <a:rPr lang="en-US"/>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Principles for Secure Programs </a:t>
            </a:r>
            <a:endParaRPr lang="en-US" dirty="0"/>
          </a:p>
        </p:txBody>
      </p:sp>
      <p:sp>
        <p:nvSpPr>
          <p:cNvPr id="11267" name="Rectangle 3"/>
          <p:cNvSpPr>
            <a:spLocks noGrp="1" noChangeArrowheads="1"/>
          </p:cNvSpPr>
          <p:nvPr>
            <p:ph idx="1"/>
          </p:nvPr>
        </p:nvSpPr>
        <p:spPr/>
        <p:txBody>
          <a:bodyPr>
            <a:normAutofit fontScale="92500" lnSpcReduction="20000"/>
          </a:bodyPr>
          <a:lstStyle/>
          <a:p>
            <a:r>
              <a:rPr lang="en-US" smtClean="0"/>
              <a:t>Laws of Large Programs </a:t>
            </a:r>
          </a:p>
          <a:p>
            <a:r>
              <a:rPr lang="en-US" smtClean="0"/>
              <a:t>Correctness and Robustness </a:t>
            </a:r>
          </a:p>
          <a:p>
            <a:r>
              <a:rPr lang="en-US" smtClean="0"/>
              <a:t>Economy of Mechanism </a:t>
            </a:r>
          </a:p>
          <a:p>
            <a:r>
              <a:rPr lang="en-US" smtClean="0"/>
              <a:t>Fail-open or Fail-closed? </a:t>
            </a:r>
          </a:p>
          <a:p>
            <a:r>
              <a:rPr lang="en-US" smtClean="0"/>
              <a:t>Security compartments </a:t>
            </a:r>
          </a:p>
          <a:p>
            <a:r>
              <a:rPr lang="en-US" smtClean="0"/>
              <a:t>Trusting untrustworthy channels </a:t>
            </a:r>
          </a:p>
          <a:p>
            <a:r>
              <a:rPr lang="en-US" smtClean="0"/>
              <a:t>Proper defaults </a:t>
            </a:r>
          </a:p>
          <a:p>
            <a:r>
              <a:rPr lang="en-US" smtClean="0"/>
              <a:t>Error Handling and Reporting </a:t>
            </a:r>
          </a:p>
          <a:p>
            <a:r>
              <a:rPr lang="en-US" smtClean="0"/>
              <a:t>Assertions and Exit Points </a:t>
            </a:r>
            <a:endParaRPr lang="en-US" dirty="0"/>
          </a:p>
        </p:txBody>
      </p:sp>
      <p:sp>
        <p:nvSpPr>
          <p:cNvPr id="6" name="Slide Number Placeholder 5"/>
          <p:cNvSpPr>
            <a:spLocks noGrp="1"/>
          </p:cNvSpPr>
          <p:nvPr>
            <p:ph type="sldNum" sz="quarter" idx="12"/>
          </p:nvPr>
        </p:nvSpPr>
        <p:spPr/>
        <p:txBody>
          <a:bodyPr/>
          <a:lstStyle/>
          <a:p>
            <a:fld id="{E8D171B5-57AA-4889-8FA5-5A4C6F945CE2}" type="slidenum">
              <a:rPr lang="en-US" smtClean="0"/>
              <a:pPr/>
              <a:t>6</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457200" y="457200"/>
            <a:ext cx="8229600" cy="457200"/>
          </a:xfrm>
        </p:spPr>
        <p:txBody>
          <a:bodyPr>
            <a:normAutofit fontScale="90000"/>
          </a:bodyPr>
          <a:lstStyle/>
          <a:p>
            <a:r>
              <a:rPr lang="en-US"/>
              <a:t>Annotated (mem_trans.c)</a:t>
            </a:r>
          </a:p>
        </p:txBody>
      </p:sp>
      <p:sp>
        <p:nvSpPr>
          <p:cNvPr id="455683" name="Rectangle 3"/>
          <p:cNvSpPr>
            <a:spLocks noGrp="1" noChangeArrowheads="1"/>
          </p:cNvSpPr>
          <p:nvPr>
            <p:ph sz="half" idx="1"/>
          </p:nvPr>
        </p:nvSpPr>
        <p:spPr>
          <a:xfrm>
            <a:off x="457200" y="1143000"/>
            <a:ext cx="4038600" cy="4572000"/>
          </a:xfrm>
        </p:spPr>
        <p:txBody>
          <a:bodyPr>
            <a:normAutofit lnSpcReduction="10000"/>
          </a:bodyPr>
          <a:lstStyle/>
          <a:p>
            <a:pPr>
              <a:buFont typeface="Wingdings" pitchFamily="2" charset="2"/>
              <a:buNone/>
            </a:pPr>
            <a:r>
              <a:rPr lang="en-US" sz="1600"/>
              <a:t>#include &lt;stdlib.h&gt;</a:t>
            </a:r>
          </a:p>
          <a:p>
            <a:endParaRPr lang="en-US" sz="1600"/>
          </a:p>
          <a:p>
            <a:pPr>
              <a:buFont typeface="Wingdings" pitchFamily="2" charset="2"/>
              <a:buNone/>
            </a:pPr>
            <a:r>
              <a:rPr lang="en-US" sz="1600"/>
              <a:t>/*@null@*/ static int* f1() {  </a:t>
            </a:r>
          </a:p>
          <a:p>
            <a:pPr>
              <a:buFont typeface="Wingdings" pitchFamily="2" charset="2"/>
              <a:buNone/>
            </a:pPr>
            <a:r>
              <a:rPr lang="en-US" sz="1600"/>
              <a:t>	int *value = (int *)malloc(sizeof(int)); </a:t>
            </a:r>
          </a:p>
          <a:p>
            <a:pPr>
              <a:buFont typeface="Wingdings" pitchFamily="2" charset="2"/>
              <a:buNone/>
            </a:pPr>
            <a:r>
              <a:rPr lang="en-US" sz="1600"/>
              <a:t>	 if(value == NULL)   </a:t>
            </a:r>
          </a:p>
          <a:p>
            <a:pPr>
              <a:buFont typeface="Wingdings" pitchFamily="2" charset="2"/>
              <a:buNone/>
            </a:pPr>
            <a:r>
              <a:rPr lang="en-US" sz="1600"/>
              <a:t>		 return NULL; </a:t>
            </a:r>
          </a:p>
          <a:p>
            <a:pPr>
              <a:buFont typeface="Wingdings" pitchFamily="2" charset="2"/>
              <a:buNone/>
            </a:pPr>
            <a:r>
              <a:rPr lang="en-US" sz="1600"/>
              <a:t>	 printf("Input Number: ");  </a:t>
            </a:r>
          </a:p>
          <a:p>
            <a:pPr>
              <a:buFont typeface="Wingdings" pitchFamily="2" charset="2"/>
              <a:buNone/>
            </a:pPr>
            <a:r>
              <a:rPr lang="en-US" sz="1600"/>
              <a:t>	(void) scanf("%d", value);  </a:t>
            </a:r>
          </a:p>
          <a:p>
            <a:pPr>
              <a:buFont typeface="Wingdings" pitchFamily="2" charset="2"/>
              <a:buNone/>
            </a:pPr>
            <a:r>
              <a:rPr lang="en-US" sz="1600"/>
              <a:t>	return value;</a:t>
            </a:r>
          </a:p>
          <a:p>
            <a:pPr>
              <a:buFont typeface="Wingdings" pitchFamily="2" charset="2"/>
              <a:buNone/>
            </a:pPr>
            <a:r>
              <a:rPr lang="en-US" sz="1600"/>
              <a:t>}</a:t>
            </a:r>
          </a:p>
          <a:p>
            <a:pPr>
              <a:buFont typeface="Wingdings" pitchFamily="2" charset="2"/>
              <a:buNone/>
            </a:pPr>
            <a:endParaRPr lang="en-US" sz="1600"/>
          </a:p>
          <a:p>
            <a:pPr>
              <a:buFont typeface="Wingdings" pitchFamily="2" charset="2"/>
              <a:buNone/>
            </a:pPr>
            <a:r>
              <a:rPr lang="en-US" sz="1600"/>
              <a:t>/*@observer@*/ static char* f2() {   </a:t>
            </a:r>
          </a:p>
          <a:p>
            <a:pPr>
              <a:buFont typeface="Wingdings" pitchFamily="2" charset="2"/>
              <a:buNone/>
            </a:pPr>
            <a:r>
              <a:rPr lang="en-US" sz="1600"/>
              <a:t>	return "TESTING";</a:t>
            </a:r>
          </a:p>
          <a:p>
            <a:pPr>
              <a:buFont typeface="Wingdings" pitchFamily="2" charset="2"/>
              <a:buNone/>
            </a:pPr>
            <a:r>
              <a:rPr lang="en-US" sz="1600"/>
              <a:t>}</a:t>
            </a:r>
          </a:p>
          <a:p>
            <a:endParaRPr lang="en-US" sz="1600"/>
          </a:p>
        </p:txBody>
      </p:sp>
      <p:sp>
        <p:nvSpPr>
          <p:cNvPr id="455684" name="Rectangle 4"/>
          <p:cNvSpPr>
            <a:spLocks noGrp="1" noChangeArrowheads="1"/>
          </p:cNvSpPr>
          <p:nvPr>
            <p:ph sz="half" idx="2"/>
          </p:nvPr>
        </p:nvSpPr>
        <p:spPr>
          <a:xfrm>
            <a:off x="4648200" y="1066800"/>
            <a:ext cx="4038600" cy="4648200"/>
          </a:xfrm>
        </p:spPr>
        <p:txBody>
          <a:bodyPr>
            <a:normAutofit lnSpcReduction="10000"/>
          </a:bodyPr>
          <a:lstStyle/>
          <a:p>
            <a:pPr>
              <a:lnSpc>
                <a:spcPct val="90000"/>
              </a:lnSpc>
              <a:buFont typeface="Wingdings" pitchFamily="2" charset="2"/>
              <a:buNone/>
            </a:pPr>
            <a:r>
              <a:rPr lang="en-US" sz="1600"/>
              <a:t>int main() {  </a:t>
            </a:r>
          </a:p>
          <a:p>
            <a:pPr>
              <a:lnSpc>
                <a:spcPct val="90000"/>
              </a:lnSpc>
              <a:buFont typeface="Wingdings" pitchFamily="2" charset="2"/>
              <a:buNone/>
            </a:pPr>
            <a:r>
              <a:rPr lang="en-US" sz="1600"/>
              <a:t>	/*@only@*/ int *retvalue;  </a:t>
            </a:r>
          </a:p>
          <a:p>
            <a:pPr>
              <a:lnSpc>
                <a:spcPct val="90000"/>
              </a:lnSpc>
              <a:buFont typeface="Wingdings" pitchFamily="2" charset="2"/>
              <a:buNone/>
            </a:pPr>
            <a:r>
              <a:rPr lang="en-US" sz="1600"/>
              <a:t>	char *str = (char *)malloc(sizeof(char));  </a:t>
            </a:r>
          </a:p>
          <a:p>
            <a:pPr>
              <a:lnSpc>
                <a:spcPct val="90000"/>
              </a:lnSpc>
              <a:buFont typeface="Wingdings" pitchFamily="2" charset="2"/>
              <a:buNone/>
            </a:pPr>
            <a:r>
              <a:rPr lang="en-US" sz="1600"/>
              <a:t>	</a:t>
            </a:r>
          </a:p>
          <a:p>
            <a:pPr>
              <a:lnSpc>
                <a:spcPct val="90000"/>
              </a:lnSpc>
              <a:buFont typeface="Wingdings" pitchFamily="2" charset="2"/>
              <a:buNone/>
            </a:pPr>
            <a:r>
              <a:rPr lang="en-US" sz="1600"/>
              <a:t>	retvalue = f1();  </a:t>
            </a:r>
          </a:p>
          <a:p>
            <a:pPr>
              <a:lnSpc>
                <a:spcPct val="90000"/>
              </a:lnSpc>
              <a:buFont typeface="Wingdings" pitchFamily="2" charset="2"/>
              <a:buNone/>
            </a:pPr>
            <a:r>
              <a:rPr lang="en-US" sz="1600"/>
              <a:t>	if(retvalue == NULL)    	exit(EXIT_FAILURE);  </a:t>
            </a:r>
          </a:p>
          <a:p>
            <a:pPr>
              <a:lnSpc>
                <a:spcPct val="90000"/>
              </a:lnSpc>
              <a:buFont typeface="Wingdings" pitchFamily="2" charset="2"/>
              <a:buNone/>
            </a:pPr>
            <a:r>
              <a:rPr lang="en-US" sz="1600"/>
              <a:t>	</a:t>
            </a:r>
          </a:p>
          <a:p>
            <a:pPr>
              <a:lnSpc>
                <a:spcPct val="90000"/>
              </a:lnSpc>
              <a:buFont typeface="Wingdings" pitchFamily="2" charset="2"/>
              <a:buNone/>
            </a:pPr>
            <a:r>
              <a:rPr lang="en-US" sz="1600"/>
              <a:t>	if(*retvalue &gt; 0 &amp;&amp; str != NULL) {      </a:t>
            </a:r>
          </a:p>
          <a:p>
            <a:pPr>
              <a:lnSpc>
                <a:spcPct val="90000"/>
              </a:lnSpc>
              <a:buFont typeface="Wingdings" pitchFamily="2" charset="2"/>
              <a:buNone/>
            </a:pPr>
            <a:r>
              <a:rPr lang="en-US" sz="1600"/>
              <a:t>		strcpy(str, f2());      	printf("String: %s \n", str);   </a:t>
            </a:r>
          </a:p>
          <a:p>
            <a:pPr>
              <a:lnSpc>
                <a:spcPct val="90000"/>
              </a:lnSpc>
              <a:buFont typeface="Wingdings" pitchFamily="2" charset="2"/>
              <a:buNone/>
            </a:pPr>
            <a:r>
              <a:rPr lang="en-US" sz="1600"/>
              <a:t>	}</a:t>
            </a:r>
          </a:p>
          <a:p>
            <a:pPr>
              <a:lnSpc>
                <a:spcPct val="90000"/>
              </a:lnSpc>
              <a:buFont typeface="Wingdings" pitchFamily="2" charset="2"/>
              <a:buNone/>
            </a:pPr>
            <a:r>
              <a:rPr lang="en-US" sz="1600"/>
              <a:t>    </a:t>
            </a:r>
          </a:p>
          <a:p>
            <a:pPr>
              <a:lnSpc>
                <a:spcPct val="90000"/>
              </a:lnSpc>
              <a:buFont typeface="Wingdings" pitchFamily="2" charset="2"/>
              <a:buNone/>
            </a:pPr>
            <a:r>
              <a:rPr lang="en-US" sz="1600"/>
              <a:t>	if(str != NULL)    </a:t>
            </a:r>
          </a:p>
          <a:p>
            <a:pPr>
              <a:lnSpc>
                <a:spcPct val="90000"/>
              </a:lnSpc>
              <a:buFont typeface="Wingdings" pitchFamily="2" charset="2"/>
              <a:buNone/>
            </a:pPr>
            <a:r>
              <a:rPr lang="en-US" sz="1600"/>
              <a:t>		free(str);  </a:t>
            </a:r>
          </a:p>
          <a:p>
            <a:pPr>
              <a:lnSpc>
                <a:spcPct val="90000"/>
              </a:lnSpc>
              <a:buFont typeface="Wingdings" pitchFamily="2" charset="2"/>
              <a:buNone/>
            </a:pPr>
            <a:r>
              <a:rPr lang="en-US" sz="1600"/>
              <a:t>	if(retvalue != NULL)    	free(retvalue);  </a:t>
            </a:r>
          </a:p>
          <a:p>
            <a:pPr>
              <a:lnSpc>
                <a:spcPct val="90000"/>
              </a:lnSpc>
              <a:buFont typeface="Wingdings" pitchFamily="2" charset="2"/>
              <a:buNone/>
            </a:pPr>
            <a:r>
              <a:rPr lang="en-US" sz="1600"/>
              <a:t>	return(1);</a:t>
            </a:r>
          </a:p>
          <a:p>
            <a:pPr>
              <a:lnSpc>
                <a:spcPct val="90000"/>
              </a:lnSpc>
              <a:buFont typeface="Wingdings" pitchFamily="2" charset="2"/>
              <a:buNone/>
            </a:pPr>
            <a:r>
              <a:rPr lang="en-US" sz="1600"/>
              <a:t>}</a:t>
            </a:r>
          </a:p>
          <a:p>
            <a:pPr>
              <a:lnSpc>
                <a:spcPct val="90000"/>
              </a:lnSpc>
              <a:buFont typeface="Wingdings" pitchFamily="2" charset="2"/>
              <a:buNone/>
            </a:pPr>
            <a:endParaRPr lang="en-US" sz="1600"/>
          </a:p>
        </p:txBody>
      </p:sp>
      <p:sp>
        <p:nvSpPr>
          <p:cNvPr id="7" name="Date Placeholder 6"/>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31F53C9C-6F2F-43CB-9C69-B16C11A260B3}" type="slidenum">
              <a:rPr lang="en-US"/>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Other Formal Methods Tools</a:t>
            </a:r>
            <a:endParaRPr lang="en-US" dirty="0"/>
          </a:p>
        </p:txBody>
      </p:sp>
      <p:sp>
        <p:nvSpPr>
          <p:cNvPr id="6" name="Content Placeholder 5"/>
          <p:cNvSpPr>
            <a:spLocks noGrp="1"/>
          </p:cNvSpPr>
          <p:nvPr>
            <p:ph idx="1"/>
          </p:nvPr>
        </p:nvSpPr>
        <p:spPr/>
        <p:txBody>
          <a:bodyPr>
            <a:normAutofit fontScale="92500"/>
          </a:bodyPr>
          <a:lstStyle/>
          <a:p>
            <a:r>
              <a:rPr lang="en-US" dirty="0" smtClean="0">
                <a:hlinkClick r:id="rId2"/>
              </a:rPr>
              <a:t>Bmethod.com/</a:t>
            </a:r>
            <a:r>
              <a:rPr lang="en-US" dirty="0" smtClean="0"/>
              <a:t>  Free, but not open source</a:t>
            </a:r>
          </a:p>
          <a:p>
            <a:r>
              <a:rPr lang="en-US" dirty="0" smtClean="0">
                <a:hlinkClick r:id="rId3"/>
              </a:rPr>
              <a:t>frama-c.com/</a:t>
            </a:r>
            <a:r>
              <a:rPr lang="en-US" dirty="0" smtClean="0"/>
              <a:t> open </a:t>
            </a:r>
            <a:r>
              <a:rPr lang="en-US" dirty="0" smtClean="0"/>
              <a:t>source for C</a:t>
            </a:r>
            <a:endParaRPr lang="en-US" dirty="0" smtClean="0"/>
          </a:p>
          <a:p>
            <a:r>
              <a:rPr lang="en-US" smtClean="0"/>
              <a:t>PVS  </a:t>
            </a:r>
            <a:r>
              <a:rPr lang="en-US" smtClean="0">
                <a:hlinkClick r:id="rId4"/>
              </a:rPr>
              <a:t>pvs.csl.sri.com</a:t>
            </a:r>
            <a:r>
              <a:rPr lang="en-US" dirty="0" smtClean="0">
                <a:hlinkClick r:id="rId4"/>
              </a:rPr>
              <a:t>/</a:t>
            </a:r>
            <a:r>
              <a:rPr lang="en-US" dirty="0" smtClean="0"/>
              <a:t> </a:t>
            </a:r>
            <a:r>
              <a:rPr lang="en-US" dirty="0" smtClean="0"/>
              <a:t> open source</a:t>
            </a:r>
            <a:endParaRPr lang="en-US" dirty="0" smtClean="0"/>
          </a:p>
          <a:p>
            <a:r>
              <a:rPr lang="en-US" dirty="0" smtClean="0">
                <a:hlinkClick r:id="rId5"/>
              </a:rPr>
              <a:t>lara.epfl.ch/w/</a:t>
            </a:r>
            <a:r>
              <a:rPr lang="en-US" dirty="0" err="1" smtClean="0">
                <a:hlinkClick r:id="rId5"/>
              </a:rPr>
              <a:t>jahob_system</a:t>
            </a:r>
            <a:r>
              <a:rPr lang="en-US" dirty="0" smtClean="0"/>
              <a:t> for a subset </a:t>
            </a:r>
            <a:r>
              <a:rPr lang="en-US" dirty="0" smtClean="0"/>
              <a:t>of Java. </a:t>
            </a:r>
          </a:p>
          <a:p>
            <a:r>
              <a:rPr lang="en-US" dirty="0" smtClean="0">
                <a:hlinkClick r:id="rId6"/>
              </a:rPr>
              <a:t>mtc.epfl.ch/software-tools/blast</a:t>
            </a:r>
            <a:r>
              <a:rPr lang="en-US" dirty="0" smtClean="0">
                <a:hlinkClick r:id="rId6"/>
              </a:rPr>
              <a:t>/</a:t>
            </a:r>
            <a:r>
              <a:rPr lang="en-US" dirty="0" smtClean="0"/>
              <a:t> </a:t>
            </a:r>
            <a:r>
              <a:rPr lang="en-US" dirty="0" smtClean="0"/>
              <a:t> </a:t>
            </a:r>
            <a:r>
              <a:rPr lang="en-US" dirty="0" smtClean="0"/>
              <a:t>open source </a:t>
            </a:r>
            <a:r>
              <a:rPr lang="en-US" dirty="0" smtClean="0"/>
              <a:t>for C.</a:t>
            </a:r>
          </a:p>
          <a:p>
            <a:r>
              <a:rPr lang="en-US" dirty="0" smtClean="0">
                <a:hlinkClick r:id="rId7"/>
              </a:rPr>
              <a:t>www.coverity.com/</a:t>
            </a:r>
            <a:r>
              <a:rPr lang="en-US" dirty="0" smtClean="0"/>
              <a:t>  </a:t>
            </a:r>
            <a:r>
              <a:rPr lang="en-US" dirty="0" err="1" smtClean="0"/>
              <a:t>Commerical</a:t>
            </a:r>
            <a:r>
              <a:rPr lang="en-US" dirty="0" smtClean="0"/>
              <a:t> tool.</a:t>
            </a:r>
          </a:p>
          <a:p>
            <a:r>
              <a:rPr lang="en-US" dirty="0" smtClean="0">
                <a:hlinkClick r:id="rId8"/>
              </a:rPr>
              <a:t>www.fortify.com/</a:t>
            </a:r>
            <a:r>
              <a:rPr lang="en-US" dirty="0" smtClean="0"/>
              <a:t> </a:t>
            </a:r>
            <a:r>
              <a:rPr lang="en-US" dirty="0" smtClean="0"/>
              <a:t> </a:t>
            </a:r>
            <a:r>
              <a:rPr lang="en-US" dirty="0" err="1" smtClean="0"/>
              <a:t>Commerical</a:t>
            </a:r>
            <a:r>
              <a:rPr lang="en-US" dirty="0" smtClean="0"/>
              <a:t> tool.</a:t>
            </a:r>
            <a:endParaRPr lang="en-US" dirty="0"/>
          </a:p>
        </p:txBody>
      </p:sp>
      <p:sp>
        <p:nvSpPr>
          <p:cNvPr id="2" name="Date Placeholder 1"/>
          <p:cNvSpPr>
            <a:spLocks noGrp="1"/>
          </p:cNvSpPr>
          <p:nvPr>
            <p:ph type="dt" sz="half" idx="10"/>
          </p:nvPr>
        </p:nvSpPr>
        <p:spPr/>
        <p:txBody>
          <a:bodyPr/>
          <a:lstStyle/>
          <a:p>
            <a:r>
              <a:rPr lang="en-US" smtClean="0"/>
              <a:t>Mateti</a:t>
            </a:r>
            <a:endParaRPr lang="en-US"/>
          </a:p>
        </p:txBody>
      </p:sp>
      <p:sp>
        <p:nvSpPr>
          <p:cNvPr id="3" name="Footer Placeholder 2"/>
          <p:cNvSpPr>
            <a:spLocks noGrp="1"/>
          </p:cNvSpPr>
          <p:nvPr>
            <p:ph type="ftr" sz="quarter" idx="11"/>
          </p:nvPr>
        </p:nvSpPr>
        <p:spPr/>
        <p:txBody>
          <a:bodyPr/>
          <a:lstStyle/>
          <a:p>
            <a:r>
              <a:rPr lang="en-US" smtClean="0"/>
              <a:t>Software without Holes</a:t>
            </a:r>
            <a:endParaRPr lang="en-US"/>
          </a:p>
        </p:txBody>
      </p:sp>
      <p:sp>
        <p:nvSpPr>
          <p:cNvPr id="4" name="Slide Number Placeholder 3"/>
          <p:cNvSpPr>
            <a:spLocks noGrp="1"/>
          </p:cNvSpPr>
          <p:nvPr>
            <p:ph type="sldNum" sz="quarter" idx="12"/>
          </p:nvPr>
        </p:nvSpPr>
        <p:spPr/>
        <p:txBody>
          <a:bodyPr/>
          <a:lstStyle/>
          <a:p>
            <a:fld id="{B991C40A-D058-404C-90B4-EFB6FFF9D6F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Musings</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CF34CEFF-79C4-4A9B-9B48-D8FA3120E52D}"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lang="en-US"/>
              <a:t>Will they …?</a:t>
            </a:r>
          </a:p>
        </p:txBody>
      </p:sp>
      <p:sp>
        <p:nvSpPr>
          <p:cNvPr id="65541" name="Rectangle 5"/>
          <p:cNvSpPr>
            <a:spLocks noGrp="1" noChangeArrowheads="1"/>
          </p:cNvSpPr>
          <p:nvPr>
            <p:ph idx="1"/>
          </p:nvPr>
        </p:nvSpPr>
        <p:spPr/>
        <p:txBody>
          <a:bodyPr/>
          <a:lstStyle/>
          <a:p>
            <a:r>
              <a:rPr lang="en-US"/>
              <a:t>1984+30 == 2014</a:t>
            </a:r>
          </a:p>
          <a:p>
            <a:r>
              <a:rPr lang="en-US"/>
              <a:t>In the year 2014:</a:t>
            </a:r>
          </a:p>
          <a:p>
            <a:pPr lvl="1"/>
            <a:r>
              <a:rPr lang="en-US"/>
              <a:t>Will buffer overflows still be common?</a:t>
            </a:r>
          </a:p>
          <a:p>
            <a:pPr lvl="1"/>
            <a:r>
              <a:rPr lang="en-US"/>
              <a:t>Format strings?</a:t>
            </a:r>
          </a:p>
          <a:p>
            <a:pPr lvl="1"/>
            <a:r>
              <a:rPr lang="en-US"/>
              <a:t>Will programmers annotate?</a:t>
            </a:r>
          </a:p>
          <a:p>
            <a:pPr lvl="1"/>
            <a:r>
              <a:rPr lang="en-US"/>
              <a:t>Will programmers study others code?</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A0433FBD-2317-4796-BEC2-2B63BC70E741}" type="slidenum">
              <a:rPr lang="en-US"/>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dirty="0"/>
              <a:t>In the Year </a:t>
            </a:r>
            <a:r>
              <a:rPr lang="en-US" dirty="0" smtClean="0"/>
              <a:t>20xx </a:t>
            </a:r>
            <a:r>
              <a:rPr lang="en-US" dirty="0"/>
              <a:t>...</a:t>
            </a:r>
          </a:p>
        </p:txBody>
      </p:sp>
      <p:sp>
        <p:nvSpPr>
          <p:cNvPr id="62469" name="Rectangle 5"/>
          <p:cNvSpPr>
            <a:spLocks noGrp="1" noChangeArrowheads="1"/>
          </p:cNvSpPr>
          <p:nvPr>
            <p:ph idx="1"/>
          </p:nvPr>
        </p:nvSpPr>
        <p:spPr/>
        <p:txBody>
          <a:bodyPr/>
          <a:lstStyle/>
          <a:p>
            <a:r>
              <a:rPr lang="en-US"/>
              <a:t>Will buffer overflows still be common?</a:t>
            </a:r>
          </a:p>
          <a:p>
            <a:r>
              <a:rPr lang="en-US"/>
              <a:t>Will software be free of design and coding errors?</a:t>
            </a:r>
          </a:p>
          <a:p>
            <a:r>
              <a:rPr lang="en-US"/>
              <a:t>Will we formally verify software?</a:t>
            </a:r>
          </a:p>
          <a:p>
            <a:r>
              <a:rPr lang="en-US"/>
              <a:t>Will we spend 90% effort in GUI and 10% in design/ code quality?</a:t>
            </a:r>
          </a:p>
          <a:p>
            <a:endParaRPr lang="en-US"/>
          </a:p>
        </p:txBody>
      </p:sp>
      <p:sp>
        <p:nvSpPr>
          <p:cNvPr id="6" name="Slide Number Placeholder 5"/>
          <p:cNvSpPr>
            <a:spLocks noGrp="1"/>
          </p:cNvSpPr>
          <p:nvPr>
            <p:ph type="sldNum" sz="quarter" idx="12"/>
          </p:nvPr>
        </p:nvSpPr>
        <p:spPr/>
        <p:txBody>
          <a:bodyPr/>
          <a:lstStyle/>
          <a:p>
            <a:fld id="{496496ED-CE38-44E7-A85D-95BF5D8C7A7F}" type="slidenum">
              <a:rPr lang="en-US"/>
              <a:pPr/>
              <a:t>64</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4000"/>
              <a:t>Low Quality Programming.  Why?</a:t>
            </a:r>
          </a:p>
        </p:txBody>
      </p:sp>
      <p:sp>
        <p:nvSpPr>
          <p:cNvPr id="111619" name="Rectangle 3"/>
          <p:cNvSpPr>
            <a:spLocks noGrp="1" noChangeArrowheads="1"/>
          </p:cNvSpPr>
          <p:nvPr>
            <p:ph idx="1"/>
          </p:nvPr>
        </p:nvSpPr>
        <p:spPr/>
        <p:txBody>
          <a:bodyPr/>
          <a:lstStyle/>
          <a:p>
            <a:pPr>
              <a:lnSpc>
                <a:spcPct val="90000"/>
              </a:lnSpc>
            </a:pPr>
            <a:r>
              <a:rPr lang="en-US"/>
              <a:t>Ignorance of programmers.</a:t>
            </a:r>
          </a:p>
          <a:p>
            <a:pPr>
              <a:lnSpc>
                <a:spcPct val="90000"/>
              </a:lnSpc>
            </a:pPr>
            <a:r>
              <a:rPr lang="en-US"/>
              <a:t>C is difficult to use securely.</a:t>
            </a:r>
          </a:p>
          <a:p>
            <a:pPr lvl="1">
              <a:lnSpc>
                <a:spcPct val="90000"/>
              </a:lnSpc>
            </a:pPr>
            <a:r>
              <a:rPr lang="en-US"/>
              <a:t>Unsafe functions.</a:t>
            </a:r>
          </a:p>
          <a:p>
            <a:pPr lvl="1">
              <a:lnSpc>
                <a:spcPct val="90000"/>
              </a:lnSpc>
            </a:pPr>
            <a:r>
              <a:rPr lang="en-US"/>
              <a:t>Confusing APIs.</a:t>
            </a:r>
          </a:p>
          <a:p>
            <a:pPr>
              <a:lnSpc>
                <a:spcPct val="90000"/>
              </a:lnSpc>
            </a:pPr>
            <a:r>
              <a:rPr lang="en-US"/>
              <a:t>Even security aware programmers make mistakes.</a:t>
            </a:r>
          </a:p>
          <a:p>
            <a:pPr>
              <a:lnSpc>
                <a:spcPct val="90000"/>
              </a:lnSpc>
            </a:pPr>
            <a:r>
              <a:rPr lang="en-US"/>
              <a:t>Security knowledge has not been codified into the development process.</a:t>
            </a:r>
          </a:p>
        </p:txBody>
      </p:sp>
      <p:sp>
        <p:nvSpPr>
          <p:cNvPr id="5" name="Date Placeholder 3"/>
          <p:cNvSpPr>
            <a:spLocks noGrp="1"/>
          </p:cNvSpPr>
          <p:nvPr>
            <p:ph type="dt" sz="half" idx="10"/>
          </p:nvPr>
        </p:nvSpPr>
        <p:spPr/>
        <p:txBody>
          <a:bodyPr/>
          <a:lstStyle/>
          <a:p>
            <a:r>
              <a:rPr lang="en-US" smtClean="0"/>
              <a:t>Mateti</a:t>
            </a:r>
            <a:endParaRPr lang="en-US"/>
          </a:p>
        </p:txBody>
      </p:sp>
      <p:sp>
        <p:nvSpPr>
          <p:cNvPr id="6" name="Footer Placeholder 4"/>
          <p:cNvSpPr>
            <a:spLocks noGrp="1"/>
          </p:cNvSpPr>
          <p:nvPr>
            <p:ph type="ftr" sz="quarter" idx="11"/>
          </p:nvPr>
        </p:nvSpPr>
        <p:spPr/>
        <p:txBody>
          <a:bodyPr/>
          <a:lstStyle/>
          <a:p>
            <a:r>
              <a:rPr lang="en-US" smtClean="0"/>
              <a:t>Software without Holes</a:t>
            </a:r>
            <a:endParaRPr lang="en-US"/>
          </a:p>
        </p:txBody>
      </p:sp>
      <p:sp>
        <p:nvSpPr>
          <p:cNvPr id="7" name="Slide Number Placeholder 5"/>
          <p:cNvSpPr>
            <a:spLocks noGrp="1"/>
          </p:cNvSpPr>
          <p:nvPr>
            <p:ph type="sldNum" sz="quarter" idx="12"/>
          </p:nvPr>
        </p:nvSpPr>
        <p:spPr/>
        <p:txBody>
          <a:bodyPr/>
          <a:lstStyle/>
          <a:p>
            <a:fld id="{90E638D2-8A11-4E08-8E22-78DD3B49670E}" type="slidenum">
              <a:rPr lang="en-US"/>
              <a:pPr/>
              <a:t>65</a:t>
            </a:fld>
            <a:endParaRPr lang="en-US"/>
          </a:p>
        </p:txBody>
      </p:sp>
      <p:sp>
        <p:nvSpPr>
          <p:cNvPr id="111620" name="Text Box 4"/>
          <p:cNvSpPr txBox="1">
            <a:spLocks noChangeArrowheads="1"/>
          </p:cNvSpPr>
          <p:nvPr/>
        </p:nvSpPr>
        <p:spPr bwMode="auto">
          <a:xfrm>
            <a:off x="746125" y="1435100"/>
            <a:ext cx="184150" cy="636588"/>
          </a:xfrm>
          <a:prstGeom prst="rect">
            <a:avLst/>
          </a:prstGeom>
          <a:noFill/>
          <a:ln w="9525">
            <a:noFill/>
            <a:miter lim="800000"/>
            <a:headEnd/>
            <a:tailEnd/>
          </a:ln>
          <a:effectLst/>
        </p:spPr>
        <p:txBody>
          <a:bodyPr wrap="none" anchor="ctr">
            <a:spAutoFit/>
          </a:bodyPr>
          <a:lstStyle/>
          <a:p>
            <a:pPr algn="ctr" eaLnBrk="0" hangingPunct="0">
              <a:lnSpc>
                <a:spcPct val="85000"/>
              </a:lnSpc>
            </a:pPr>
            <a:endParaRPr kumimoji="1" lang="en-US" sz="4200">
              <a:solidFill>
                <a:schemeClr val="tx2"/>
              </a:solidFill>
              <a:effectLst>
                <a:outerShdw blurRad="38100" dist="38100" dir="2700000" algn="tl">
                  <a:srgbClr val="000000"/>
                </a:outerShdw>
              </a:effectLst>
              <a:latin typeface="Tahoma"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normAutofit fontScale="90000"/>
          </a:bodyPr>
          <a:lstStyle/>
          <a:p>
            <a:r>
              <a:rPr lang="en-US"/>
              <a:t>Will Programmers Add Annotations?</a:t>
            </a:r>
          </a:p>
        </p:txBody>
      </p:sp>
      <p:sp>
        <p:nvSpPr>
          <p:cNvPr id="55301" name="Rectangle 5"/>
          <p:cNvSpPr>
            <a:spLocks noGrp="1" noChangeArrowheads="1"/>
          </p:cNvSpPr>
          <p:nvPr>
            <p:ph idx="1"/>
          </p:nvPr>
        </p:nvSpPr>
        <p:spPr/>
        <p:txBody>
          <a:bodyPr/>
          <a:lstStyle/>
          <a:p>
            <a:pPr>
              <a:lnSpc>
                <a:spcPct val="90000"/>
              </a:lnSpc>
            </a:pPr>
            <a:r>
              <a:rPr lang="en-US" sz="2000" dirty="0"/>
              <a:t>C in 1974:  </a:t>
            </a:r>
            <a:r>
              <a:rPr lang="en-US" sz="2000" dirty="0">
                <a:latin typeface="Lucida Console" pitchFamily="49" charset="0"/>
              </a:rPr>
              <a:t>char *</a:t>
            </a:r>
            <a:r>
              <a:rPr lang="en-US" sz="2000" dirty="0" err="1">
                <a:latin typeface="Lucida Console" pitchFamily="49" charset="0"/>
              </a:rPr>
              <a:t>strcpy</a:t>
            </a:r>
            <a:r>
              <a:rPr lang="en-US" sz="2000" dirty="0">
                <a:latin typeface="Lucida Console" pitchFamily="49" charset="0"/>
              </a:rPr>
              <a:t> ();</a:t>
            </a:r>
          </a:p>
          <a:p>
            <a:pPr>
              <a:lnSpc>
                <a:spcPct val="90000"/>
              </a:lnSpc>
            </a:pPr>
            <a:r>
              <a:rPr lang="en-US" sz="2000" dirty="0"/>
              <a:t>C in 1978:  </a:t>
            </a:r>
            <a:r>
              <a:rPr lang="en-US" sz="2000" dirty="0">
                <a:latin typeface="Lucida Console" pitchFamily="49" charset="0"/>
              </a:rPr>
              <a:t>char *</a:t>
            </a:r>
            <a:r>
              <a:rPr lang="en-US" sz="2000" dirty="0" err="1">
                <a:latin typeface="Lucida Console" pitchFamily="49" charset="0"/>
              </a:rPr>
              <a:t>strcpy</a:t>
            </a:r>
            <a:r>
              <a:rPr lang="en-US" sz="2000" dirty="0">
                <a:latin typeface="Lucida Console" pitchFamily="49" charset="0"/>
              </a:rPr>
              <a:t> (char *s1, char *s2);</a:t>
            </a:r>
          </a:p>
          <a:p>
            <a:pPr>
              <a:lnSpc>
                <a:spcPct val="90000"/>
              </a:lnSpc>
            </a:pPr>
            <a:r>
              <a:rPr lang="en-US" sz="2000" dirty="0"/>
              <a:t>C in 1989:  </a:t>
            </a:r>
            <a:r>
              <a:rPr lang="en-US" sz="2000" dirty="0">
                <a:latin typeface="Lucida Console" pitchFamily="49" charset="0"/>
              </a:rPr>
              <a:t>char *</a:t>
            </a:r>
            <a:r>
              <a:rPr lang="en-US" sz="2000" dirty="0" err="1">
                <a:latin typeface="Lucida Console" pitchFamily="49" charset="0"/>
              </a:rPr>
              <a:t>strcpy</a:t>
            </a:r>
            <a:r>
              <a:rPr lang="en-US" sz="2000" dirty="0">
                <a:latin typeface="Lucida Console" pitchFamily="49" charset="0"/>
              </a:rPr>
              <a:t> (char *s1, const char *s2);</a:t>
            </a:r>
          </a:p>
          <a:p>
            <a:pPr>
              <a:lnSpc>
                <a:spcPct val="90000"/>
              </a:lnSpc>
            </a:pPr>
            <a:r>
              <a:rPr lang="en-US" sz="2000" dirty="0"/>
              <a:t>C in 1999:  </a:t>
            </a:r>
            <a:r>
              <a:rPr lang="en-US" sz="1400" dirty="0">
                <a:latin typeface="Lucida Console" pitchFamily="49" charset="0"/>
              </a:rPr>
              <a:t>char *</a:t>
            </a:r>
            <a:r>
              <a:rPr lang="en-US" sz="1400" dirty="0" err="1">
                <a:latin typeface="Lucida Console" pitchFamily="49" charset="0"/>
              </a:rPr>
              <a:t>strcpy</a:t>
            </a:r>
            <a:r>
              <a:rPr lang="en-US" sz="1400" dirty="0">
                <a:latin typeface="Lucida Console" pitchFamily="49" charset="0"/>
              </a:rPr>
              <a:t> (char * restrict s1, const char *restrict s2);</a:t>
            </a:r>
          </a:p>
          <a:p>
            <a:pPr>
              <a:lnSpc>
                <a:spcPct val="90000"/>
              </a:lnSpc>
            </a:pPr>
            <a:r>
              <a:rPr lang="en-US" sz="2000" dirty="0"/>
              <a:t>C in 20xx:</a:t>
            </a:r>
          </a:p>
          <a:p>
            <a:pPr lvl="1">
              <a:lnSpc>
                <a:spcPct val="90000"/>
              </a:lnSpc>
              <a:buFont typeface="Wingdings" pitchFamily="2" charset="2"/>
              <a:buNone/>
            </a:pPr>
            <a:r>
              <a:rPr lang="en-US" sz="2000" dirty="0" err="1">
                <a:latin typeface="Lucida Console" pitchFamily="49" charset="0"/>
              </a:rPr>
              <a:t>nullterminated</a:t>
            </a:r>
            <a:r>
              <a:rPr lang="en-US" sz="2000" dirty="0">
                <a:latin typeface="Lucida Console" pitchFamily="49" charset="0"/>
              </a:rPr>
              <a:t> char *</a:t>
            </a:r>
            <a:r>
              <a:rPr lang="en-US" sz="2000" dirty="0" err="1">
                <a:latin typeface="Lucida Console" pitchFamily="49" charset="0"/>
              </a:rPr>
              <a:t>strcpy</a:t>
            </a:r>
            <a:r>
              <a:rPr lang="en-US" sz="2000" dirty="0">
                <a:latin typeface="Lucida Console" pitchFamily="49" charset="0"/>
              </a:rPr>
              <a:t> </a:t>
            </a:r>
          </a:p>
          <a:p>
            <a:pPr lvl="1">
              <a:lnSpc>
                <a:spcPct val="90000"/>
              </a:lnSpc>
              <a:buFont typeface="Wingdings" pitchFamily="2" charset="2"/>
              <a:buNone/>
            </a:pPr>
            <a:r>
              <a:rPr lang="en-US" sz="2000" dirty="0">
                <a:latin typeface="Lucida Console" pitchFamily="49" charset="0"/>
              </a:rPr>
              <a:t>   (returned char *restrict s1, </a:t>
            </a:r>
          </a:p>
          <a:p>
            <a:pPr lvl="1">
              <a:lnSpc>
                <a:spcPct val="90000"/>
              </a:lnSpc>
              <a:buFont typeface="Wingdings" pitchFamily="2" charset="2"/>
              <a:buNone/>
            </a:pPr>
            <a:r>
              <a:rPr lang="en-US" sz="2000" dirty="0">
                <a:latin typeface="Lucida Console" pitchFamily="49" charset="0"/>
              </a:rPr>
              <a:t>    </a:t>
            </a:r>
            <a:r>
              <a:rPr lang="en-US" sz="2000" dirty="0" err="1">
                <a:latin typeface="Lucida Console" pitchFamily="49" charset="0"/>
              </a:rPr>
              <a:t>nullterminated</a:t>
            </a:r>
            <a:r>
              <a:rPr lang="en-US" sz="2000" dirty="0">
                <a:latin typeface="Lucida Console" pitchFamily="49" charset="0"/>
              </a:rPr>
              <a:t> const char *restrict s2) </a:t>
            </a:r>
          </a:p>
          <a:p>
            <a:pPr lvl="1">
              <a:lnSpc>
                <a:spcPct val="90000"/>
              </a:lnSpc>
              <a:buFont typeface="Wingdings" pitchFamily="2" charset="2"/>
              <a:buNone/>
            </a:pPr>
            <a:r>
              <a:rPr lang="en-US" sz="2000" dirty="0">
                <a:latin typeface="Lucida Console" pitchFamily="49" charset="0"/>
              </a:rPr>
              <a:t>		requires </a:t>
            </a:r>
            <a:r>
              <a:rPr lang="en-US" sz="2000" dirty="0" err="1">
                <a:latin typeface="Lucida Console" pitchFamily="49" charset="0"/>
              </a:rPr>
              <a:t>maxSet</a:t>
            </a:r>
            <a:r>
              <a:rPr lang="en-US" sz="2000" dirty="0">
                <a:latin typeface="Lucida Console" pitchFamily="49" charset="0"/>
              </a:rPr>
              <a:t>(s1) &gt;= </a:t>
            </a:r>
            <a:r>
              <a:rPr lang="en-US" sz="2000" dirty="0" err="1">
                <a:latin typeface="Lucida Console" pitchFamily="49" charset="0"/>
              </a:rPr>
              <a:t>maxRead</a:t>
            </a:r>
            <a:r>
              <a:rPr lang="en-US" sz="2000" dirty="0">
                <a:latin typeface="Lucida Console" pitchFamily="49" charset="0"/>
              </a:rPr>
              <a:t> (s2)</a:t>
            </a:r>
          </a:p>
          <a:p>
            <a:pPr lvl="1">
              <a:lnSpc>
                <a:spcPct val="90000"/>
              </a:lnSpc>
              <a:buFont typeface="Wingdings" pitchFamily="2" charset="2"/>
              <a:buNone/>
            </a:pPr>
            <a:r>
              <a:rPr lang="en-US" sz="2000" dirty="0">
                <a:latin typeface="Lucida Console" pitchFamily="49" charset="0"/>
              </a:rPr>
              <a:t>	  ensures s1:taintedness = s2:taintedness</a:t>
            </a:r>
          </a:p>
          <a:p>
            <a:pPr lvl="1">
              <a:lnSpc>
                <a:spcPct val="90000"/>
              </a:lnSpc>
              <a:buFont typeface="Wingdings" pitchFamily="2" charset="2"/>
              <a:buNone/>
            </a:pPr>
            <a:r>
              <a:rPr lang="en-US" sz="2000" dirty="0">
                <a:latin typeface="Lucida Console" pitchFamily="49" charset="0"/>
              </a:rPr>
              <a:t>     ensures </a:t>
            </a:r>
            <a:r>
              <a:rPr lang="en-US" sz="2000" dirty="0" err="1">
                <a:latin typeface="Lucida Console" pitchFamily="49" charset="0"/>
              </a:rPr>
              <a:t>maxRead</a:t>
            </a:r>
            <a:r>
              <a:rPr lang="en-US" sz="2000" dirty="0">
                <a:latin typeface="Lucida Console" pitchFamily="49" charset="0"/>
              </a:rPr>
              <a:t>(s1) = </a:t>
            </a:r>
            <a:r>
              <a:rPr lang="en-US" sz="2000" dirty="0" err="1">
                <a:latin typeface="Lucida Console" pitchFamily="49" charset="0"/>
              </a:rPr>
              <a:t>maxRead</a:t>
            </a:r>
            <a:r>
              <a:rPr lang="en-US" sz="2000" dirty="0">
                <a:latin typeface="Lucida Console" pitchFamily="49" charset="0"/>
              </a:rPr>
              <a:t> (s2);</a:t>
            </a:r>
          </a:p>
        </p:txBody>
      </p:sp>
      <p:sp>
        <p:nvSpPr>
          <p:cNvPr id="6" name="Slide Number Placeholder 5"/>
          <p:cNvSpPr>
            <a:spLocks noGrp="1"/>
          </p:cNvSpPr>
          <p:nvPr>
            <p:ph type="sldNum" sz="quarter" idx="12"/>
          </p:nvPr>
        </p:nvSpPr>
        <p:spPr/>
        <p:txBody>
          <a:bodyPr/>
          <a:lstStyle/>
          <a:p>
            <a:fld id="{1EE54A29-12BC-45E2-A752-997D2C8C200E}" type="slidenum">
              <a:rPr lang="en-US"/>
              <a:pPr/>
              <a:t>66</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US" sz="3600"/>
              <a:t>Impediments to wide spread adoption</a:t>
            </a:r>
          </a:p>
        </p:txBody>
      </p:sp>
      <p:sp>
        <p:nvSpPr>
          <p:cNvPr id="64517" name="Rectangle 5"/>
          <p:cNvSpPr>
            <a:spLocks noGrp="1" noChangeArrowheads="1"/>
          </p:cNvSpPr>
          <p:nvPr>
            <p:ph idx="1"/>
          </p:nvPr>
        </p:nvSpPr>
        <p:spPr/>
        <p:txBody>
          <a:bodyPr/>
          <a:lstStyle/>
          <a:p>
            <a:r>
              <a:rPr lang="en-US"/>
              <a:t>People are lazy</a:t>
            </a:r>
          </a:p>
          <a:p>
            <a:r>
              <a:rPr lang="en-US"/>
              <a:t>Programmers are especially lazy</a:t>
            </a:r>
          </a:p>
          <a:p>
            <a:r>
              <a:rPr lang="en-US"/>
              <a:t>Adding annotations is too much work (except for security weenies)</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C528419F-B38A-4C5D-BB28-C60E24F6323C}" type="slidenum">
              <a:rPr lang="en-US"/>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Assumptions about Team?</a:t>
            </a:r>
            <a:endParaRPr lang="en-US"/>
          </a:p>
        </p:txBody>
      </p:sp>
      <p:sp>
        <p:nvSpPr>
          <p:cNvPr id="106499" name="Rectangle 3"/>
          <p:cNvSpPr>
            <a:spLocks noGrp="1" noChangeArrowheads="1"/>
          </p:cNvSpPr>
          <p:nvPr>
            <p:ph idx="1"/>
          </p:nvPr>
        </p:nvSpPr>
        <p:spPr/>
        <p:txBody>
          <a:bodyPr/>
          <a:lstStyle/>
          <a:p>
            <a:r>
              <a:rPr lang="en-US" smtClean="0"/>
              <a:t>Meticulous  (inherent attribute)</a:t>
            </a:r>
          </a:p>
          <a:p>
            <a:r>
              <a:rPr lang="en-US" smtClean="0"/>
              <a:t>Excellent programmers (inherent + learnable)</a:t>
            </a:r>
          </a:p>
          <a:p>
            <a:r>
              <a:rPr lang="en-US" smtClean="0"/>
              <a:t>Highly trained (teachable)</a:t>
            </a:r>
          </a:p>
          <a:p>
            <a:r>
              <a:rPr lang="en-US" smtClean="0"/>
              <a:t>Patient (inherent?  Or, be ‘mature’ enough?) </a:t>
            </a:r>
            <a:endParaRPr lang="en-US"/>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0D20F5BB-969E-4281-8A7A-E7EDA0163EC9}"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Rectangle 14"/>
          <p:cNvSpPr>
            <a:spLocks noGrp="1" noChangeArrowheads="1"/>
          </p:cNvSpPr>
          <p:nvPr>
            <p:ph type="title"/>
          </p:nvPr>
        </p:nvSpPr>
        <p:spPr/>
        <p:txBody>
          <a:bodyPr/>
          <a:lstStyle/>
          <a:p>
            <a:r>
              <a:rPr lang="en-US"/>
              <a:t>References</a:t>
            </a:r>
          </a:p>
        </p:txBody>
      </p:sp>
      <p:sp>
        <p:nvSpPr>
          <p:cNvPr id="60431" name="Rectangle 15"/>
          <p:cNvSpPr>
            <a:spLocks noGrp="1" noChangeArrowheads="1"/>
          </p:cNvSpPr>
          <p:nvPr>
            <p:ph idx="1"/>
          </p:nvPr>
        </p:nvSpPr>
        <p:spPr/>
        <p:txBody>
          <a:bodyPr/>
          <a:lstStyle/>
          <a:p>
            <a:pPr>
              <a:lnSpc>
                <a:spcPct val="80000"/>
              </a:lnSpc>
            </a:pPr>
            <a:endParaRPr lang="en-US" sz="1800" dirty="0"/>
          </a:p>
          <a:p>
            <a:pPr>
              <a:lnSpc>
                <a:spcPct val="80000"/>
              </a:lnSpc>
              <a:buFont typeface="Wingdings" pitchFamily="2" charset="2"/>
              <a:buAutoNum type="arabicPeriod"/>
            </a:pPr>
            <a:r>
              <a:rPr lang="en-US" sz="1800" dirty="0"/>
              <a:t>Matt Bishop, Robust Programming, October 1998. </a:t>
            </a:r>
            <a:r>
              <a:rPr lang="en-US" sz="1800" dirty="0">
                <a:hlinkClick r:id="rId3"/>
              </a:rPr>
              <a:t>seclab.cs.ucdavis.edu/ ~bishop/ classes/ ecs153-1998-winter/ robust.html</a:t>
            </a:r>
            <a:r>
              <a:rPr lang="en-US" sz="1800" dirty="0"/>
              <a:t> Required Reading. </a:t>
            </a:r>
          </a:p>
          <a:p>
            <a:pPr>
              <a:lnSpc>
                <a:spcPct val="80000"/>
              </a:lnSpc>
              <a:buFont typeface="Wingdings" pitchFamily="2" charset="2"/>
              <a:buAutoNum type="arabicPeriod"/>
            </a:pPr>
            <a:r>
              <a:rPr lang="en-US" sz="1800" dirty="0" err="1"/>
              <a:t>Simson</a:t>
            </a:r>
            <a:r>
              <a:rPr lang="en-US" sz="1800" dirty="0"/>
              <a:t> </a:t>
            </a:r>
            <a:r>
              <a:rPr lang="en-US" sz="1800" dirty="0" err="1"/>
              <a:t>Garfinkel</a:t>
            </a:r>
            <a:r>
              <a:rPr lang="en-US" sz="1800" dirty="0"/>
              <a:t>, Gene </a:t>
            </a:r>
            <a:r>
              <a:rPr lang="en-US" sz="1800" dirty="0" err="1"/>
              <a:t>Spafford</a:t>
            </a:r>
            <a:r>
              <a:rPr lang="en-US" sz="1800" dirty="0"/>
              <a:t> Practical Unix and Internet Security, </a:t>
            </a:r>
            <a:r>
              <a:rPr lang="en-US" sz="1800" dirty="0" smtClean="0"/>
              <a:t>Chapter on </a:t>
            </a:r>
            <a:r>
              <a:rPr lang="en-US" sz="1800" dirty="0"/>
              <a:t>Writing Secure SUID and Network Programs.  </a:t>
            </a:r>
            <a:r>
              <a:rPr lang="en-US" sz="1800" dirty="0" smtClean="0"/>
              <a:t>Required Reading</a:t>
            </a:r>
            <a:endParaRPr lang="en-US" sz="1800" dirty="0"/>
          </a:p>
          <a:p>
            <a:pPr>
              <a:lnSpc>
                <a:spcPct val="80000"/>
              </a:lnSpc>
              <a:buFont typeface="Wingdings" pitchFamily="2" charset="2"/>
              <a:buAutoNum type="arabicPeriod"/>
            </a:pPr>
            <a:r>
              <a:rPr lang="en-US" sz="1800" dirty="0" err="1"/>
              <a:t>Prabhaker</a:t>
            </a:r>
            <a:r>
              <a:rPr lang="en-US" sz="1800" dirty="0"/>
              <a:t> </a:t>
            </a:r>
            <a:r>
              <a:rPr lang="en-US" sz="1800" dirty="0" err="1"/>
              <a:t>Mateti</a:t>
            </a:r>
            <a:r>
              <a:rPr lang="en-US" sz="1800" dirty="0"/>
              <a:t>, "Practical Advice on Writing Pre- Post-Conditions for Real Programs," Lecture Notes,  May 1998. [</a:t>
            </a:r>
            <a:r>
              <a:rPr lang="en-US" sz="1800" dirty="0">
                <a:hlinkClick r:id="rId4" action="ppaction://hlinkfile"/>
              </a:rPr>
              <a:t>local copy</a:t>
            </a:r>
            <a:r>
              <a:rPr lang="en-US" sz="1800" dirty="0"/>
              <a:t>]  Required Reading. </a:t>
            </a:r>
          </a:p>
          <a:p>
            <a:pPr>
              <a:lnSpc>
                <a:spcPct val="80000"/>
              </a:lnSpc>
              <a:buFont typeface="Wingdings" pitchFamily="2" charset="2"/>
              <a:buAutoNum type="arabicPeriod"/>
            </a:pPr>
            <a:r>
              <a:rPr lang="en-US" sz="1800" dirty="0" err="1"/>
              <a:t>Prabhaker</a:t>
            </a:r>
            <a:r>
              <a:rPr lang="en-US" sz="1800" dirty="0"/>
              <a:t> </a:t>
            </a:r>
            <a:r>
              <a:rPr lang="en-US" sz="1800" dirty="0" err="1"/>
              <a:t>Mateti</a:t>
            </a:r>
            <a:r>
              <a:rPr lang="en-US" sz="1800" dirty="0"/>
              <a:t>, "Buffer Overflow", Lectures on Internet Security, </a:t>
            </a:r>
            <a:r>
              <a:rPr lang="en-US" sz="1800" dirty="0">
                <a:hlinkClick r:id="rId5"/>
              </a:rPr>
              <a:t>www.cs.wright.edu /~</a:t>
            </a:r>
            <a:r>
              <a:rPr lang="en-US" sz="1800" dirty="0" err="1">
                <a:hlinkClick r:id="rId5"/>
              </a:rPr>
              <a:t>pmateti</a:t>
            </a:r>
            <a:r>
              <a:rPr lang="en-US" sz="1800" dirty="0">
                <a:hlinkClick r:id="rId5"/>
              </a:rPr>
              <a:t>/ Courses/ 499/ Top/ lectures.html</a:t>
            </a:r>
            <a:r>
              <a:rPr lang="en-US" sz="1800" dirty="0"/>
              <a:t>. </a:t>
            </a:r>
          </a:p>
          <a:p>
            <a:pPr>
              <a:lnSpc>
                <a:spcPct val="80000"/>
              </a:lnSpc>
              <a:buFont typeface="Wingdings" pitchFamily="2" charset="2"/>
              <a:buAutoNum type="arabicPeriod"/>
            </a:pPr>
            <a:r>
              <a:rPr lang="en-US" sz="1800" dirty="0" smtClean="0"/>
              <a:t>SPLINT</a:t>
            </a:r>
            <a:r>
              <a:rPr lang="en-US" sz="1800" dirty="0"/>
              <a:t>, </a:t>
            </a:r>
            <a:r>
              <a:rPr lang="en-US" sz="1800" dirty="0">
                <a:hlinkClick r:id="rId6"/>
              </a:rPr>
              <a:t>www.splint.org</a:t>
            </a:r>
            <a:r>
              <a:rPr lang="en-US" sz="1800" dirty="0"/>
              <a:t>, David Evans, University of Virginia. Reference</a:t>
            </a:r>
          </a:p>
        </p:txBody>
      </p:sp>
      <p:sp>
        <p:nvSpPr>
          <p:cNvPr id="6" name="Slide Number Placeholder 5"/>
          <p:cNvSpPr>
            <a:spLocks noGrp="1"/>
          </p:cNvSpPr>
          <p:nvPr>
            <p:ph type="sldNum" sz="quarter" idx="12"/>
          </p:nvPr>
        </p:nvSpPr>
        <p:spPr/>
        <p:txBody>
          <a:bodyPr/>
          <a:lstStyle/>
          <a:p>
            <a:fld id="{31CEBB0A-DB97-4990-A1F3-E73C14198C52}" type="slidenum">
              <a:rPr lang="en-US"/>
              <a:pPr/>
              <a:t>69</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sz="4000" b="1" dirty="0" smtClean="0"/>
              <a:t>Principles </a:t>
            </a:r>
            <a:r>
              <a:rPr lang="en-US" sz="4000" b="1" dirty="0"/>
              <a:t>for Secure Programs</a:t>
            </a:r>
            <a:r>
              <a:rPr lang="en-US" sz="4000" dirty="0"/>
              <a:t> </a:t>
            </a:r>
          </a:p>
        </p:txBody>
      </p:sp>
      <p:sp>
        <p:nvSpPr>
          <p:cNvPr id="12291" name="Rectangle 3"/>
          <p:cNvSpPr>
            <a:spLocks noGrp="1" noChangeArrowheads="1"/>
          </p:cNvSpPr>
          <p:nvPr>
            <p:ph idx="1"/>
          </p:nvPr>
        </p:nvSpPr>
        <p:spPr/>
        <p:txBody>
          <a:bodyPr/>
          <a:lstStyle/>
          <a:p>
            <a:pPr marL="609600" indent="-609600" algn="ctr">
              <a:lnSpc>
                <a:spcPct val="80000"/>
              </a:lnSpc>
              <a:buFont typeface="Wingdings" pitchFamily="2" charset="2"/>
              <a:buNone/>
            </a:pPr>
            <a:r>
              <a:rPr lang="en-US" sz="2000"/>
              <a:t>[Not listed in order of importance.]</a:t>
            </a:r>
          </a:p>
          <a:p>
            <a:pPr marL="609600" indent="-609600">
              <a:lnSpc>
                <a:spcPct val="80000"/>
              </a:lnSpc>
              <a:buFont typeface="Wingdings" pitchFamily="2" charset="2"/>
              <a:buAutoNum type="arabicPeriod"/>
            </a:pPr>
            <a:endParaRPr lang="en-US" sz="2000"/>
          </a:p>
          <a:p>
            <a:pPr marL="609600" indent="-609600">
              <a:lnSpc>
                <a:spcPct val="80000"/>
              </a:lnSpc>
              <a:buFont typeface="Wingdings" pitchFamily="2" charset="2"/>
              <a:buAutoNum type="arabicPeriod"/>
            </a:pPr>
            <a:r>
              <a:rPr lang="en-US" sz="2000"/>
              <a:t>Do not assume that inputs are valid.  E.g., </a:t>
            </a:r>
          </a:p>
          <a:p>
            <a:pPr marL="990600" lvl="1" indent="-533400">
              <a:lnSpc>
                <a:spcPct val="80000"/>
              </a:lnSpc>
              <a:buFont typeface="Wingdings" pitchFamily="2" charset="2"/>
              <a:buAutoNum type="alphaLcPeriod"/>
            </a:pPr>
            <a:r>
              <a:rPr lang="en-US" sz="1800"/>
              <a:t>if an argument should be a positive integer in the range of 2 to 7, verify that.  </a:t>
            </a:r>
          </a:p>
          <a:p>
            <a:pPr marL="990600" lvl="1" indent="-533400">
              <a:lnSpc>
                <a:spcPct val="80000"/>
              </a:lnSpc>
              <a:buFont typeface="Wingdings" pitchFamily="2" charset="2"/>
              <a:buAutoNum type="alphaLcPeriod"/>
            </a:pPr>
            <a:r>
              <a:rPr lang="en-US" sz="1800"/>
              <a:t>If an argument should be a non-empty string of letters not exceeding 13 characters in length, verify that.  </a:t>
            </a:r>
          </a:p>
          <a:p>
            <a:pPr marL="990600" lvl="1" indent="-533400">
              <a:lnSpc>
                <a:spcPct val="80000"/>
              </a:lnSpc>
              <a:buFont typeface="Wingdings" pitchFamily="2" charset="2"/>
              <a:buAutoNum type="alphaLcPeriod"/>
            </a:pPr>
            <a:r>
              <a:rPr lang="en-US" sz="1800"/>
              <a:t>Check interactive input to be sure it contains only "good" characters.  Consider how such input will be parsed when substituted.  </a:t>
            </a:r>
          </a:p>
          <a:p>
            <a:pPr marL="990600" lvl="1" indent="-533400">
              <a:lnSpc>
                <a:spcPct val="80000"/>
              </a:lnSpc>
              <a:buFont typeface="Wingdings" pitchFamily="2" charset="2"/>
              <a:buAutoNum type="alphaLcPeriod"/>
            </a:pPr>
            <a:r>
              <a:rPr lang="en-US" sz="1800"/>
              <a:t>Check arguments passed in environment variables. </a:t>
            </a:r>
          </a:p>
          <a:p>
            <a:pPr marL="609600" indent="-609600">
              <a:lnSpc>
                <a:spcPct val="80000"/>
              </a:lnSpc>
              <a:buFont typeface="Wingdings" pitchFamily="2" charset="2"/>
              <a:buAutoNum type="arabicPeriod"/>
            </a:pPr>
            <a:r>
              <a:rPr lang="en-US" sz="2000"/>
              <a:t>Check return code of all system call parameters and system calls.   System calls should verify their arguments, but unfortunately most OS calls do not for fear of becoming inefficient, so you must.  Fortunately, all system calls return a success or failure code.  Unfortunately, only a few programs verify these result codes. </a:t>
            </a:r>
          </a:p>
        </p:txBody>
      </p:sp>
      <p:sp>
        <p:nvSpPr>
          <p:cNvPr id="6" name="Slide Number Placeholder 5"/>
          <p:cNvSpPr>
            <a:spLocks noGrp="1"/>
          </p:cNvSpPr>
          <p:nvPr>
            <p:ph type="sldNum" sz="quarter" idx="12"/>
          </p:nvPr>
        </p:nvSpPr>
        <p:spPr/>
        <p:txBody>
          <a:bodyPr/>
          <a:lstStyle/>
          <a:p>
            <a:fld id="{579E67B9-7EC5-4C4E-ACB1-F03AB48E7388}" type="slidenum">
              <a:rPr lang="en-US"/>
              <a:pPr/>
              <a:t>7</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Buffer Overflow Exploits</a:t>
            </a:r>
          </a:p>
        </p:txBody>
      </p:sp>
      <p:sp>
        <p:nvSpPr>
          <p:cNvPr id="119811" name="Rectangle 3"/>
          <p:cNvSpPr>
            <a:spLocks noGrp="1" noChangeArrowheads="1"/>
          </p:cNvSpPr>
          <p:nvPr>
            <p:ph idx="1"/>
          </p:nvPr>
        </p:nvSpPr>
        <p:spPr/>
        <p:txBody>
          <a:bodyPr/>
          <a:lstStyle/>
          <a:p>
            <a:r>
              <a:rPr lang="en-US" sz="2400"/>
              <a:t>1988: Morris worm exploits buffer overflows in fingerd to infect 6,000 servers</a:t>
            </a:r>
          </a:p>
          <a:p>
            <a:pPr>
              <a:lnSpc>
                <a:spcPct val="80000"/>
              </a:lnSpc>
            </a:pPr>
            <a:r>
              <a:rPr lang="en-US" sz="2400"/>
              <a:t>2001: Code Red exploits buffer overflows in IIS to infect 250,000 servers </a:t>
            </a:r>
          </a:p>
          <a:p>
            <a:pPr lvl="1"/>
            <a:r>
              <a:rPr lang="en-US" sz="2400"/>
              <a:t>Single largest cause of vulnerabilities in CERT advisories</a:t>
            </a:r>
          </a:p>
        </p:txBody>
      </p:sp>
      <p:sp>
        <p:nvSpPr>
          <p:cNvPr id="4" name="Date Placeholder 3"/>
          <p:cNvSpPr>
            <a:spLocks noGrp="1"/>
          </p:cNvSpPr>
          <p:nvPr>
            <p:ph type="dt" sz="half" idx="10"/>
          </p:nvPr>
        </p:nvSpPr>
        <p:spPr/>
        <p:txBody>
          <a:bodyPr/>
          <a:lstStyle/>
          <a:p>
            <a:r>
              <a:rPr lang="en-US" smtClean="0"/>
              <a:t>Mateti</a:t>
            </a:r>
            <a:endParaRPr lang="en-US"/>
          </a:p>
        </p:txBody>
      </p:sp>
      <p:sp>
        <p:nvSpPr>
          <p:cNvPr id="5" name="Footer Placeholder 4"/>
          <p:cNvSpPr>
            <a:spLocks noGrp="1"/>
          </p:cNvSpPr>
          <p:nvPr>
            <p:ph type="ftr" sz="quarter" idx="11"/>
          </p:nvPr>
        </p:nvSpPr>
        <p:spPr/>
        <p:txBody>
          <a:bodyPr/>
          <a:lstStyle/>
          <a:p>
            <a:r>
              <a:rPr lang="en-US" smtClean="0"/>
              <a:t>Software without Holes</a:t>
            </a:r>
            <a:endParaRPr lang="en-US"/>
          </a:p>
        </p:txBody>
      </p:sp>
      <p:sp>
        <p:nvSpPr>
          <p:cNvPr id="6" name="Slide Number Placeholder 5"/>
          <p:cNvSpPr>
            <a:spLocks noGrp="1"/>
          </p:cNvSpPr>
          <p:nvPr>
            <p:ph type="sldNum" sz="quarter" idx="12"/>
          </p:nvPr>
        </p:nvSpPr>
        <p:spPr/>
        <p:txBody>
          <a:bodyPr/>
          <a:lstStyle/>
          <a:p>
            <a:fld id="{5BB91F3E-7484-47AF-97CF-B06DC956FE6D}" type="slidenum">
              <a:rPr lang="en-US"/>
              <a:pPr/>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sz="4000" b="1"/>
              <a:t>Construction Principles for Secure Programs</a:t>
            </a:r>
            <a:r>
              <a:rPr lang="en-US" sz="4000"/>
              <a:t> </a:t>
            </a:r>
          </a:p>
        </p:txBody>
      </p:sp>
      <p:sp>
        <p:nvSpPr>
          <p:cNvPr id="70659" name="Rectangle 3"/>
          <p:cNvSpPr>
            <a:spLocks noGrp="1" noChangeArrowheads="1"/>
          </p:cNvSpPr>
          <p:nvPr>
            <p:ph idx="1"/>
          </p:nvPr>
        </p:nvSpPr>
        <p:spPr/>
        <p:txBody>
          <a:bodyPr/>
          <a:lstStyle/>
          <a:p>
            <a:pPr marL="609600" indent="-609600">
              <a:lnSpc>
                <a:spcPct val="80000"/>
              </a:lnSpc>
              <a:buFont typeface="Wingdings" pitchFamily="2" charset="2"/>
              <a:buAutoNum type="arabicPeriod" startAt="3"/>
            </a:pPr>
            <a:r>
              <a:rPr lang="en-US" sz="1800"/>
              <a:t>Buffer Overflow.  </a:t>
            </a:r>
          </a:p>
          <a:p>
            <a:pPr marL="990600" lvl="1" indent="-533400">
              <a:lnSpc>
                <a:spcPct val="80000"/>
              </a:lnSpc>
              <a:buFont typeface="Wingdings" pitchFamily="2" charset="2"/>
              <a:buAutoNum type="alphaLcPeriod"/>
            </a:pPr>
            <a:r>
              <a:rPr lang="en-US" sz="1600"/>
              <a:t>Do bounds checking on every variable before the contents are copied to a local buffer.  </a:t>
            </a:r>
          </a:p>
          <a:p>
            <a:pPr marL="990600" lvl="1" indent="-533400">
              <a:lnSpc>
                <a:spcPct val="80000"/>
              </a:lnSpc>
              <a:buFont typeface="Wingdings" pitchFamily="2" charset="2"/>
              <a:buAutoNum type="alphaLcPeriod"/>
            </a:pPr>
            <a:r>
              <a:rPr lang="en-US" sz="1600"/>
              <a:t>Avoid routines that fail to check buffer boundaries when manipulating strings, particularly: </a:t>
            </a:r>
            <a:r>
              <a:rPr lang="en-US" sz="1600">
                <a:latin typeface="Lucida Console" pitchFamily="49" charset="0"/>
              </a:rPr>
              <a:t>sprintf(), fscanf(), scanf(), vsprintf(), realpath(), getopt(), getpass(), streadd(), strecpy(), strtrns(), gets(), strcpy(), and strcat()</a:t>
            </a:r>
            <a:r>
              <a:rPr lang="en-US" sz="1600"/>
              <a:t> </a:t>
            </a:r>
          </a:p>
          <a:p>
            <a:pPr marL="609600" indent="-609600">
              <a:lnSpc>
                <a:spcPct val="80000"/>
              </a:lnSpc>
              <a:buFont typeface="Wingdings" pitchFamily="2" charset="2"/>
              <a:buAutoNum type="arabicPeriod" startAt="3"/>
            </a:pPr>
            <a:r>
              <a:rPr lang="en-US" sz="1800"/>
              <a:t>Always use full pathnames for any files and directories.   The current directory assumed by your program may not be where it is at.  </a:t>
            </a:r>
          </a:p>
          <a:p>
            <a:pPr marL="990600" lvl="1" indent="-533400">
              <a:lnSpc>
                <a:spcPct val="80000"/>
              </a:lnSpc>
              <a:buFont typeface="Wingdings" pitchFamily="2" charset="2"/>
              <a:buAutoNum type="alphaLcPeriod"/>
            </a:pPr>
            <a:r>
              <a:rPr lang="en-US" sz="1600"/>
              <a:t>Explicitly change directories (</a:t>
            </a:r>
            <a:r>
              <a:rPr lang="en-US" sz="1600">
                <a:latin typeface="Lucida Console" pitchFamily="49" charset="0"/>
              </a:rPr>
              <a:t>chdir</a:t>
            </a:r>
            <a:r>
              <a:rPr lang="en-US" sz="1600"/>
              <a:t>()) to an appropriate directory at program start. </a:t>
            </a:r>
          </a:p>
          <a:p>
            <a:pPr marL="990600" lvl="1" indent="-533400">
              <a:lnSpc>
                <a:spcPct val="80000"/>
              </a:lnSpc>
              <a:buFont typeface="Wingdings" pitchFamily="2" charset="2"/>
              <a:buAutoNum type="alphaLcPeriod"/>
            </a:pPr>
            <a:r>
              <a:rPr lang="en-US" sz="1600"/>
              <a:t>If creating a new file, use </a:t>
            </a:r>
            <a:r>
              <a:rPr lang="en-US" sz="1600" i="1"/>
              <a:t>O_EXCL</a:t>
            </a:r>
            <a:r>
              <a:rPr lang="en-US" sz="1600"/>
              <a:t> and </a:t>
            </a:r>
            <a:r>
              <a:rPr lang="en-US" sz="1600" i="1"/>
              <a:t>O_CREAT</a:t>
            </a:r>
            <a:r>
              <a:rPr lang="en-US" sz="1600"/>
              <a:t> flags to assure that the file does not already exist. </a:t>
            </a:r>
          </a:p>
          <a:p>
            <a:pPr marL="990600" lvl="1" indent="-533400">
              <a:lnSpc>
                <a:spcPct val="80000"/>
              </a:lnSpc>
              <a:buFont typeface="Wingdings" pitchFamily="2" charset="2"/>
              <a:buAutoNum type="alphaLcPeriod"/>
            </a:pPr>
            <a:r>
              <a:rPr lang="en-US" sz="1600"/>
              <a:t>Do not create files in world-writable directories. </a:t>
            </a:r>
          </a:p>
          <a:p>
            <a:pPr marL="990600" lvl="1" indent="-533400">
              <a:lnSpc>
                <a:spcPct val="80000"/>
              </a:lnSpc>
              <a:buFont typeface="Wingdings" pitchFamily="2" charset="2"/>
              <a:buAutoNum type="alphaLcPeriod"/>
            </a:pPr>
            <a:r>
              <a:rPr lang="en-US" sz="1600"/>
              <a:t>Use lstat() to make sure a file is not a link, if appropriate. </a:t>
            </a:r>
          </a:p>
          <a:p>
            <a:pPr marL="990600" lvl="1" indent="-533400">
              <a:lnSpc>
                <a:spcPct val="80000"/>
              </a:lnSpc>
              <a:buFont typeface="Wingdings" pitchFamily="2" charset="2"/>
              <a:buAutoNum type="alphaLcPeriod"/>
            </a:pPr>
            <a:r>
              <a:rPr lang="en-US" sz="1600"/>
              <a:t>Set limit values to disable creation of a core file if the program fails. </a:t>
            </a:r>
          </a:p>
          <a:p>
            <a:pPr marL="990600" lvl="1" indent="-533400">
              <a:lnSpc>
                <a:spcPct val="80000"/>
              </a:lnSpc>
              <a:buFont typeface="Wingdings" pitchFamily="2" charset="2"/>
              <a:buAutoNum type="alphaLcPeriod"/>
            </a:pPr>
            <a:r>
              <a:rPr lang="en-US" sz="1600"/>
              <a:t>If using temporary files, consider using </a:t>
            </a:r>
            <a:r>
              <a:rPr lang="en-US" sz="1600">
                <a:latin typeface="Lucida Console" pitchFamily="49" charset="0"/>
              </a:rPr>
              <a:t>tmpfile()</a:t>
            </a:r>
            <a:r>
              <a:rPr lang="en-US" sz="1600"/>
              <a:t> or </a:t>
            </a:r>
            <a:r>
              <a:rPr lang="en-US" sz="1600">
                <a:latin typeface="Lucida Console" pitchFamily="49" charset="0"/>
              </a:rPr>
              <a:t>mktemp()</a:t>
            </a:r>
            <a:r>
              <a:rPr lang="en-US" sz="1600"/>
              <a:t> system calls to create them (although most </a:t>
            </a:r>
            <a:r>
              <a:rPr lang="en-US" sz="1600">
                <a:latin typeface="Lucida Console" pitchFamily="49" charset="0"/>
              </a:rPr>
              <a:t>mktemp</a:t>
            </a:r>
            <a:r>
              <a:rPr lang="en-US" sz="1600"/>
              <a:t>() library calls have race conditions). </a:t>
            </a:r>
          </a:p>
        </p:txBody>
      </p:sp>
      <p:sp>
        <p:nvSpPr>
          <p:cNvPr id="6" name="Slide Number Placeholder 5"/>
          <p:cNvSpPr>
            <a:spLocks noGrp="1"/>
          </p:cNvSpPr>
          <p:nvPr>
            <p:ph type="sldNum" sz="quarter" idx="12"/>
          </p:nvPr>
        </p:nvSpPr>
        <p:spPr/>
        <p:txBody>
          <a:bodyPr/>
          <a:lstStyle/>
          <a:p>
            <a:fld id="{1FF885F3-4F63-4CE5-97E0-9A7A58103A47}" type="slidenum">
              <a:rPr lang="en-US"/>
              <a:pPr/>
              <a:t>8</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sz="4000" b="1"/>
              <a:t>Construction Principles for Secure Programs</a:t>
            </a:r>
            <a:r>
              <a:rPr lang="en-US" sz="4000"/>
              <a:t> </a:t>
            </a:r>
          </a:p>
        </p:txBody>
      </p:sp>
      <p:sp>
        <p:nvSpPr>
          <p:cNvPr id="69635" name="Rectangle 3"/>
          <p:cNvSpPr>
            <a:spLocks noGrp="1" noChangeArrowheads="1"/>
          </p:cNvSpPr>
          <p:nvPr>
            <p:ph idx="1"/>
          </p:nvPr>
        </p:nvSpPr>
        <p:spPr/>
        <p:txBody>
          <a:bodyPr/>
          <a:lstStyle/>
          <a:p>
            <a:pPr marL="609600" indent="-609600">
              <a:lnSpc>
                <a:spcPct val="80000"/>
              </a:lnSpc>
              <a:buFont typeface="Wingdings" pitchFamily="2" charset="2"/>
              <a:buAutoNum type="arabicPeriod" startAt="5"/>
            </a:pPr>
            <a:r>
              <a:rPr lang="en-US" sz="2000"/>
              <a:t>Logging Events.  Do log relevant information, including date, time, uid and effective uid, gid and effective gid, terminal information, pid, command-line arguments, errors, and originating host.  Make sure that the log files themselves remain bounded in size. </a:t>
            </a:r>
          </a:p>
          <a:p>
            <a:pPr marL="609600" indent="-609600">
              <a:lnSpc>
                <a:spcPct val="80000"/>
              </a:lnSpc>
              <a:buFont typeface="Wingdings" pitchFamily="2" charset="2"/>
              <a:buAutoNum type="arabicPeriod" startAt="5"/>
            </a:pPr>
            <a:r>
              <a:rPr lang="en-US" sz="2000"/>
              <a:t>Make the program's critical portion as short and simple as possible. </a:t>
            </a:r>
          </a:p>
          <a:p>
            <a:pPr marL="609600" indent="-609600">
              <a:lnSpc>
                <a:spcPct val="80000"/>
              </a:lnSpc>
              <a:buFont typeface="Wingdings" pitchFamily="2" charset="2"/>
              <a:buAutoNum type="arabicPeriod" startAt="5"/>
            </a:pPr>
            <a:r>
              <a:rPr lang="en-US" sz="2000"/>
              <a:t>Be aware of race conditions, deadlock conditions and sequencing conditions. </a:t>
            </a:r>
          </a:p>
          <a:p>
            <a:pPr marL="609600" indent="-609600">
              <a:lnSpc>
                <a:spcPct val="80000"/>
              </a:lnSpc>
              <a:buFont typeface="Wingdings" pitchFamily="2" charset="2"/>
              <a:buAutoNum type="arabicPeriod" startAt="5"/>
            </a:pPr>
            <a:r>
              <a:rPr lang="en-US" sz="2000"/>
              <a:t>Do not require clear-text authentication information. </a:t>
            </a:r>
          </a:p>
        </p:txBody>
      </p:sp>
      <p:sp>
        <p:nvSpPr>
          <p:cNvPr id="6" name="Slide Number Placeholder 5"/>
          <p:cNvSpPr>
            <a:spLocks noGrp="1"/>
          </p:cNvSpPr>
          <p:nvPr>
            <p:ph type="sldNum" sz="quarter" idx="12"/>
          </p:nvPr>
        </p:nvSpPr>
        <p:spPr/>
        <p:txBody>
          <a:bodyPr/>
          <a:lstStyle/>
          <a:p>
            <a:fld id="{DCA310E6-32CF-4F8D-AC5D-B1CFD69D78B1}" type="slidenum">
              <a:rPr lang="en-US"/>
              <a:pPr/>
              <a:t>9</a:t>
            </a:fld>
            <a:endParaRPr lang="en-US"/>
          </a:p>
        </p:txBody>
      </p:sp>
      <p:sp>
        <p:nvSpPr>
          <p:cNvPr id="5" name="Date Placeholder 4"/>
          <p:cNvSpPr>
            <a:spLocks noGrp="1"/>
          </p:cNvSpPr>
          <p:nvPr>
            <p:ph type="dt" sz="half" idx="10"/>
          </p:nvPr>
        </p:nvSpPr>
        <p:spPr/>
        <p:txBody>
          <a:bodyPr/>
          <a:lstStyle/>
          <a:p>
            <a:r>
              <a:rPr lang="en-US" smtClean="0"/>
              <a:t>Mateti</a:t>
            </a:r>
            <a:endParaRPr lang="en-US"/>
          </a:p>
        </p:txBody>
      </p:sp>
      <p:sp>
        <p:nvSpPr>
          <p:cNvPr id="7" name="Footer Placeholder 6"/>
          <p:cNvSpPr>
            <a:spLocks noGrp="1"/>
          </p:cNvSpPr>
          <p:nvPr>
            <p:ph type="ftr" sz="quarter" idx="11"/>
          </p:nvPr>
        </p:nvSpPr>
        <p:spPr/>
        <p:txBody>
          <a:bodyPr/>
          <a:lstStyle/>
          <a:p>
            <a:r>
              <a:rPr lang="en-US" smtClean="0"/>
              <a:t>Software without Holes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3926</Words>
  <Application>Microsoft Office PowerPoint</Application>
  <PresentationFormat>On-screen Show (4:3)</PresentationFormat>
  <Paragraphs>991</Paragraphs>
  <Slides>70</Slides>
  <Notes>9</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Software without Security Holes  </vt:lpstr>
      <vt:lpstr>Top Ten Security Holes</vt:lpstr>
      <vt:lpstr>Robust Programs</vt:lpstr>
      <vt:lpstr>Correct Programs</vt:lpstr>
      <vt:lpstr>Buffer Overflow Over the Years</vt:lpstr>
      <vt:lpstr>Principles for Secure Programs </vt:lpstr>
      <vt:lpstr>Principles for Secure Programs </vt:lpstr>
      <vt:lpstr>Construction Principles for Secure Programs </vt:lpstr>
      <vt:lpstr>Construction Principles for Secure Programs </vt:lpstr>
      <vt:lpstr>Construction Principles for Secure Programs </vt:lpstr>
      <vt:lpstr>Construction Principles for Secure Programs </vt:lpstr>
      <vt:lpstr>Automated Tools for Secure Programs</vt:lpstr>
      <vt:lpstr>Automated Tools</vt:lpstr>
      <vt:lpstr>Approach</vt:lpstr>
      <vt:lpstr>What is Static Checking?</vt:lpstr>
      <vt:lpstr>Why Static Checking?</vt:lpstr>
      <vt:lpstr>Disadvantage of Dynamic checking</vt:lpstr>
      <vt:lpstr>Disadvantage of Dynamic checking (contd.)</vt:lpstr>
      <vt:lpstr>Approach</vt:lpstr>
      <vt:lpstr>Annotations</vt:lpstr>
      <vt:lpstr>&lt;assert.h&gt;</vt:lpstr>
      <vt:lpstr>Compilers v. Verifiers</vt:lpstr>
      <vt:lpstr>SPLINT</vt:lpstr>
      <vt:lpstr>SPLINT</vt:lpstr>
      <vt:lpstr>SPLINT Case studies</vt:lpstr>
      <vt:lpstr>Results on “Real” Code</vt:lpstr>
      <vt:lpstr>SPLINT warnings of wu-ftp-2.5.0</vt:lpstr>
      <vt:lpstr>wu-ftpd vulnerablity</vt:lpstr>
      <vt:lpstr>Wu-ftpd Results</vt:lpstr>
      <vt:lpstr>Slide 30</vt:lpstr>
      <vt:lpstr>splint test.c</vt:lpstr>
      <vt:lpstr>SPLINT: Buffer Overflow Example</vt:lpstr>
      <vt:lpstr>Warning Reported</vt:lpstr>
      <vt:lpstr>SPLINT Annotations</vt:lpstr>
      <vt:lpstr>Splint Annotations</vt:lpstr>
      <vt:lpstr>SPLINT Annotation Example</vt:lpstr>
      <vt:lpstr>Overview of SPLINT checking</vt:lpstr>
      <vt:lpstr>SPLINT approach</vt:lpstr>
      <vt:lpstr>SPLINT generates preconditions</vt:lpstr>
      <vt:lpstr>SPLINT constraints</vt:lpstr>
      <vt:lpstr>Loop Heuristics</vt:lpstr>
      <vt:lpstr>I/O Streams</vt:lpstr>
      <vt:lpstr>Example</vt:lpstr>
      <vt:lpstr>Defining Openness</vt:lpstr>
      <vt:lpstr>Specifying I/O Functions</vt:lpstr>
      <vt:lpstr>Taintedness</vt:lpstr>
      <vt:lpstr>tainted.xh</vt:lpstr>
      <vt:lpstr>Type Mismatch Example</vt:lpstr>
      <vt:lpstr>Splint on Type Mismatch Example</vt:lpstr>
      <vt:lpstr>Memory management</vt:lpstr>
      <vt:lpstr>Memory Management</vt:lpstr>
      <vt:lpstr>Memory Management</vt:lpstr>
      <vt:lpstr>Memory Management</vt:lpstr>
      <vt:lpstr>null.c</vt:lpstr>
      <vt:lpstr>Null Storage</vt:lpstr>
      <vt:lpstr>Null Storage</vt:lpstr>
      <vt:lpstr>Annotation Example</vt:lpstr>
      <vt:lpstr>mem_trans.c  Memory Transfer</vt:lpstr>
      <vt:lpstr>Memory Transfer (contd.)</vt:lpstr>
      <vt:lpstr>Annotated (mem_trans.c)</vt:lpstr>
      <vt:lpstr>Other Formal Methods Tools</vt:lpstr>
      <vt:lpstr>Musings</vt:lpstr>
      <vt:lpstr>Will they …?</vt:lpstr>
      <vt:lpstr>In the Year 20xx ...</vt:lpstr>
      <vt:lpstr>Low Quality Programming.  Why?</vt:lpstr>
      <vt:lpstr>Will Programmers Add Annotations?</vt:lpstr>
      <vt:lpstr>Impediments to wide spread adoption</vt:lpstr>
      <vt:lpstr>Assumptions about Team?</vt:lpstr>
      <vt:lpstr>References</vt:lpstr>
      <vt:lpstr>Buffer Overflow Exploits</vt:lpstr>
    </vt:vector>
  </TitlesOfParts>
  <Company>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in Security</dc:title>
  <dc:creator>Prabhaker Mateti</dc:creator>
  <cp:lastModifiedBy>Prabhaker Mateti</cp:lastModifiedBy>
  <cp:revision>40</cp:revision>
  <cp:lastPrinted>1601-01-01T00:00:00Z</cp:lastPrinted>
  <dcterms:created xsi:type="dcterms:W3CDTF">2002-02-12T09:44:49Z</dcterms:created>
  <dcterms:modified xsi:type="dcterms:W3CDTF">2012-04-25T07:26:11Z</dcterms:modified>
</cp:coreProperties>
</file>