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2"/>
  </p:notesMasterIdLst>
  <p:sldIdLst>
    <p:sldId id="256" r:id="rId2"/>
    <p:sldId id="257" r:id="rId3"/>
    <p:sldId id="258" r:id="rId4"/>
    <p:sldId id="259" r:id="rId5"/>
    <p:sldId id="260" r:id="rId6"/>
    <p:sldId id="261" r:id="rId7"/>
    <p:sldId id="262" r:id="rId8"/>
    <p:sldId id="310" r:id="rId9"/>
    <p:sldId id="309" r:id="rId10"/>
    <p:sldId id="307" r:id="rId11"/>
    <p:sldId id="308" r:id="rId12"/>
    <p:sldId id="263" r:id="rId13"/>
    <p:sldId id="264" r:id="rId14"/>
    <p:sldId id="265" r:id="rId15"/>
    <p:sldId id="266" r:id="rId16"/>
    <p:sldId id="311" r:id="rId17"/>
    <p:sldId id="267" r:id="rId18"/>
    <p:sldId id="268" r:id="rId19"/>
    <p:sldId id="312" r:id="rId20"/>
    <p:sldId id="302" r:id="rId21"/>
    <p:sldId id="269" r:id="rId22"/>
    <p:sldId id="287" r:id="rId23"/>
    <p:sldId id="270" r:id="rId24"/>
    <p:sldId id="313" r:id="rId25"/>
    <p:sldId id="275" r:id="rId26"/>
    <p:sldId id="276" r:id="rId27"/>
    <p:sldId id="272" r:id="rId28"/>
    <p:sldId id="314" r:id="rId29"/>
    <p:sldId id="315" r:id="rId30"/>
    <p:sldId id="316" r:id="rId31"/>
    <p:sldId id="317" r:id="rId32"/>
    <p:sldId id="300" r:id="rId33"/>
    <p:sldId id="273" r:id="rId34"/>
    <p:sldId id="274" r:id="rId35"/>
    <p:sldId id="288" r:id="rId36"/>
    <p:sldId id="289" r:id="rId37"/>
    <p:sldId id="290" r:id="rId38"/>
    <p:sldId id="291" r:id="rId39"/>
    <p:sldId id="292" r:id="rId40"/>
    <p:sldId id="294" r:id="rId41"/>
    <p:sldId id="297" r:id="rId42"/>
    <p:sldId id="298" r:id="rId43"/>
    <p:sldId id="277" r:id="rId44"/>
    <p:sldId id="296" r:id="rId45"/>
    <p:sldId id="318" r:id="rId46"/>
    <p:sldId id="319" r:id="rId47"/>
    <p:sldId id="278" r:id="rId48"/>
    <p:sldId id="301" r:id="rId49"/>
    <p:sldId id="306" r:id="rId50"/>
    <p:sldId id="305"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692" autoAdjust="0"/>
  </p:normalViewPr>
  <p:slideViewPr>
    <p:cSldViewPr>
      <p:cViewPr varScale="1">
        <p:scale>
          <a:sx n="115" d="100"/>
          <a:sy n="115" d="100"/>
        </p:scale>
        <p:origin x="-1512"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DE4CECCD-6AAB-41E0-9370-1452E902B5D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F2F84-8B19-4ADC-91BC-111D703EE407}" type="slidenum">
              <a:rPr lang="en-US"/>
              <a:pPr/>
              <a:t>15</a:t>
            </a:fld>
            <a:endParaRPr lang="en-US"/>
          </a:p>
        </p:txBody>
      </p:sp>
      <p:sp>
        <p:nvSpPr>
          <p:cNvPr id="18434" name="Rectangle 2"/>
          <p:cNvSpPr>
            <a:spLocks noGrp="1" noRot="1" noChangeAspect="1" noChangeArrowheads="1" noTextEdit="1"/>
          </p:cNvSpPr>
          <p:nvPr>
            <p:ph type="sldImg"/>
          </p:nvPr>
        </p:nvSpPr>
        <p:spPr>
          <a:xfrm>
            <a:off x="1096963" y="676275"/>
            <a:ext cx="4603750" cy="3452813"/>
          </a:xfrm>
          <a:ln/>
        </p:spPr>
      </p:sp>
      <p:sp>
        <p:nvSpPr>
          <p:cNvPr id="18435" name="Rectangle 3"/>
          <p:cNvSpPr>
            <a:spLocks noGrp="1" noChangeArrowheads="1"/>
          </p:cNvSpPr>
          <p:nvPr>
            <p:ph type="body" idx="1"/>
          </p:nvPr>
        </p:nvSpPr>
        <p:spPr>
          <a:xfrm>
            <a:off x="896938" y="4354513"/>
            <a:ext cx="5083175" cy="4127500"/>
          </a:xfrm>
        </p:spPr>
        <p:txBody>
          <a:bodyPr lIns="89879" tIns="44939" rIns="89879" bIns="44939"/>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C5101-D6EB-40A4-8EAB-2CE48AD1117D}" type="slidenum">
              <a:rPr lang="en-US"/>
              <a:pPr/>
              <a:t>16</a:t>
            </a:fld>
            <a:endParaRPr lang="en-US"/>
          </a:p>
        </p:txBody>
      </p:sp>
      <p:sp>
        <p:nvSpPr>
          <p:cNvPr id="72706" name="Rectangle 2"/>
          <p:cNvSpPr>
            <a:spLocks noGrp="1" noRot="1" noChangeAspect="1" noChangeArrowheads="1" noTextEdit="1"/>
          </p:cNvSpPr>
          <p:nvPr>
            <p:ph type="sldImg"/>
          </p:nvPr>
        </p:nvSpPr>
        <p:spPr>
          <a:xfrm>
            <a:off x="1096963" y="676275"/>
            <a:ext cx="4603750" cy="3452813"/>
          </a:xfrm>
          <a:ln/>
        </p:spPr>
      </p:sp>
      <p:sp>
        <p:nvSpPr>
          <p:cNvPr id="72707" name="Rectangle 3"/>
          <p:cNvSpPr>
            <a:spLocks noGrp="1" noChangeArrowheads="1"/>
          </p:cNvSpPr>
          <p:nvPr>
            <p:ph type="body" idx="1"/>
          </p:nvPr>
        </p:nvSpPr>
        <p:spPr>
          <a:xfrm>
            <a:off x="896938" y="4354513"/>
            <a:ext cx="5083175" cy="4127500"/>
          </a:xfrm>
        </p:spPr>
        <p:txBody>
          <a:bodyPr lIns="89879" tIns="44939" rIns="89879" bIns="4493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E2710-E6C8-4F97-B1C8-ABFCAC1C6680}" type="slidenum">
              <a:rPr lang="en-US"/>
              <a:pPr/>
              <a:t>20</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14400" y="4343400"/>
            <a:ext cx="5029200" cy="4114800"/>
          </a:xfrm>
        </p:spPr>
        <p:txBody>
          <a:bodyPr lIns="90365" tIns="45182" rIns="90365" bIns="45182"/>
          <a:lstStyle/>
          <a:p>
            <a:r>
              <a:rPr lang="en-US" sz="1600"/>
              <a:t>State of the world before LCLint (gross simplification)</a:t>
            </a:r>
          </a:p>
          <a:p>
            <a:r>
              <a:rPr lang="en-US" sz="1600"/>
              <a:t>	Static checking as part of compilers or standard lint</a:t>
            </a:r>
          </a:p>
          <a:p>
            <a:r>
              <a:rPr lang="en-US" sz="1600"/>
              <a:t>	Formal verification tools – range from fiendishly expensive to unfathomable</a:t>
            </a:r>
          </a:p>
          <a:p>
            <a:r>
              <a:rPr lang="en-US" sz="1600"/>
              <a:t>		not used much except in academic research projects and when taxpayers are paying</a:t>
            </a:r>
          </a:p>
          <a:p>
            <a:endParaRPr lang="en-US" sz="1600"/>
          </a:p>
          <a:p>
            <a:endParaRPr lang="en-US" sz="1600"/>
          </a:p>
          <a:p>
            <a:r>
              <a:rPr lang="en-US" sz="1600"/>
              <a:t>Just to prove I have some powerpoint animation skills, even if they aren’t as impressive as Nick McKeown’s</a:t>
            </a:r>
          </a:p>
          <a:p>
            <a:endParaRPr lang="en-US"/>
          </a:p>
          <a:p>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8E079-0C75-4B8C-BEFA-CCF2711741D5}" type="slidenum">
              <a:rPr lang="en-US"/>
              <a:pPr/>
              <a:t>24</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914400" y="4343400"/>
            <a:ext cx="5029200" cy="4114800"/>
          </a:xfrm>
        </p:spPr>
        <p:txBody>
          <a:bodyPr lIns="90365" tIns="45182" rIns="90365" bIns="45182"/>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A2207-D6D8-41DB-967A-BFA3F531DAAF}" type="slidenum">
              <a:rPr lang="en-US"/>
              <a:pPr/>
              <a:t>31</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914400" y="4343400"/>
            <a:ext cx="5029200" cy="4114800"/>
          </a:xfrm>
        </p:spPr>
        <p:txBody>
          <a:bodyPr/>
          <a:lstStyle/>
          <a:p>
            <a:pPr algn="just">
              <a:spcBef>
                <a:spcPct val="50000"/>
              </a:spcBef>
            </a:pPr>
            <a:r>
              <a:rPr lang="en-US" sz="1600">
                <a:solidFill>
                  <a:srgbClr val="000000"/>
                </a:solidFill>
                <a:ea typeface="MS Mincho" pitchFamily="49" charset="-128"/>
              </a:rPr>
              <a:t>The assignment to </a:t>
            </a:r>
            <a:r>
              <a:rPr lang="en-US" sz="1600">
                <a:solidFill>
                  <a:srgbClr val="000000"/>
                </a:solidFill>
                <a:latin typeface="Courier New" pitchFamily="49" charset="0"/>
                <a:ea typeface="MS Mincho" pitchFamily="49" charset="-128"/>
              </a:rPr>
              <a:t>*t</a:t>
            </a:r>
            <a:r>
              <a:rPr lang="en-US" sz="1600">
                <a:solidFill>
                  <a:srgbClr val="000000"/>
                </a:solidFill>
                <a:ea typeface="MS Mincho" pitchFamily="49" charset="-128"/>
              </a:rPr>
              <a:t> on line 2 produces the constraint requires maxSet(t @ 2:2) &gt;= 0.  The increment on line 1 produces the constraint ensures (t@1:4) = (t@1:1) + 1.  The increment constraint is substituted into the maxSet constraint to produce requires maxSet (t@1:1 + 1) &gt;= 0.  Using the constraint-specific simplification rule, this simplifies to requires maxSet (t@1:1) - 1 &gt;= 0 which further simplifies to requires maxSet(t @ 1:1) &gt;= 1.</a:t>
            </a:r>
            <a:endParaRPr lang="en-US" sz="1600">
              <a:solidFill>
                <a:srgbClr val="000000"/>
              </a:solidFill>
              <a:cs typeface="Times New Roman" pitchFamily="18" charset="0"/>
            </a:endParaRPr>
          </a:p>
          <a:p>
            <a:pPr>
              <a:spcBef>
                <a:spcPct val="50000"/>
              </a:spcBef>
            </a:pPr>
            <a:endParaRPr lang="en-US" sz="1600">
              <a:solidFill>
                <a:srgbClr val="000000"/>
              </a:solidFill>
            </a:endParaRPr>
          </a:p>
          <a:p>
            <a:pPr algn="just">
              <a:spcBef>
                <a:spcPct val="50000"/>
              </a:spcBef>
            </a:pPr>
            <a:r>
              <a:rPr lang="en-US" sz="1600">
                <a:solidFill>
                  <a:srgbClr val="000000"/>
                </a:solidFill>
                <a:ea typeface="MS Mincho" pitchFamily="49" charset="-128"/>
              </a:rPr>
              <a:t>The assignment to </a:t>
            </a:r>
            <a:r>
              <a:rPr lang="en-US" sz="1600">
                <a:solidFill>
                  <a:srgbClr val="000000"/>
                </a:solidFill>
                <a:latin typeface="Courier New" pitchFamily="49" charset="0"/>
                <a:ea typeface="MS Mincho" pitchFamily="49" charset="-128"/>
              </a:rPr>
              <a:t>*t</a:t>
            </a:r>
            <a:r>
              <a:rPr lang="en-US" sz="1600">
                <a:solidFill>
                  <a:srgbClr val="000000"/>
                </a:solidFill>
                <a:ea typeface="MS Mincho" pitchFamily="49" charset="-128"/>
              </a:rPr>
              <a:t> on line 2 produces the constraint requires maxSet(t @ 2:2) &gt;= 0.  The increment on line 1 produces the constraint ensures (t@1:4) = (t@1:1) + 1.  The increment constraint is substituted into the maxSet constraint to produce requires maxSet (t@1:1 + 1) &gt;= 0.  Using the constraint-specific simplification rule, this simplifies to requires maxSet (t@1:1) - 1 &gt;= 0 which further simplifies to requires maxSet(t @ 1:1) &gt;= 1.</a:t>
            </a:r>
            <a:endParaRPr lang="en-US" sz="1600">
              <a:solidFill>
                <a:srgbClr val="000000"/>
              </a:solidFill>
              <a:cs typeface="Times New Roman" pitchFamily="18" charset="0"/>
            </a:endParaRPr>
          </a:p>
          <a:p>
            <a:pPr>
              <a:spcBef>
                <a:spcPct val="50000"/>
              </a:spcBef>
            </a:pPr>
            <a:endParaRPr lang="en-US" sz="1600">
              <a:solidFill>
                <a:srgbClr val="000000"/>
              </a:solidFill>
            </a:endParaRPr>
          </a:p>
          <a:p>
            <a:pPr algn="just"/>
            <a:r>
              <a:rPr lang="en-US">
                <a:ea typeface="MS Mincho" pitchFamily="49" charset="-128"/>
              </a:rPr>
              <a:t>The assignment to </a:t>
            </a:r>
            <a:r>
              <a:rPr lang="en-US">
                <a:latin typeface="Courier New" pitchFamily="49" charset="0"/>
                <a:ea typeface="MS Mincho" pitchFamily="49" charset="-128"/>
              </a:rPr>
              <a:t>*t</a:t>
            </a:r>
            <a:r>
              <a:rPr lang="en-US">
                <a:ea typeface="MS Mincho" pitchFamily="49" charset="-128"/>
              </a:rPr>
              <a:t> on line 2 produces the constraint requires maxSet(t @ 2:2) &gt;= 0.  The increment on line 1 produces the constraint ensures (t@1:4) = (t@1:1) + 1.  The increment constraint is substituted into the maxSet constraint to produce requires maxSet (t@1:1 + 1) &gt;= 0.  Using the constraint-specific simplification rule, this simplifies to requires maxSet (t@1:1) - 1 &gt;= 0 which further simplifies to requires maxSet(t @ 1:1) &gt;= 1.</a:t>
            </a:r>
            <a:endParaRPr lang="en-US">
              <a:cs typeface="Times New Roman" pitchFamily="18" charset="0"/>
            </a:endParaRP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77B62C-D824-4225-B05F-3D404AED2321}" type="slidenum">
              <a:rPr lang="en-US"/>
              <a:pPr/>
              <a:t>50</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p:spPr>
        <p:txBody>
          <a:bodyPr lIns="91433" tIns="45717" rIns="91433" bIns="45717"/>
          <a:lstStyle/>
          <a:p>
            <a:r>
              <a:rPr lang="en-US"/>
              <a:t>Background</a:t>
            </a:r>
          </a:p>
          <a:p>
            <a:r>
              <a:rPr lang="en-US"/>
              <a:t>	just got here last week</a:t>
            </a:r>
          </a:p>
          <a:p>
            <a:r>
              <a:rPr lang="en-US"/>
              <a:t>	finished degree at MIT week before</a:t>
            </a:r>
          </a:p>
          <a:p>
            <a:r>
              <a:rPr lang="en-US"/>
              <a:t>Philosophy of advising students</a:t>
            </a:r>
          </a:p>
          <a:p>
            <a:r>
              <a:rPr lang="en-US"/>
              <a:t>   don’t come to grad school to implement someone else’s idea</a:t>
            </a:r>
          </a:p>
          <a:p>
            <a:r>
              <a:rPr lang="en-US"/>
              <a:t>	can get paid more to do that in industry</a:t>
            </a:r>
          </a:p>
          <a:p>
            <a:r>
              <a:rPr lang="en-US"/>
              <a:t>    learn to be a researcher </a:t>
            </a:r>
          </a:p>
          <a:p>
            <a:r>
              <a:rPr lang="en-US"/>
              <a:t>    	important part of that is deciding what problems and ideas 	are worth spending time on</a:t>
            </a:r>
          </a:p>
          <a:p>
            <a:r>
              <a:rPr lang="en-US"/>
              <a:t>	grad students should have their own project</a:t>
            </a:r>
          </a:p>
          <a:p>
            <a:endParaRPr lang="en-US"/>
          </a:p>
          <a:p>
            <a:r>
              <a:rPr lang="en-US"/>
              <a:t>looking for students who can come up with their own ideas for research</a:t>
            </a:r>
          </a:p>
          <a:p>
            <a:r>
              <a:rPr lang="en-US"/>
              <a:t>will take good students interested in things I’m interested in – systems, programming languages &amp; compilers, security</a:t>
            </a:r>
          </a:p>
          <a:p>
            <a:endParaRPr lang="en-US"/>
          </a:p>
          <a:p>
            <a:r>
              <a:rPr lang="en-US"/>
              <a:t>rest of talk – give you a flavor of the kinds of things I am interested in</a:t>
            </a:r>
          </a:p>
          <a:p>
            <a:r>
              <a:rPr lang="en-US"/>
              <a:t>meant to give you ideas (hopefully even inspiration!) but not meant to suggest what you should work on</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3902075"/>
            <a:ext cx="3400425" cy="2949575"/>
            <a:chOff x="0" y="2458"/>
            <a:chExt cx="2142" cy="1858"/>
          </a:xfrm>
        </p:grpSpPr>
        <p:sp>
          <p:nvSpPr>
            <p:cNvPr id="51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51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51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51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51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51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51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5130"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5131"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5132" name="Rectangle 12"/>
          <p:cNvSpPr>
            <a:spLocks noGrp="1" noChangeArrowheads="1"/>
          </p:cNvSpPr>
          <p:nvPr>
            <p:ph type="dt" sz="quarter" idx="2"/>
          </p:nvPr>
        </p:nvSpPr>
        <p:spPr/>
        <p:txBody>
          <a:bodyPr/>
          <a:lstStyle>
            <a:lvl1pPr>
              <a:defRPr/>
            </a:lvl1pPr>
          </a:lstStyle>
          <a:p>
            <a:endParaRPr lang="en-US"/>
          </a:p>
        </p:txBody>
      </p:sp>
      <p:sp>
        <p:nvSpPr>
          <p:cNvPr id="5133" name="Rectangle 13"/>
          <p:cNvSpPr>
            <a:spLocks noGrp="1" noChangeArrowheads="1"/>
          </p:cNvSpPr>
          <p:nvPr>
            <p:ph type="ftr" sz="quarter" idx="3"/>
          </p:nvPr>
        </p:nvSpPr>
        <p:spPr/>
        <p:txBody>
          <a:bodyPr/>
          <a:lstStyle>
            <a:lvl1pPr>
              <a:defRPr/>
            </a:lvl1pPr>
          </a:lstStyle>
          <a:p>
            <a:endParaRPr lang="en-US"/>
          </a:p>
        </p:txBody>
      </p:sp>
      <p:sp>
        <p:nvSpPr>
          <p:cNvPr id="5134" name="Rectangle 14"/>
          <p:cNvSpPr>
            <a:spLocks noGrp="1" noChangeArrowheads="1"/>
          </p:cNvSpPr>
          <p:nvPr>
            <p:ph type="sldNum" sz="quarter" idx="4"/>
          </p:nvPr>
        </p:nvSpPr>
        <p:spPr/>
        <p:txBody>
          <a:bodyPr/>
          <a:lstStyle>
            <a:lvl1pPr>
              <a:defRPr/>
            </a:lvl1pPr>
          </a:lstStyle>
          <a:p>
            <a:fld id="{B1AD9BC8-4751-4373-A810-6271F77B6AA5}"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4A8DF6-CEF5-4433-B020-A3700B5DB62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9BFBE1-8638-430E-B754-3413136E08F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2E97A4-CAE9-4E74-8B82-7717D3EB4C9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AD35C7-4928-411C-B805-11CDD8E94F7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AB565F3-A3F9-4FC8-9ADC-BB9C6670DE3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9218D8F-195B-4259-8C5B-678929DF6BC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77CBF46-2727-434D-8D0C-5E2E0A1022A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7BB7832-ACCC-4944-91C4-7CDF147E551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E1ACDB7-35DD-4D24-AEEB-4E4199F5DB3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5D6F5D-7671-4F6D-BCF5-E6402812761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3902075"/>
            <a:ext cx="3400425" cy="2949575"/>
            <a:chOff x="0" y="2458"/>
            <a:chExt cx="2142" cy="1858"/>
          </a:xfrm>
        </p:grpSpPr>
        <p:sp>
          <p:nvSpPr>
            <p:cNvPr id="4099"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4100"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4101"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4102"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410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410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410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4106"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4107"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8"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endParaRPr lang="en-US"/>
          </a:p>
        </p:txBody>
      </p:sp>
      <p:sp>
        <p:nvSpPr>
          <p:cNvPr id="4109"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endParaRPr lang="en-US"/>
          </a:p>
        </p:txBody>
      </p:sp>
      <p:sp>
        <p:nvSpPr>
          <p:cNvPr id="4110"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A71E53D7-1316-4812-8878-81D0B0212279}"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s.wright.edu/~pmatet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oreilly.com/catalog/puis/errat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opengroup.org/onlinepubs/007908799/xsh/abort.html" TargetMode="External"/><Relationship Id="rId2" Type="http://schemas.openxmlformats.org/officeDocument/2006/relationships/hyperlink" Target="http://www.opengroup.org/onlinepubs/007908799/xsh/asser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www.splint.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www.linuxdoc.org/HOWTO/Secure-Programs-HOWTO.html" TargetMode="External"/><Relationship Id="rId3" Type="http://schemas.openxmlformats.org/officeDocument/2006/relationships/hyperlink" Target="http://seclab.cs.ucdavis.edu/~bishop/classes/ecs153-1998-winter/robust.html" TargetMode="External"/><Relationship Id="rId7" Type="http://schemas.openxmlformats.org/officeDocument/2006/relationships/hyperlink" Target="http://www.homeport.org/~adam/review.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cs.wright.edu/~pmateti/Courses/499/Top/lectures.html" TargetMode="External"/><Relationship Id="rId5" Type="http://schemas.openxmlformats.org/officeDocument/2006/relationships/hyperlink" Target="PrePost/prepostNotesPM.html" TargetMode="External"/><Relationship Id="rId4" Type="http://schemas.openxmlformats.org/officeDocument/2006/relationships/hyperlink" Target="http://www.oreilly.com/catalog/puis/errata/" TargetMode="External"/><Relationship Id="rId9" Type="http://schemas.openxmlformats.org/officeDocument/2006/relationships/hyperlink" Target="http://www.splint.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
          </p:nvPr>
        </p:nvSpPr>
        <p:spPr/>
        <p:txBody>
          <a:bodyPr/>
          <a:lstStyle/>
          <a:p>
            <a:fld id="{F6C9161D-EE83-4CCD-86E5-39A9FF6ADFEF}" type="slidenum">
              <a:rPr lang="en-US"/>
              <a:pPr/>
              <a:t>1</a:t>
            </a:fld>
            <a:endParaRPr lang="en-US"/>
          </a:p>
        </p:txBody>
      </p:sp>
      <p:sp>
        <p:nvSpPr>
          <p:cNvPr id="2052" name="Rectangle 4"/>
          <p:cNvSpPr>
            <a:spLocks noGrp="1" noChangeArrowheads="1"/>
          </p:cNvSpPr>
          <p:nvPr>
            <p:ph type="ctrTitle"/>
          </p:nvPr>
        </p:nvSpPr>
        <p:spPr/>
        <p:txBody>
          <a:bodyPr/>
          <a:lstStyle/>
          <a:p>
            <a:r>
              <a:rPr lang="en-US" sz="4400"/>
              <a:t>Software without Security Holes</a:t>
            </a:r>
            <a:br>
              <a:rPr lang="en-US" sz="4400"/>
            </a:br>
            <a:r>
              <a:rPr lang="en-US" sz="4400"/>
              <a:t> </a:t>
            </a:r>
          </a:p>
        </p:txBody>
      </p:sp>
      <p:sp>
        <p:nvSpPr>
          <p:cNvPr id="2053" name="Rectangle 5"/>
          <p:cNvSpPr>
            <a:spLocks noGrp="1" noChangeArrowheads="1"/>
          </p:cNvSpPr>
          <p:nvPr>
            <p:ph type="subTitle" idx="1"/>
          </p:nvPr>
        </p:nvSpPr>
        <p:spPr/>
        <p:txBody>
          <a:bodyPr/>
          <a:lstStyle/>
          <a:p>
            <a:r>
              <a:rPr lang="en-US">
                <a:hlinkClick r:id="rId2"/>
              </a:rPr>
              <a:t>Prabhaker Mateti</a:t>
            </a:r>
            <a:r>
              <a:rPr lang="en-US"/>
              <a:t/>
            </a:r>
            <a:br>
              <a:rPr lang="en-US"/>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6A5E985-7EF5-4493-AF48-4D90F42EA8B2}" type="slidenum">
              <a:rPr lang="en-US"/>
              <a:pPr/>
              <a:t>10</a:t>
            </a:fld>
            <a:endParaRPr lang="en-US"/>
          </a:p>
        </p:txBody>
      </p:sp>
      <p:sp>
        <p:nvSpPr>
          <p:cNvPr id="67586" name="Rectangle 2"/>
          <p:cNvSpPr>
            <a:spLocks noGrp="1" noChangeArrowheads="1"/>
          </p:cNvSpPr>
          <p:nvPr>
            <p:ph type="title"/>
          </p:nvPr>
        </p:nvSpPr>
        <p:spPr/>
        <p:txBody>
          <a:bodyPr/>
          <a:lstStyle/>
          <a:p>
            <a:r>
              <a:rPr lang="en-US" sz="4000" b="1"/>
              <a:t>Construction Principles for Secure Programs</a:t>
            </a:r>
            <a:r>
              <a:rPr lang="en-US" sz="4000"/>
              <a:t> </a:t>
            </a:r>
          </a:p>
        </p:txBody>
      </p:sp>
      <p:sp>
        <p:nvSpPr>
          <p:cNvPr id="67587" name="Rectangle 3"/>
          <p:cNvSpPr>
            <a:spLocks noGrp="1" noChangeArrowheads="1"/>
          </p:cNvSpPr>
          <p:nvPr>
            <p:ph type="body" idx="1"/>
          </p:nvPr>
        </p:nvSpPr>
        <p:spPr/>
        <p:txBody>
          <a:bodyPr/>
          <a:lstStyle/>
          <a:p>
            <a:pPr marL="609600" indent="-609600">
              <a:lnSpc>
                <a:spcPct val="80000"/>
              </a:lnSpc>
              <a:buFont typeface="Wingdings" pitchFamily="2" charset="2"/>
              <a:buAutoNum type="arabicPeriod" startAt="9"/>
            </a:pPr>
            <a:r>
              <a:rPr lang="en-US" sz="2000">
                <a:latin typeface="Tahoma" pitchFamily="34" charset="0"/>
              </a:rPr>
              <a:t>Use session encryption to avoid session hijacking and hide authentication information. </a:t>
            </a:r>
          </a:p>
          <a:p>
            <a:pPr marL="609600" indent="-609600">
              <a:lnSpc>
                <a:spcPct val="80000"/>
              </a:lnSpc>
              <a:buFont typeface="Wingdings" pitchFamily="2" charset="2"/>
              <a:buAutoNum type="arabicPeriod" startAt="9"/>
            </a:pPr>
            <a:r>
              <a:rPr lang="en-US" sz="2000">
                <a:latin typeface="Tahoma" pitchFamily="34" charset="0"/>
              </a:rPr>
              <a:t>Never use </a:t>
            </a:r>
            <a:r>
              <a:rPr lang="en-US" sz="2000">
                <a:latin typeface="Lucida Console" pitchFamily="49" charset="0"/>
              </a:rPr>
              <a:t>system() and popen()</a:t>
            </a:r>
            <a:r>
              <a:rPr lang="en-US" sz="2000">
                <a:latin typeface="Tahoma" pitchFamily="34" charset="0"/>
              </a:rPr>
              <a:t> system calls </a:t>
            </a:r>
          </a:p>
          <a:p>
            <a:pPr marL="609600" indent="-609600">
              <a:lnSpc>
                <a:spcPct val="80000"/>
              </a:lnSpc>
              <a:buFont typeface="Wingdings" pitchFamily="2" charset="2"/>
              <a:buAutoNum type="arabicPeriod" startAt="9"/>
            </a:pPr>
            <a:r>
              <a:rPr lang="en-US" sz="2000">
                <a:latin typeface="Tahoma" pitchFamily="34" charset="0"/>
              </a:rPr>
              <a:t>Avoid creating setuid or setgid shell scripts </a:t>
            </a:r>
          </a:p>
          <a:p>
            <a:pPr marL="609600" indent="-609600">
              <a:lnSpc>
                <a:spcPct val="80000"/>
              </a:lnSpc>
              <a:buFont typeface="Wingdings" pitchFamily="2" charset="2"/>
              <a:buAutoNum type="arabicPeriod" startAt="9"/>
            </a:pPr>
            <a:r>
              <a:rPr lang="en-US" sz="2000">
                <a:latin typeface="Tahoma" pitchFamily="34" charset="0"/>
              </a:rPr>
              <a:t>Do not make assumptions about port numbers, use </a:t>
            </a:r>
            <a:r>
              <a:rPr lang="en-US" sz="2000">
                <a:latin typeface="Lucida Console" pitchFamily="49" charset="0"/>
              </a:rPr>
              <a:t>getservbyname</a:t>
            </a:r>
            <a:r>
              <a:rPr lang="en-US" sz="2000">
                <a:latin typeface="Tahoma" pitchFamily="34" charset="0"/>
              </a:rPr>
              <a:t>() instead.  Do not assume connections from well-known ports are legitimate or trustworthy. Do not assume the source IP address is legitimate. Place timeouts and load level limits on incoming network-oriented read request.  Place timeouts on outgoing network-oriented write requests. </a:t>
            </a:r>
          </a:p>
          <a:p>
            <a:pPr marL="609600" indent="-609600">
              <a:lnSpc>
                <a:spcPct val="80000"/>
              </a:lnSpc>
              <a:buFont typeface="Wingdings" pitchFamily="2" charset="2"/>
              <a:buAutoNum type="arabicPeriod" startAt="9"/>
            </a:pPr>
            <a:r>
              <a:rPr lang="en-US" sz="2000">
                <a:latin typeface="Tahoma" pitchFamily="34" charset="0"/>
              </a:rPr>
              <a:t>Robust Compilation and Libraries. Use tools such as lint, and splint.  Have internal consistency-checking code.  Use your compiler wisely. With </a:t>
            </a:r>
            <a:r>
              <a:rPr lang="en-US" sz="2000">
                <a:latin typeface="Lucida Console" pitchFamily="49" charset="0"/>
              </a:rPr>
              <a:t>gcc</a:t>
            </a:r>
            <a:r>
              <a:rPr lang="en-US" sz="2000">
                <a:latin typeface="Tahoma" pitchFamily="34" charset="0"/>
              </a:rPr>
              <a:t>, use </a:t>
            </a:r>
            <a:r>
              <a:rPr lang="en-US" sz="2000">
                <a:latin typeface="Lucida Console" pitchFamily="49" charset="0"/>
              </a:rPr>
              <a:t>-Wall -ansi -pedantic</a:t>
            </a:r>
            <a:r>
              <a:rPr lang="en-US" sz="2000">
                <a:latin typeface="Tahoma" pitchFamily="34" charset="0"/>
              </a:rPr>
              <a:t> flags.  Use safe libraries.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D4C4936-9104-45EB-B694-3901EC6EE808}" type="slidenum">
              <a:rPr lang="en-US"/>
              <a:pPr/>
              <a:t>11</a:t>
            </a:fld>
            <a:endParaRPr lang="en-US"/>
          </a:p>
        </p:txBody>
      </p:sp>
      <p:sp>
        <p:nvSpPr>
          <p:cNvPr id="68610" name="Rectangle 2"/>
          <p:cNvSpPr>
            <a:spLocks noGrp="1" noChangeArrowheads="1"/>
          </p:cNvSpPr>
          <p:nvPr>
            <p:ph type="title"/>
          </p:nvPr>
        </p:nvSpPr>
        <p:spPr/>
        <p:txBody>
          <a:bodyPr/>
          <a:lstStyle/>
          <a:p>
            <a:r>
              <a:rPr lang="en-US" sz="4000" b="1"/>
              <a:t>Construction Principles for Secure Programs</a:t>
            </a:r>
            <a:r>
              <a:rPr lang="en-US" sz="4000"/>
              <a:t> </a:t>
            </a:r>
          </a:p>
        </p:txBody>
      </p:sp>
      <p:sp>
        <p:nvSpPr>
          <p:cNvPr id="68611" name="Rectangle 3"/>
          <p:cNvSpPr>
            <a:spLocks noGrp="1" noChangeArrowheads="1"/>
          </p:cNvSpPr>
          <p:nvPr>
            <p:ph type="body" idx="1"/>
          </p:nvPr>
        </p:nvSpPr>
        <p:spPr/>
        <p:txBody>
          <a:bodyPr/>
          <a:lstStyle/>
          <a:p>
            <a:pPr marL="609600" indent="-609600">
              <a:lnSpc>
                <a:spcPct val="80000"/>
              </a:lnSpc>
              <a:buFont typeface="Wingdings" pitchFamily="2" charset="2"/>
              <a:buAutoNum type="arabicPeriod" startAt="13"/>
            </a:pPr>
            <a:endParaRPr lang="en-US" sz="2000"/>
          </a:p>
          <a:p>
            <a:pPr marL="609600" indent="-609600">
              <a:lnSpc>
                <a:spcPct val="80000"/>
              </a:lnSpc>
              <a:buFont typeface="Wingdings" pitchFamily="2" charset="2"/>
              <a:buAutoNum type="arabicPeriod" startAt="14"/>
            </a:pPr>
            <a:r>
              <a:rPr lang="en-US" sz="2000"/>
              <a:t>Have code reviewed by other people. E.g., commercial products such as 3Com's  CoreBuilder and SuperStack II hubs were revealed to have "secret" backdoor passwords. </a:t>
            </a:r>
          </a:p>
          <a:p>
            <a:pPr marL="609600" indent="-609600">
              <a:lnSpc>
                <a:spcPct val="80000"/>
              </a:lnSpc>
              <a:buFont typeface="Wingdings" pitchFamily="2" charset="2"/>
              <a:buAutoNum type="arabicPeriod" startAt="14"/>
            </a:pPr>
            <a:r>
              <a:rPr lang="en-US" sz="2000"/>
              <a:t>Test thoroughly.  Test the software using the same methods that crackers do: Try to overflow every buffer in the package, Try to abuse command line options, Try to create every race condition conceivable.  Have others besides the designers and implementers test the code.  Be aware of test coverage; gcc -pg -a causes the program to produce a bb.out file that is helpful in determining how effective your tests are at covering all branches of the code.  </a:t>
            </a:r>
          </a:p>
          <a:p>
            <a:pPr marL="609600" indent="-609600">
              <a:lnSpc>
                <a:spcPct val="80000"/>
              </a:lnSpc>
              <a:buFont typeface="Wingdings" pitchFamily="2" charset="2"/>
              <a:buAutoNum type="arabicPeriod" startAt="14"/>
            </a:pPr>
            <a:r>
              <a:rPr lang="en-US" sz="2000"/>
              <a:t>Use formal specifications.  At a minimum, develop pre- and post-conditions in carefully written English.</a:t>
            </a:r>
          </a:p>
          <a:p>
            <a:pPr marL="609600" indent="-609600">
              <a:lnSpc>
                <a:spcPct val="80000"/>
              </a:lnSpc>
            </a:pP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AC6B698-BD24-40D2-BF8E-76987B21AF27}" type="slidenum">
              <a:rPr lang="en-US"/>
              <a:pPr/>
              <a:t>12</a:t>
            </a:fld>
            <a:endParaRPr lang="en-US"/>
          </a:p>
        </p:txBody>
      </p:sp>
      <p:sp>
        <p:nvSpPr>
          <p:cNvPr id="13314" name="Rectangle 2"/>
          <p:cNvSpPr>
            <a:spLocks noGrp="1" noChangeArrowheads="1"/>
          </p:cNvSpPr>
          <p:nvPr>
            <p:ph type="title"/>
          </p:nvPr>
        </p:nvSpPr>
        <p:spPr/>
        <p:txBody>
          <a:bodyPr/>
          <a:lstStyle/>
          <a:p>
            <a:r>
              <a:rPr lang="en-US"/>
              <a:t>Programs that Must be Secure </a:t>
            </a:r>
          </a:p>
        </p:txBody>
      </p:sp>
      <p:sp>
        <p:nvSpPr>
          <p:cNvPr id="13315" name="Rectangle 3"/>
          <p:cNvSpPr>
            <a:spLocks noGrp="1" noChangeArrowheads="1"/>
          </p:cNvSpPr>
          <p:nvPr>
            <p:ph type="body" idx="1"/>
          </p:nvPr>
        </p:nvSpPr>
        <p:spPr/>
        <p:txBody>
          <a:bodyPr/>
          <a:lstStyle/>
          <a:p>
            <a:r>
              <a:rPr lang="en-US"/>
              <a:t>The OS kernel.  </a:t>
            </a:r>
          </a:p>
          <a:p>
            <a:r>
              <a:rPr lang="en-US"/>
              <a:t>All setuid and setgid programs. </a:t>
            </a:r>
          </a:p>
          <a:p>
            <a:r>
              <a:rPr lang="en-US"/>
              <a:t>All daemons that accept network connections.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62B5F2F-8B6A-4E41-B213-2E43A79A9DAB}" type="slidenum">
              <a:rPr lang="en-US"/>
              <a:pPr/>
              <a:t>13</a:t>
            </a:fld>
            <a:endParaRPr lang="en-US"/>
          </a:p>
        </p:txBody>
      </p:sp>
      <p:sp>
        <p:nvSpPr>
          <p:cNvPr id="14338" name="Rectangle 2"/>
          <p:cNvSpPr>
            <a:spLocks noGrp="1" noChangeArrowheads="1"/>
          </p:cNvSpPr>
          <p:nvPr>
            <p:ph type="title"/>
          </p:nvPr>
        </p:nvSpPr>
        <p:spPr/>
        <p:txBody>
          <a:bodyPr/>
          <a:lstStyle/>
          <a:p>
            <a:r>
              <a:rPr lang="en-US"/>
              <a:t>Writing Safe setuid Programs </a:t>
            </a:r>
          </a:p>
        </p:txBody>
      </p:sp>
      <p:sp>
        <p:nvSpPr>
          <p:cNvPr id="14339" name="Rectangle 3"/>
          <p:cNvSpPr>
            <a:spLocks noGrp="1" noChangeArrowheads="1"/>
          </p:cNvSpPr>
          <p:nvPr>
            <p:ph type="body" idx="1"/>
          </p:nvPr>
        </p:nvSpPr>
        <p:spPr/>
        <p:txBody>
          <a:bodyPr/>
          <a:lstStyle/>
          <a:p>
            <a:r>
              <a:rPr lang="en-US"/>
              <a:t>Simson Garfinkel, Gene Spafford Practical Unix and Internet Security, 2nd edition (April 1996), O'Reilly &amp; Associates; ISBN: 1565921488.  Errata: </a:t>
            </a:r>
            <a:r>
              <a:rPr lang="en-US">
                <a:hlinkClick r:id="rId2"/>
              </a:rPr>
              <a:t>http://www.oreilly.com/catalog/puis/errata/</a:t>
            </a:r>
            <a:r>
              <a:rPr lang="en-US"/>
              <a:t> Chapter 23: Writing Secure SUID and Network Programs.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2EFECE-338B-4401-AB3A-2F640999725E}" type="slidenum">
              <a:rPr lang="en-US"/>
              <a:pPr/>
              <a:t>14</a:t>
            </a:fld>
            <a:endParaRPr lang="en-US"/>
          </a:p>
        </p:txBody>
      </p:sp>
      <p:sp>
        <p:nvSpPr>
          <p:cNvPr id="15362" name="Rectangle 2"/>
          <p:cNvSpPr>
            <a:spLocks noGrp="1" noChangeArrowheads="1"/>
          </p:cNvSpPr>
          <p:nvPr>
            <p:ph type="title"/>
          </p:nvPr>
        </p:nvSpPr>
        <p:spPr/>
        <p:txBody>
          <a:bodyPr/>
          <a:lstStyle/>
          <a:p>
            <a:r>
              <a:rPr lang="en-US" sz="4000"/>
              <a:t>Practical Advice on Writing</a:t>
            </a:r>
            <a:br>
              <a:rPr lang="en-US" sz="4000"/>
            </a:br>
            <a:r>
              <a:rPr lang="en-US" sz="4000"/>
              <a:t>Pre- Post-Conditions</a:t>
            </a:r>
          </a:p>
        </p:txBody>
      </p:sp>
      <p:sp>
        <p:nvSpPr>
          <p:cNvPr id="15363" name="Rectangle 3"/>
          <p:cNvSpPr>
            <a:spLocks noGrp="1" noChangeArrowheads="1"/>
          </p:cNvSpPr>
          <p:nvPr>
            <p:ph type="body" idx="1"/>
          </p:nvPr>
        </p:nvSpPr>
        <p:spPr/>
        <p:txBody>
          <a:bodyPr/>
          <a:lstStyle/>
          <a:p>
            <a:r>
              <a:rPr lang="en-US"/>
              <a:t>Signatures </a:t>
            </a:r>
          </a:p>
          <a:p>
            <a:r>
              <a:rPr lang="en-US"/>
              <a:t>Procedures and Functions that Alter Globals </a:t>
            </a:r>
          </a:p>
          <a:p>
            <a:r>
              <a:rPr lang="en-US"/>
              <a:t>Robustness Tests </a:t>
            </a:r>
          </a:p>
          <a:p>
            <a:r>
              <a:rPr lang="en-US"/>
              <a:t>Some Useful Predicates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A8B02D-28D7-41CB-AE8A-D7D8E3251FFD}" type="slidenum">
              <a:rPr lang="en-US"/>
              <a:pPr/>
              <a:t>15</a:t>
            </a:fld>
            <a:endParaRPr lang="en-US"/>
          </a:p>
        </p:txBody>
      </p:sp>
      <p:sp>
        <p:nvSpPr>
          <p:cNvPr id="16388" name="Rectangle 4"/>
          <p:cNvSpPr>
            <a:spLocks noGrp="1" noChangeArrowheads="1"/>
          </p:cNvSpPr>
          <p:nvPr>
            <p:ph type="title"/>
          </p:nvPr>
        </p:nvSpPr>
        <p:spPr/>
        <p:txBody>
          <a:bodyPr/>
          <a:lstStyle/>
          <a:p>
            <a:r>
              <a:rPr lang="en-US"/>
              <a:t>Buffer Overflow Over the Years</a:t>
            </a:r>
          </a:p>
        </p:txBody>
      </p:sp>
      <p:sp>
        <p:nvSpPr>
          <p:cNvPr id="16389" name="Rectangle 5"/>
          <p:cNvSpPr>
            <a:spLocks noGrp="1" noChangeArrowheads="1"/>
          </p:cNvSpPr>
          <p:nvPr>
            <p:ph type="body" idx="1"/>
          </p:nvPr>
        </p:nvSpPr>
        <p:spPr/>
        <p:txBody>
          <a:bodyPr/>
          <a:lstStyle/>
          <a:p>
            <a:pPr>
              <a:lnSpc>
                <a:spcPct val="80000"/>
              </a:lnSpc>
            </a:pPr>
            <a:r>
              <a:rPr lang="en-US" sz="2800"/>
              <a:t>1988: Morris worm exploits buffer overflows in fingerd to infect 6,000 servers</a:t>
            </a:r>
          </a:p>
          <a:p>
            <a:pPr>
              <a:lnSpc>
                <a:spcPct val="80000"/>
              </a:lnSpc>
            </a:pPr>
            <a:r>
              <a:rPr lang="en-US" sz="2800"/>
              <a:t>2001: Code Red exploits buffer overflows in Microsoft IIS to infect 250,000 servers </a:t>
            </a:r>
          </a:p>
          <a:p>
            <a:pPr>
              <a:lnSpc>
                <a:spcPct val="80000"/>
              </a:lnSpc>
            </a:pPr>
            <a:r>
              <a:rPr lang="en-US" sz="2800"/>
              <a:t>2002: CERT® Advisory CA-2002-04 Buffer Overflow in Microsoft Internet Explorer (Last revised: April 2, 2002)</a:t>
            </a:r>
          </a:p>
          <a:p>
            <a:pPr>
              <a:lnSpc>
                <a:spcPct val="80000"/>
              </a:lnSpc>
            </a:pPr>
            <a:r>
              <a:rPr lang="en-US" sz="2800"/>
              <a:t>2002: Open UNIX 8.0.0 UnixWare 7.1.1 : Buffer overflow in libX11 with -xrm (2002 April 11)</a:t>
            </a:r>
          </a:p>
          <a:p>
            <a:pPr>
              <a:lnSpc>
                <a:spcPct val="80000"/>
              </a:lnSpc>
            </a:pPr>
            <a:r>
              <a:rPr lang="en-US" sz="2800"/>
              <a:t>2002: M-019: Multiple Vendor CDE dtspcd Process Buffer Overflow (17 April 2002)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E8DF7EC-1FC6-4B52-A631-1F2E8BC5E4B8}" type="slidenum">
              <a:rPr lang="en-US"/>
              <a:pPr/>
              <a:t>16</a:t>
            </a:fld>
            <a:endParaRPr lang="en-US"/>
          </a:p>
        </p:txBody>
      </p:sp>
      <p:sp>
        <p:nvSpPr>
          <p:cNvPr id="71682" name="Rectangle 2"/>
          <p:cNvSpPr>
            <a:spLocks noGrp="1" noChangeArrowheads="1"/>
          </p:cNvSpPr>
          <p:nvPr>
            <p:ph type="title"/>
          </p:nvPr>
        </p:nvSpPr>
        <p:spPr/>
        <p:txBody>
          <a:bodyPr/>
          <a:lstStyle/>
          <a:p>
            <a:r>
              <a:rPr lang="en-US"/>
              <a:t>Buffer Overflow</a:t>
            </a:r>
          </a:p>
        </p:txBody>
      </p:sp>
      <p:sp>
        <p:nvSpPr>
          <p:cNvPr id="71683" name="Rectangle 3"/>
          <p:cNvSpPr>
            <a:spLocks noGrp="1" noChangeArrowheads="1"/>
          </p:cNvSpPr>
          <p:nvPr>
            <p:ph type="body" idx="1"/>
          </p:nvPr>
        </p:nvSpPr>
        <p:spPr/>
        <p:txBody>
          <a:bodyPr/>
          <a:lstStyle/>
          <a:p>
            <a:r>
              <a:rPr lang="en-US"/>
              <a:t>Single largest cause of vulnerabilities in CERT advisories</a:t>
            </a:r>
          </a:p>
          <a:p>
            <a:r>
              <a:rPr lang="en-US"/>
              <a:t>Buffer overflow threatens Internet </a:t>
            </a:r>
            <a:br>
              <a:rPr lang="en-US"/>
            </a:br>
            <a:r>
              <a:rPr lang="en-US"/>
              <a:t>					--WSJ(1/30/01)</a:t>
            </a:r>
          </a:p>
        </p:txBody>
      </p:sp>
      <p:graphicFrame>
        <p:nvGraphicFramePr>
          <p:cNvPr id="71684" name="Object 4"/>
          <p:cNvGraphicFramePr>
            <a:graphicFrameLocks noChangeAspect="1"/>
          </p:cNvGraphicFramePr>
          <p:nvPr/>
        </p:nvGraphicFramePr>
        <p:xfrm>
          <a:off x="1828800" y="4114800"/>
          <a:ext cx="4762500" cy="2314575"/>
        </p:xfrm>
        <a:graphic>
          <a:graphicData uri="http://schemas.openxmlformats.org/presentationml/2006/ole">
            <p:oleObj spid="_x0000_s71684" name="Clip" r:id="rId4" imgW="7580952" imgH="3685714"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1684"/>
                                        </p:tgtEl>
                                        <p:attrNameLst>
                                          <p:attrName>style.visibility</p:attrName>
                                        </p:attrNameLst>
                                      </p:cBhvr>
                                      <p:to>
                                        <p:strVal val="visible"/>
                                      </p:to>
                                    </p:set>
                                    <p:animEffect transition="in" filter="dissolve">
                                      <p:cBhvr>
                                        <p:cTn id="15"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F4EBDC72-2706-4DE7-BA72-F8FFB29FE925}" type="slidenum">
              <a:rPr lang="en-US"/>
              <a:pPr/>
              <a:t>17</a:t>
            </a:fld>
            <a:endParaRPr lang="en-US"/>
          </a:p>
        </p:txBody>
      </p:sp>
      <p:sp>
        <p:nvSpPr>
          <p:cNvPr id="19461" name="Rectangle 5"/>
          <p:cNvSpPr>
            <a:spLocks noGrp="1" noChangeArrowheads="1"/>
          </p:cNvSpPr>
          <p:nvPr>
            <p:ph type="title"/>
          </p:nvPr>
        </p:nvSpPr>
        <p:spPr/>
        <p:txBody>
          <a:bodyPr/>
          <a:lstStyle/>
          <a:p>
            <a:r>
              <a:rPr lang="en-US"/>
              <a:t>Why aren’t we better off than we were 13 years ago? </a:t>
            </a:r>
          </a:p>
        </p:txBody>
      </p:sp>
      <p:sp>
        <p:nvSpPr>
          <p:cNvPr id="19462" name="Rectangle 6"/>
          <p:cNvSpPr>
            <a:spLocks noGrp="1" noChangeArrowheads="1"/>
          </p:cNvSpPr>
          <p:nvPr>
            <p:ph type="body" idx="1"/>
          </p:nvPr>
        </p:nvSpPr>
        <p:spPr/>
        <p:txBody>
          <a:bodyPr/>
          <a:lstStyle/>
          <a:p>
            <a:r>
              <a:rPr lang="en-US"/>
              <a:t>Ignorance</a:t>
            </a:r>
          </a:p>
          <a:p>
            <a:r>
              <a:rPr lang="en-US"/>
              <a:t>C is difficult to use securely</a:t>
            </a:r>
          </a:p>
          <a:p>
            <a:pPr lvl="1"/>
            <a:r>
              <a:rPr lang="en-US"/>
              <a:t>Unsafe functions</a:t>
            </a:r>
          </a:p>
          <a:p>
            <a:pPr lvl="1"/>
            <a:r>
              <a:rPr lang="en-US"/>
              <a:t>Confusing APIs</a:t>
            </a:r>
          </a:p>
          <a:p>
            <a:r>
              <a:rPr lang="en-US"/>
              <a:t>Even security aware programmers make mistakes.</a:t>
            </a:r>
          </a:p>
          <a:p>
            <a:r>
              <a:rPr lang="en-US"/>
              <a:t>Security Knowledge has not been codified into the development process</a:t>
            </a:r>
          </a:p>
        </p:txBody>
      </p:sp>
      <p:sp>
        <p:nvSpPr>
          <p:cNvPr id="19459" name="Text Box 3"/>
          <p:cNvSpPr txBox="1">
            <a:spLocks noChangeArrowheads="1"/>
          </p:cNvSpPr>
          <p:nvPr/>
        </p:nvSpPr>
        <p:spPr bwMode="auto">
          <a:xfrm>
            <a:off x="746125" y="1435100"/>
            <a:ext cx="184150" cy="636588"/>
          </a:xfrm>
          <a:prstGeom prst="rect">
            <a:avLst/>
          </a:prstGeom>
          <a:noFill/>
          <a:ln w="9525">
            <a:noFill/>
            <a:miter lim="800000"/>
            <a:headEnd/>
            <a:tailEnd/>
          </a:ln>
          <a:effectLst/>
        </p:spPr>
        <p:txBody>
          <a:bodyPr wrap="none" anchor="ctr">
            <a:spAutoFit/>
          </a:bodyPr>
          <a:lstStyle/>
          <a:p>
            <a:pPr algn="ctr">
              <a:lnSpc>
                <a:spcPct val="85000"/>
              </a:lnSpc>
            </a:pPr>
            <a:endParaRPr kumimoji="1" lang="en-US" sz="4200">
              <a:solidFill>
                <a:schemeClr val="tx2"/>
              </a:solidFill>
              <a:effectLst>
                <a:outerShdw blurRad="38100" dist="38100" dir="2700000" algn="tl">
                  <a:srgbClr val="FFFFFF"/>
                </a:outerShdw>
              </a:effectLst>
              <a:latin typeface="Tahom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B74893-5873-47C6-8CE0-28791A7D89E2}" type="slidenum">
              <a:rPr lang="en-US"/>
              <a:pPr/>
              <a:t>18</a:t>
            </a:fld>
            <a:endParaRPr lang="en-US"/>
          </a:p>
        </p:txBody>
      </p:sp>
      <p:sp>
        <p:nvSpPr>
          <p:cNvPr id="20488" name="Rectangle 8"/>
          <p:cNvSpPr>
            <a:spLocks noGrp="1" noChangeArrowheads="1"/>
          </p:cNvSpPr>
          <p:nvPr>
            <p:ph type="title"/>
          </p:nvPr>
        </p:nvSpPr>
        <p:spPr/>
        <p:txBody>
          <a:bodyPr/>
          <a:lstStyle/>
          <a:p>
            <a:r>
              <a:rPr lang="en-US" sz="4000"/>
              <a:t>Automated Tools for Secure Programs</a:t>
            </a:r>
          </a:p>
        </p:txBody>
      </p:sp>
      <p:sp>
        <p:nvSpPr>
          <p:cNvPr id="20489" name="Rectangle 9"/>
          <p:cNvSpPr>
            <a:spLocks noGrp="1" noChangeArrowheads="1"/>
          </p:cNvSpPr>
          <p:nvPr>
            <p:ph type="body" idx="1"/>
          </p:nvPr>
        </p:nvSpPr>
        <p:spPr/>
        <p:txBody>
          <a:bodyPr/>
          <a:lstStyle/>
          <a:p>
            <a:r>
              <a:rPr lang="en-US" sz="2800" dirty="0"/>
              <a:t>Run-time solutions</a:t>
            </a:r>
          </a:p>
          <a:p>
            <a:pPr lvl="1"/>
            <a:r>
              <a:rPr lang="en-US" sz="2400" dirty="0"/>
              <a:t>#include &lt;</a:t>
            </a:r>
            <a:r>
              <a:rPr lang="en-US" sz="2400" dirty="0" err="1"/>
              <a:t>assert.h</a:t>
            </a:r>
            <a:r>
              <a:rPr lang="en-US" sz="2400" dirty="0"/>
              <a:t>&gt; </a:t>
            </a:r>
          </a:p>
          <a:p>
            <a:pPr lvl="1"/>
            <a:r>
              <a:rPr lang="en-US" sz="2400" dirty="0" err="1"/>
              <a:t>StackGuard</a:t>
            </a:r>
            <a:r>
              <a:rPr lang="en-US" sz="2400" dirty="0"/>
              <a:t>[USENIX 1997], </a:t>
            </a:r>
            <a:r>
              <a:rPr lang="en-US" sz="2400" dirty="0" err="1"/>
              <a:t>gcc</a:t>
            </a:r>
            <a:r>
              <a:rPr lang="en-US" sz="2400" dirty="0"/>
              <a:t> bounds-checking, </a:t>
            </a:r>
            <a:r>
              <a:rPr lang="en-US" sz="2400" dirty="0" err="1"/>
              <a:t>libsafe</a:t>
            </a:r>
            <a:r>
              <a:rPr lang="en-US" sz="2400" dirty="0"/>
              <a:t>[USENIX 2000</a:t>
            </a:r>
            <a:r>
              <a:rPr lang="en-US" sz="2400" dirty="0" smtClean="0"/>
              <a:t>], …</a:t>
            </a:r>
            <a:endParaRPr lang="en-US" sz="2400" dirty="0"/>
          </a:p>
          <a:p>
            <a:pPr lvl="1"/>
            <a:r>
              <a:rPr lang="en-US" sz="2400" dirty="0"/>
              <a:t>Performance penalty</a:t>
            </a:r>
          </a:p>
          <a:p>
            <a:pPr lvl="1"/>
            <a:r>
              <a:rPr lang="en-US" sz="2400" dirty="0"/>
              <a:t>Turns buffer overflow into a </a:t>
            </a:r>
            <a:r>
              <a:rPr lang="en-US" sz="2400" dirty="0" err="1"/>
              <a:t>DoS</a:t>
            </a:r>
            <a:r>
              <a:rPr lang="en-US" sz="2400" dirty="0"/>
              <a:t> attack</a:t>
            </a:r>
          </a:p>
          <a:p>
            <a:r>
              <a:rPr lang="en-US" sz="2800" dirty="0"/>
              <a:t>Compile-time solutions - static analysis</a:t>
            </a:r>
          </a:p>
          <a:p>
            <a:pPr lvl="1"/>
            <a:r>
              <a:rPr lang="en-US" sz="2400" dirty="0"/>
              <a:t>No run-time performance penalty</a:t>
            </a:r>
          </a:p>
          <a:p>
            <a:pPr lvl="1"/>
            <a:r>
              <a:rPr lang="en-US" sz="2400" dirty="0"/>
              <a:t>Checks properties of all possible executions</a:t>
            </a:r>
          </a:p>
          <a:p>
            <a:pPr lvl="1"/>
            <a:r>
              <a:rPr lang="en-US" sz="2400" dirty="0"/>
              <a:t>www.splint.org</a:t>
            </a:r>
          </a:p>
          <a:p>
            <a:pPr lvl="1"/>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5763E41-8A7C-434D-85BF-33AD0060836E}" type="slidenum">
              <a:rPr lang="en-US"/>
              <a:pPr/>
              <a:t>19</a:t>
            </a:fld>
            <a:endParaRPr lang="en-US"/>
          </a:p>
        </p:txBody>
      </p:sp>
      <p:sp>
        <p:nvSpPr>
          <p:cNvPr id="74754" name="Rectangle 2"/>
          <p:cNvSpPr>
            <a:spLocks noGrp="1" noChangeArrowheads="1"/>
          </p:cNvSpPr>
          <p:nvPr>
            <p:ph type="title"/>
          </p:nvPr>
        </p:nvSpPr>
        <p:spPr/>
        <p:txBody>
          <a:bodyPr/>
          <a:lstStyle/>
          <a:p>
            <a:r>
              <a:rPr lang="en-US" i="1"/>
              <a:t>&lt;assert.h&gt;</a:t>
            </a:r>
          </a:p>
        </p:txBody>
      </p:sp>
      <p:sp>
        <p:nvSpPr>
          <p:cNvPr id="74755" name="Rectangle 3"/>
          <p:cNvSpPr>
            <a:spLocks noGrp="1" noChangeArrowheads="1"/>
          </p:cNvSpPr>
          <p:nvPr>
            <p:ph type="body" idx="1"/>
          </p:nvPr>
        </p:nvSpPr>
        <p:spPr/>
        <p:txBody>
          <a:bodyPr/>
          <a:lstStyle/>
          <a:p>
            <a:pPr>
              <a:lnSpc>
                <a:spcPct val="80000"/>
              </a:lnSpc>
            </a:pPr>
            <a:r>
              <a:rPr lang="en-US" sz="2000"/>
              <a:t>The </a:t>
            </a:r>
            <a:r>
              <a:rPr lang="en-US" sz="2000" i="1"/>
              <a:t>&lt;assert.h&gt;</a:t>
            </a:r>
            <a:r>
              <a:rPr lang="en-US" sz="2000"/>
              <a:t> header defines the </a:t>
            </a:r>
            <a:r>
              <a:rPr lang="en-US" sz="2000" i="1">
                <a:hlinkClick r:id="rId2"/>
              </a:rPr>
              <a:t>assert()</a:t>
            </a:r>
            <a:r>
              <a:rPr lang="en-US" sz="2000"/>
              <a:t> macro:</a:t>
            </a:r>
            <a:br>
              <a:rPr lang="en-US" sz="2000"/>
            </a:br>
            <a:r>
              <a:rPr lang="en-US" sz="2000"/>
              <a:t/>
            </a:r>
            <a:br>
              <a:rPr lang="en-US" sz="2000"/>
            </a:br>
            <a:r>
              <a:rPr lang="en-US" sz="2000"/>
              <a:t>	</a:t>
            </a:r>
            <a:r>
              <a:rPr lang="en-US" sz="2000">
                <a:latin typeface="Lucida Console" pitchFamily="49" charset="0"/>
              </a:rPr>
              <a:t>void assert(int </a:t>
            </a:r>
            <a:r>
              <a:rPr lang="en-US" sz="2000" i="1">
                <a:latin typeface="Lucida Console" pitchFamily="49" charset="0"/>
              </a:rPr>
              <a:t>expression</a:t>
            </a:r>
            <a:r>
              <a:rPr lang="en-US" sz="2000">
                <a:latin typeface="Lucida Console" pitchFamily="49" charset="0"/>
              </a:rPr>
              <a:t>); </a:t>
            </a:r>
            <a:br>
              <a:rPr lang="en-US" sz="2000">
                <a:latin typeface="Lucida Console" pitchFamily="49" charset="0"/>
              </a:rPr>
            </a:br>
            <a:endParaRPr lang="en-US" sz="2000">
              <a:latin typeface="Lucida Console" pitchFamily="49" charset="0"/>
            </a:endParaRPr>
          </a:p>
          <a:p>
            <a:pPr>
              <a:lnSpc>
                <a:spcPct val="80000"/>
              </a:lnSpc>
            </a:pPr>
            <a:r>
              <a:rPr lang="en-US" sz="2000"/>
              <a:t>The </a:t>
            </a:r>
            <a:r>
              <a:rPr lang="en-US" sz="2000" i="1"/>
              <a:t>assert()</a:t>
            </a:r>
            <a:r>
              <a:rPr lang="en-US" sz="2000"/>
              <a:t> macro inserts diagnostics into programs. When it is executed, if </a:t>
            </a:r>
            <a:r>
              <a:rPr lang="en-US" sz="2000" i="1"/>
              <a:t>expression</a:t>
            </a:r>
            <a:r>
              <a:rPr lang="en-US" sz="2000"/>
              <a:t> is false (that is, equals to 0), </a:t>
            </a:r>
            <a:r>
              <a:rPr lang="en-US" sz="2000" i="1"/>
              <a:t>assert()</a:t>
            </a:r>
            <a:r>
              <a:rPr lang="en-US" sz="2000"/>
              <a:t> writes information about the particular call that failed (including the text of the argument, the name of the source file and the source file line number - the latter are respectively the values of the preprocessing macros __FILE__ and __LINE__) on </a:t>
            </a:r>
            <a:r>
              <a:rPr lang="en-US" sz="2000" i="1"/>
              <a:t>stderr</a:t>
            </a:r>
            <a:r>
              <a:rPr lang="en-US" sz="2000"/>
              <a:t> and calls </a:t>
            </a:r>
            <a:r>
              <a:rPr lang="en-US" sz="2000" i="1">
                <a:hlinkClick r:id="rId3"/>
              </a:rPr>
              <a:t>abort()</a:t>
            </a:r>
            <a:r>
              <a:rPr lang="en-US" sz="2000"/>
              <a:t>. </a:t>
            </a:r>
          </a:p>
          <a:p>
            <a:pPr>
              <a:lnSpc>
                <a:spcPct val="80000"/>
              </a:lnSpc>
            </a:pPr>
            <a:endParaRPr lang="en-US" sz="2000"/>
          </a:p>
          <a:p>
            <a:pPr>
              <a:lnSpc>
                <a:spcPct val="80000"/>
              </a:lnSpc>
            </a:pPr>
            <a:r>
              <a:rPr lang="en-US" sz="2000"/>
              <a:t>assert() refers to the macro </a:t>
            </a:r>
            <a:r>
              <a:rPr lang="en-US" sz="2000" i="1"/>
              <a:t>NDEBUG</a:t>
            </a:r>
            <a:r>
              <a:rPr lang="en-US" sz="2000"/>
              <a:t> which is not defined in the header. If </a:t>
            </a:r>
            <a:r>
              <a:rPr lang="en-US" sz="2000" i="1"/>
              <a:t>NDEBUG</a:t>
            </a:r>
            <a:r>
              <a:rPr lang="en-US" sz="2000"/>
              <a:t> is defined as a macro name before the inclusion of this header, the </a:t>
            </a:r>
            <a:r>
              <a:rPr lang="en-US" sz="2000" i="1">
                <a:hlinkClick r:id="rId2"/>
              </a:rPr>
              <a:t>assert()</a:t>
            </a:r>
            <a:r>
              <a:rPr lang="en-US" sz="2000"/>
              <a:t> macro is defined simply as: #define assert(ignore)((void) 0) otherwise the macro behaves as described in </a:t>
            </a:r>
            <a:r>
              <a:rPr lang="en-US" sz="2000" i="1">
                <a:hlinkClick r:id="rId2"/>
              </a:rPr>
              <a:t>assert()</a:t>
            </a:r>
            <a:r>
              <a:rPr lang="en-US" sz="200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953F7B2-3F23-4325-A9FB-7A6CDB6FCAEE}" type="slidenum">
              <a:rPr lang="en-US"/>
              <a:pPr/>
              <a:t>2</a:t>
            </a:fld>
            <a:endParaRPr lang="en-US"/>
          </a:p>
        </p:txBody>
      </p:sp>
      <p:sp>
        <p:nvSpPr>
          <p:cNvPr id="6146" name="Rectangle 2"/>
          <p:cNvSpPr>
            <a:spLocks noGrp="1" noChangeArrowheads="1"/>
          </p:cNvSpPr>
          <p:nvPr>
            <p:ph type="title"/>
          </p:nvPr>
        </p:nvSpPr>
        <p:spPr/>
        <p:txBody>
          <a:bodyPr/>
          <a:lstStyle/>
          <a:p>
            <a:r>
              <a:rPr lang="en-US" b="1"/>
              <a:t>Top Ten Security Holes</a:t>
            </a:r>
          </a:p>
        </p:txBody>
      </p:sp>
      <p:sp>
        <p:nvSpPr>
          <p:cNvPr id="6147" name="Rectangle 3"/>
          <p:cNvSpPr>
            <a:spLocks noGrp="1" noChangeArrowheads="1"/>
          </p:cNvSpPr>
          <p:nvPr>
            <p:ph type="body" idx="1"/>
          </p:nvPr>
        </p:nvSpPr>
        <p:spPr/>
        <p:txBody>
          <a:bodyPr/>
          <a:lstStyle/>
          <a:p>
            <a:pPr>
              <a:lnSpc>
                <a:spcPct val="80000"/>
              </a:lnSpc>
              <a:buFont typeface="Wingdings" pitchFamily="2" charset="2"/>
              <a:buNone/>
            </a:pPr>
            <a:r>
              <a:rPr lang="en-US" sz="1600"/>
              <a:t>In June 2000, GSA Federal Chief Information Officers Council listed the "The Ten Most Critical Internet Security Threats"</a:t>
            </a:r>
          </a:p>
          <a:p>
            <a:pPr>
              <a:lnSpc>
                <a:spcPct val="80000"/>
              </a:lnSpc>
              <a:buFont typeface="Wingdings" pitchFamily="2" charset="2"/>
              <a:buAutoNum type="arabicPeriod"/>
            </a:pPr>
            <a:r>
              <a:rPr lang="en-US" sz="1600"/>
              <a:t>BIND weaknesses: nxt, qinv and in.named allow immediate root compromise. </a:t>
            </a:r>
          </a:p>
          <a:p>
            <a:pPr>
              <a:lnSpc>
                <a:spcPct val="80000"/>
              </a:lnSpc>
              <a:buFont typeface="Wingdings" pitchFamily="2" charset="2"/>
              <a:buAutoNum type="arabicPeriod"/>
            </a:pPr>
            <a:r>
              <a:rPr lang="en-US" sz="1600"/>
              <a:t>Vulnerable CGI programs and application extensions (e.g., ColdFusion) installed on web servers. </a:t>
            </a:r>
          </a:p>
          <a:p>
            <a:pPr>
              <a:lnSpc>
                <a:spcPct val="80000"/>
              </a:lnSpc>
              <a:buFont typeface="Wingdings" pitchFamily="2" charset="2"/>
              <a:buAutoNum type="arabicPeriod"/>
            </a:pPr>
            <a:r>
              <a:rPr lang="en-US" sz="1600"/>
              <a:t>Remote Procedure Call (RPC) weaknesses in rpc.ttdbserverd (ToolTalk), rpc.cmsd (Calendar Manager), and rpc.statd that allow immediate root compromise </a:t>
            </a:r>
          </a:p>
          <a:p>
            <a:pPr>
              <a:lnSpc>
                <a:spcPct val="80000"/>
              </a:lnSpc>
              <a:buFont typeface="Wingdings" pitchFamily="2" charset="2"/>
              <a:buAutoNum type="arabicPeriod"/>
            </a:pPr>
            <a:r>
              <a:rPr lang="en-US" sz="1600"/>
              <a:t>Remote Data Services (RDS) security hole in the Microsoft's web server named IIS. </a:t>
            </a:r>
          </a:p>
          <a:p>
            <a:pPr>
              <a:lnSpc>
                <a:spcPct val="80000"/>
              </a:lnSpc>
              <a:buFont typeface="Wingdings" pitchFamily="2" charset="2"/>
              <a:buAutoNum type="arabicPeriod"/>
            </a:pPr>
            <a:r>
              <a:rPr lang="en-US" sz="1600"/>
              <a:t>Sendmail buffer overflow weaknesses, pipe attacks and MIMEbo, that allow immediate root compromise. </a:t>
            </a:r>
          </a:p>
          <a:p>
            <a:pPr>
              <a:lnSpc>
                <a:spcPct val="80000"/>
              </a:lnSpc>
              <a:buFont typeface="Wingdings" pitchFamily="2" charset="2"/>
              <a:buAutoNum type="arabicPeriod"/>
            </a:pPr>
            <a:r>
              <a:rPr lang="en-US" sz="1600"/>
              <a:t>Buffer overflows in sadmind (remote administration access to Solaris systems) and mountd (controls and arbitrates access to NFS mounts on UNIX hosts) permit root compromise. </a:t>
            </a:r>
          </a:p>
          <a:p>
            <a:pPr>
              <a:lnSpc>
                <a:spcPct val="80000"/>
              </a:lnSpc>
              <a:buFont typeface="Wingdings" pitchFamily="2" charset="2"/>
              <a:buAutoNum type="arabicPeriod"/>
            </a:pPr>
            <a:r>
              <a:rPr lang="en-US" sz="1600"/>
              <a:t>Global file sharing and inappropriate information sharing via NFS and Windows NT ports 135-&gt;139 (445 in Windows2000) or UNIX NFS exports on port 2049. Also Appletalk over IP with Macintosh file sharing enabled. </a:t>
            </a:r>
          </a:p>
          <a:p>
            <a:pPr>
              <a:lnSpc>
                <a:spcPct val="80000"/>
              </a:lnSpc>
              <a:buFont typeface="Wingdings" pitchFamily="2" charset="2"/>
              <a:buAutoNum type="arabicPeriod"/>
            </a:pPr>
            <a:r>
              <a:rPr lang="en-US" sz="1600"/>
              <a:t>User IDs, especially root/administrator with no passwords or weak passwords. </a:t>
            </a:r>
          </a:p>
          <a:p>
            <a:pPr>
              <a:lnSpc>
                <a:spcPct val="80000"/>
              </a:lnSpc>
              <a:buFont typeface="Wingdings" pitchFamily="2" charset="2"/>
              <a:buAutoNum type="arabicPeriod"/>
            </a:pPr>
            <a:r>
              <a:rPr lang="en-US" sz="1600"/>
              <a:t>IMAP and POP buffer overflow vulnerabilities or incorrect configuration. </a:t>
            </a:r>
          </a:p>
          <a:p>
            <a:pPr>
              <a:lnSpc>
                <a:spcPct val="80000"/>
              </a:lnSpc>
              <a:buFont typeface="Wingdings" pitchFamily="2" charset="2"/>
              <a:buAutoNum type="arabicPeriod"/>
            </a:pPr>
            <a:r>
              <a:rPr lang="en-US" sz="1600"/>
              <a:t>Default SNMP community strings set to ‘public’ and ‘private.’ </a:t>
            </a:r>
          </a:p>
          <a:p>
            <a:pPr>
              <a:lnSpc>
                <a:spcPct val="80000"/>
              </a:lnSpc>
            </a:pPr>
            <a:endParaRPr 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D0D9AD64-62E7-40BB-9AC3-F4A2744C50FB}" type="slidenum">
              <a:rPr lang="en-US"/>
              <a:pPr/>
              <a:t>20</a:t>
            </a:fld>
            <a:endParaRPr lang="en-US"/>
          </a:p>
        </p:txBody>
      </p:sp>
      <p:sp>
        <p:nvSpPr>
          <p:cNvPr id="56322" name="Rectangle 2"/>
          <p:cNvSpPr>
            <a:spLocks noGrp="1" noChangeArrowheads="1"/>
          </p:cNvSpPr>
          <p:nvPr>
            <p:ph type="title"/>
          </p:nvPr>
        </p:nvSpPr>
        <p:spPr/>
        <p:txBody>
          <a:bodyPr/>
          <a:lstStyle/>
          <a:p>
            <a:r>
              <a:rPr lang="en-US" sz="3200"/>
              <a:t>Compilers v. Verifiers</a:t>
            </a:r>
          </a:p>
        </p:txBody>
      </p:sp>
      <p:sp>
        <p:nvSpPr>
          <p:cNvPr id="56323" name="Rectangle 3"/>
          <p:cNvSpPr>
            <a:spLocks noChangeArrowheads="1"/>
          </p:cNvSpPr>
          <p:nvPr/>
        </p:nvSpPr>
        <p:spPr bwMode="auto">
          <a:xfrm>
            <a:off x="1295400" y="1143000"/>
            <a:ext cx="6781800" cy="4114800"/>
          </a:xfrm>
          <a:prstGeom prst="rect">
            <a:avLst/>
          </a:prstGeom>
          <a:solidFill>
            <a:srgbClr val="FFFF99"/>
          </a:solidFill>
          <a:ln w="9525">
            <a:solidFill>
              <a:schemeClr val="tx1"/>
            </a:solidFill>
            <a:miter lim="800000"/>
            <a:headEnd/>
            <a:tailEnd/>
          </a:ln>
          <a:effectLst/>
        </p:spPr>
        <p:txBody>
          <a:bodyPr wrap="none" anchor="ctr"/>
          <a:lstStyle/>
          <a:p>
            <a:pPr algn="ctr" eaLnBrk="1" hangingPunct="1"/>
            <a:endParaRPr lang="en-US" sz="2400">
              <a:solidFill>
                <a:schemeClr val="bg1"/>
              </a:solidFill>
              <a:effectLst>
                <a:outerShdw blurRad="38100" dist="38100" dir="2700000" algn="tl">
                  <a:srgbClr val="FFFFFF"/>
                </a:outerShdw>
              </a:effectLst>
            </a:endParaRPr>
          </a:p>
        </p:txBody>
      </p:sp>
      <p:sp>
        <p:nvSpPr>
          <p:cNvPr id="56324" name="Text Box 4"/>
          <p:cNvSpPr txBox="1">
            <a:spLocks noChangeArrowheads="1"/>
          </p:cNvSpPr>
          <p:nvPr/>
        </p:nvSpPr>
        <p:spPr bwMode="auto">
          <a:xfrm>
            <a:off x="3352800" y="5715000"/>
            <a:ext cx="2235200" cy="457200"/>
          </a:xfrm>
          <a:prstGeom prst="rect">
            <a:avLst/>
          </a:prstGeom>
          <a:noFill/>
          <a:ln w="9525">
            <a:noFill/>
            <a:miter lim="800000"/>
            <a:headEnd/>
            <a:tailEnd/>
          </a:ln>
          <a:effectLst/>
        </p:spPr>
        <p:txBody>
          <a:bodyPr wrap="none">
            <a:spAutoFit/>
          </a:bodyPr>
          <a:lstStyle/>
          <a:p>
            <a:pPr eaLnBrk="1" hangingPunct="1"/>
            <a:r>
              <a:rPr lang="en-US" sz="2400"/>
              <a:t>Effort Required</a:t>
            </a:r>
          </a:p>
        </p:txBody>
      </p:sp>
      <p:sp>
        <p:nvSpPr>
          <p:cNvPr id="56325" name="Text Box 5"/>
          <p:cNvSpPr txBox="1">
            <a:spLocks noChangeArrowheads="1"/>
          </p:cNvSpPr>
          <p:nvPr/>
        </p:nvSpPr>
        <p:spPr bwMode="auto">
          <a:xfrm>
            <a:off x="1295400" y="5259388"/>
            <a:ext cx="742950" cy="457200"/>
          </a:xfrm>
          <a:prstGeom prst="rect">
            <a:avLst/>
          </a:prstGeom>
          <a:noFill/>
          <a:ln w="9525">
            <a:noFill/>
            <a:miter lim="800000"/>
            <a:headEnd/>
            <a:tailEnd/>
          </a:ln>
          <a:effectLst/>
        </p:spPr>
        <p:txBody>
          <a:bodyPr wrap="none">
            <a:spAutoFit/>
          </a:bodyPr>
          <a:lstStyle/>
          <a:p>
            <a:pPr eaLnBrk="1" hangingPunct="1"/>
            <a:r>
              <a:rPr lang="en-US" sz="2400"/>
              <a:t>Low</a:t>
            </a:r>
          </a:p>
        </p:txBody>
      </p:sp>
      <p:sp>
        <p:nvSpPr>
          <p:cNvPr id="56326" name="Text Box 6"/>
          <p:cNvSpPr txBox="1">
            <a:spLocks noChangeArrowheads="1"/>
          </p:cNvSpPr>
          <p:nvPr/>
        </p:nvSpPr>
        <p:spPr bwMode="auto">
          <a:xfrm>
            <a:off x="6251575" y="5299075"/>
            <a:ext cx="2084388" cy="457200"/>
          </a:xfrm>
          <a:prstGeom prst="rect">
            <a:avLst/>
          </a:prstGeom>
          <a:noFill/>
          <a:ln w="9525">
            <a:noFill/>
            <a:miter lim="800000"/>
            <a:headEnd/>
            <a:tailEnd/>
          </a:ln>
          <a:effectLst/>
        </p:spPr>
        <p:txBody>
          <a:bodyPr wrap="none">
            <a:spAutoFit/>
          </a:bodyPr>
          <a:lstStyle/>
          <a:p>
            <a:pPr eaLnBrk="1" hangingPunct="1"/>
            <a:r>
              <a:rPr lang="en-US" sz="2400"/>
              <a:t>Unfathomable</a:t>
            </a:r>
          </a:p>
        </p:txBody>
      </p:sp>
      <p:sp>
        <p:nvSpPr>
          <p:cNvPr id="56327" name="Oval 7"/>
          <p:cNvSpPr>
            <a:spLocks noChangeArrowheads="1"/>
          </p:cNvSpPr>
          <p:nvPr/>
        </p:nvSpPr>
        <p:spPr bwMode="auto">
          <a:xfrm>
            <a:off x="5943600" y="1373188"/>
            <a:ext cx="2438400" cy="9144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56328" name="Text Box 8"/>
          <p:cNvSpPr txBox="1">
            <a:spLocks noChangeArrowheads="1"/>
          </p:cNvSpPr>
          <p:nvPr/>
        </p:nvSpPr>
        <p:spPr bwMode="auto">
          <a:xfrm>
            <a:off x="6096000" y="1600200"/>
            <a:ext cx="2336800" cy="457200"/>
          </a:xfrm>
          <a:prstGeom prst="rect">
            <a:avLst/>
          </a:prstGeom>
          <a:noFill/>
          <a:ln w="9525">
            <a:noFill/>
            <a:miter lim="800000"/>
            <a:headEnd/>
            <a:tailEnd/>
          </a:ln>
          <a:effectLst/>
        </p:spPr>
        <p:txBody>
          <a:bodyPr wrap="none">
            <a:spAutoFit/>
          </a:bodyPr>
          <a:lstStyle/>
          <a:p>
            <a:pPr eaLnBrk="1" hangingPunct="1"/>
            <a:r>
              <a:rPr lang="en-US" sz="2400"/>
              <a:t>Formal Verifiers</a:t>
            </a:r>
          </a:p>
        </p:txBody>
      </p:sp>
      <p:sp>
        <p:nvSpPr>
          <p:cNvPr id="56329" name="Text Box 9"/>
          <p:cNvSpPr txBox="1">
            <a:spLocks noChangeArrowheads="1"/>
          </p:cNvSpPr>
          <p:nvPr/>
        </p:nvSpPr>
        <p:spPr bwMode="auto">
          <a:xfrm rot="-5400000">
            <a:off x="-484187" y="2933700"/>
            <a:ext cx="2184400" cy="457200"/>
          </a:xfrm>
          <a:prstGeom prst="rect">
            <a:avLst/>
          </a:prstGeom>
          <a:noFill/>
          <a:ln w="9525">
            <a:noFill/>
            <a:miter lim="800000"/>
            <a:headEnd/>
            <a:tailEnd/>
          </a:ln>
          <a:effectLst/>
        </p:spPr>
        <p:txBody>
          <a:bodyPr wrap="none">
            <a:spAutoFit/>
          </a:bodyPr>
          <a:lstStyle/>
          <a:p>
            <a:pPr eaLnBrk="1" hangingPunct="1"/>
            <a:r>
              <a:rPr lang="en-US" sz="2400"/>
              <a:t>Bugs Detected</a:t>
            </a:r>
          </a:p>
        </p:txBody>
      </p:sp>
      <p:sp>
        <p:nvSpPr>
          <p:cNvPr id="56330" name="Text Box 10"/>
          <p:cNvSpPr txBox="1">
            <a:spLocks noChangeArrowheads="1"/>
          </p:cNvSpPr>
          <p:nvPr/>
        </p:nvSpPr>
        <p:spPr bwMode="auto">
          <a:xfrm>
            <a:off x="457200" y="5029200"/>
            <a:ext cx="863600" cy="457200"/>
          </a:xfrm>
          <a:prstGeom prst="rect">
            <a:avLst/>
          </a:prstGeom>
          <a:noFill/>
          <a:ln w="9525">
            <a:noFill/>
            <a:miter lim="800000"/>
            <a:headEnd/>
            <a:tailEnd/>
          </a:ln>
          <a:effectLst/>
        </p:spPr>
        <p:txBody>
          <a:bodyPr wrap="none">
            <a:spAutoFit/>
          </a:bodyPr>
          <a:lstStyle/>
          <a:p>
            <a:pPr eaLnBrk="1" hangingPunct="1"/>
            <a:r>
              <a:rPr lang="en-US" sz="2400"/>
              <a:t>none</a:t>
            </a:r>
          </a:p>
        </p:txBody>
      </p:sp>
      <p:sp>
        <p:nvSpPr>
          <p:cNvPr id="56331" name="Text Box 11"/>
          <p:cNvSpPr txBox="1">
            <a:spLocks noChangeArrowheads="1"/>
          </p:cNvSpPr>
          <p:nvPr/>
        </p:nvSpPr>
        <p:spPr bwMode="auto">
          <a:xfrm>
            <a:off x="685800" y="914400"/>
            <a:ext cx="490538" cy="457200"/>
          </a:xfrm>
          <a:prstGeom prst="rect">
            <a:avLst/>
          </a:prstGeom>
          <a:noFill/>
          <a:ln w="9525">
            <a:noFill/>
            <a:miter lim="800000"/>
            <a:headEnd/>
            <a:tailEnd/>
          </a:ln>
          <a:effectLst/>
        </p:spPr>
        <p:txBody>
          <a:bodyPr wrap="none">
            <a:spAutoFit/>
          </a:bodyPr>
          <a:lstStyle/>
          <a:p>
            <a:pPr eaLnBrk="1" hangingPunct="1"/>
            <a:r>
              <a:rPr lang="en-US" sz="2400"/>
              <a:t>all</a:t>
            </a:r>
          </a:p>
        </p:txBody>
      </p:sp>
      <p:sp>
        <p:nvSpPr>
          <p:cNvPr id="56332" name="Oval 12"/>
          <p:cNvSpPr>
            <a:spLocks noChangeArrowheads="1"/>
          </p:cNvSpPr>
          <p:nvPr/>
        </p:nvSpPr>
        <p:spPr bwMode="auto">
          <a:xfrm>
            <a:off x="1336675" y="4421188"/>
            <a:ext cx="1600200" cy="762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56333" name="Text Box 13"/>
          <p:cNvSpPr txBox="1">
            <a:spLocks noChangeArrowheads="1"/>
          </p:cNvSpPr>
          <p:nvPr/>
        </p:nvSpPr>
        <p:spPr bwMode="auto">
          <a:xfrm>
            <a:off x="1371600" y="4572000"/>
            <a:ext cx="1558925" cy="457200"/>
          </a:xfrm>
          <a:prstGeom prst="rect">
            <a:avLst/>
          </a:prstGeom>
          <a:noFill/>
          <a:ln w="9525">
            <a:noFill/>
            <a:miter lim="800000"/>
            <a:headEnd/>
            <a:tailEnd/>
          </a:ln>
          <a:effectLst/>
        </p:spPr>
        <p:txBody>
          <a:bodyPr wrap="none">
            <a:spAutoFit/>
          </a:bodyPr>
          <a:lstStyle/>
          <a:p>
            <a:pPr eaLnBrk="1" hangingPunct="1"/>
            <a:r>
              <a:rPr lang="en-US" sz="2400"/>
              <a:t>Compilers</a:t>
            </a:r>
          </a:p>
        </p:txBody>
      </p:sp>
      <p:sp>
        <p:nvSpPr>
          <p:cNvPr id="56334" name="Oval 14"/>
          <p:cNvSpPr>
            <a:spLocks noChangeArrowheads="1"/>
          </p:cNvSpPr>
          <p:nvPr/>
        </p:nvSpPr>
        <p:spPr bwMode="auto">
          <a:xfrm rot="-1845341">
            <a:off x="2438400" y="3278188"/>
            <a:ext cx="3352800" cy="836612"/>
          </a:xfrm>
          <a:prstGeom prst="ellipse">
            <a:avLst/>
          </a:prstGeom>
          <a:solidFill>
            <a:schemeClr val="accent2"/>
          </a:solidFill>
          <a:ln w="9525">
            <a:solidFill>
              <a:schemeClr val="tx1"/>
            </a:solidFill>
            <a:round/>
            <a:headEnd/>
            <a:tailEnd/>
          </a:ln>
          <a:effectLst/>
        </p:spPr>
        <p:txBody>
          <a:bodyPr wrap="none" anchor="ctr"/>
          <a:lstStyle/>
          <a:p>
            <a:pPr algn="ctr" eaLnBrk="1" hangingPunct="1"/>
            <a:endParaRPr lang="en-US" sz="2400">
              <a:solidFill>
                <a:schemeClr val="bg1"/>
              </a:solidFill>
              <a:effectLst>
                <a:outerShdw blurRad="38100" dist="38100" dir="2700000" algn="tl">
                  <a:srgbClr val="FFFFFF"/>
                </a:outerShdw>
              </a:effectLst>
            </a:endParaRPr>
          </a:p>
          <a:p>
            <a:pPr algn="ctr" eaLnBrk="1" hangingPunct="1"/>
            <a:r>
              <a:rPr lang="en-US" sz="2400">
                <a:effectLst>
                  <a:outerShdw blurRad="38100" dist="38100" dir="2700000" algn="tl">
                    <a:srgbClr val="000000"/>
                  </a:outerShdw>
                </a:effectLst>
              </a:rPr>
              <a:t>spLint</a:t>
            </a:r>
          </a:p>
          <a:p>
            <a:pPr algn="ctr" eaLnBrk="1" hangingPunct="1"/>
            <a:endParaRPr lang="en-US" sz="240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334"/>
                                        </p:tgtEl>
                                        <p:attrNameLst>
                                          <p:attrName>style.visibility</p:attrName>
                                        </p:attrNameLst>
                                      </p:cBhvr>
                                      <p:to>
                                        <p:strVal val="visible"/>
                                      </p:to>
                                    </p:set>
                                    <p:anim calcmode="lin" valueType="num">
                                      <p:cBhvr>
                                        <p:cTn id="7" dur="500" fill="hold"/>
                                        <p:tgtEl>
                                          <p:spTgt spid="56334"/>
                                        </p:tgtEl>
                                        <p:attrNameLst>
                                          <p:attrName>ppt_w</p:attrName>
                                        </p:attrNameLst>
                                      </p:cBhvr>
                                      <p:tavLst>
                                        <p:tav tm="0">
                                          <p:val>
                                            <p:fltVal val="0"/>
                                          </p:val>
                                        </p:tav>
                                        <p:tav tm="100000">
                                          <p:val>
                                            <p:strVal val="#ppt_w"/>
                                          </p:val>
                                        </p:tav>
                                      </p:tavLst>
                                    </p:anim>
                                    <p:anim calcmode="lin" valueType="num">
                                      <p:cBhvr>
                                        <p:cTn id="8" dur="500" fill="hold"/>
                                        <p:tgtEl>
                                          <p:spTgt spid="563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22859C-A6F6-46FC-B14F-D42AEC9E51EA}" type="slidenum">
              <a:rPr lang="en-US"/>
              <a:pPr/>
              <a:t>21</a:t>
            </a:fld>
            <a:endParaRPr lang="en-US"/>
          </a:p>
        </p:txBody>
      </p:sp>
      <p:sp>
        <p:nvSpPr>
          <p:cNvPr id="21506" name="Rectangle 2"/>
          <p:cNvSpPr>
            <a:spLocks noGrp="1" noChangeArrowheads="1"/>
          </p:cNvSpPr>
          <p:nvPr>
            <p:ph type="title"/>
          </p:nvPr>
        </p:nvSpPr>
        <p:spPr/>
        <p:txBody>
          <a:bodyPr/>
          <a:lstStyle/>
          <a:p>
            <a:r>
              <a:rPr lang="en-US"/>
              <a:t>SPLINT</a:t>
            </a:r>
          </a:p>
        </p:txBody>
      </p:sp>
      <p:sp>
        <p:nvSpPr>
          <p:cNvPr id="21507" name="Rectangle 3"/>
          <p:cNvSpPr>
            <a:spLocks noGrp="1" noChangeArrowheads="1"/>
          </p:cNvSpPr>
          <p:nvPr>
            <p:ph type="body" idx="1"/>
          </p:nvPr>
        </p:nvSpPr>
        <p:spPr/>
        <p:txBody>
          <a:bodyPr/>
          <a:lstStyle/>
          <a:p>
            <a:r>
              <a:rPr lang="en-US" sz="2800"/>
              <a:t>Tool that can be used by typical programmers as part of the development process</a:t>
            </a:r>
          </a:p>
          <a:p>
            <a:pPr lvl="1"/>
            <a:r>
              <a:rPr lang="en-US" sz="2400"/>
              <a:t>Fast, Easy to Use</a:t>
            </a:r>
          </a:p>
          <a:p>
            <a:r>
              <a:rPr lang="en-US" sz="2800"/>
              <a:t>Tool that can be used to check legacy code</a:t>
            </a:r>
          </a:p>
          <a:p>
            <a:pPr lvl="1"/>
            <a:r>
              <a:rPr lang="en-US" sz="2400"/>
              <a:t>Handles typical C programs</a:t>
            </a:r>
          </a:p>
          <a:p>
            <a:r>
              <a:rPr lang="en-US" sz="2800"/>
              <a:t>Encourage a proactive security methodology</a:t>
            </a:r>
          </a:p>
          <a:p>
            <a:pPr lvl="1"/>
            <a:r>
              <a:rPr lang="en-US" sz="2400"/>
              <a:t>Document key assumptions </a:t>
            </a:r>
          </a:p>
          <a:p>
            <a:r>
              <a:rPr lang="en-US" sz="2800">
                <a:hlinkClick r:id="rId2"/>
              </a:rPr>
              <a:t>www.splint.org</a:t>
            </a:r>
            <a:endParaRPr 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E46C8D6-2ED8-4039-BA10-1042480312DC}" type="slidenum">
              <a:rPr lang="en-US"/>
              <a:pPr/>
              <a:t>22</a:t>
            </a:fld>
            <a:endParaRPr lang="en-US"/>
          </a:p>
        </p:txBody>
      </p:sp>
      <p:sp>
        <p:nvSpPr>
          <p:cNvPr id="40970" name="Rectangle 10"/>
          <p:cNvSpPr>
            <a:spLocks noGrp="1" noChangeArrowheads="1"/>
          </p:cNvSpPr>
          <p:nvPr>
            <p:ph type="title"/>
          </p:nvPr>
        </p:nvSpPr>
        <p:spPr/>
        <p:txBody>
          <a:bodyPr/>
          <a:lstStyle/>
          <a:p>
            <a:r>
              <a:rPr lang="en-US"/>
              <a:t>spLint</a:t>
            </a:r>
          </a:p>
        </p:txBody>
      </p:sp>
      <p:sp>
        <p:nvSpPr>
          <p:cNvPr id="40971" name="Rectangle 11"/>
          <p:cNvSpPr>
            <a:spLocks noGrp="1" noChangeArrowheads="1"/>
          </p:cNvSpPr>
          <p:nvPr>
            <p:ph type="body" idx="1"/>
          </p:nvPr>
        </p:nvSpPr>
        <p:spPr/>
        <p:txBody>
          <a:bodyPr/>
          <a:lstStyle/>
          <a:p>
            <a:pPr>
              <a:lnSpc>
                <a:spcPct val="80000"/>
              </a:lnSpc>
            </a:pPr>
            <a:r>
              <a:rPr lang="en-US" sz="2800"/>
              <a:t>Lightweight static analysis tool [FSE’94, PLDI’96] – “quick and dirty”</a:t>
            </a:r>
          </a:p>
          <a:p>
            <a:pPr>
              <a:lnSpc>
                <a:spcPct val="80000"/>
              </a:lnSpc>
            </a:pPr>
            <a:r>
              <a:rPr lang="en-US" sz="2800"/>
              <a:t>Simple dataflow analyses</a:t>
            </a:r>
          </a:p>
          <a:p>
            <a:pPr>
              <a:lnSpc>
                <a:spcPct val="80000"/>
              </a:lnSpc>
            </a:pPr>
            <a:r>
              <a:rPr lang="en-US" sz="2800"/>
              <a:t>Mathematically “Unsound and Incomplete”</a:t>
            </a:r>
          </a:p>
          <a:p>
            <a:pPr>
              <a:lnSpc>
                <a:spcPct val="80000"/>
              </a:lnSpc>
            </a:pPr>
            <a:r>
              <a:rPr lang="en-US" sz="2800"/>
              <a:t>Several thousand users…perhaps ¼ adding annotations to code: gradual learning curve</a:t>
            </a:r>
          </a:p>
          <a:p>
            <a:pPr>
              <a:lnSpc>
                <a:spcPct val="80000"/>
              </a:lnSpc>
            </a:pPr>
            <a:r>
              <a:rPr lang="en-US" sz="2800"/>
              <a:t>Detects inconsistencies between code and specifications</a:t>
            </a:r>
          </a:p>
          <a:p>
            <a:pPr>
              <a:lnSpc>
                <a:spcPct val="80000"/>
              </a:lnSpc>
            </a:pPr>
            <a:r>
              <a:rPr lang="en-US" sz="2800"/>
              <a:t>Examples: memory management (leaks, dead references), null dereferences, information hiding, undocumented modifications, etc.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0A67A3-A331-4018-9180-DF4FB3923085}" type="slidenum">
              <a:rPr lang="en-US"/>
              <a:pPr/>
              <a:t>23</a:t>
            </a:fld>
            <a:endParaRPr lang="en-US"/>
          </a:p>
        </p:txBody>
      </p:sp>
      <p:sp>
        <p:nvSpPr>
          <p:cNvPr id="22532" name="Rectangle 4"/>
          <p:cNvSpPr>
            <a:spLocks noGrp="1" noChangeArrowheads="1"/>
          </p:cNvSpPr>
          <p:nvPr>
            <p:ph type="title"/>
          </p:nvPr>
        </p:nvSpPr>
        <p:spPr/>
        <p:txBody>
          <a:bodyPr/>
          <a:lstStyle/>
          <a:p>
            <a:r>
              <a:rPr lang="en-US"/>
              <a:t>SPLINT</a:t>
            </a:r>
          </a:p>
        </p:txBody>
      </p:sp>
      <p:sp>
        <p:nvSpPr>
          <p:cNvPr id="22533" name="Rectangle 5"/>
          <p:cNvSpPr>
            <a:spLocks noGrp="1" noChangeArrowheads="1"/>
          </p:cNvSpPr>
          <p:nvPr>
            <p:ph type="body" idx="1"/>
          </p:nvPr>
        </p:nvSpPr>
        <p:spPr/>
        <p:txBody>
          <a:bodyPr/>
          <a:lstStyle/>
          <a:p>
            <a:pPr>
              <a:lnSpc>
                <a:spcPct val="80000"/>
              </a:lnSpc>
            </a:pPr>
            <a:r>
              <a:rPr lang="en-US" sz="2800"/>
              <a:t>Document assumptions about buffer sizes</a:t>
            </a:r>
          </a:p>
          <a:p>
            <a:pPr lvl="1">
              <a:lnSpc>
                <a:spcPct val="80000"/>
              </a:lnSpc>
            </a:pPr>
            <a:r>
              <a:rPr lang="en-US" sz="2400" i="1"/>
              <a:t>Semantic</a:t>
            </a:r>
            <a:r>
              <a:rPr lang="en-US" sz="2400"/>
              <a:t> comments</a:t>
            </a:r>
          </a:p>
          <a:p>
            <a:pPr lvl="1">
              <a:lnSpc>
                <a:spcPct val="80000"/>
              </a:lnSpc>
            </a:pPr>
            <a:r>
              <a:rPr lang="en-US" sz="2400"/>
              <a:t>Provide annotated standard library</a:t>
            </a:r>
          </a:p>
          <a:p>
            <a:pPr lvl="1">
              <a:lnSpc>
                <a:spcPct val="80000"/>
              </a:lnSpc>
            </a:pPr>
            <a:r>
              <a:rPr lang="en-US" sz="2400"/>
              <a:t>Allow user's to annotate their code</a:t>
            </a:r>
          </a:p>
          <a:p>
            <a:pPr>
              <a:lnSpc>
                <a:spcPct val="80000"/>
              </a:lnSpc>
            </a:pPr>
            <a:r>
              <a:rPr lang="en-US" sz="2800"/>
              <a:t>Find inconsistencies between code and assumptions </a:t>
            </a:r>
          </a:p>
          <a:p>
            <a:pPr>
              <a:lnSpc>
                <a:spcPct val="80000"/>
              </a:lnSpc>
            </a:pPr>
            <a:r>
              <a:rPr lang="en-US" sz="2800"/>
              <a:t>Make compromises to get useful checking</a:t>
            </a:r>
          </a:p>
          <a:p>
            <a:pPr lvl="1">
              <a:lnSpc>
                <a:spcPct val="80000"/>
              </a:lnSpc>
            </a:pPr>
            <a:r>
              <a:rPr lang="en-US" sz="2400"/>
              <a:t>Use simplifying assumptions to improve efficiency</a:t>
            </a:r>
          </a:p>
          <a:p>
            <a:pPr lvl="1">
              <a:lnSpc>
                <a:spcPct val="80000"/>
              </a:lnSpc>
            </a:pPr>
            <a:r>
              <a:rPr lang="en-US" sz="2400"/>
              <a:t>Use heuristics to analyze common loop idioms</a:t>
            </a:r>
          </a:p>
          <a:p>
            <a:pPr lvl="1">
              <a:lnSpc>
                <a:spcPct val="80000"/>
              </a:lnSpc>
            </a:pPr>
            <a:r>
              <a:rPr lang="en-US" sz="2400"/>
              <a:t>Accept some false positives and false negatives (unsound and incomplete analysis)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BF31801-A2E3-4232-9C07-E3D43DA39849}" type="slidenum">
              <a:rPr lang="en-US"/>
              <a:pPr/>
              <a:t>24</a:t>
            </a:fld>
            <a:endParaRPr lang="en-US"/>
          </a:p>
        </p:txBody>
      </p:sp>
      <p:sp>
        <p:nvSpPr>
          <p:cNvPr id="79874" name="Rectangle 2"/>
          <p:cNvSpPr>
            <a:spLocks noGrp="1" noChangeArrowheads="1"/>
          </p:cNvSpPr>
          <p:nvPr>
            <p:ph type="title"/>
          </p:nvPr>
        </p:nvSpPr>
        <p:spPr>
          <a:xfrm>
            <a:off x="685800" y="304800"/>
            <a:ext cx="7772400" cy="1143000"/>
          </a:xfrm>
        </p:spPr>
        <p:txBody>
          <a:bodyPr/>
          <a:lstStyle/>
          <a:p>
            <a:r>
              <a:rPr lang="en-US"/>
              <a:t>Approach</a:t>
            </a:r>
          </a:p>
        </p:txBody>
      </p:sp>
      <p:sp>
        <p:nvSpPr>
          <p:cNvPr id="79875" name="Rectangle 3"/>
          <p:cNvSpPr>
            <a:spLocks noGrp="1" noChangeArrowheads="1"/>
          </p:cNvSpPr>
          <p:nvPr>
            <p:ph type="body" idx="1"/>
          </p:nvPr>
        </p:nvSpPr>
        <p:spPr>
          <a:xfrm>
            <a:off x="914400" y="2133600"/>
            <a:ext cx="7772400" cy="4114800"/>
          </a:xfrm>
        </p:spPr>
        <p:txBody>
          <a:bodyPr/>
          <a:lstStyle/>
          <a:p>
            <a:pPr>
              <a:lnSpc>
                <a:spcPct val="90000"/>
              </a:lnSpc>
            </a:pPr>
            <a:r>
              <a:rPr lang="en-US" b="1"/>
              <a:t>Programmers add “annotations” </a:t>
            </a:r>
          </a:p>
          <a:p>
            <a:pPr lvl="1">
              <a:lnSpc>
                <a:spcPct val="90000"/>
              </a:lnSpc>
            </a:pPr>
            <a:r>
              <a:rPr lang="en-US" b="1"/>
              <a:t>Simple and precise.</a:t>
            </a:r>
          </a:p>
          <a:p>
            <a:pPr lvl="1">
              <a:lnSpc>
                <a:spcPct val="90000"/>
              </a:lnSpc>
            </a:pPr>
            <a:r>
              <a:rPr lang="en-US" b="1"/>
              <a:t>Describe programmers intent:</a:t>
            </a:r>
          </a:p>
          <a:p>
            <a:pPr lvl="2">
              <a:lnSpc>
                <a:spcPct val="90000"/>
              </a:lnSpc>
            </a:pPr>
            <a:r>
              <a:rPr lang="en-US" b="1"/>
              <a:t>Types, memory management, data hiding, aliasing, modification, null-ity, buffer sizes, security, etc.</a:t>
            </a:r>
          </a:p>
          <a:p>
            <a:pPr>
              <a:lnSpc>
                <a:spcPct val="90000"/>
              </a:lnSpc>
            </a:pPr>
            <a:r>
              <a:rPr lang="en-US" b="1"/>
              <a:t>SPLINT detects inconsistencies between annotations and code.</a:t>
            </a:r>
          </a:p>
          <a:p>
            <a:pPr lvl="1">
              <a:lnSpc>
                <a:spcPct val="90000"/>
              </a:lnSpc>
            </a:pPr>
            <a:r>
              <a:rPr lang="en-US" b="1"/>
              <a:t>Fast dataflow analyses.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77EA808-2DF9-4BB6-8D01-39779053BDAE}" type="slidenum">
              <a:rPr lang="en-US"/>
              <a:pPr/>
              <a:t>25</a:t>
            </a:fld>
            <a:endParaRPr lang="en-US"/>
          </a:p>
        </p:txBody>
      </p:sp>
      <p:sp>
        <p:nvSpPr>
          <p:cNvPr id="27652" name="Rectangle 4"/>
          <p:cNvSpPr>
            <a:spLocks noGrp="1" noChangeArrowheads="1"/>
          </p:cNvSpPr>
          <p:nvPr>
            <p:ph type="title"/>
          </p:nvPr>
        </p:nvSpPr>
        <p:spPr/>
        <p:txBody>
          <a:bodyPr/>
          <a:lstStyle/>
          <a:p>
            <a:r>
              <a:rPr lang="en-US"/>
              <a:t>Overview of checking</a:t>
            </a:r>
          </a:p>
        </p:txBody>
      </p:sp>
      <p:sp>
        <p:nvSpPr>
          <p:cNvPr id="27653" name="Rectangle 5"/>
          <p:cNvSpPr>
            <a:spLocks noGrp="1" noChangeArrowheads="1"/>
          </p:cNvSpPr>
          <p:nvPr>
            <p:ph type="body" idx="1"/>
          </p:nvPr>
        </p:nvSpPr>
        <p:spPr/>
        <p:txBody>
          <a:bodyPr/>
          <a:lstStyle/>
          <a:p>
            <a:r>
              <a:rPr lang="en-US" sz="2800"/>
              <a:t>Intraprocedural</a:t>
            </a:r>
          </a:p>
          <a:p>
            <a:pPr lvl="1"/>
            <a:r>
              <a:rPr lang="en-US" sz="2400"/>
              <a:t>But use annotations on called procedures and global variables to check calls, entry, exit points</a:t>
            </a:r>
          </a:p>
          <a:p>
            <a:r>
              <a:rPr lang="en-US" sz="2800"/>
              <a:t>Expressions generate </a:t>
            </a:r>
            <a:r>
              <a:rPr lang="en-US" sz="2800" i="1"/>
              <a:t>constraints</a:t>
            </a:r>
          </a:p>
          <a:p>
            <a:pPr lvl="1"/>
            <a:r>
              <a:rPr lang="en-US" sz="2400"/>
              <a:t>C semantics, annotations</a:t>
            </a:r>
          </a:p>
          <a:p>
            <a:r>
              <a:rPr lang="en-US" sz="2800"/>
              <a:t>Axiomatic semantics propagates constraints</a:t>
            </a:r>
          </a:p>
          <a:p>
            <a:r>
              <a:rPr lang="en-US" sz="2800"/>
              <a:t>Simplifying rules,  e.g., </a:t>
            </a:r>
            <a:br>
              <a:rPr lang="en-US" sz="2800"/>
            </a:br>
            <a:r>
              <a:rPr lang="en-US" sz="2400">
                <a:latin typeface="Lucida Console" pitchFamily="49" charset="0"/>
              </a:rPr>
              <a:t>maxRead(str + i) ==&gt; maxRead(str) - i</a:t>
            </a:r>
          </a:p>
          <a:p>
            <a:r>
              <a:rPr lang="en-US" sz="2800"/>
              <a:t>Produce warnings for unresolved constraints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6D3F691-FBDB-4A7D-BC75-791E5D811321}" type="slidenum">
              <a:rPr lang="en-US"/>
              <a:pPr/>
              <a:t>26</a:t>
            </a:fld>
            <a:endParaRPr lang="en-US"/>
          </a:p>
        </p:txBody>
      </p:sp>
      <p:sp>
        <p:nvSpPr>
          <p:cNvPr id="28674" name="Rectangle 2"/>
          <p:cNvSpPr>
            <a:spLocks noGrp="1" noChangeArrowheads="1"/>
          </p:cNvSpPr>
          <p:nvPr>
            <p:ph type="title"/>
          </p:nvPr>
        </p:nvSpPr>
        <p:spPr/>
        <p:txBody>
          <a:bodyPr/>
          <a:lstStyle/>
          <a:p>
            <a:r>
              <a:rPr lang="en-US"/>
              <a:t>Loop Heuristics</a:t>
            </a:r>
          </a:p>
        </p:txBody>
      </p:sp>
      <p:sp>
        <p:nvSpPr>
          <p:cNvPr id="28675" name="Rectangle 3"/>
          <p:cNvSpPr>
            <a:spLocks noGrp="1" noChangeArrowheads="1"/>
          </p:cNvSpPr>
          <p:nvPr>
            <p:ph type="body" idx="1"/>
          </p:nvPr>
        </p:nvSpPr>
        <p:spPr>
          <a:xfrm>
            <a:off x="609600" y="1676400"/>
            <a:ext cx="8229600" cy="3657600"/>
          </a:xfrm>
        </p:spPr>
        <p:txBody>
          <a:bodyPr/>
          <a:lstStyle/>
          <a:p>
            <a:pPr>
              <a:lnSpc>
                <a:spcPct val="90000"/>
              </a:lnSpc>
            </a:pPr>
            <a:r>
              <a:rPr lang="en-US"/>
              <a:t>Recognize common loop idioms</a:t>
            </a:r>
          </a:p>
          <a:p>
            <a:pPr>
              <a:lnSpc>
                <a:spcPct val="90000"/>
              </a:lnSpc>
            </a:pPr>
            <a:r>
              <a:rPr lang="en-US"/>
              <a:t>Use heuristics to guess number of iterations</a:t>
            </a:r>
          </a:p>
          <a:p>
            <a:pPr>
              <a:lnSpc>
                <a:spcPct val="90000"/>
              </a:lnSpc>
            </a:pPr>
            <a:r>
              <a:rPr lang="en-US"/>
              <a:t>Analyze first and last iterations</a:t>
            </a:r>
          </a:p>
          <a:p>
            <a:pPr>
              <a:lnSpc>
                <a:spcPct val="90000"/>
              </a:lnSpc>
            </a:pPr>
            <a:r>
              <a:rPr lang="en-US"/>
              <a:t>Example:</a:t>
            </a:r>
            <a:r>
              <a:rPr lang="en-US">
                <a:latin typeface="Lucida Console" pitchFamily="49" charset="0"/>
              </a:rPr>
              <a:t>for (init; *buf; buf++)</a:t>
            </a:r>
            <a:r>
              <a:rPr lang="en-US"/>
              <a:t> </a:t>
            </a:r>
          </a:p>
          <a:p>
            <a:pPr lvl="1">
              <a:lnSpc>
                <a:spcPct val="90000"/>
              </a:lnSpc>
            </a:pPr>
            <a:r>
              <a:rPr lang="en-US"/>
              <a:t>Assume </a:t>
            </a:r>
            <a:r>
              <a:rPr lang="en-US">
                <a:latin typeface="Lucida Console" pitchFamily="49" charset="0"/>
              </a:rPr>
              <a:t>maxRead(buf)</a:t>
            </a:r>
            <a:r>
              <a:rPr lang="en-US"/>
              <a:t> iterations</a:t>
            </a:r>
          </a:p>
          <a:p>
            <a:pPr lvl="1">
              <a:lnSpc>
                <a:spcPct val="90000"/>
              </a:lnSpc>
            </a:pPr>
            <a:r>
              <a:rPr lang="en-US"/>
              <a:t>Model first and last iterations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36FC4E0-3282-41D6-B218-CDC57C66BE50}" type="slidenum">
              <a:rPr lang="en-US"/>
              <a:pPr/>
              <a:t>27</a:t>
            </a:fld>
            <a:endParaRPr lang="en-US"/>
          </a:p>
        </p:txBody>
      </p:sp>
      <p:sp>
        <p:nvSpPr>
          <p:cNvPr id="24578" name="Rectangle 2"/>
          <p:cNvSpPr>
            <a:spLocks noGrp="1" noChangeArrowheads="1"/>
          </p:cNvSpPr>
          <p:nvPr>
            <p:ph type="title"/>
          </p:nvPr>
        </p:nvSpPr>
        <p:spPr>
          <a:xfrm>
            <a:off x="515938" y="133350"/>
            <a:ext cx="7924800" cy="1295400"/>
          </a:xfrm>
        </p:spPr>
        <p:txBody>
          <a:bodyPr/>
          <a:lstStyle/>
          <a:p>
            <a:r>
              <a:rPr lang="en-US"/>
              <a:t>SPLINT Annotations</a:t>
            </a:r>
          </a:p>
        </p:txBody>
      </p:sp>
      <p:sp>
        <p:nvSpPr>
          <p:cNvPr id="24579" name="Rectangle 3"/>
          <p:cNvSpPr>
            <a:spLocks noGrp="1" noChangeArrowheads="1"/>
          </p:cNvSpPr>
          <p:nvPr>
            <p:ph type="body" idx="1"/>
          </p:nvPr>
        </p:nvSpPr>
        <p:spPr>
          <a:xfrm>
            <a:off x="609600" y="1447800"/>
            <a:ext cx="7848600" cy="3657600"/>
          </a:xfrm>
        </p:spPr>
        <p:txBody>
          <a:bodyPr/>
          <a:lstStyle/>
          <a:p>
            <a:pPr>
              <a:lnSpc>
                <a:spcPct val="90000"/>
              </a:lnSpc>
            </a:pPr>
            <a:r>
              <a:rPr lang="en-US" sz="2400">
                <a:latin typeface="Lucida Console" pitchFamily="49" charset="0"/>
              </a:rPr>
              <a:t>requires		</a:t>
            </a:r>
            <a:r>
              <a:rPr lang="en-US" sz="1600">
                <a:latin typeface="Tahoma" pitchFamily="34" charset="0"/>
              </a:rPr>
              <a:t>are known as</a:t>
            </a:r>
            <a:r>
              <a:rPr lang="en-US" sz="1600">
                <a:latin typeface="Lucida Console" pitchFamily="49" charset="0"/>
              </a:rPr>
              <a:t> </a:t>
            </a:r>
            <a:r>
              <a:rPr lang="en-US" sz="1600">
                <a:latin typeface="Tahoma" pitchFamily="34" charset="0"/>
              </a:rPr>
              <a:t>pre-conditions</a:t>
            </a:r>
          </a:p>
          <a:p>
            <a:pPr>
              <a:lnSpc>
                <a:spcPct val="90000"/>
              </a:lnSpc>
            </a:pPr>
            <a:r>
              <a:rPr lang="en-US" sz="2400">
                <a:latin typeface="Lucida Console" pitchFamily="49" charset="0"/>
              </a:rPr>
              <a:t>ensures		</a:t>
            </a:r>
            <a:r>
              <a:rPr lang="en-US" sz="1600">
                <a:latin typeface="Tahoma" pitchFamily="34" charset="0"/>
              </a:rPr>
              <a:t>are known as post-conditions</a:t>
            </a:r>
          </a:p>
          <a:p>
            <a:pPr>
              <a:lnSpc>
                <a:spcPct val="90000"/>
              </a:lnSpc>
            </a:pPr>
            <a:r>
              <a:rPr lang="en-US" sz="2400"/>
              <a:t>maxSet() highest index that can be safely written to</a:t>
            </a:r>
          </a:p>
          <a:p>
            <a:pPr>
              <a:lnSpc>
                <a:spcPct val="90000"/>
              </a:lnSpc>
            </a:pPr>
            <a:r>
              <a:rPr lang="en-US" sz="2400"/>
              <a:t>maxRead() highest index that can be safely read</a:t>
            </a:r>
          </a:p>
          <a:p>
            <a:pPr>
              <a:lnSpc>
                <a:spcPct val="90000"/>
              </a:lnSpc>
            </a:pPr>
            <a:r>
              <a:rPr lang="en-US" sz="2400"/>
              <a:t>A declaration such as </a:t>
            </a:r>
            <a:br>
              <a:rPr lang="en-US" sz="2400"/>
            </a:br>
            <a:r>
              <a:rPr lang="en-US" sz="2400"/>
              <a:t>	</a:t>
            </a:r>
            <a:r>
              <a:rPr lang="en-US" sz="2000">
                <a:latin typeface="Lucida Console" pitchFamily="49" charset="0"/>
              </a:rPr>
              <a:t>char buffer[100];</a:t>
            </a:r>
            <a:r>
              <a:rPr lang="en-US" sz="2400">
                <a:latin typeface="Lucida Console" pitchFamily="49" charset="0"/>
              </a:rPr>
              <a:t/>
            </a:r>
            <a:br>
              <a:rPr lang="en-US" sz="2400">
                <a:latin typeface="Lucida Console" pitchFamily="49" charset="0"/>
              </a:rPr>
            </a:br>
            <a:r>
              <a:rPr lang="en-US" sz="2400">
                <a:latin typeface="Tahoma" pitchFamily="34" charset="0"/>
              </a:rPr>
              <a:t>yields</a:t>
            </a:r>
          </a:p>
          <a:p>
            <a:pPr lvl="1">
              <a:lnSpc>
                <a:spcPct val="90000"/>
              </a:lnSpc>
              <a:buFont typeface="Wingdings" pitchFamily="2" charset="2"/>
              <a:buNone/>
            </a:pPr>
            <a:r>
              <a:rPr lang="en-US" sz="2000">
                <a:latin typeface="Lucida Console" pitchFamily="49" charset="0"/>
              </a:rPr>
              <a:t>		ensures maxSet(buffer) == 99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79F426D0-85AC-471D-AB22-9DF36BAA5453}" type="slidenum">
              <a:rPr lang="en-US"/>
              <a:pPr/>
              <a:t>28</a:t>
            </a:fld>
            <a:endParaRPr lang="en-US"/>
          </a:p>
        </p:txBody>
      </p:sp>
      <p:sp>
        <p:nvSpPr>
          <p:cNvPr id="81922" name="Rectangle 2"/>
          <p:cNvSpPr>
            <a:spLocks noGrp="1" noChangeArrowheads="1"/>
          </p:cNvSpPr>
          <p:nvPr>
            <p:ph type="title"/>
          </p:nvPr>
        </p:nvSpPr>
        <p:spPr/>
        <p:txBody>
          <a:bodyPr/>
          <a:lstStyle/>
          <a:p>
            <a:r>
              <a:rPr lang="en-US"/>
              <a:t>SPLINT Annotation Example</a:t>
            </a:r>
          </a:p>
        </p:txBody>
      </p:sp>
      <p:sp>
        <p:nvSpPr>
          <p:cNvPr id="81923" name="Rectangle 3"/>
          <p:cNvSpPr>
            <a:spLocks noGrp="1" noChangeArrowheads="1"/>
          </p:cNvSpPr>
          <p:nvPr>
            <p:ph type="body" idx="4294967295"/>
          </p:nvPr>
        </p:nvSpPr>
        <p:spPr>
          <a:xfrm>
            <a:off x="762000" y="2057400"/>
            <a:ext cx="7772400" cy="4114800"/>
          </a:xfrm>
        </p:spPr>
        <p:txBody>
          <a:bodyPr/>
          <a:lstStyle/>
          <a:p>
            <a:pPr eaLnBrk="0" hangingPunct="0">
              <a:buClrTx/>
              <a:buSzTx/>
              <a:buFontTx/>
              <a:buNone/>
            </a:pPr>
            <a:r>
              <a:rPr kumimoji="1" lang="en-US" sz="2800" b="1">
                <a:solidFill>
                  <a:schemeClr val="accent2"/>
                </a:solidFill>
                <a:effectLst>
                  <a:outerShdw blurRad="38100" dist="38100" dir="2700000" algn="tl">
                    <a:srgbClr val="FFFFFF"/>
                  </a:outerShdw>
                </a:effectLst>
                <a:latin typeface="Lucida Console" pitchFamily="49" charset="0"/>
              </a:rPr>
              <a:t>char *strncat </a:t>
            </a:r>
            <a:br>
              <a:rPr kumimoji="1" lang="en-US" sz="2800" b="1">
                <a:solidFill>
                  <a:schemeClr val="accent2"/>
                </a:solidFill>
                <a:effectLst>
                  <a:outerShdw blurRad="38100" dist="38100" dir="2700000" algn="tl">
                    <a:srgbClr val="FFFFFF"/>
                  </a:outerShdw>
                </a:effectLst>
                <a:latin typeface="Lucida Console" pitchFamily="49" charset="0"/>
              </a:rPr>
            </a:br>
            <a:r>
              <a:rPr kumimoji="1" lang="en-US" sz="2800" b="1">
                <a:solidFill>
                  <a:schemeClr val="accent2"/>
                </a:solidFill>
                <a:effectLst>
                  <a:outerShdw blurRad="38100" dist="38100" dir="2700000" algn="tl">
                    <a:srgbClr val="FFFFFF"/>
                  </a:outerShdw>
                </a:effectLst>
                <a:latin typeface="Lucida Console" pitchFamily="49" charset="0"/>
              </a:rPr>
              <a:t>(char *d, char *s, size_t n)</a:t>
            </a:r>
            <a:br>
              <a:rPr kumimoji="1" lang="en-US" sz="2800" b="1">
                <a:solidFill>
                  <a:schemeClr val="accent2"/>
                </a:solidFill>
                <a:effectLst>
                  <a:outerShdw blurRad="38100" dist="38100" dir="2700000" algn="tl">
                    <a:srgbClr val="FFFFFF"/>
                  </a:outerShdw>
                </a:effectLst>
                <a:latin typeface="Lucida Console" pitchFamily="49" charset="0"/>
              </a:rPr>
            </a:br>
            <a:endParaRPr kumimoji="1" lang="en-US" sz="2800" b="1">
              <a:solidFill>
                <a:schemeClr val="accent2"/>
              </a:solidFill>
              <a:effectLst>
                <a:outerShdw blurRad="38100" dist="38100" dir="2700000" algn="tl">
                  <a:srgbClr val="FFFFFF"/>
                </a:outerShdw>
              </a:effectLst>
              <a:latin typeface="Lucida Console" pitchFamily="49" charset="0"/>
            </a:endParaRPr>
          </a:p>
          <a:p>
            <a:pPr eaLnBrk="0" hangingPunct="0">
              <a:buClrTx/>
              <a:buSzTx/>
              <a:buFontTx/>
              <a:buNone/>
            </a:pPr>
            <a:r>
              <a:rPr kumimoji="1" lang="en-US" sz="2000" b="1">
                <a:solidFill>
                  <a:schemeClr val="folHlink"/>
                </a:solidFill>
                <a:effectLst>
                  <a:outerShdw blurRad="38100" dist="38100" dir="2700000" algn="tl">
                    <a:srgbClr val="FFFFFF"/>
                  </a:outerShdw>
                </a:effectLst>
                <a:latin typeface="Lucida Console" pitchFamily="49" charset="0"/>
              </a:rPr>
              <a:t>/*@</a:t>
            </a:r>
            <a:br>
              <a:rPr kumimoji="1" lang="en-US" sz="2000" b="1">
                <a:solidFill>
                  <a:schemeClr val="folHlink"/>
                </a:solidFill>
                <a:effectLst>
                  <a:outerShdw blurRad="38100" dist="38100" dir="2700000" algn="tl">
                    <a:srgbClr val="FFFFFF"/>
                  </a:outerShdw>
                </a:effectLst>
                <a:latin typeface="Lucida Console" pitchFamily="49" charset="0"/>
              </a:rPr>
            </a:br>
            <a:r>
              <a:rPr kumimoji="1" lang="en-US" sz="2000" b="1">
                <a:solidFill>
                  <a:schemeClr val="folHlink"/>
                </a:solidFill>
                <a:effectLst>
                  <a:outerShdw blurRad="38100" dist="38100" dir="2700000" algn="tl">
                    <a:srgbClr val="FFFFFF"/>
                  </a:outerShdw>
                </a:effectLst>
                <a:latin typeface="Lucida Console" pitchFamily="49" charset="0"/>
              </a:rPr>
              <a:t>   </a:t>
            </a:r>
            <a:r>
              <a:rPr kumimoji="1" lang="en-US" sz="2400" b="1">
                <a:solidFill>
                  <a:schemeClr val="folHlink"/>
                </a:solidFill>
                <a:effectLst>
                  <a:outerShdw blurRad="38100" dist="38100" dir="2700000" algn="tl">
                    <a:srgbClr val="FFFFFF"/>
                  </a:outerShdw>
                </a:effectLst>
                <a:latin typeface="Lucida Console" pitchFamily="49" charset="0"/>
              </a:rPr>
              <a:t>requires </a:t>
            </a:r>
            <a:br>
              <a:rPr kumimoji="1" lang="en-US" sz="2400" b="1">
                <a:solidFill>
                  <a:schemeClr val="folHlink"/>
                </a:solidFill>
                <a:effectLst>
                  <a:outerShdw blurRad="38100" dist="38100" dir="2700000" algn="tl">
                    <a:srgbClr val="FFFFFF"/>
                  </a:outerShdw>
                </a:effectLst>
                <a:latin typeface="Lucida Console" pitchFamily="49" charset="0"/>
              </a:rPr>
            </a:br>
            <a:r>
              <a:rPr kumimoji="1" lang="en-US" sz="2400" b="1">
                <a:solidFill>
                  <a:schemeClr val="folHlink"/>
                </a:solidFill>
                <a:effectLst>
                  <a:outerShdw blurRad="38100" dist="38100" dir="2700000" algn="tl">
                    <a:srgbClr val="FFFFFF"/>
                  </a:outerShdw>
                </a:effectLst>
                <a:latin typeface="Lucida Console" pitchFamily="49" charset="0"/>
              </a:rPr>
              <a:t>     maxSet(d) &gt;= maxRead(s) + n</a:t>
            </a:r>
          </a:p>
          <a:p>
            <a:pPr eaLnBrk="0" hangingPunct="0">
              <a:buClrTx/>
              <a:buSzTx/>
              <a:buFontTx/>
              <a:buNone/>
            </a:pPr>
            <a:r>
              <a:rPr kumimoji="1" lang="en-US" sz="2000" b="1">
                <a:solidFill>
                  <a:schemeClr val="folHlink"/>
                </a:solidFill>
                <a:effectLst>
                  <a:outerShdw blurRad="38100" dist="38100" dir="2700000" algn="tl">
                    <a:srgbClr val="FFFFFF"/>
                  </a:outerShdw>
                </a:effectLst>
                <a:latin typeface="Lucida Console"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0BF5A2D-431A-49F5-B24D-9DE5E62ED8C6}" type="slidenum">
              <a:rPr lang="en-US"/>
              <a:pPr/>
              <a:t>29</a:t>
            </a:fld>
            <a:endParaRPr lang="en-US"/>
          </a:p>
        </p:txBody>
      </p:sp>
      <p:sp>
        <p:nvSpPr>
          <p:cNvPr id="82946" name="Rectangle 2"/>
          <p:cNvSpPr>
            <a:spLocks noGrp="1" noChangeArrowheads="1"/>
          </p:cNvSpPr>
          <p:nvPr>
            <p:ph type="title"/>
          </p:nvPr>
        </p:nvSpPr>
        <p:spPr/>
        <p:txBody>
          <a:bodyPr/>
          <a:lstStyle/>
          <a:p>
            <a:r>
              <a:rPr lang="en-US"/>
              <a:t>SPLINT Annotation Example</a:t>
            </a:r>
          </a:p>
        </p:txBody>
      </p:sp>
      <p:sp>
        <p:nvSpPr>
          <p:cNvPr id="82947" name="Rectangle 3"/>
          <p:cNvSpPr>
            <a:spLocks noGrp="1" noChangeArrowheads="1"/>
          </p:cNvSpPr>
          <p:nvPr>
            <p:ph type="body" idx="1"/>
          </p:nvPr>
        </p:nvSpPr>
        <p:spPr/>
        <p:txBody>
          <a:bodyPr/>
          <a:lstStyle/>
          <a:p>
            <a:pPr>
              <a:buFont typeface="Wingdings" pitchFamily="2" charset="2"/>
              <a:buNone/>
            </a:pPr>
            <a:r>
              <a:rPr lang="en-US">
                <a:latin typeface="Courier New" pitchFamily="49" charset="0"/>
                <a:ea typeface="MS Mincho" pitchFamily="49" charset="-128"/>
              </a:rPr>
              <a:t>char *</a:t>
            </a:r>
            <a:r>
              <a:rPr lang="en-US">
                <a:latin typeface="Courier New" pitchFamily="49" charset="0"/>
                <a:cs typeface="Arial" charset="0"/>
              </a:rPr>
              <a:t>strcpy (char *</a:t>
            </a:r>
            <a:r>
              <a:rPr lang="en-US">
                <a:latin typeface="Courier New" pitchFamily="49" charset="0"/>
                <a:ea typeface="MS Mincho" pitchFamily="49" charset="-128"/>
              </a:rPr>
              <a:t>s1, const char *s2)     </a:t>
            </a:r>
            <a:endParaRPr lang="en-US">
              <a:latin typeface="Courier New" pitchFamily="49" charset="0"/>
              <a:cs typeface="Courier New" pitchFamily="49" charset="0"/>
            </a:endParaRPr>
          </a:p>
          <a:p>
            <a:pPr>
              <a:buFont typeface="Wingdings" pitchFamily="2" charset="2"/>
              <a:buNone/>
            </a:pPr>
            <a:r>
              <a:rPr lang="en-US">
                <a:latin typeface="Courier New" pitchFamily="49" charset="0"/>
                <a:ea typeface="MS Mincho" pitchFamily="49" charset="-128"/>
              </a:rPr>
              <a:t> </a:t>
            </a:r>
            <a:r>
              <a:rPr lang="en-US" sz="2400">
                <a:latin typeface="Courier New" pitchFamily="49" charset="0"/>
                <a:ea typeface="MS Mincho" pitchFamily="49" charset="-128"/>
              </a:rPr>
              <a:t>/*@requires maxSet(s1) &gt;= maxRead(s2)@*/ </a:t>
            </a:r>
            <a:endParaRPr lang="en-US" sz="2400">
              <a:latin typeface="Courier New" pitchFamily="49" charset="0"/>
              <a:cs typeface="Courier New" pitchFamily="49" charset="0"/>
            </a:endParaRPr>
          </a:p>
          <a:p>
            <a:pPr>
              <a:buFont typeface="Wingdings" pitchFamily="2" charset="2"/>
              <a:buNone/>
            </a:pPr>
            <a:r>
              <a:rPr lang="en-US" sz="2400">
                <a:latin typeface="Courier New" pitchFamily="49" charset="0"/>
                <a:ea typeface="MS Mincho" pitchFamily="49" charset="-128"/>
              </a:rPr>
              <a:t> /*@ensures maxRead(s1) == maxRead(s2)</a:t>
            </a:r>
          </a:p>
          <a:p>
            <a:pPr>
              <a:buFont typeface="Wingdings" pitchFamily="2" charset="2"/>
              <a:buNone/>
            </a:pPr>
            <a:r>
              <a:rPr lang="en-US" sz="2400">
                <a:latin typeface="Courier New" pitchFamily="49" charset="0"/>
                <a:ea typeface="MS Mincho" pitchFamily="49" charset="-128"/>
              </a:rPr>
              <a:t>		 /\ result == s1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11BE7A6-07CB-49C2-B725-C4ED65DAE746}" type="slidenum">
              <a:rPr lang="en-US"/>
              <a:pPr/>
              <a:t>3</a:t>
            </a:fld>
            <a:endParaRPr lang="en-US"/>
          </a:p>
        </p:txBody>
      </p:sp>
      <p:sp>
        <p:nvSpPr>
          <p:cNvPr id="7170" name="Rectangle 2"/>
          <p:cNvSpPr>
            <a:spLocks noGrp="1" noChangeArrowheads="1"/>
          </p:cNvSpPr>
          <p:nvPr>
            <p:ph type="title"/>
          </p:nvPr>
        </p:nvSpPr>
        <p:spPr/>
        <p:txBody>
          <a:bodyPr/>
          <a:lstStyle/>
          <a:p>
            <a:r>
              <a:rPr lang="en-US"/>
              <a:t>Robust Programs</a:t>
            </a:r>
          </a:p>
        </p:txBody>
      </p:sp>
      <p:sp>
        <p:nvSpPr>
          <p:cNvPr id="7171" name="Rectangle 3"/>
          <p:cNvSpPr>
            <a:spLocks noGrp="1" noChangeArrowheads="1"/>
          </p:cNvSpPr>
          <p:nvPr>
            <p:ph type="body" idx="1"/>
          </p:nvPr>
        </p:nvSpPr>
        <p:spPr/>
        <p:txBody>
          <a:bodyPr/>
          <a:lstStyle/>
          <a:p>
            <a:endParaRPr lang="en-US" sz="2800"/>
          </a:p>
          <a:p>
            <a:pPr lvl="1"/>
            <a:r>
              <a:rPr lang="en-US" sz="2400"/>
              <a:t>Crash proof, and hang-proof no matter what the inputs are.  </a:t>
            </a:r>
          </a:p>
          <a:p>
            <a:pPr lvl="1"/>
            <a:r>
              <a:rPr lang="en-US" sz="2400"/>
              <a:t>Crash is unexpected termination.  </a:t>
            </a:r>
          </a:p>
          <a:p>
            <a:pPr lvl="1"/>
            <a:r>
              <a:rPr lang="en-US" sz="2400"/>
              <a:t>A hang is unexpected non-termination.  Two classes of being hung are: infinite looping, and waiting for an event that will not occur.  Infinite looping consumes heavily the CPU time.  Waiting for a non-occurring event consumes almost no resources.  </a:t>
            </a:r>
          </a:p>
          <a:p>
            <a:pPr lvl="1"/>
            <a:r>
              <a:rPr lang="en-US" sz="2400"/>
              <a:t>Note that infinite recursion will lead to a crash via resource exhaustion.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E3993B-EF37-4024-8509-E6BEBD8134A1}" type="slidenum">
              <a:rPr lang="en-US"/>
              <a:pPr/>
              <a:t>30</a:t>
            </a:fld>
            <a:endParaRPr lang="en-US"/>
          </a:p>
        </p:txBody>
      </p:sp>
      <p:sp>
        <p:nvSpPr>
          <p:cNvPr id="83970" name="Rectangle 2"/>
          <p:cNvSpPr>
            <a:spLocks noGrp="1" noChangeArrowheads="1"/>
          </p:cNvSpPr>
          <p:nvPr>
            <p:ph type="title"/>
          </p:nvPr>
        </p:nvSpPr>
        <p:spPr/>
        <p:txBody>
          <a:bodyPr/>
          <a:lstStyle/>
          <a:p>
            <a:r>
              <a:rPr lang="en-US">
                <a:cs typeface="Times New Roman" pitchFamily="18" charset="0"/>
              </a:rPr>
              <a:t>SPLINT generates preconditions</a:t>
            </a:r>
          </a:p>
        </p:txBody>
      </p:sp>
      <p:sp>
        <p:nvSpPr>
          <p:cNvPr id="83971" name="Rectangle 3"/>
          <p:cNvSpPr>
            <a:spLocks noGrp="1" noChangeArrowheads="1"/>
          </p:cNvSpPr>
          <p:nvPr>
            <p:ph type="body" idx="1"/>
          </p:nvPr>
        </p:nvSpPr>
        <p:spPr/>
        <p:txBody>
          <a:bodyPr/>
          <a:lstStyle/>
          <a:p>
            <a:r>
              <a:rPr lang="en-US" sz="2800">
                <a:latin typeface="Courier New" pitchFamily="49" charset="0"/>
                <a:cs typeface="Arial" charset="0"/>
              </a:rPr>
              <a:t>strcpy(ls_short,entry-&gt;arg[0]);</a:t>
            </a:r>
            <a:r>
              <a:rPr lang="en-US">
                <a:latin typeface="Courier New" pitchFamily="49" charset="0"/>
                <a:cs typeface="Arial" charset="0"/>
              </a:rPr>
              <a:t> </a:t>
            </a:r>
            <a:endParaRPr lang="en-US">
              <a:latin typeface="Courier New" pitchFamily="49" charset="0"/>
              <a:cs typeface="Times New Roman" pitchFamily="18" charset="0"/>
            </a:endParaRPr>
          </a:p>
          <a:p>
            <a:r>
              <a:rPr lang="en-US">
                <a:latin typeface="Courier New" pitchFamily="49" charset="0"/>
                <a:cs typeface="Arial" charset="0"/>
              </a:rPr>
              <a:t>strcpy</a:t>
            </a:r>
            <a:r>
              <a:rPr lang="en-US">
                <a:cs typeface="Times New Roman" pitchFamily="18" charset="0"/>
              </a:rPr>
              <a:t> </a:t>
            </a:r>
            <a:r>
              <a:rPr lang="en-US">
                <a:cs typeface="Arial" charset="0"/>
              </a:rPr>
              <a:t>requires</a:t>
            </a:r>
            <a:r>
              <a:rPr lang="en-US">
                <a:cs typeface="Times New Roman" pitchFamily="18" charset="0"/>
              </a:rPr>
              <a:t> </a:t>
            </a:r>
          </a:p>
          <a:p>
            <a:pPr>
              <a:buFont typeface="Wingdings" pitchFamily="2" charset="2"/>
              <a:buNone/>
            </a:pPr>
            <a:r>
              <a:rPr lang="en-US">
                <a:cs typeface="Times New Roman" pitchFamily="18" charset="0"/>
              </a:rPr>
              <a:t>		</a:t>
            </a:r>
            <a:r>
              <a:rPr lang="en-US">
                <a:ea typeface="MS Mincho" pitchFamily="49" charset="-128"/>
              </a:rPr>
              <a:t>maxSet(s1) &gt;= maxRead(s2)</a:t>
            </a:r>
            <a:r>
              <a:rPr lang="en-US">
                <a:latin typeface="Times New Roman" pitchFamily="18" charset="0"/>
                <a:ea typeface="MS Mincho" pitchFamily="49" charset="-128"/>
              </a:rPr>
              <a:t> </a:t>
            </a:r>
          </a:p>
          <a:p>
            <a:r>
              <a:rPr lang="en-US">
                <a:cs typeface="Times New Roman" pitchFamily="18" charset="0"/>
              </a:rPr>
              <a:t>substituting the actual parameters: </a:t>
            </a:r>
          </a:p>
          <a:p>
            <a:pPr>
              <a:buFont typeface="Wingdings" pitchFamily="2" charset="2"/>
              <a:buNone/>
            </a:pPr>
            <a:r>
              <a:rPr lang="en-US">
                <a:cs typeface="Times New Roman" pitchFamily="18" charset="0"/>
              </a:rPr>
              <a:t>   </a:t>
            </a:r>
            <a:r>
              <a:rPr lang="en-US" sz="2000">
                <a:latin typeface="Courier New" pitchFamily="49" charset="0"/>
                <a:cs typeface="Arial" charset="0"/>
              </a:rPr>
              <a:t>maxSet (ls_short @ ftpd.c:1112:14) &gt;= </a:t>
            </a:r>
            <a:br>
              <a:rPr lang="en-US" sz="2000">
                <a:latin typeface="Courier New" pitchFamily="49" charset="0"/>
                <a:cs typeface="Arial" charset="0"/>
              </a:rPr>
            </a:br>
            <a:r>
              <a:rPr lang="en-US" sz="2000">
                <a:latin typeface="Courier New" pitchFamily="49" charset="0"/>
                <a:cs typeface="Arial" charset="0"/>
              </a:rPr>
              <a:t>	maxRead (entry-&gt;arg[0] @ ftpd.c:1112:23)</a:t>
            </a:r>
            <a:r>
              <a:rPr lang="en-US">
                <a:cs typeface="Times New Roman" pitchFamily="18" charset="0"/>
              </a:rPr>
              <a:t> </a:t>
            </a:r>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F34954B-AB96-41A8-ABDC-3DED266C3534}" type="slidenum">
              <a:rPr lang="en-US"/>
              <a:pPr/>
              <a:t>31</a:t>
            </a:fld>
            <a:endParaRPr lang="en-US"/>
          </a:p>
        </p:txBody>
      </p:sp>
      <p:sp>
        <p:nvSpPr>
          <p:cNvPr id="84994" name="Rectangle 2"/>
          <p:cNvSpPr>
            <a:spLocks noGrp="1" noChangeArrowheads="1"/>
          </p:cNvSpPr>
          <p:nvPr>
            <p:ph type="title"/>
          </p:nvPr>
        </p:nvSpPr>
        <p:spPr/>
        <p:txBody>
          <a:bodyPr/>
          <a:lstStyle/>
          <a:p>
            <a:r>
              <a:rPr lang="en-US">
                <a:ea typeface="MS Mincho" pitchFamily="49" charset="-128"/>
              </a:rPr>
              <a:t>SPLINT constraints</a:t>
            </a:r>
          </a:p>
        </p:txBody>
      </p:sp>
      <p:sp>
        <p:nvSpPr>
          <p:cNvPr id="84995" name="Rectangle 3"/>
          <p:cNvSpPr>
            <a:spLocks noGrp="1" noChangeArrowheads="1"/>
          </p:cNvSpPr>
          <p:nvPr>
            <p:ph type="body" idx="1"/>
          </p:nvPr>
        </p:nvSpPr>
        <p:spPr/>
        <p:txBody>
          <a:bodyPr/>
          <a:lstStyle/>
          <a:p>
            <a:r>
              <a:rPr lang="fr-FR" sz="2800" i="1">
                <a:latin typeface="Courier New" pitchFamily="49" charset="0"/>
                <a:ea typeface="MS Mincho" pitchFamily="49" charset="-128"/>
              </a:rPr>
              <a:t>1</a:t>
            </a:r>
            <a:r>
              <a:rPr lang="fr-FR" sz="2800">
                <a:latin typeface="Courier New" pitchFamily="49" charset="0"/>
                <a:ea typeface="MS Mincho" pitchFamily="49" charset="-128"/>
              </a:rPr>
              <a:t>	t++;</a:t>
            </a:r>
            <a:br>
              <a:rPr lang="fr-FR" sz="2800">
                <a:latin typeface="Courier New" pitchFamily="49" charset="0"/>
                <a:ea typeface="MS Mincho" pitchFamily="49" charset="-128"/>
              </a:rPr>
            </a:br>
            <a:r>
              <a:rPr lang="fr-FR" sz="2800" i="1">
                <a:latin typeface="Courier New" pitchFamily="49" charset="0"/>
                <a:ea typeface="MS Mincho" pitchFamily="49" charset="-128"/>
              </a:rPr>
              <a:t>2</a:t>
            </a:r>
            <a:r>
              <a:rPr lang="fr-FR" sz="2800">
                <a:latin typeface="Courier New" pitchFamily="49" charset="0"/>
                <a:ea typeface="MS Mincho" pitchFamily="49" charset="-128"/>
              </a:rPr>
              <a:t>	*t = ‘x’;</a:t>
            </a:r>
            <a:br>
              <a:rPr lang="fr-FR" sz="2800">
                <a:latin typeface="Courier New" pitchFamily="49" charset="0"/>
                <a:ea typeface="MS Mincho" pitchFamily="49" charset="-128"/>
              </a:rPr>
            </a:br>
            <a:r>
              <a:rPr lang="en-US" sz="2800" i="1">
                <a:latin typeface="Courier New" pitchFamily="49" charset="0"/>
                <a:ea typeface="MS Mincho" pitchFamily="49" charset="-128"/>
              </a:rPr>
              <a:t>3</a:t>
            </a:r>
            <a:r>
              <a:rPr lang="en-US" sz="2800">
                <a:latin typeface="Courier New" pitchFamily="49" charset="0"/>
                <a:ea typeface="MS Mincho" pitchFamily="49" charset="-128"/>
              </a:rPr>
              <a:t>	t++;</a:t>
            </a:r>
            <a:endParaRPr lang="en-US" sz="2800">
              <a:latin typeface="Courier New" pitchFamily="49" charset="0"/>
              <a:cs typeface="Courier New" pitchFamily="49" charset="0"/>
            </a:endParaRPr>
          </a:p>
          <a:p>
            <a:r>
              <a:rPr lang="en-US" sz="2800">
                <a:ea typeface="MS Mincho" pitchFamily="49" charset="-128"/>
              </a:rPr>
              <a:t>leads to the constraints: </a:t>
            </a:r>
            <a:endParaRPr lang="en-US" sz="2800">
              <a:cs typeface="Times New Roman" pitchFamily="18" charset="0"/>
            </a:endParaRPr>
          </a:p>
          <a:p>
            <a:pPr lvl="1" algn="just"/>
            <a:r>
              <a:rPr lang="fr-FR" sz="2400">
                <a:latin typeface="Courier New" pitchFamily="49" charset="0"/>
                <a:ea typeface="MS Mincho" pitchFamily="49" charset="-128"/>
              </a:rPr>
              <a:t>requires maxSet(t @ 1:1) &gt;= 1, </a:t>
            </a:r>
            <a:endParaRPr lang="en-US" sz="2400">
              <a:latin typeface="Courier New" pitchFamily="49" charset="0"/>
              <a:cs typeface="Times New Roman" pitchFamily="18" charset="0"/>
            </a:endParaRPr>
          </a:p>
          <a:p>
            <a:pPr lvl="1" algn="just"/>
            <a:r>
              <a:rPr lang="en-US" sz="2400">
                <a:latin typeface="Courier New" pitchFamily="49" charset="0"/>
                <a:ea typeface="MS Mincho" pitchFamily="49" charset="-128"/>
              </a:rPr>
              <a:t>ensures maxRead(t @ 3:4) &gt;= -1 and </a:t>
            </a:r>
            <a:endParaRPr lang="en-US" sz="2400">
              <a:latin typeface="Courier New" pitchFamily="49" charset="0"/>
              <a:cs typeface="Times New Roman" pitchFamily="18" charset="0"/>
            </a:endParaRPr>
          </a:p>
          <a:p>
            <a:pPr lvl="1" algn="just"/>
            <a:r>
              <a:rPr lang="fr-FR" sz="2400">
                <a:latin typeface="Courier New" pitchFamily="49" charset="0"/>
                <a:ea typeface="MS Mincho" pitchFamily="49" charset="-128"/>
              </a:rPr>
              <a:t>ensures (t @ 3:4) = (t @ 1:1) + 2.</a:t>
            </a:r>
            <a:endParaRPr lang="en-US" sz="2400">
              <a:latin typeface="Courier New" pitchFamily="49" charset="0"/>
              <a:cs typeface="Times New Roman" pitchFamily="18" charset="0"/>
            </a:endParaRPr>
          </a:p>
          <a:p>
            <a:endParaRPr lang="en-US" sz="2800">
              <a:latin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2B3101D-36A5-42EF-AC90-B2B2FAF5B116}" type="slidenum">
              <a:rPr lang="en-US"/>
              <a:pPr/>
              <a:t>32</a:t>
            </a:fld>
            <a:endParaRPr lang="en-US"/>
          </a:p>
        </p:txBody>
      </p:sp>
      <p:sp>
        <p:nvSpPr>
          <p:cNvPr id="54274" name="Rectangle 2"/>
          <p:cNvSpPr>
            <a:spLocks noGrp="1" noChangeArrowheads="1"/>
          </p:cNvSpPr>
          <p:nvPr>
            <p:ph type="title"/>
          </p:nvPr>
        </p:nvSpPr>
        <p:spPr/>
        <p:txBody>
          <a:bodyPr/>
          <a:lstStyle/>
          <a:p>
            <a:r>
              <a:rPr lang="en-US"/>
              <a:t>Detecting Buffer Overflows</a:t>
            </a:r>
          </a:p>
        </p:txBody>
      </p:sp>
      <p:sp>
        <p:nvSpPr>
          <p:cNvPr id="54275" name="Rectangle 3"/>
          <p:cNvSpPr>
            <a:spLocks noGrp="1" noChangeArrowheads="1"/>
          </p:cNvSpPr>
          <p:nvPr>
            <p:ph type="body" idx="1"/>
          </p:nvPr>
        </p:nvSpPr>
        <p:spPr>
          <a:xfrm>
            <a:off x="685800" y="1752600"/>
            <a:ext cx="7772400" cy="4114800"/>
          </a:xfrm>
        </p:spPr>
        <p:txBody>
          <a:bodyPr/>
          <a:lstStyle/>
          <a:p>
            <a:pPr>
              <a:lnSpc>
                <a:spcPct val="90000"/>
              </a:lnSpc>
            </a:pPr>
            <a:r>
              <a:rPr lang="en-US" sz="2800"/>
              <a:t>More expressive annotations</a:t>
            </a:r>
          </a:p>
          <a:p>
            <a:pPr lvl="1">
              <a:lnSpc>
                <a:spcPct val="90000"/>
              </a:lnSpc>
            </a:pPr>
            <a:r>
              <a:rPr lang="en-US" sz="2400"/>
              <a:t>e.g., maxSet is the highest index that can safely be written to</a:t>
            </a:r>
          </a:p>
          <a:p>
            <a:pPr>
              <a:lnSpc>
                <a:spcPct val="90000"/>
              </a:lnSpc>
            </a:pPr>
            <a:r>
              <a:rPr lang="en-US" sz="2800"/>
              <a:t>Checking uses axiomatic semantics with simplification rules</a:t>
            </a:r>
          </a:p>
          <a:p>
            <a:pPr>
              <a:lnSpc>
                <a:spcPct val="90000"/>
              </a:lnSpc>
            </a:pPr>
            <a:r>
              <a:rPr lang="en-US" sz="2800"/>
              <a:t>Heuristics for analyzing common loop idioms</a:t>
            </a:r>
          </a:p>
          <a:p>
            <a:pPr>
              <a:lnSpc>
                <a:spcPct val="90000"/>
              </a:lnSpc>
            </a:pPr>
            <a:r>
              <a:rPr lang="en-US" sz="2800"/>
              <a:t>Detected known and unknown vulnerabilities in wu-ftpd and BIND</a:t>
            </a:r>
          </a:p>
          <a:p>
            <a:pPr>
              <a:lnSpc>
                <a:spcPct val="90000"/>
              </a:lnSpc>
            </a:pPr>
            <a:r>
              <a:rPr lang="en-US" sz="2800"/>
              <a:t>Paper (with David Larochelle) in USENIX Security 2001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C5CDC35C-BC02-4040-B4E5-304DDBCE8A61}" type="slidenum">
              <a:rPr lang="en-US"/>
              <a:pPr/>
              <a:t>33</a:t>
            </a:fld>
            <a:endParaRPr lang="en-US"/>
          </a:p>
        </p:txBody>
      </p:sp>
      <p:sp>
        <p:nvSpPr>
          <p:cNvPr id="25602" name="Rectangle 2"/>
          <p:cNvSpPr>
            <a:spLocks noGrp="1" noChangeArrowheads="1"/>
          </p:cNvSpPr>
          <p:nvPr>
            <p:ph type="title"/>
          </p:nvPr>
        </p:nvSpPr>
        <p:spPr>
          <a:xfrm>
            <a:off x="838200" y="0"/>
            <a:ext cx="7391400" cy="990600"/>
          </a:xfrm>
        </p:spPr>
        <p:txBody>
          <a:bodyPr/>
          <a:lstStyle/>
          <a:p>
            <a:r>
              <a:rPr lang="en-US"/>
              <a:t>SecurityFocus.com Example</a:t>
            </a:r>
          </a:p>
        </p:txBody>
      </p:sp>
      <p:sp>
        <p:nvSpPr>
          <p:cNvPr id="25603" name="Rectangle 3"/>
          <p:cNvSpPr>
            <a:spLocks noGrp="1" noChangeArrowheads="1"/>
          </p:cNvSpPr>
          <p:nvPr>
            <p:ph type="body" idx="1"/>
          </p:nvPr>
        </p:nvSpPr>
        <p:spPr>
          <a:xfrm>
            <a:off x="533400" y="3048000"/>
            <a:ext cx="7543800" cy="1905000"/>
          </a:xfrm>
        </p:spPr>
        <p:txBody>
          <a:bodyPr/>
          <a:lstStyle/>
          <a:p>
            <a:pPr>
              <a:lnSpc>
                <a:spcPct val="90000"/>
              </a:lnSpc>
              <a:buFont typeface="Wingdings" pitchFamily="2" charset="2"/>
              <a:buNone/>
            </a:pPr>
            <a:r>
              <a:rPr lang="en-US" sz="2000">
                <a:latin typeface="Lucida Console" pitchFamily="49" charset="0"/>
              </a:rPr>
              <a:t>void func(char *str){ </a:t>
            </a:r>
            <a:br>
              <a:rPr lang="en-US" sz="2000">
                <a:latin typeface="Lucida Console" pitchFamily="49" charset="0"/>
              </a:rPr>
            </a:br>
            <a:r>
              <a:rPr lang="en-US" sz="2000">
                <a:latin typeface="Lucida Console" pitchFamily="49" charset="0"/>
              </a:rPr>
              <a:t>char buffer[256];                            strncat(buffer, str, sizeof(buffer) - 1); </a:t>
            </a:r>
            <a:br>
              <a:rPr lang="en-US" sz="2000">
                <a:latin typeface="Lucida Console" pitchFamily="49" charset="0"/>
              </a:rPr>
            </a:br>
            <a:r>
              <a:rPr lang="en-US" sz="2000">
                <a:latin typeface="Lucida Console" pitchFamily="49" charset="0"/>
              </a:rPr>
              <a:t>return; </a:t>
            </a:r>
          </a:p>
          <a:p>
            <a:pPr>
              <a:lnSpc>
                <a:spcPct val="90000"/>
              </a:lnSpc>
              <a:buFont typeface="Wingdings" pitchFamily="2" charset="2"/>
              <a:buNone/>
            </a:pPr>
            <a:r>
              <a:rPr lang="en-US" sz="2000">
                <a:latin typeface="Lucida Console" pitchFamily="49" charset="0"/>
              </a:rPr>
              <a:t>}</a:t>
            </a:r>
          </a:p>
        </p:txBody>
      </p:sp>
      <p:sp>
        <p:nvSpPr>
          <p:cNvPr id="25604" name="Text Box 4"/>
          <p:cNvSpPr txBox="1">
            <a:spLocks noChangeArrowheads="1"/>
          </p:cNvSpPr>
          <p:nvPr/>
        </p:nvSpPr>
        <p:spPr bwMode="auto">
          <a:xfrm>
            <a:off x="381000" y="1219200"/>
            <a:ext cx="8428038" cy="762000"/>
          </a:xfrm>
          <a:prstGeom prst="rect">
            <a:avLst/>
          </a:prstGeom>
          <a:noFill/>
          <a:ln w="9525">
            <a:noFill/>
            <a:miter lim="800000"/>
            <a:headEnd/>
            <a:tailEnd/>
          </a:ln>
          <a:effectLst/>
        </p:spPr>
        <p:txBody>
          <a:bodyPr>
            <a:spAutoFit/>
          </a:bodyPr>
          <a:lstStyle/>
          <a:p>
            <a:pPr>
              <a:spcBef>
                <a:spcPct val="20000"/>
              </a:spcBef>
            </a:pPr>
            <a:r>
              <a:rPr kumimoji="1" lang="en-US" sz="2000">
                <a:latin typeface="Lucida Console" pitchFamily="49" charset="0"/>
              </a:rPr>
              <a:t>char *strncat(char *s1,char *s2,size_t n)</a:t>
            </a:r>
          </a:p>
          <a:p>
            <a:pPr>
              <a:spcBef>
                <a:spcPct val="20000"/>
              </a:spcBef>
            </a:pPr>
            <a:r>
              <a:rPr kumimoji="1" lang="en-US" sz="2000">
                <a:latin typeface="Lucida Console" pitchFamily="49" charset="0"/>
              </a:rPr>
              <a:t>/*@ requires maxSet(s1) &gt;= maxRead(s1) + n @*/</a:t>
            </a:r>
          </a:p>
        </p:txBody>
      </p:sp>
      <p:grpSp>
        <p:nvGrpSpPr>
          <p:cNvPr id="25605" name="Group 5"/>
          <p:cNvGrpSpPr>
            <a:grpSpLocks/>
          </p:cNvGrpSpPr>
          <p:nvPr/>
        </p:nvGrpSpPr>
        <p:grpSpPr bwMode="auto">
          <a:xfrm>
            <a:off x="2362200" y="3886200"/>
            <a:ext cx="3429000" cy="903288"/>
            <a:chOff x="1536" y="2208"/>
            <a:chExt cx="1488" cy="981"/>
          </a:xfrm>
        </p:grpSpPr>
        <p:sp>
          <p:nvSpPr>
            <p:cNvPr id="25606" name="Text Box 6"/>
            <p:cNvSpPr txBox="1">
              <a:spLocks noChangeArrowheads="1"/>
            </p:cNvSpPr>
            <p:nvPr/>
          </p:nvSpPr>
          <p:spPr bwMode="auto">
            <a:xfrm>
              <a:off x="1536" y="2593"/>
              <a:ext cx="1488" cy="596"/>
            </a:xfrm>
            <a:prstGeom prst="rect">
              <a:avLst/>
            </a:prstGeom>
            <a:noFill/>
            <a:ln w="9525">
              <a:noFill/>
              <a:miter lim="800000"/>
              <a:headEnd/>
              <a:tailEnd/>
            </a:ln>
            <a:effectLst/>
          </p:spPr>
          <p:txBody>
            <a:bodyPr>
              <a:spAutoFit/>
            </a:bodyPr>
            <a:lstStyle/>
            <a:p>
              <a:pPr>
                <a:spcBef>
                  <a:spcPct val="20000"/>
                </a:spcBef>
              </a:pPr>
              <a:r>
                <a:rPr lang="en-US" sz="3000">
                  <a:latin typeface="Tahoma" pitchFamily="34" charset="0"/>
                </a:rPr>
                <a:t>uninitialized array</a:t>
              </a:r>
            </a:p>
          </p:txBody>
        </p:sp>
        <p:sp>
          <p:nvSpPr>
            <p:cNvPr id="25607" name="Line 7"/>
            <p:cNvSpPr>
              <a:spLocks noChangeShapeType="1"/>
            </p:cNvSpPr>
            <p:nvPr/>
          </p:nvSpPr>
          <p:spPr bwMode="auto">
            <a:xfrm>
              <a:off x="1824" y="2208"/>
              <a:ext cx="288" cy="432"/>
            </a:xfrm>
            <a:prstGeom prst="line">
              <a:avLst/>
            </a:prstGeom>
            <a:noFill/>
            <a:ln w="31750">
              <a:solidFill>
                <a:srgbClr val="FF0000"/>
              </a:solidFill>
              <a:miter lim="800000"/>
              <a:headEnd type="triangle" w="med" len="med"/>
              <a:tailEnd/>
            </a:ln>
            <a:effectLst/>
          </p:spPr>
          <p:txBody>
            <a:bodyPr wrap="none" anchor="ctr"/>
            <a:lstStyle/>
            <a:p>
              <a:endParaRPr lang="en-US"/>
            </a:p>
          </p:txBody>
        </p:sp>
      </p:grpSp>
      <p:sp>
        <p:nvSpPr>
          <p:cNvPr id="25608" name="Text Box 8"/>
          <p:cNvSpPr txBox="1">
            <a:spLocks noChangeArrowheads="1"/>
          </p:cNvSpPr>
          <p:nvPr/>
        </p:nvSpPr>
        <p:spPr bwMode="auto">
          <a:xfrm>
            <a:off x="609600" y="5257800"/>
            <a:ext cx="6786563" cy="714375"/>
          </a:xfrm>
          <a:prstGeom prst="rect">
            <a:avLst/>
          </a:prstGeom>
          <a:noFill/>
          <a:ln w="9525">
            <a:noFill/>
            <a:miter lim="800000"/>
            <a:headEnd/>
            <a:tailEnd/>
          </a:ln>
          <a:effectLst/>
        </p:spPr>
        <p:txBody>
          <a:bodyPr wrap="none" anchor="ctr">
            <a:spAutoFit/>
          </a:bodyPr>
          <a:lstStyle/>
          <a:p>
            <a:pPr algn="ctr">
              <a:lnSpc>
                <a:spcPct val="85000"/>
              </a:lnSpc>
            </a:pPr>
            <a:r>
              <a:rPr kumimoji="1" lang="en-US" sz="2400">
                <a:solidFill>
                  <a:schemeClr val="tx2"/>
                </a:solidFill>
                <a:latin typeface="Tahoma" pitchFamily="34" charset="0"/>
              </a:rPr>
              <a:t>Source: Secure Programming working document,</a:t>
            </a:r>
          </a:p>
          <a:p>
            <a:pPr algn="ctr">
              <a:lnSpc>
                <a:spcPct val="85000"/>
              </a:lnSpc>
            </a:pPr>
            <a:r>
              <a:rPr kumimoji="1" lang="en-US" sz="2400">
                <a:solidFill>
                  <a:schemeClr val="tx2"/>
                </a:solidFill>
                <a:latin typeface="Tahoma" pitchFamily="34" charset="0"/>
              </a:rPr>
              <a:t>SecurityFocus.com</a:t>
            </a:r>
            <a:endParaRPr kumimoji="1" lang="en-US" sz="2400">
              <a:solidFill>
                <a:schemeClr val="tx2"/>
              </a:solidFill>
              <a:effectLst>
                <a:outerShdw blurRad="38100" dist="38100" dir="2700000" algn="tl">
                  <a:srgbClr val="FFFFFF"/>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1+#ppt_w/2"/>
                                          </p:val>
                                        </p:tav>
                                        <p:tav tm="100000">
                                          <p:val>
                                            <p:strVal val="#ppt_x"/>
                                          </p:val>
                                        </p:tav>
                                      </p:tavLst>
                                    </p:anim>
                                    <p:anim calcmode="lin" valueType="num">
                                      <p:cBhvr additive="base">
                                        <p:cTn id="8"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5605"/>
                                        </p:tgtEl>
                                        <p:attrNameLst>
                                          <p:attrName>style.visibility</p:attrName>
                                        </p:attrNameLst>
                                      </p:cBhvr>
                                      <p:to>
                                        <p:strVal val="visible"/>
                                      </p:to>
                                    </p:set>
                                  </p:childTnLst>
                                  <p:subTnLst>
                                    <p:set>
                                      <p:cBhvr override="childStyle">
                                        <p:cTn dur="1" fill="hold" display="0" masterRel="nextClick" afterEffect="1"/>
                                        <p:tgtEl>
                                          <p:spTgt spid="2560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E56E7F89-046A-431B-9600-A771A0CA1191}" type="slidenum">
              <a:rPr lang="en-US"/>
              <a:pPr/>
              <a:t>34</a:t>
            </a:fld>
            <a:endParaRPr lang="en-US"/>
          </a:p>
        </p:txBody>
      </p:sp>
      <p:sp>
        <p:nvSpPr>
          <p:cNvPr id="26626" name="Text Box 2"/>
          <p:cNvSpPr txBox="1">
            <a:spLocks noChangeArrowheads="1"/>
          </p:cNvSpPr>
          <p:nvPr/>
        </p:nvSpPr>
        <p:spPr bwMode="auto">
          <a:xfrm>
            <a:off x="152400" y="3656013"/>
            <a:ext cx="8839200" cy="2838450"/>
          </a:xfrm>
          <a:prstGeom prst="rect">
            <a:avLst/>
          </a:prstGeom>
          <a:noFill/>
          <a:ln w="9525">
            <a:noFill/>
            <a:miter lim="800000"/>
            <a:headEnd/>
            <a:tailEnd/>
          </a:ln>
          <a:effectLst/>
        </p:spPr>
        <p:txBody>
          <a:bodyPr anchor="ctr">
            <a:spAutoFit/>
          </a:bodyPr>
          <a:lstStyle/>
          <a:p>
            <a:r>
              <a:rPr kumimoji="1" lang="en-US">
                <a:latin typeface="Lucida Console" pitchFamily="49" charset="0"/>
              </a:rPr>
              <a:t>strncat.c:4:21: Possible out-of-bounds store: </a:t>
            </a:r>
          </a:p>
          <a:p>
            <a:r>
              <a:rPr kumimoji="1" lang="en-US">
                <a:latin typeface="Lucida Console" pitchFamily="49" charset="0"/>
              </a:rPr>
              <a:t>      strncat(buffer, str, sizeof((buffer)) - 1); </a:t>
            </a:r>
          </a:p>
          <a:p>
            <a:r>
              <a:rPr kumimoji="1" lang="en-US">
                <a:latin typeface="Lucida Console" pitchFamily="49" charset="0"/>
              </a:rPr>
              <a:t>  Unable to resolve constraint:</a:t>
            </a:r>
          </a:p>
          <a:p>
            <a:r>
              <a:rPr kumimoji="1" lang="en-US">
                <a:latin typeface="Lucida Console" pitchFamily="49" charset="0"/>
              </a:rPr>
              <a:t>    requires maxRead (buffer @ strncat.c:4:29)  &lt;= 0 </a:t>
            </a:r>
          </a:p>
          <a:p>
            <a:r>
              <a:rPr kumimoji="1" lang="en-US">
                <a:latin typeface="Lucida Console" pitchFamily="49" charset="0"/>
              </a:rPr>
              <a:t>  needed to satisfy precondition:</a:t>
            </a:r>
          </a:p>
          <a:p>
            <a:r>
              <a:rPr kumimoji="1" lang="en-US">
                <a:latin typeface="Lucida Console" pitchFamily="49" charset="0"/>
              </a:rPr>
              <a:t>    requires maxSet (buffer @ strncat.c:4:29)  </a:t>
            </a:r>
          </a:p>
          <a:p>
            <a:r>
              <a:rPr kumimoji="1" lang="en-US">
                <a:latin typeface="Lucida Console" pitchFamily="49" charset="0"/>
              </a:rPr>
              <a:t>                &gt;= maxRead (buffer @ strncat.c:4:29) + 255</a:t>
            </a:r>
          </a:p>
          <a:p>
            <a:r>
              <a:rPr kumimoji="1" lang="en-US">
                <a:latin typeface="Lucida Console" pitchFamily="49" charset="0"/>
              </a:rPr>
              <a:t>  derived from strncat precondition: </a:t>
            </a:r>
          </a:p>
          <a:p>
            <a:r>
              <a:rPr kumimoji="1" lang="en-US">
                <a:latin typeface="Lucida Console" pitchFamily="49" charset="0"/>
              </a:rPr>
              <a:t>    requires maxSet (&lt;parameter 1&gt;) </a:t>
            </a:r>
          </a:p>
          <a:p>
            <a:r>
              <a:rPr kumimoji="1" lang="en-US">
                <a:latin typeface="Lucida Console" pitchFamily="49" charset="0"/>
              </a:rPr>
              <a:t>                &gt;=  maxRead (&lt;parameter1&gt;) + &lt;parameter 3&gt;</a:t>
            </a:r>
          </a:p>
        </p:txBody>
      </p:sp>
      <p:sp>
        <p:nvSpPr>
          <p:cNvPr id="26627" name="Rectangle 3"/>
          <p:cNvSpPr>
            <a:spLocks noGrp="1" noChangeArrowheads="1"/>
          </p:cNvSpPr>
          <p:nvPr>
            <p:ph type="title"/>
          </p:nvPr>
        </p:nvSpPr>
        <p:spPr/>
        <p:txBody>
          <a:bodyPr/>
          <a:lstStyle/>
          <a:p>
            <a:r>
              <a:rPr lang="en-US"/>
              <a:t>Warning Reported by SPLINT</a:t>
            </a:r>
          </a:p>
        </p:txBody>
      </p:sp>
      <p:sp>
        <p:nvSpPr>
          <p:cNvPr id="26628" name="Text Box 4"/>
          <p:cNvSpPr txBox="1">
            <a:spLocks noChangeArrowheads="1"/>
          </p:cNvSpPr>
          <p:nvPr/>
        </p:nvSpPr>
        <p:spPr bwMode="auto">
          <a:xfrm>
            <a:off x="304800" y="1600200"/>
            <a:ext cx="8458200" cy="1247775"/>
          </a:xfrm>
          <a:prstGeom prst="rect">
            <a:avLst/>
          </a:prstGeom>
          <a:noFill/>
          <a:ln w="9525">
            <a:noFill/>
            <a:miter lim="800000"/>
            <a:headEnd/>
            <a:tailEnd/>
          </a:ln>
          <a:effectLst/>
        </p:spPr>
        <p:txBody>
          <a:bodyPr>
            <a:spAutoFit/>
          </a:bodyPr>
          <a:lstStyle/>
          <a:p>
            <a:pPr>
              <a:spcBef>
                <a:spcPct val="20000"/>
              </a:spcBef>
            </a:pPr>
            <a:r>
              <a:rPr kumimoji="1" lang="en-US" sz="2000">
                <a:solidFill>
                  <a:schemeClr val="folHlink"/>
                </a:solidFill>
                <a:latin typeface="Lucida Console" pitchFamily="49" charset="0"/>
              </a:rPr>
              <a:t>char *  strncat (char *s1, char *s2, size_t n) </a:t>
            </a:r>
          </a:p>
          <a:p>
            <a:pPr>
              <a:lnSpc>
                <a:spcPct val="70000"/>
              </a:lnSpc>
              <a:spcBef>
                <a:spcPct val="20000"/>
              </a:spcBef>
            </a:pPr>
            <a:r>
              <a:rPr kumimoji="1" lang="en-US" sz="2000">
                <a:solidFill>
                  <a:schemeClr val="folHlink"/>
                </a:solidFill>
                <a:latin typeface="Lucida Console" pitchFamily="49" charset="0"/>
              </a:rPr>
              <a:t>/*@ requires maxSet(s1) &gt;= maxRead(s1) + n @*/ </a:t>
            </a:r>
          </a:p>
          <a:p>
            <a:pPr>
              <a:lnSpc>
                <a:spcPct val="90000"/>
              </a:lnSpc>
              <a:spcBef>
                <a:spcPct val="20000"/>
              </a:spcBef>
            </a:pPr>
            <a:r>
              <a:rPr kumimoji="1" lang="en-US" sz="2000">
                <a:solidFill>
                  <a:schemeClr val="folHlink"/>
                </a:solidFill>
                <a:latin typeface="Lucida Console" pitchFamily="49" charset="0"/>
              </a:rPr>
              <a:t>char buffer[256];</a:t>
            </a:r>
          </a:p>
          <a:p>
            <a:pPr>
              <a:lnSpc>
                <a:spcPct val="60000"/>
              </a:lnSpc>
              <a:spcBef>
                <a:spcPct val="20000"/>
              </a:spcBef>
            </a:pPr>
            <a:r>
              <a:rPr kumimoji="1" lang="en-US" sz="2000">
                <a:solidFill>
                  <a:schemeClr val="folHlink"/>
                </a:solidFill>
                <a:latin typeface="Lucida Console" pitchFamily="49" charset="0"/>
              </a:rPr>
              <a:t>strncat(buffer, str, sizeof(buffer) - 1);</a:t>
            </a:r>
            <a:r>
              <a:rPr kumimoji="1" lang="en-US" sz="2000">
                <a:latin typeface="Lucida Console"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CC515C4-3CCA-4910-884E-F0635E9E10F6}" type="slidenum">
              <a:rPr lang="en-US"/>
              <a:pPr/>
              <a:t>35</a:t>
            </a:fld>
            <a:endParaRPr lang="en-US"/>
          </a:p>
        </p:txBody>
      </p:sp>
      <p:sp>
        <p:nvSpPr>
          <p:cNvPr id="41986" name="Rectangle 2"/>
          <p:cNvSpPr>
            <a:spLocks noGrp="1" noChangeArrowheads="1"/>
          </p:cNvSpPr>
          <p:nvPr>
            <p:ph type="title"/>
          </p:nvPr>
        </p:nvSpPr>
        <p:spPr/>
        <p:txBody>
          <a:bodyPr/>
          <a:lstStyle/>
          <a:p>
            <a:r>
              <a:rPr lang="en-US"/>
              <a:t>I/O Streams Challenge</a:t>
            </a:r>
          </a:p>
        </p:txBody>
      </p:sp>
      <p:sp>
        <p:nvSpPr>
          <p:cNvPr id="41987" name="Rectangle 3"/>
          <p:cNvSpPr>
            <a:spLocks noGrp="1" noChangeArrowheads="1"/>
          </p:cNvSpPr>
          <p:nvPr>
            <p:ph type="body" idx="1"/>
          </p:nvPr>
        </p:nvSpPr>
        <p:spPr/>
        <p:txBody>
          <a:bodyPr/>
          <a:lstStyle/>
          <a:p>
            <a:pPr>
              <a:buFont typeface="Wingdings" pitchFamily="2" charset="2"/>
              <a:buNone/>
            </a:pPr>
            <a:r>
              <a:rPr lang="en-US"/>
              <a:t>Many properties can be described in terms of state attributes</a:t>
            </a:r>
          </a:p>
          <a:p>
            <a:r>
              <a:rPr lang="en-US"/>
              <a:t>A file is </a:t>
            </a:r>
            <a:r>
              <a:rPr lang="en-US" i="1"/>
              <a:t>open</a:t>
            </a:r>
            <a:r>
              <a:rPr lang="en-US"/>
              <a:t> or </a:t>
            </a:r>
            <a:r>
              <a:rPr lang="en-US" i="1"/>
              <a:t>closed</a:t>
            </a:r>
          </a:p>
          <a:p>
            <a:pPr lvl="1"/>
            <a:r>
              <a:rPr lang="en-US"/>
              <a:t>fopen: returns an </a:t>
            </a:r>
            <a:r>
              <a:rPr lang="en-US" i="1"/>
              <a:t>open</a:t>
            </a:r>
            <a:r>
              <a:rPr lang="en-US"/>
              <a:t> file</a:t>
            </a:r>
          </a:p>
          <a:p>
            <a:pPr lvl="1"/>
            <a:r>
              <a:rPr lang="en-US"/>
              <a:t>fclose: </a:t>
            </a:r>
            <a:r>
              <a:rPr lang="en-US" i="1"/>
              <a:t>open</a:t>
            </a:r>
            <a:r>
              <a:rPr lang="en-US"/>
              <a:t> </a:t>
            </a:r>
            <a:r>
              <a:rPr lang="en-US">
                <a:sym typeface="Symbol" pitchFamily="18" charset="2"/>
              </a:rPr>
              <a:t></a:t>
            </a:r>
            <a:r>
              <a:rPr lang="en-US"/>
              <a:t> </a:t>
            </a:r>
            <a:r>
              <a:rPr lang="en-US" i="1"/>
              <a:t>closed</a:t>
            </a:r>
          </a:p>
          <a:p>
            <a:pPr lvl="1"/>
            <a:r>
              <a:rPr lang="en-US"/>
              <a:t>fgets, etc. require open files</a:t>
            </a:r>
          </a:p>
          <a:p>
            <a:r>
              <a:rPr lang="en-US"/>
              <a:t>Reading/writing – must reset between certain operations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9F5F32E-2AD6-45F7-9ADC-5F8B78FE23A2}" type="slidenum">
              <a:rPr lang="en-US"/>
              <a:pPr/>
              <a:t>36</a:t>
            </a:fld>
            <a:endParaRPr lang="en-US"/>
          </a:p>
        </p:txBody>
      </p:sp>
      <p:sp>
        <p:nvSpPr>
          <p:cNvPr id="43010" name="Rectangle 2"/>
          <p:cNvSpPr>
            <a:spLocks noGrp="1" noChangeArrowheads="1"/>
          </p:cNvSpPr>
          <p:nvPr>
            <p:ph type="title"/>
          </p:nvPr>
        </p:nvSpPr>
        <p:spPr>
          <a:xfrm>
            <a:off x="685800" y="0"/>
            <a:ext cx="7772400" cy="1143000"/>
          </a:xfrm>
        </p:spPr>
        <p:txBody>
          <a:bodyPr/>
          <a:lstStyle/>
          <a:p>
            <a:r>
              <a:rPr lang="en-US"/>
              <a:t>Defining Openness</a:t>
            </a:r>
          </a:p>
        </p:txBody>
      </p:sp>
      <p:sp>
        <p:nvSpPr>
          <p:cNvPr id="43011" name="Rectangle 3"/>
          <p:cNvSpPr>
            <a:spLocks noGrp="1" noChangeArrowheads="1"/>
          </p:cNvSpPr>
          <p:nvPr>
            <p:ph type="body" idx="1"/>
          </p:nvPr>
        </p:nvSpPr>
        <p:spPr>
          <a:xfrm>
            <a:off x="457200" y="1066800"/>
            <a:ext cx="7556500" cy="5314950"/>
          </a:xfrm>
        </p:spPr>
        <p:txBody>
          <a:bodyPr/>
          <a:lstStyle/>
          <a:p>
            <a:pPr>
              <a:buFont typeface="Wingdings" pitchFamily="2" charset="2"/>
              <a:buNone/>
            </a:pPr>
            <a:r>
              <a:rPr lang="en-US" sz="2000" b="1"/>
              <a:t>attribute</a:t>
            </a:r>
            <a:r>
              <a:rPr lang="en-US" sz="2000"/>
              <a:t> openness</a:t>
            </a:r>
          </a:p>
          <a:p>
            <a:pPr>
              <a:buFont typeface="Wingdings" pitchFamily="2" charset="2"/>
              <a:buNone/>
            </a:pPr>
            <a:r>
              <a:rPr lang="en-US" sz="2000"/>
              <a:t>   </a:t>
            </a:r>
            <a:r>
              <a:rPr lang="en-US" sz="2000" b="1"/>
              <a:t>context</a:t>
            </a:r>
            <a:r>
              <a:rPr lang="en-US" sz="2000"/>
              <a:t> reference FILE *</a:t>
            </a:r>
          </a:p>
          <a:p>
            <a:pPr>
              <a:buFont typeface="Wingdings" pitchFamily="2" charset="2"/>
              <a:buNone/>
            </a:pPr>
            <a:r>
              <a:rPr lang="en-US" sz="2000"/>
              <a:t>   </a:t>
            </a:r>
            <a:r>
              <a:rPr lang="en-US" sz="2000" b="1"/>
              <a:t>oneof</a:t>
            </a:r>
            <a:r>
              <a:rPr lang="en-US" sz="2000"/>
              <a:t> closed, open</a:t>
            </a:r>
          </a:p>
          <a:p>
            <a:pPr>
              <a:buFont typeface="Wingdings" pitchFamily="2" charset="2"/>
              <a:buNone/>
            </a:pPr>
            <a:r>
              <a:rPr lang="en-US" sz="2000"/>
              <a:t>   </a:t>
            </a:r>
            <a:r>
              <a:rPr lang="en-US" sz="2000" b="1"/>
              <a:t>annotations</a:t>
            </a:r>
            <a:r>
              <a:rPr lang="en-US" sz="2000"/>
              <a:t> </a:t>
            </a:r>
          </a:p>
          <a:p>
            <a:pPr>
              <a:buFont typeface="Wingdings" pitchFamily="2" charset="2"/>
              <a:buNone/>
            </a:pPr>
            <a:r>
              <a:rPr lang="en-US" sz="2000">
                <a:solidFill>
                  <a:schemeClr val="folHlink"/>
                </a:solidFill>
                <a:effectLst>
                  <a:outerShdw blurRad="38100" dist="38100" dir="2700000" algn="tl">
                    <a:srgbClr val="FFFFFF"/>
                  </a:outerShdw>
                </a:effectLst>
              </a:rPr>
              <a:t>        open</a:t>
            </a:r>
            <a:r>
              <a:rPr lang="en-US" sz="2000"/>
              <a:t> ==&gt; open  </a:t>
            </a:r>
            <a:r>
              <a:rPr lang="en-US" sz="2000">
                <a:solidFill>
                  <a:schemeClr val="folHlink"/>
                </a:solidFill>
                <a:effectLst>
                  <a:outerShdw blurRad="38100" dist="38100" dir="2700000" algn="tl">
                    <a:srgbClr val="FFFFFF"/>
                  </a:outerShdw>
                </a:effectLst>
              </a:rPr>
              <a:t>closed</a:t>
            </a:r>
            <a:r>
              <a:rPr lang="en-US" sz="2000"/>
              <a:t> ==&gt; closed</a:t>
            </a:r>
          </a:p>
          <a:p>
            <a:pPr>
              <a:buFont typeface="Wingdings" pitchFamily="2" charset="2"/>
              <a:buNone/>
            </a:pPr>
            <a:r>
              <a:rPr lang="en-US" sz="2000" b="1"/>
              <a:t>   transfers</a:t>
            </a:r>
          </a:p>
          <a:p>
            <a:pPr>
              <a:buFont typeface="Wingdings" pitchFamily="2" charset="2"/>
              <a:buNone/>
            </a:pPr>
            <a:r>
              <a:rPr lang="en-US" sz="2000"/>
              <a:t>      open as closed ==&gt; </a:t>
            </a:r>
            <a:r>
              <a:rPr lang="en-US" sz="2000" b="1"/>
              <a:t>error</a:t>
            </a:r>
            <a:endParaRPr lang="en-US" sz="2000"/>
          </a:p>
          <a:p>
            <a:pPr>
              <a:buFont typeface="Wingdings" pitchFamily="2" charset="2"/>
              <a:buNone/>
            </a:pPr>
            <a:r>
              <a:rPr lang="en-US" sz="2000"/>
              <a:t>      closed as open ==&gt; </a:t>
            </a:r>
            <a:r>
              <a:rPr lang="en-US" sz="2000" b="1"/>
              <a:t>error</a:t>
            </a:r>
            <a:r>
              <a:rPr lang="en-US" sz="2000"/>
              <a:t> </a:t>
            </a:r>
          </a:p>
          <a:p>
            <a:pPr>
              <a:buFont typeface="Wingdings" pitchFamily="2" charset="2"/>
              <a:buNone/>
            </a:pPr>
            <a:r>
              <a:rPr lang="en-US" sz="2000" b="1"/>
              <a:t>   merge</a:t>
            </a:r>
            <a:r>
              <a:rPr lang="en-US" sz="2000"/>
              <a:t> open + closed ==&gt; </a:t>
            </a:r>
            <a:r>
              <a:rPr lang="en-US" sz="2000" b="1"/>
              <a:t>error</a:t>
            </a:r>
            <a:endParaRPr lang="en-US" sz="2000"/>
          </a:p>
          <a:p>
            <a:pPr>
              <a:buFont typeface="Wingdings" pitchFamily="2" charset="2"/>
              <a:buNone/>
            </a:pPr>
            <a:r>
              <a:rPr lang="en-US" sz="2000"/>
              <a:t>   </a:t>
            </a:r>
            <a:r>
              <a:rPr lang="en-US" sz="2000" b="1"/>
              <a:t>losereference</a:t>
            </a:r>
          </a:p>
          <a:p>
            <a:pPr>
              <a:buFont typeface="Wingdings" pitchFamily="2" charset="2"/>
              <a:buNone/>
            </a:pPr>
            <a:r>
              <a:rPr lang="en-US" sz="2000"/>
              <a:t>      open ==&gt; </a:t>
            </a:r>
            <a:r>
              <a:rPr lang="en-US" sz="2000" b="1"/>
              <a:t>error</a:t>
            </a:r>
            <a:r>
              <a:rPr lang="en-US" sz="2000"/>
              <a:t> "file not closed"</a:t>
            </a:r>
          </a:p>
          <a:p>
            <a:pPr>
              <a:buFont typeface="Wingdings" pitchFamily="2" charset="2"/>
              <a:buNone/>
            </a:pPr>
            <a:r>
              <a:rPr lang="en-US" sz="2000"/>
              <a:t>   </a:t>
            </a:r>
            <a:r>
              <a:rPr lang="en-US" sz="2000" b="1"/>
              <a:t>defaults</a:t>
            </a:r>
          </a:p>
          <a:p>
            <a:pPr>
              <a:buFont typeface="Wingdings" pitchFamily="2" charset="2"/>
              <a:buNone/>
            </a:pPr>
            <a:r>
              <a:rPr lang="en-US" sz="2000"/>
              <a:t>      reference ==&gt; open</a:t>
            </a:r>
          </a:p>
          <a:p>
            <a:pPr>
              <a:buFont typeface="Wingdings" pitchFamily="2" charset="2"/>
              <a:buNone/>
            </a:pPr>
            <a:r>
              <a:rPr lang="en-US" sz="2000" b="1"/>
              <a:t>end</a:t>
            </a:r>
          </a:p>
        </p:txBody>
      </p:sp>
      <p:grpSp>
        <p:nvGrpSpPr>
          <p:cNvPr id="43012" name="Group 4"/>
          <p:cNvGrpSpPr>
            <a:grpSpLocks/>
          </p:cNvGrpSpPr>
          <p:nvPr/>
        </p:nvGrpSpPr>
        <p:grpSpPr bwMode="auto">
          <a:xfrm>
            <a:off x="4191000" y="5105400"/>
            <a:ext cx="3876675" cy="898525"/>
            <a:chOff x="2640" y="3216"/>
            <a:chExt cx="2442" cy="566"/>
          </a:xfrm>
        </p:grpSpPr>
        <p:sp>
          <p:nvSpPr>
            <p:cNvPr id="43013" name="Line 5"/>
            <p:cNvSpPr>
              <a:spLocks noChangeShapeType="1"/>
            </p:cNvSpPr>
            <p:nvPr/>
          </p:nvSpPr>
          <p:spPr bwMode="auto">
            <a:xfrm flipH="1" flipV="1">
              <a:off x="2640" y="3216"/>
              <a:ext cx="409" cy="210"/>
            </a:xfrm>
            <a:prstGeom prst="line">
              <a:avLst/>
            </a:prstGeom>
            <a:noFill/>
            <a:ln w="9525">
              <a:solidFill>
                <a:schemeClr val="tx1"/>
              </a:solidFill>
              <a:round/>
              <a:headEnd/>
              <a:tailEnd type="triangle" w="med" len="med"/>
            </a:ln>
            <a:effectLst/>
          </p:spPr>
          <p:txBody>
            <a:bodyPr>
              <a:spAutoFit/>
            </a:bodyPr>
            <a:lstStyle/>
            <a:p>
              <a:endParaRPr lang="en-US"/>
            </a:p>
          </p:txBody>
        </p:sp>
        <p:sp>
          <p:nvSpPr>
            <p:cNvPr id="43014" name="Text Box 6"/>
            <p:cNvSpPr txBox="1">
              <a:spLocks noChangeArrowheads="1"/>
            </p:cNvSpPr>
            <p:nvPr/>
          </p:nvSpPr>
          <p:spPr bwMode="auto">
            <a:xfrm>
              <a:off x="3033" y="3264"/>
              <a:ext cx="2049" cy="518"/>
            </a:xfrm>
            <a:prstGeom prst="rect">
              <a:avLst/>
            </a:prstGeom>
            <a:noFill/>
            <a:ln w="9525">
              <a:noFill/>
              <a:miter lim="800000"/>
              <a:headEnd/>
              <a:tailEnd/>
            </a:ln>
            <a:effectLst/>
          </p:spPr>
          <p:txBody>
            <a:bodyPr>
              <a:spAutoFit/>
            </a:bodyPr>
            <a:lstStyle/>
            <a:p>
              <a:pPr eaLnBrk="1" hangingPunct="1"/>
              <a:r>
                <a:rPr lang="en-US" sz="2400"/>
                <a:t>Cannot abandon FILE </a:t>
              </a:r>
            </a:p>
            <a:p>
              <a:pPr eaLnBrk="1" hangingPunct="1"/>
              <a:r>
                <a:rPr lang="en-US" sz="2400"/>
                <a:t>in open state</a:t>
              </a:r>
            </a:p>
          </p:txBody>
        </p:sp>
      </p:grpSp>
      <p:grpSp>
        <p:nvGrpSpPr>
          <p:cNvPr id="43015" name="Group 7"/>
          <p:cNvGrpSpPr>
            <a:grpSpLocks/>
          </p:cNvGrpSpPr>
          <p:nvPr/>
        </p:nvGrpSpPr>
        <p:grpSpPr bwMode="auto">
          <a:xfrm>
            <a:off x="4419600" y="3568700"/>
            <a:ext cx="4305300" cy="1187450"/>
            <a:chOff x="2784" y="2248"/>
            <a:chExt cx="2712" cy="748"/>
          </a:xfrm>
        </p:grpSpPr>
        <p:sp>
          <p:nvSpPr>
            <p:cNvPr id="43016" name="Line 8"/>
            <p:cNvSpPr>
              <a:spLocks noChangeShapeType="1"/>
            </p:cNvSpPr>
            <p:nvPr/>
          </p:nvSpPr>
          <p:spPr bwMode="auto">
            <a:xfrm flipH="1">
              <a:off x="2784" y="2496"/>
              <a:ext cx="576" cy="144"/>
            </a:xfrm>
            <a:prstGeom prst="line">
              <a:avLst/>
            </a:prstGeom>
            <a:noFill/>
            <a:ln w="9525">
              <a:solidFill>
                <a:schemeClr val="tx1"/>
              </a:solidFill>
              <a:round/>
              <a:headEnd/>
              <a:tailEnd type="triangle" w="med" len="med"/>
            </a:ln>
            <a:effectLst/>
          </p:spPr>
          <p:txBody>
            <a:bodyPr>
              <a:spAutoFit/>
            </a:bodyPr>
            <a:lstStyle/>
            <a:p>
              <a:endParaRPr lang="en-US"/>
            </a:p>
          </p:txBody>
        </p:sp>
        <p:sp>
          <p:nvSpPr>
            <p:cNvPr id="43017" name="Text Box 9"/>
            <p:cNvSpPr txBox="1">
              <a:spLocks noChangeArrowheads="1"/>
            </p:cNvSpPr>
            <p:nvPr/>
          </p:nvSpPr>
          <p:spPr bwMode="auto">
            <a:xfrm>
              <a:off x="3383" y="2248"/>
              <a:ext cx="2113" cy="748"/>
            </a:xfrm>
            <a:prstGeom prst="rect">
              <a:avLst/>
            </a:prstGeom>
            <a:noFill/>
            <a:ln w="9525">
              <a:noFill/>
              <a:miter lim="800000"/>
              <a:headEnd/>
              <a:tailEnd/>
            </a:ln>
            <a:effectLst/>
          </p:spPr>
          <p:txBody>
            <a:bodyPr>
              <a:spAutoFit/>
            </a:bodyPr>
            <a:lstStyle/>
            <a:p>
              <a:pPr eaLnBrk="1" hangingPunct="1"/>
              <a:r>
                <a:rPr lang="en-US" sz="2400"/>
                <a:t>Object cannot be open</a:t>
              </a:r>
            </a:p>
            <a:p>
              <a:pPr eaLnBrk="1" hangingPunct="1"/>
              <a:r>
                <a:rPr lang="en-US" sz="2400"/>
                <a:t>on one path, closed on </a:t>
              </a:r>
            </a:p>
            <a:p>
              <a:pPr eaLnBrk="1" hangingPunct="1"/>
              <a:r>
                <a:rPr lang="en-US" sz="2400"/>
                <a:t>another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checkerboard(across)">
                                      <p:cBhvr>
                                        <p:cTn id="7" dur="500"/>
                                        <p:tgtEl>
                                          <p:spTgt spid="4301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checkerboard(across)">
                                      <p:cBhvr>
                                        <p:cTn id="12"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31C623-3C14-43A3-A0C5-A2A7E3F49A32}" type="slidenum">
              <a:rPr lang="en-US"/>
              <a:pPr/>
              <a:t>37</a:t>
            </a:fld>
            <a:endParaRPr lang="en-US"/>
          </a:p>
        </p:txBody>
      </p:sp>
      <p:sp>
        <p:nvSpPr>
          <p:cNvPr id="44034" name="Rectangle 2"/>
          <p:cNvSpPr>
            <a:spLocks noGrp="1" noChangeArrowheads="1"/>
          </p:cNvSpPr>
          <p:nvPr>
            <p:ph type="title"/>
          </p:nvPr>
        </p:nvSpPr>
        <p:spPr/>
        <p:txBody>
          <a:bodyPr/>
          <a:lstStyle/>
          <a:p>
            <a:r>
              <a:rPr lang="en-US"/>
              <a:t>Specifying I/O Functions</a:t>
            </a:r>
          </a:p>
        </p:txBody>
      </p:sp>
      <p:sp>
        <p:nvSpPr>
          <p:cNvPr id="44035" name="Rectangle 3"/>
          <p:cNvSpPr>
            <a:spLocks noGrp="1" noChangeArrowheads="1"/>
          </p:cNvSpPr>
          <p:nvPr>
            <p:ph type="body" idx="1"/>
          </p:nvPr>
        </p:nvSpPr>
        <p:spPr>
          <a:xfrm>
            <a:off x="685800" y="1905000"/>
            <a:ext cx="7772400" cy="4114800"/>
          </a:xfrm>
        </p:spPr>
        <p:txBody>
          <a:bodyPr/>
          <a:lstStyle/>
          <a:p>
            <a:pPr>
              <a:buFont typeface="Wingdings" pitchFamily="2" charset="2"/>
              <a:buNone/>
            </a:pPr>
            <a:r>
              <a:rPr lang="en-US" sz="2400">
                <a:latin typeface="Lucida Console" pitchFamily="49" charset="0"/>
              </a:rPr>
              <a:t>/*@ </a:t>
            </a:r>
            <a:r>
              <a:rPr lang="en-US" sz="2400" b="1">
                <a:latin typeface="Lucida Console" pitchFamily="49" charset="0"/>
              </a:rPr>
              <a:t>open </a:t>
            </a:r>
            <a:r>
              <a:rPr lang="en-US" sz="2400">
                <a:latin typeface="Lucida Console" pitchFamily="49" charset="0"/>
              </a:rPr>
              <a:t>@*/</a:t>
            </a:r>
            <a:br>
              <a:rPr lang="en-US" sz="2400">
                <a:latin typeface="Lucida Console" pitchFamily="49" charset="0"/>
              </a:rPr>
            </a:br>
            <a:r>
              <a:rPr lang="en-US" sz="2400">
                <a:latin typeface="Lucida Console" pitchFamily="49" charset="0"/>
              </a:rPr>
              <a:t>FILE *fopen (const char *filename,     const char *mode);</a:t>
            </a:r>
          </a:p>
          <a:p>
            <a:pPr>
              <a:buFont typeface="Wingdings" pitchFamily="2" charset="2"/>
              <a:buNone/>
            </a:pPr>
            <a:endParaRPr lang="en-US" sz="2400">
              <a:latin typeface="Lucida Console" pitchFamily="49" charset="0"/>
            </a:endParaRPr>
          </a:p>
          <a:p>
            <a:pPr>
              <a:buFont typeface="Wingdings" pitchFamily="2" charset="2"/>
              <a:buNone/>
            </a:pPr>
            <a:r>
              <a:rPr lang="en-US" sz="2400">
                <a:latin typeface="Lucida Console" pitchFamily="49" charset="0"/>
              </a:rPr>
              <a:t>int fclose (/*@</a:t>
            </a:r>
            <a:r>
              <a:rPr lang="en-US" sz="2400" b="1">
                <a:latin typeface="Lucida Console" pitchFamily="49" charset="0"/>
              </a:rPr>
              <a:t>open</a:t>
            </a:r>
            <a:r>
              <a:rPr lang="en-US" sz="2400">
                <a:latin typeface="Lucida Console" pitchFamily="49" charset="0"/>
              </a:rPr>
              <a:t>@*/ FILE *stream) </a:t>
            </a:r>
            <a:br>
              <a:rPr lang="en-US" sz="2400">
                <a:latin typeface="Lucida Console" pitchFamily="49" charset="0"/>
              </a:rPr>
            </a:br>
            <a:r>
              <a:rPr lang="en-US" sz="2400">
                <a:latin typeface="Lucida Console" pitchFamily="49" charset="0"/>
              </a:rPr>
              <a:t>/*@ </a:t>
            </a:r>
            <a:r>
              <a:rPr lang="en-US" sz="2400" b="1">
                <a:latin typeface="Lucida Console" pitchFamily="49" charset="0"/>
              </a:rPr>
              <a:t>ensures closed stream </a:t>
            </a:r>
            <a:r>
              <a:rPr lang="en-US" sz="2400">
                <a:latin typeface="Lucida Console" pitchFamily="49" charset="0"/>
              </a:rPr>
              <a:t>@*/ ;</a:t>
            </a:r>
          </a:p>
          <a:p>
            <a:pPr>
              <a:buFont typeface="Wingdings" pitchFamily="2" charset="2"/>
              <a:buNone/>
            </a:pPr>
            <a:endParaRPr lang="en-US" sz="2400">
              <a:latin typeface="Lucida Console" pitchFamily="49" charset="0"/>
            </a:endParaRPr>
          </a:p>
          <a:p>
            <a:pPr>
              <a:buFont typeface="Wingdings" pitchFamily="2" charset="2"/>
              <a:buNone/>
            </a:pPr>
            <a:r>
              <a:rPr lang="en-US" sz="2400">
                <a:latin typeface="Lucida Console" pitchFamily="49" charset="0"/>
              </a:rPr>
              <a:t>char *fgets (char *s, int n, </a:t>
            </a:r>
          </a:p>
          <a:p>
            <a:pPr>
              <a:buFont typeface="Wingdings" pitchFamily="2" charset="2"/>
              <a:buNone/>
            </a:pPr>
            <a:r>
              <a:rPr lang="en-US" sz="2400">
                <a:latin typeface="Lucida Console" pitchFamily="49" charset="0"/>
              </a:rPr>
              <a:t>             /*@ </a:t>
            </a:r>
            <a:r>
              <a:rPr lang="en-US" sz="2400" b="1">
                <a:latin typeface="Lucida Console" pitchFamily="49" charset="0"/>
              </a:rPr>
              <a:t>open </a:t>
            </a:r>
            <a:r>
              <a:rPr lang="en-US" sz="2400">
                <a:latin typeface="Lucida Console" pitchFamily="49" charset="0"/>
              </a:rPr>
              <a:t>@*/ FILE *stream);</a:t>
            </a:r>
            <a:r>
              <a:rPr lang="en-US" sz="2400">
                <a:latin typeface="Courier New" pitchFamily="49" charset="0"/>
              </a:rPr>
              <a:t> </a:t>
            </a:r>
            <a:endParaRPr 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1CFDDC2A-A7E4-40FC-B564-9386D2697903}" type="slidenum">
              <a:rPr lang="en-US"/>
              <a:pPr/>
              <a:t>38</a:t>
            </a:fld>
            <a:endParaRPr lang="en-US"/>
          </a:p>
        </p:txBody>
      </p:sp>
      <p:sp>
        <p:nvSpPr>
          <p:cNvPr id="45058" name="Rectangle 2"/>
          <p:cNvSpPr>
            <a:spLocks noGrp="1" noChangeArrowheads="1"/>
          </p:cNvSpPr>
          <p:nvPr>
            <p:ph type="title"/>
          </p:nvPr>
        </p:nvSpPr>
        <p:spPr/>
        <p:txBody>
          <a:bodyPr/>
          <a:lstStyle/>
          <a:p>
            <a:r>
              <a:rPr lang="en-US"/>
              <a:t>Reading, ‘Riting, ‘Rithmetic</a:t>
            </a:r>
          </a:p>
        </p:txBody>
      </p:sp>
      <p:sp>
        <p:nvSpPr>
          <p:cNvPr id="45059" name="Rectangle 3"/>
          <p:cNvSpPr>
            <a:spLocks noGrp="1" noChangeArrowheads="1"/>
          </p:cNvSpPr>
          <p:nvPr>
            <p:ph type="body" idx="4294967295"/>
          </p:nvPr>
        </p:nvSpPr>
        <p:spPr>
          <a:xfrm>
            <a:off x="533400" y="1676400"/>
            <a:ext cx="8382000" cy="5029200"/>
          </a:xfrm>
        </p:spPr>
        <p:txBody>
          <a:bodyPr/>
          <a:lstStyle/>
          <a:p>
            <a:pPr>
              <a:lnSpc>
                <a:spcPct val="80000"/>
              </a:lnSpc>
              <a:buFont typeface="Wingdings" pitchFamily="2" charset="2"/>
              <a:buNone/>
            </a:pPr>
            <a:r>
              <a:rPr lang="en-US" sz="1800" b="1"/>
              <a:t>attribute</a:t>
            </a:r>
            <a:r>
              <a:rPr lang="en-US" sz="1800"/>
              <a:t> rwness</a:t>
            </a:r>
          </a:p>
          <a:p>
            <a:pPr>
              <a:lnSpc>
                <a:spcPct val="80000"/>
              </a:lnSpc>
              <a:buFont typeface="Wingdings" pitchFamily="2" charset="2"/>
              <a:buNone/>
            </a:pPr>
            <a:r>
              <a:rPr lang="en-US" sz="1800"/>
              <a:t>   </a:t>
            </a:r>
            <a:r>
              <a:rPr lang="en-US" sz="1800" b="1"/>
              <a:t>context</a:t>
            </a:r>
            <a:r>
              <a:rPr lang="en-US" sz="1800"/>
              <a:t> reference FILE *</a:t>
            </a:r>
          </a:p>
          <a:p>
            <a:pPr>
              <a:lnSpc>
                <a:spcPct val="80000"/>
              </a:lnSpc>
              <a:buFont typeface="Wingdings" pitchFamily="2" charset="2"/>
              <a:buNone/>
            </a:pPr>
            <a:r>
              <a:rPr lang="en-US" sz="1800"/>
              <a:t>   </a:t>
            </a:r>
            <a:r>
              <a:rPr lang="en-US" sz="1800" b="1"/>
              <a:t>oneof</a:t>
            </a:r>
            <a:r>
              <a:rPr lang="en-US" sz="1800"/>
              <a:t> rwnone, rwread, rwwrite, rweither</a:t>
            </a:r>
          </a:p>
          <a:p>
            <a:pPr>
              <a:lnSpc>
                <a:spcPct val="80000"/>
              </a:lnSpc>
              <a:buFont typeface="Wingdings" pitchFamily="2" charset="2"/>
              <a:buNone/>
            </a:pPr>
            <a:r>
              <a:rPr lang="en-US" sz="1800"/>
              <a:t>   </a:t>
            </a:r>
            <a:r>
              <a:rPr lang="en-US" sz="1800" b="1"/>
              <a:t>annotations</a:t>
            </a:r>
          </a:p>
          <a:p>
            <a:pPr>
              <a:lnSpc>
                <a:spcPct val="80000"/>
              </a:lnSpc>
              <a:buFont typeface="Wingdings" pitchFamily="2" charset="2"/>
              <a:buNone/>
            </a:pPr>
            <a:r>
              <a:rPr lang="en-US" sz="1800"/>
              <a:t>      read ==&gt; rwread   write ==&gt; rwwrite    </a:t>
            </a:r>
          </a:p>
          <a:p>
            <a:pPr>
              <a:lnSpc>
                <a:spcPct val="80000"/>
              </a:lnSpc>
              <a:buFont typeface="Wingdings" pitchFamily="2" charset="2"/>
              <a:buNone/>
            </a:pPr>
            <a:r>
              <a:rPr lang="en-US" sz="1800"/>
              <a:t>      rweither ==&gt; rweither    rwnone ==&gt; rwnone</a:t>
            </a:r>
          </a:p>
          <a:p>
            <a:pPr>
              <a:lnSpc>
                <a:spcPct val="80000"/>
              </a:lnSpc>
              <a:buFont typeface="Wingdings" pitchFamily="2" charset="2"/>
              <a:buNone/>
            </a:pPr>
            <a:r>
              <a:rPr lang="en-US" sz="1800"/>
              <a:t>   </a:t>
            </a:r>
            <a:r>
              <a:rPr lang="en-US" sz="1800" b="1"/>
              <a:t>merge</a:t>
            </a:r>
          </a:p>
          <a:p>
            <a:pPr>
              <a:lnSpc>
                <a:spcPct val="80000"/>
              </a:lnSpc>
              <a:buFont typeface="Wingdings" pitchFamily="2" charset="2"/>
              <a:buNone/>
            </a:pPr>
            <a:r>
              <a:rPr lang="en-US" sz="1800"/>
              <a:t>      rwread + rwwrite ==&gt; rwnone   rwnone + * ==&gt; rwnone</a:t>
            </a:r>
          </a:p>
          <a:p>
            <a:pPr>
              <a:lnSpc>
                <a:spcPct val="80000"/>
              </a:lnSpc>
              <a:buFont typeface="Wingdings" pitchFamily="2" charset="2"/>
              <a:buNone/>
            </a:pPr>
            <a:r>
              <a:rPr lang="en-US" sz="1800"/>
              <a:t>      rweither + rwread ==&gt; rwread  rweither + rwwrite ==&gt; rwwrite</a:t>
            </a:r>
          </a:p>
          <a:p>
            <a:pPr>
              <a:lnSpc>
                <a:spcPct val="80000"/>
              </a:lnSpc>
              <a:buFont typeface="Wingdings" pitchFamily="2" charset="2"/>
              <a:buNone/>
            </a:pPr>
            <a:r>
              <a:rPr lang="en-US" sz="1800" b="1"/>
              <a:t>   transfers</a:t>
            </a:r>
          </a:p>
          <a:p>
            <a:pPr>
              <a:lnSpc>
                <a:spcPct val="80000"/>
              </a:lnSpc>
              <a:buFont typeface="Wingdings" pitchFamily="2" charset="2"/>
              <a:buNone/>
            </a:pPr>
            <a:r>
              <a:rPr lang="en-US" sz="1800"/>
              <a:t>      rwread as rwwrite ==&gt; error "Must reset file between read and write."</a:t>
            </a:r>
          </a:p>
          <a:p>
            <a:pPr>
              <a:lnSpc>
                <a:spcPct val="80000"/>
              </a:lnSpc>
              <a:buFont typeface="Wingdings" pitchFamily="2" charset="2"/>
              <a:buNone/>
            </a:pPr>
            <a:r>
              <a:rPr lang="en-US" sz="1800"/>
              <a:t>      rwwrite as rwread ==&gt; error "Must reset file between write and read."</a:t>
            </a:r>
          </a:p>
          <a:p>
            <a:pPr>
              <a:lnSpc>
                <a:spcPct val="80000"/>
              </a:lnSpc>
              <a:buFont typeface="Wingdings" pitchFamily="2" charset="2"/>
              <a:buNone/>
            </a:pPr>
            <a:r>
              <a:rPr lang="en-US" sz="1800"/>
              <a:t>      rwnone as rwread ==&gt; error "File in unreadable state."</a:t>
            </a:r>
          </a:p>
          <a:p>
            <a:pPr>
              <a:lnSpc>
                <a:spcPct val="80000"/>
              </a:lnSpc>
              <a:buFont typeface="Wingdings" pitchFamily="2" charset="2"/>
              <a:buNone/>
            </a:pPr>
            <a:r>
              <a:rPr lang="en-US" sz="1800"/>
              <a:t>      rwnone as rwwrite ==&gt; error "File in unwritable state."</a:t>
            </a:r>
          </a:p>
          <a:p>
            <a:pPr>
              <a:lnSpc>
                <a:spcPct val="80000"/>
              </a:lnSpc>
              <a:buFont typeface="Wingdings" pitchFamily="2" charset="2"/>
              <a:buNone/>
            </a:pPr>
            <a:r>
              <a:rPr lang="en-US" sz="1800"/>
              <a:t>      rweither as rwwrite ==&gt; rwwrite      rweither as rwread ==&gt; rwread</a:t>
            </a:r>
          </a:p>
          <a:p>
            <a:pPr>
              <a:lnSpc>
                <a:spcPct val="80000"/>
              </a:lnSpc>
              <a:buFont typeface="Wingdings" pitchFamily="2" charset="2"/>
              <a:buNone/>
            </a:pPr>
            <a:r>
              <a:rPr lang="en-US" sz="1800"/>
              <a:t>   </a:t>
            </a:r>
            <a:r>
              <a:rPr lang="en-US" sz="1800" b="1"/>
              <a:t>defaults</a:t>
            </a:r>
          </a:p>
          <a:p>
            <a:pPr>
              <a:lnSpc>
                <a:spcPct val="80000"/>
              </a:lnSpc>
              <a:buFont typeface="Wingdings" pitchFamily="2" charset="2"/>
              <a:buNone/>
            </a:pPr>
            <a:r>
              <a:rPr lang="en-US" sz="1800"/>
              <a:t>	reference ==&gt; rweither</a:t>
            </a:r>
          </a:p>
          <a:p>
            <a:pPr>
              <a:lnSpc>
                <a:spcPct val="80000"/>
              </a:lnSpc>
              <a:buFont typeface="Wingdings" pitchFamily="2" charset="2"/>
              <a:buNone/>
            </a:pPr>
            <a:r>
              <a:rPr lang="en-US" sz="1800" b="1"/>
              <a:t>end</a:t>
            </a:r>
            <a:endParaRPr lang="en-US"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CCABF2-DD02-4D95-83EF-7CD2714F52B6}" type="slidenum">
              <a:rPr lang="en-US"/>
              <a:pPr/>
              <a:t>39</a:t>
            </a:fld>
            <a:endParaRPr lang="en-US"/>
          </a:p>
        </p:txBody>
      </p:sp>
      <p:sp>
        <p:nvSpPr>
          <p:cNvPr id="46082" name="Rectangle 2"/>
          <p:cNvSpPr>
            <a:spLocks noGrp="1" noChangeArrowheads="1"/>
          </p:cNvSpPr>
          <p:nvPr>
            <p:ph type="title"/>
          </p:nvPr>
        </p:nvSpPr>
        <p:spPr/>
        <p:txBody>
          <a:bodyPr/>
          <a:lstStyle/>
          <a:p>
            <a:r>
              <a:rPr lang="en-US"/>
              <a:t>Reading, ‘Righting</a:t>
            </a:r>
          </a:p>
        </p:txBody>
      </p:sp>
      <p:sp>
        <p:nvSpPr>
          <p:cNvPr id="46083" name="Rectangle 3"/>
          <p:cNvSpPr>
            <a:spLocks noGrp="1" noChangeArrowheads="1"/>
          </p:cNvSpPr>
          <p:nvPr>
            <p:ph type="body" idx="1"/>
          </p:nvPr>
        </p:nvSpPr>
        <p:spPr/>
        <p:txBody>
          <a:bodyPr/>
          <a:lstStyle/>
          <a:p>
            <a:pPr>
              <a:buFont typeface="Wingdings" pitchFamily="2" charset="2"/>
              <a:buNone/>
            </a:pPr>
            <a:r>
              <a:rPr lang="en-US" sz="2000">
                <a:latin typeface="Courier New" pitchFamily="49" charset="0"/>
              </a:rPr>
              <a:t>/*@</a:t>
            </a:r>
            <a:r>
              <a:rPr lang="en-US" sz="2000" b="1">
                <a:latin typeface="Courier New" pitchFamily="49" charset="0"/>
              </a:rPr>
              <a:t>rweither</a:t>
            </a:r>
            <a:r>
              <a:rPr lang="en-US" sz="2000">
                <a:latin typeface="Courier New" pitchFamily="49" charset="0"/>
              </a:rPr>
              <a:t>@*/ FILE *fopen </a:t>
            </a:r>
          </a:p>
          <a:p>
            <a:pPr>
              <a:buFont typeface="Wingdings" pitchFamily="2" charset="2"/>
              <a:buNone/>
            </a:pPr>
            <a:r>
              <a:rPr lang="en-US" sz="2000">
                <a:latin typeface="Courier New" pitchFamily="49" charset="0"/>
              </a:rPr>
              <a:t>   (const char *filename, const char *mode) ;</a:t>
            </a:r>
          </a:p>
          <a:p>
            <a:pPr>
              <a:buFont typeface="Wingdings" pitchFamily="2" charset="2"/>
              <a:buNone/>
            </a:pPr>
            <a:endParaRPr lang="en-US" sz="2000">
              <a:latin typeface="Courier New" pitchFamily="49" charset="0"/>
            </a:endParaRPr>
          </a:p>
          <a:p>
            <a:pPr>
              <a:buFont typeface="Wingdings" pitchFamily="2" charset="2"/>
              <a:buNone/>
            </a:pPr>
            <a:r>
              <a:rPr lang="en-US" sz="2000">
                <a:latin typeface="Courier New" pitchFamily="49" charset="0"/>
              </a:rPr>
              <a:t>int fgetc (/*@</a:t>
            </a:r>
            <a:r>
              <a:rPr lang="en-US" sz="2000" b="1">
                <a:latin typeface="Courier New" pitchFamily="49" charset="0"/>
              </a:rPr>
              <a:t>read</a:t>
            </a:r>
            <a:r>
              <a:rPr lang="en-US" sz="2000">
                <a:latin typeface="Courier New" pitchFamily="49" charset="0"/>
              </a:rPr>
              <a:t>@*/ FILE *f) ;</a:t>
            </a:r>
          </a:p>
          <a:p>
            <a:pPr>
              <a:buFont typeface="Wingdings" pitchFamily="2" charset="2"/>
              <a:buNone/>
            </a:pPr>
            <a:r>
              <a:rPr lang="en-US" sz="2000">
                <a:latin typeface="Courier New" pitchFamily="49" charset="0"/>
              </a:rPr>
              <a:t>int fputc (int, /*@</a:t>
            </a:r>
            <a:r>
              <a:rPr lang="en-US" sz="2000" b="1">
                <a:latin typeface="Courier New" pitchFamily="49" charset="0"/>
              </a:rPr>
              <a:t>write</a:t>
            </a:r>
            <a:r>
              <a:rPr lang="en-US" sz="2000">
                <a:latin typeface="Courier New" pitchFamily="49" charset="0"/>
              </a:rPr>
              <a:t>@*/ FILE *f) ;</a:t>
            </a:r>
          </a:p>
          <a:p>
            <a:pPr>
              <a:buFont typeface="Wingdings" pitchFamily="2" charset="2"/>
              <a:buNone/>
            </a:pPr>
            <a:endParaRPr lang="en-US" sz="2000">
              <a:latin typeface="Courier New" pitchFamily="49" charset="0"/>
            </a:endParaRPr>
          </a:p>
          <a:p>
            <a:pPr>
              <a:buFont typeface="Wingdings" pitchFamily="2" charset="2"/>
              <a:buNone/>
            </a:pPr>
            <a:r>
              <a:rPr lang="en-US" sz="2000">
                <a:latin typeface="Courier New" pitchFamily="49" charset="0"/>
              </a:rPr>
              <a:t>/* fseek resets the rw state of a stream */</a:t>
            </a:r>
          </a:p>
          <a:p>
            <a:pPr>
              <a:buFont typeface="Wingdings" pitchFamily="2" charset="2"/>
              <a:buNone/>
            </a:pPr>
            <a:r>
              <a:rPr lang="en-US" sz="2000">
                <a:latin typeface="Courier New" pitchFamily="49" charset="0"/>
              </a:rPr>
              <a:t>int fseek (/*@</a:t>
            </a:r>
            <a:r>
              <a:rPr lang="en-US" sz="2000" b="1">
                <a:latin typeface="Courier New" pitchFamily="49" charset="0"/>
              </a:rPr>
              <a:t>rweither</a:t>
            </a:r>
            <a:r>
              <a:rPr lang="en-US" sz="2000">
                <a:latin typeface="Courier New" pitchFamily="49" charset="0"/>
              </a:rPr>
              <a:t>@*/ FILE *stream, </a:t>
            </a:r>
          </a:p>
          <a:p>
            <a:pPr>
              <a:buFont typeface="Wingdings" pitchFamily="2" charset="2"/>
              <a:buNone/>
            </a:pPr>
            <a:r>
              <a:rPr lang="en-US" sz="2000">
                <a:latin typeface="Courier New" pitchFamily="49" charset="0"/>
              </a:rPr>
              <a:t>           long int offset, int whence) </a:t>
            </a:r>
          </a:p>
          <a:p>
            <a:pPr>
              <a:buFont typeface="Wingdings" pitchFamily="2" charset="2"/>
              <a:buNone/>
            </a:pPr>
            <a:r>
              <a:rPr lang="en-US" sz="2000">
                <a:latin typeface="Courier New" pitchFamily="49" charset="0"/>
              </a:rPr>
              <a:t>  /*@</a:t>
            </a:r>
            <a:r>
              <a:rPr lang="en-US" sz="2000" b="1">
                <a:latin typeface="Courier New" pitchFamily="49" charset="0"/>
              </a:rPr>
              <a:t>ensures rweither stream</a:t>
            </a:r>
            <a:r>
              <a:rPr lang="en-US" sz="2000">
                <a:latin typeface="Courier New" pitchFamily="49"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5AAAB19-42D4-4E5E-A8AC-57DD25996592}" type="slidenum">
              <a:rPr lang="en-US"/>
              <a:pPr/>
              <a:t>4</a:t>
            </a:fld>
            <a:endParaRPr lang="en-US"/>
          </a:p>
        </p:txBody>
      </p:sp>
      <p:sp>
        <p:nvSpPr>
          <p:cNvPr id="8194" name="Rectangle 2"/>
          <p:cNvSpPr>
            <a:spLocks noGrp="1" noChangeArrowheads="1"/>
          </p:cNvSpPr>
          <p:nvPr>
            <p:ph type="title"/>
          </p:nvPr>
        </p:nvSpPr>
        <p:spPr/>
        <p:txBody>
          <a:bodyPr/>
          <a:lstStyle/>
          <a:p>
            <a:r>
              <a:rPr lang="en-US"/>
              <a:t>Correct Programs</a:t>
            </a:r>
          </a:p>
        </p:txBody>
      </p:sp>
      <p:sp>
        <p:nvSpPr>
          <p:cNvPr id="8195" name="Rectangle 3"/>
          <p:cNvSpPr>
            <a:spLocks noGrp="1" noChangeArrowheads="1"/>
          </p:cNvSpPr>
          <p:nvPr>
            <p:ph type="body" idx="1"/>
          </p:nvPr>
        </p:nvSpPr>
        <p:spPr/>
        <p:txBody>
          <a:bodyPr/>
          <a:lstStyle/>
          <a:p>
            <a:r>
              <a:rPr lang="en-US"/>
              <a:t>Specifications, expressed in a language as formal as the programming languages</a:t>
            </a:r>
          </a:p>
          <a:p>
            <a:r>
              <a:rPr lang="en-US"/>
              <a:t>Implementation “satisfies” the specification.</a:t>
            </a:r>
          </a:p>
          <a:p>
            <a:r>
              <a:rPr lang="en-US"/>
              <a:t>“Satisfies” is verified not by testing, but by design and proof.</a:t>
            </a:r>
          </a:p>
          <a:p>
            <a:r>
              <a:rPr lang="en-US"/>
              <a:t>Practical:  pre- and post-conditions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B604C875-6D27-4986-AE9C-4340EF7DD950}" type="slidenum">
              <a:rPr lang="en-US"/>
              <a:pPr/>
              <a:t>40</a:t>
            </a:fld>
            <a:endParaRPr lang="en-US"/>
          </a:p>
        </p:txBody>
      </p:sp>
      <p:sp>
        <p:nvSpPr>
          <p:cNvPr id="48130" name="Rectangle 2"/>
          <p:cNvSpPr>
            <a:spLocks noGrp="1" noChangeArrowheads="1"/>
          </p:cNvSpPr>
          <p:nvPr>
            <p:ph type="title"/>
          </p:nvPr>
        </p:nvSpPr>
        <p:spPr>
          <a:xfrm>
            <a:off x="685800" y="76200"/>
            <a:ext cx="7772400" cy="1143000"/>
          </a:xfrm>
        </p:spPr>
        <p:txBody>
          <a:bodyPr/>
          <a:lstStyle/>
          <a:p>
            <a:r>
              <a:rPr lang="en-US"/>
              <a:t>Example</a:t>
            </a:r>
          </a:p>
        </p:txBody>
      </p:sp>
      <p:sp>
        <p:nvSpPr>
          <p:cNvPr id="48131" name="Rectangle 3"/>
          <p:cNvSpPr>
            <a:spLocks noGrp="1" noChangeArrowheads="1"/>
          </p:cNvSpPr>
          <p:nvPr>
            <p:ph type="body" idx="1"/>
          </p:nvPr>
        </p:nvSpPr>
        <p:spPr>
          <a:xfrm>
            <a:off x="457200" y="1447800"/>
            <a:ext cx="4953000" cy="4114800"/>
          </a:xfrm>
        </p:spPr>
        <p:txBody>
          <a:bodyPr/>
          <a:lstStyle/>
          <a:p>
            <a:pPr>
              <a:buFont typeface="Wingdings" pitchFamily="2" charset="2"/>
              <a:buNone/>
            </a:pPr>
            <a:r>
              <a:rPr lang="en-US" sz="2800"/>
              <a:t>FILE *f = fopen (fname, “rw”);</a:t>
            </a:r>
          </a:p>
          <a:p>
            <a:pPr>
              <a:buFont typeface="Wingdings" pitchFamily="2" charset="2"/>
              <a:buNone/>
            </a:pPr>
            <a:r>
              <a:rPr lang="en-US" sz="2800"/>
              <a:t>int i = fgetc (f);</a:t>
            </a:r>
          </a:p>
          <a:p>
            <a:pPr>
              <a:buFont typeface="Wingdings" pitchFamily="2" charset="2"/>
              <a:buNone/>
            </a:pPr>
            <a:r>
              <a:rPr lang="en-US" sz="2800"/>
              <a:t>if (i != EOF) {</a:t>
            </a:r>
          </a:p>
          <a:p>
            <a:pPr>
              <a:buFont typeface="Wingdings" pitchFamily="2" charset="2"/>
              <a:buNone/>
            </a:pPr>
            <a:r>
              <a:rPr lang="en-US" sz="2800"/>
              <a:t>   fputc (i, f);</a:t>
            </a:r>
          </a:p>
          <a:p>
            <a:pPr>
              <a:buFont typeface="Wingdings" pitchFamily="2" charset="2"/>
              <a:buNone/>
            </a:pPr>
            <a:r>
              <a:rPr lang="en-US" sz="2800"/>
              <a:t>   fclose (f);</a:t>
            </a:r>
          </a:p>
          <a:p>
            <a:pPr>
              <a:buFont typeface="Wingdings" pitchFamily="2" charset="2"/>
              <a:buNone/>
            </a:pPr>
            <a:r>
              <a:rPr lang="en-US" sz="2800"/>
              <a:t>}</a:t>
            </a:r>
          </a:p>
          <a:p>
            <a:pPr>
              <a:buFont typeface="Wingdings" pitchFamily="2" charset="2"/>
              <a:buNone/>
            </a:pPr>
            <a:endParaRPr lang="en-US" sz="2800"/>
          </a:p>
        </p:txBody>
      </p:sp>
      <p:grpSp>
        <p:nvGrpSpPr>
          <p:cNvPr id="48132" name="Group 4"/>
          <p:cNvGrpSpPr>
            <a:grpSpLocks/>
          </p:cNvGrpSpPr>
          <p:nvPr/>
        </p:nvGrpSpPr>
        <p:grpSpPr bwMode="auto">
          <a:xfrm>
            <a:off x="2743200" y="2438400"/>
            <a:ext cx="6275388" cy="906463"/>
            <a:chOff x="1728" y="1536"/>
            <a:chExt cx="3953" cy="571"/>
          </a:xfrm>
        </p:grpSpPr>
        <p:sp>
          <p:nvSpPr>
            <p:cNvPr id="48133" name="Text Box 5"/>
            <p:cNvSpPr txBox="1">
              <a:spLocks noChangeArrowheads="1"/>
            </p:cNvSpPr>
            <p:nvPr/>
          </p:nvSpPr>
          <p:spPr bwMode="auto">
            <a:xfrm>
              <a:off x="2321" y="1807"/>
              <a:ext cx="3360" cy="300"/>
            </a:xfrm>
            <a:prstGeom prst="rect">
              <a:avLst/>
            </a:prstGeom>
            <a:noFill/>
            <a:ln w="19050">
              <a:solidFill>
                <a:schemeClr val="accent2"/>
              </a:solidFill>
              <a:miter lim="800000"/>
              <a:headEnd/>
              <a:tailEnd/>
            </a:ln>
            <a:effectLst/>
          </p:spPr>
          <p:txBody>
            <a:bodyPr>
              <a:spAutoFit/>
            </a:bodyPr>
            <a:lstStyle/>
            <a:p>
              <a:pPr eaLnBrk="1" hangingPunct="1"/>
              <a:r>
                <a:rPr lang="en-US" sz="2400"/>
                <a:t>f:openness = open, f:rwness = rwread</a:t>
              </a:r>
            </a:p>
          </p:txBody>
        </p:sp>
        <p:sp>
          <p:nvSpPr>
            <p:cNvPr id="48134" name="Line 6"/>
            <p:cNvSpPr>
              <a:spLocks noChangeShapeType="1"/>
            </p:cNvSpPr>
            <p:nvPr/>
          </p:nvSpPr>
          <p:spPr bwMode="auto">
            <a:xfrm flipH="1" flipV="1">
              <a:off x="1728" y="1536"/>
              <a:ext cx="576" cy="384"/>
            </a:xfrm>
            <a:prstGeom prst="line">
              <a:avLst/>
            </a:prstGeom>
            <a:noFill/>
            <a:ln w="19050">
              <a:solidFill>
                <a:schemeClr val="accent2"/>
              </a:solidFill>
              <a:round/>
              <a:headEnd/>
              <a:tailEnd type="triangle" w="med" len="med"/>
            </a:ln>
            <a:effectLst/>
          </p:spPr>
          <p:txBody>
            <a:bodyPr>
              <a:spAutoFit/>
            </a:bodyPr>
            <a:lstStyle/>
            <a:p>
              <a:endParaRPr lang="en-US"/>
            </a:p>
          </p:txBody>
        </p:sp>
      </p:grpSp>
      <p:grpSp>
        <p:nvGrpSpPr>
          <p:cNvPr id="48135" name="Group 7"/>
          <p:cNvGrpSpPr>
            <a:grpSpLocks/>
          </p:cNvGrpSpPr>
          <p:nvPr/>
        </p:nvGrpSpPr>
        <p:grpSpPr bwMode="auto">
          <a:xfrm>
            <a:off x="2276475" y="3308350"/>
            <a:ext cx="6719888" cy="939800"/>
            <a:chOff x="1434" y="2084"/>
            <a:chExt cx="4233" cy="592"/>
          </a:xfrm>
        </p:grpSpPr>
        <p:sp>
          <p:nvSpPr>
            <p:cNvPr id="48136" name="Text Box 8"/>
            <p:cNvSpPr txBox="1">
              <a:spLocks noChangeArrowheads="1"/>
            </p:cNvSpPr>
            <p:nvPr/>
          </p:nvSpPr>
          <p:spPr bwMode="auto">
            <a:xfrm>
              <a:off x="2643" y="2146"/>
              <a:ext cx="3024" cy="530"/>
            </a:xfrm>
            <a:prstGeom prst="rect">
              <a:avLst/>
            </a:prstGeom>
            <a:noFill/>
            <a:ln w="19050">
              <a:solidFill>
                <a:schemeClr val="hlink"/>
              </a:solidFill>
              <a:miter lim="800000"/>
              <a:headEnd/>
              <a:tailEnd/>
            </a:ln>
            <a:effectLst/>
          </p:spPr>
          <p:txBody>
            <a:bodyPr>
              <a:spAutoFit/>
            </a:bodyPr>
            <a:lstStyle/>
            <a:p>
              <a:pPr eaLnBrk="1" hangingPunct="1"/>
              <a:r>
                <a:rPr lang="en-US" sz="2400"/>
                <a:t>Attribute mismatch – passed read where write FILE * expected.</a:t>
              </a:r>
            </a:p>
          </p:txBody>
        </p:sp>
        <p:sp>
          <p:nvSpPr>
            <p:cNvPr id="48137" name="Line 9"/>
            <p:cNvSpPr>
              <a:spLocks noChangeShapeType="1"/>
            </p:cNvSpPr>
            <p:nvPr/>
          </p:nvSpPr>
          <p:spPr bwMode="auto">
            <a:xfrm flipH="1" flipV="1">
              <a:off x="1434" y="2084"/>
              <a:ext cx="1209" cy="254"/>
            </a:xfrm>
            <a:prstGeom prst="line">
              <a:avLst/>
            </a:prstGeom>
            <a:noFill/>
            <a:ln w="19050">
              <a:solidFill>
                <a:schemeClr val="hlink"/>
              </a:solidFill>
              <a:round/>
              <a:headEnd/>
              <a:tailEnd type="triangle" w="med" len="med"/>
            </a:ln>
            <a:effectLst/>
          </p:spPr>
          <p:txBody>
            <a:bodyPr>
              <a:spAutoFit/>
            </a:bodyPr>
            <a:lstStyle/>
            <a:p>
              <a:endParaRPr lang="en-US"/>
            </a:p>
          </p:txBody>
        </p:sp>
      </p:grpSp>
      <p:grpSp>
        <p:nvGrpSpPr>
          <p:cNvPr id="48138" name="Group 10"/>
          <p:cNvGrpSpPr>
            <a:grpSpLocks/>
          </p:cNvGrpSpPr>
          <p:nvPr/>
        </p:nvGrpSpPr>
        <p:grpSpPr bwMode="auto">
          <a:xfrm>
            <a:off x="2757488" y="1905000"/>
            <a:ext cx="6386512" cy="841375"/>
            <a:chOff x="1680" y="1181"/>
            <a:chExt cx="4023" cy="530"/>
          </a:xfrm>
        </p:grpSpPr>
        <p:sp>
          <p:nvSpPr>
            <p:cNvPr id="48139" name="Text Box 11"/>
            <p:cNvSpPr txBox="1">
              <a:spLocks noChangeArrowheads="1"/>
            </p:cNvSpPr>
            <p:nvPr/>
          </p:nvSpPr>
          <p:spPr bwMode="auto">
            <a:xfrm>
              <a:off x="2679" y="1181"/>
              <a:ext cx="3024" cy="530"/>
            </a:xfrm>
            <a:prstGeom prst="rect">
              <a:avLst/>
            </a:prstGeom>
            <a:noFill/>
            <a:ln w="19050">
              <a:solidFill>
                <a:schemeClr val="hlink"/>
              </a:solidFill>
              <a:miter lim="800000"/>
              <a:headEnd/>
              <a:tailEnd/>
            </a:ln>
            <a:effectLst/>
          </p:spPr>
          <p:txBody>
            <a:bodyPr>
              <a:spAutoFit/>
            </a:bodyPr>
            <a:lstStyle/>
            <a:p>
              <a:pPr eaLnBrk="1" hangingPunct="1"/>
              <a:r>
                <a:rPr lang="en-US" sz="2400"/>
                <a:t>Possibly null reference f passed where non-null expected</a:t>
              </a:r>
            </a:p>
          </p:txBody>
        </p:sp>
        <p:sp>
          <p:nvSpPr>
            <p:cNvPr id="48140" name="Line 12"/>
            <p:cNvSpPr>
              <a:spLocks noChangeShapeType="1"/>
            </p:cNvSpPr>
            <p:nvPr/>
          </p:nvSpPr>
          <p:spPr bwMode="auto">
            <a:xfrm flipH="1">
              <a:off x="1680" y="1296"/>
              <a:ext cx="1008" cy="144"/>
            </a:xfrm>
            <a:prstGeom prst="line">
              <a:avLst/>
            </a:prstGeom>
            <a:noFill/>
            <a:ln w="19050">
              <a:solidFill>
                <a:schemeClr val="hlink"/>
              </a:solidFill>
              <a:round/>
              <a:headEnd/>
              <a:tailEnd type="triangle" w="med" len="med"/>
            </a:ln>
            <a:effectLst/>
          </p:spPr>
          <p:txBody>
            <a:bodyPr>
              <a:spAutoFit/>
            </a:bodyPr>
            <a:lstStyle/>
            <a:p>
              <a:endParaRPr lang="en-US"/>
            </a:p>
          </p:txBody>
        </p:sp>
      </p:grpSp>
      <p:grpSp>
        <p:nvGrpSpPr>
          <p:cNvPr id="48141" name="Group 13"/>
          <p:cNvGrpSpPr>
            <a:grpSpLocks/>
          </p:cNvGrpSpPr>
          <p:nvPr/>
        </p:nvGrpSpPr>
        <p:grpSpPr bwMode="auto">
          <a:xfrm>
            <a:off x="5181600" y="609600"/>
            <a:ext cx="3768725" cy="1143000"/>
            <a:chOff x="3264" y="384"/>
            <a:chExt cx="2374" cy="720"/>
          </a:xfrm>
        </p:grpSpPr>
        <p:sp>
          <p:nvSpPr>
            <p:cNvPr id="48142" name="Text Box 14"/>
            <p:cNvSpPr txBox="1">
              <a:spLocks noChangeArrowheads="1"/>
            </p:cNvSpPr>
            <p:nvPr/>
          </p:nvSpPr>
          <p:spPr bwMode="auto">
            <a:xfrm>
              <a:off x="3840" y="384"/>
              <a:ext cx="1798" cy="530"/>
            </a:xfrm>
            <a:prstGeom prst="rect">
              <a:avLst/>
            </a:prstGeom>
            <a:noFill/>
            <a:ln w="19050">
              <a:solidFill>
                <a:schemeClr val="accent2"/>
              </a:solidFill>
              <a:miter lim="800000"/>
              <a:headEnd/>
              <a:tailEnd/>
            </a:ln>
            <a:effectLst/>
          </p:spPr>
          <p:txBody>
            <a:bodyPr wrap="none">
              <a:spAutoFit/>
            </a:bodyPr>
            <a:lstStyle/>
            <a:p>
              <a:pPr eaLnBrk="1" hangingPunct="1"/>
              <a:r>
                <a:rPr lang="en-US" sz="2400"/>
                <a:t>f:openness = open</a:t>
              </a:r>
            </a:p>
            <a:p>
              <a:pPr eaLnBrk="1" hangingPunct="1"/>
              <a:r>
                <a:rPr lang="en-US" sz="2400"/>
                <a:t>f:rwness = rweither </a:t>
              </a:r>
            </a:p>
          </p:txBody>
        </p:sp>
        <p:sp>
          <p:nvSpPr>
            <p:cNvPr id="48143" name="Line 15"/>
            <p:cNvSpPr>
              <a:spLocks noChangeShapeType="1"/>
            </p:cNvSpPr>
            <p:nvPr/>
          </p:nvSpPr>
          <p:spPr bwMode="auto">
            <a:xfrm flipH="1">
              <a:off x="3264" y="672"/>
              <a:ext cx="576" cy="432"/>
            </a:xfrm>
            <a:prstGeom prst="line">
              <a:avLst/>
            </a:prstGeom>
            <a:noFill/>
            <a:ln w="19050">
              <a:solidFill>
                <a:schemeClr val="accent2"/>
              </a:solidFill>
              <a:round/>
              <a:headEnd/>
              <a:tailEnd type="triangle" w="med" len="med"/>
            </a:ln>
            <a:effectLst/>
          </p:spPr>
          <p:txBody>
            <a:bodyPr>
              <a:spAutoFit/>
            </a:bodyPr>
            <a:lstStyle/>
            <a:p>
              <a:endParaRPr lang="en-US"/>
            </a:p>
          </p:txBody>
        </p:sp>
      </p:grpSp>
      <p:grpSp>
        <p:nvGrpSpPr>
          <p:cNvPr id="48144" name="Group 16"/>
          <p:cNvGrpSpPr>
            <a:grpSpLocks/>
          </p:cNvGrpSpPr>
          <p:nvPr/>
        </p:nvGrpSpPr>
        <p:grpSpPr bwMode="auto">
          <a:xfrm>
            <a:off x="733425" y="4329113"/>
            <a:ext cx="7924800" cy="1679575"/>
            <a:chOff x="462" y="2727"/>
            <a:chExt cx="4992" cy="1058"/>
          </a:xfrm>
        </p:grpSpPr>
        <p:sp>
          <p:nvSpPr>
            <p:cNvPr id="48145" name="Text Box 17"/>
            <p:cNvSpPr txBox="1">
              <a:spLocks noChangeArrowheads="1"/>
            </p:cNvSpPr>
            <p:nvPr/>
          </p:nvSpPr>
          <p:spPr bwMode="auto">
            <a:xfrm>
              <a:off x="1182" y="3255"/>
              <a:ext cx="4272" cy="530"/>
            </a:xfrm>
            <a:prstGeom prst="rect">
              <a:avLst/>
            </a:prstGeom>
            <a:noFill/>
            <a:ln w="19050">
              <a:solidFill>
                <a:schemeClr val="hlink"/>
              </a:solidFill>
              <a:miter lim="800000"/>
              <a:headEnd/>
              <a:tailEnd/>
            </a:ln>
            <a:effectLst/>
          </p:spPr>
          <p:txBody>
            <a:bodyPr>
              <a:spAutoFit/>
            </a:bodyPr>
            <a:lstStyle/>
            <a:p>
              <a:pPr eaLnBrk="1" hangingPunct="1"/>
              <a:r>
                <a:rPr lang="en-US" sz="2400"/>
                <a:t>Branches join in incompatible states: f is closed on true branch,open on false branch</a:t>
              </a:r>
            </a:p>
          </p:txBody>
        </p:sp>
        <p:sp>
          <p:nvSpPr>
            <p:cNvPr id="48146" name="Line 18"/>
            <p:cNvSpPr>
              <a:spLocks noChangeShapeType="1"/>
            </p:cNvSpPr>
            <p:nvPr/>
          </p:nvSpPr>
          <p:spPr bwMode="auto">
            <a:xfrm flipH="1" flipV="1">
              <a:off x="462" y="2727"/>
              <a:ext cx="912" cy="528"/>
            </a:xfrm>
            <a:prstGeom prst="line">
              <a:avLst/>
            </a:prstGeom>
            <a:noFill/>
            <a:ln w="19050">
              <a:solidFill>
                <a:schemeClr val="hlink"/>
              </a:solidFill>
              <a:round/>
              <a:headEnd/>
              <a:tailEnd type="triangle" w="med" len="med"/>
            </a:ln>
            <a:effectLst/>
          </p:spPr>
          <p:txBody>
            <a:bodyPr>
              <a:spAutoFit/>
            </a:bodyPr>
            <a:lstStyle/>
            <a:p>
              <a:endParaRPr lang="en-US"/>
            </a:p>
          </p:txBody>
        </p:sp>
      </p:grpSp>
      <p:grpSp>
        <p:nvGrpSpPr>
          <p:cNvPr id="48147" name="Group 19"/>
          <p:cNvGrpSpPr>
            <a:grpSpLocks/>
          </p:cNvGrpSpPr>
          <p:nvPr/>
        </p:nvGrpSpPr>
        <p:grpSpPr bwMode="auto">
          <a:xfrm>
            <a:off x="2411413" y="3894138"/>
            <a:ext cx="6623050" cy="906462"/>
            <a:chOff x="1519" y="2453"/>
            <a:chExt cx="4172" cy="571"/>
          </a:xfrm>
        </p:grpSpPr>
        <p:sp>
          <p:nvSpPr>
            <p:cNvPr id="48148" name="Text Box 20"/>
            <p:cNvSpPr txBox="1">
              <a:spLocks noChangeArrowheads="1"/>
            </p:cNvSpPr>
            <p:nvPr/>
          </p:nvSpPr>
          <p:spPr bwMode="auto">
            <a:xfrm>
              <a:off x="2112" y="2724"/>
              <a:ext cx="3579" cy="300"/>
            </a:xfrm>
            <a:prstGeom prst="rect">
              <a:avLst/>
            </a:prstGeom>
            <a:noFill/>
            <a:ln w="19050">
              <a:solidFill>
                <a:schemeClr val="accent2"/>
              </a:solidFill>
              <a:miter lim="800000"/>
              <a:headEnd/>
              <a:tailEnd/>
            </a:ln>
            <a:effectLst/>
          </p:spPr>
          <p:txBody>
            <a:bodyPr>
              <a:spAutoFit/>
            </a:bodyPr>
            <a:lstStyle/>
            <a:p>
              <a:pPr eaLnBrk="1" hangingPunct="1"/>
              <a:r>
                <a:rPr lang="en-US" sz="2400"/>
                <a:t>f:openness = closed, f:rwness = rwnone</a:t>
              </a:r>
            </a:p>
          </p:txBody>
        </p:sp>
        <p:sp>
          <p:nvSpPr>
            <p:cNvPr id="48149" name="Line 21"/>
            <p:cNvSpPr>
              <a:spLocks noChangeShapeType="1"/>
            </p:cNvSpPr>
            <p:nvPr/>
          </p:nvSpPr>
          <p:spPr bwMode="auto">
            <a:xfrm flipH="1" flipV="1">
              <a:off x="1519" y="2453"/>
              <a:ext cx="576" cy="384"/>
            </a:xfrm>
            <a:prstGeom prst="line">
              <a:avLst/>
            </a:prstGeom>
            <a:noFill/>
            <a:ln w="19050">
              <a:solidFill>
                <a:schemeClr val="accent2"/>
              </a:solidFill>
              <a:round/>
              <a:headEnd/>
              <a:tailEnd type="triangle" w="med" len="med"/>
            </a:ln>
            <a:effec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141"/>
                                        </p:tgtEl>
                                        <p:attrNameLst>
                                          <p:attrName>style.visibility</p:attrName>
                                        </p:attrNameLst>
                                      </p:cBhvr>
                                      <p:to>
                                        <p:strVal val="visible"/>
                                      </p:to>
                                    </p:set>
                                    <p:animEffect transition="in" filter="dissolve">
                                      <p:cBhvr>
                                        <p:cTn id="7" dur="500"/>
                                        <p:tgtEl>
                                          <p:spTgt spid="481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8138"/>
                                        </p:tgtEl>
                                        <p:attrNameLst>
                                          <p:attrName>style.visibility</p:attrName>
                                        </p:attrNameLst>
                                      </p:cBhvr>
                                      <p:to>
                                        <p:strVal val="visible"/>
                                      </p:to>
                                    </p:set>
                                    <p:animEffect transition="in" filter="dissolve">
                                      <p:cBhvr>
                                        <p:cTn id="12" dur="500"/>
                                        <p:tgtEl>
                                          <p:spTgt spid="481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dissolve">
                                      <p:cBhvr>
                                        <p:cTn id="17" dur="500"/>
                                        <p:tgtEl>
                                          <p:spTgt spid="481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dissolve">
                                      <p:cBhvr>
                                        <p:cTn id="22" dur="500"/>
                                        <p:tgtEl>
                                          <p:spTgt spid="4813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8147"/>
                                        </p:tgtEl>
                                        <p:attrNameLst>
                                          <p:attrName>style.visibility</p:attrName>
                                        </p:attrNameLst>
                                      </p:cBhvr>
                                      <p:to>
                                        <p:strVal val="visible"/>
                                      </p:to>
                                    </p:set>
                                    <p:animEffect transition="in" filter="dissolve">
                                      <p:cBhvr>
                                        <p:cTn id="27" dur="500"/>
                                        <p:tgtEl>
                                          <p:spTgt spid="481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8144"/>
                                        </p:tgtEl>
                                        <p:attrNameLst>
                                          <p:attrName>style.visibility</p:attrName>
                                        </p:attrNameLst>
                                      </p:cBhvr>
                                      <p:to>
                                        <p:strVal val="visible"/>
                                      </p:to>
                                    </p:set>
                                    <p:animEffect transition="in" filter="dissolve">
                                      <p:cBhvr>
                                        <p:cTn id="32" dur="500"/>
                                        <p:tgtEl>
                                          <p:spTgt spid="48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A28165-9723-48F7-B98B-F94FCE545C60}" type="slidenum">
              <a:rPr lang="en-US"/>
              <a:pPr/>
              <a:t>41</a:t>
            </a:fld>
            <a:endParaRPr lang="en-US"/>
          </a:p>
        </p:txBody>
      </p:sp>
      <p:sp>
        <p:nvSpPr>
          <p:cNvPr id="51202" name="Rectangle 2"/>
          <p:cNvSpPr>
            <a:spLocks noGrp="1" noChangeArrowheads="1"/>
          </p:cNvSpPr>
          <p:nvPr>
            <p:ph type="title"/>
          </p:nvPr>
        </p:nvSpPr>
        <p:spPr>
          <a:xfrm>
            <a:off x="685800" y="228600"/>
            <a:ext cx="7772400" cy="1143000"/>
          </a:xfrm>
        </p:spPr>
        <p:txBody>
          <a:bodyPr/>
          <a:lstStyle/>
          <a:p>
            <a:r>
              <a:rPr lang="en-US"/>
              <a:t>Taintedness</a:t>
            </a:r>
          </a:p>
        </p:txBody>
      </p:sp>
      <p:sp>
        <p:nvSpPr>
          <p:cNvPr id="51203" name="Rectangle 3"/>
          <p:cNvSpPr>
            <a:spLocks noGrp="1" noChangeArrowheads="1"/>
          </p:cNvSpPr>
          <p:nvPr>
            <p:ph type="body" idx="1"/>
          </p:nvPr>
        </p:nvSpPr>
        <p:spPr>
          <a:xfrm>
            <a:off x="533400" y="914400"/>
            <a:ext cx="7772400" cy="5410200"/>
          </a:xfrm>
        </p:spPr>
        <p:txBody>
          <a:bodyPr/>
          <a:lstStyle/>
          <a:p>
            <a:pPr>
              <a:lnSpc>
                <a:spcPct val="90000"/>
              </a:lnSpc>
              <a:buFont typeface="Wingdings" pitchFamily="2" charset="2"/>
              <a:buNone/>
            </a:pPr>
            <a:r>
              <a:rPr lang="en-US" sz="2000"/>
              <a:t>attribute taintedness</a:t>
            </a:r>
          </a:p>
          <a:p>
            <a:pPr>
              <a:lnSpc>
                <a:spcPct val="90000"/>
              </a:lnSpc>
              <a:buFont typeface="Wingdings" pitchFamily="2" charset="2"/>
              <a:buNone/>
            </a:pPr>
            <a:r>
              <a:rPr lang="en-US" sz="2000"/>
              <a:t>   context reference char *</a:t>
            </a:r>
          </a:p>
          <a:p>
            <a:pPr>
              <a:lnSpc>
                <a:spcPct val="90000"/>
              </a:lnSpc>
              <a:buFont typeface="Wingdings" pitchFamily="2" charset="2"/>
              <a:buNone/>
            </a:pPr>
            <a:r>
              <a:rPr lang="en-US" sz="2000"/>
              <a:t>   oneof untainted, tainted</a:t>
            </a:r>
          </a:p>
          <a:p>
            <a:pPr>
              <a:lnSpc>
                <a:spcPct val="90000"/>
              </a:lnSpc>
              <a:buFont typeface="Wingdings" pitchFamily="2" charset="2"/>
              <a:buNone/>
            </a:pPr>
            <a:r>
              <a:rPr lang="en-US" sz="2000"/>
              <a:t>   annotations</a:t>
            </a:r>
          </a:p>
          <a:p>
            <a:pPr>
              <a:lnSpc>
                <a:spcPct val="90000"/>
              </a:lnSpc>
              <a:buFont typeface="Wingdings" pitchFamily="2" charset="2"/>
              <a:buNone/>
            </a:pPr>
            <a:r>
              <a:rPr lang="en-US" sz="2000"/>
              <a:t>      tainted reference ==&gt; tainted</a:t>
            </a:r>
          </a:p>
          <a:p>
            <a:pPr>
              <a:lnSpc>
                <a:spcPct val="90000"/>
              </a:lnSpc>
              <a:buFont typeface="Wingdings" pitchFamily="2" charset="2"/>
              <a:buNone/>
            </a:pPr>
            <a:r>
              <a:rPr lang="en-US" sz="2000"/>
              <a:t>      untainted reference ==&gt; untainted</a:t>
            </a:r>
          </a:p>
          <a:p>
            <a:pPr>
              <a:lnSpc>
                <a:spcPct val="90000"/>
              </a:lnSpc>
              <a:buFont typeface="Wingdings" pitchFamily="2" charset="2"/>
              <a:buNone/>
            </a:pPr>
            <a:r>
              <a:rPr lang="en-US" sz="2000"/>
              <a:t>      anytainted parameter ==&gt; tainted</a:t>
            </a:r>
          </a:p>
          <a:p>
            <a:pPr>
              <a:lnSpc>
                <a:spcPct val="90000"/>
              </a:lnSpc>
              <a:buFont typeface="Wingdings" pitchFamily="2" charset="2"/>
              <a:buNone/>
            </a:pPr>
            <a:r>
              <a:rPr lang="en-US" sz="2000"/>
              <a:t>   transfers</a:t>
            </a:r>
          </a:p>
          <a:p>
            <a:pPr>
              <a:lnSpc>
                <a:spcPct val="90000"/>
              </a:lnSpc>
              <a:buFont typeface="Wingdings" pitchFamily="2" charset="2"/>
              <a:buNone/>
            </a:pPr>
            <a:r>
              <a:rPr lang="en-US" sz="2000"/>
              <a:t>      tainted as untainted ==&gt; error</a:t>
            </a:r>
          </a:p>
          <a:p>
            <a:pPr>
              <a:lnSpc>
                <a:spcPct val="90000"/>
              </a:lnSpc>
              <a:buFont typeface="Wingdings" pitchFamily="2" charset="2"/>
              <a:buNone/>
            </a:pPr>
            <a:r>
              <a:rPr lang="en-US" sz="2000"/>
              <a:t>   merge</a:t>
            </a:r>
          </a:p>
          <a:p>
            <a:pPr>
              <a:lnSpc>
                <a:spcPct val="90000"/>
              </a:lnSpc>
              <a:buFont typeface="Wingdings" pitchFamily="2" charset="2"/>
              <a:buNone/>
            </a:pPr>
            <a:r>
              <a:rPr lang="en-US" sz="2000"/>
              <a:t>      tainted + untainted ==&gt; tainted</a:t>
            </a:r>
          </a:p>
          <a:p>
            <a:pPr>
              <a:lnSpc>
                <a:spcPct val="90000"/>
              </a:lnSpc>
              <a:buFont typeface="Wingdings" pitchFamily="2" charset="2"/>
              <a:buNone/>
            </a:pPr>
            <a:r>
              <a:rPr lang="en-US" sz="2000"/>
              <a:t>   defaults</a:t>
            </a:r>
          </a:p>
          <a:p>
            <a:pPr>
              <a:lnSpc>
                <a:spcPct val="90000"/>
              </a:lnSpc>
              <a:buFont typeface="Wingdings" pitchFamily="2" charset="2"/>
              <a:buNone/>
            </a:pPr>
            <a:r>
              <a:rPr lang="en-US" sz="2000"/>
              <a:t>      reference ==&gt; tainted</a:t>
            </a:r>
          </a:p>
          <a:p>
            <a:pPr>
              <a:lnSpc>
                <a:spcPct val="90000"/>
              </a:lnSpc>
              <a:buFont typeface="Wingdings" pitchFamily="2" charset="2"/>
              <a:buNone/>
            </a:pPr>
            <a:r>
              <a:rPr lang="en-US" sz="2000"/>
              <a:t>      literal ==&gt; untainted</a:t>
            </a:r>
          </a:p>
          <a:p>
            <a:pPr>
              <a:lnSpc>
                <a:spcPct val="90000"/>
              </a:lnSpc>
              <a:buFont typeface="Wingdings" pitchFamily="2" charset="2"/>
              <a:buNone/>
            </a:pPr>
            <a:r>
              <a:rPr lang="en-US" sz="2000"/>
              <a:t>      null ==&gt; untainted</a:t>
            </a:r>
          </a:p>
          <a:p>
            <a:pPr>
              <a:lnSpc>
                <a:spcPct val="90000"/>
              </a:lnSpc>
              <a:buFont typeface="Wingdings" pitchFamily="2" charset="2"/>
              <a:buNone/>
            </a:pPr>
            <a:r>
              <a:rPr lang="en-US" sz="2000"/>
              <a:t>end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C3FBA8-AE45-46F8-92BA-FF83A0761DF8}" type="slidenum">
              <a:rPr lang="en-US"/>
              <a:pPr/>
              <a:t>42</a:t>
            </a:fld>
            <a:endParaRPr lang="en-US"/>
          </a:p>
        </p:txBody>
      </p:sp>
      <p:sp>
        <p:nvSpPr>
          <p:cNvPr id="52226" name="Rectangle 2"/>
          <p:cNvSpPr>
            <a:spLocks noGrp="1" noChangeArrowheads="1"/>
          </p:cNvSpPr>
          <p:nvPr>
            <p:ph type="title"/>
          </p:nvPr>
        </p:nvSpPr>
        <p:spPr>
          <a:xfrm>
            <a:off x="685800" y="304800"/>
            <a:ext cx="7772400" cy="1143000"/>
          </a:xfrm>
        </p:spPr>
        <p:txBody>
          <a:bodyPr/>
          <a:lstStyle/>
          <a:p>
            <a:r>
              <a:rPr lang="en-US"/>
              <a:t>tainted.xh</a:t>
            </a:r>
          </a:p>
        </p:txBody>
      </p:sp>
      <p:sp>
        <p:nvSpPr>
          <p:cNvPr id="52227" name="Rectangle 3"/>
          <p:cNvSpPr>
            <a:spLocks noGrp="1" noChangeArrowheads="1"/>
          </p:cNvSpPr>
          <p:nvPr>
            <p:ph type="body" idx="1"/>
          </p:nvPr>
        </p:nvSpPr>
        <p:spPr>
          <a:xfrm>
            <a:off x="685800" y="1600200"/>
            <a:ext cx="7772400" cy="4495800"/>
          </a:xfrm>
        </p:spPr>
        <p:txBody>
          <a:bodyPr/>
          <a:lstStyle/>
          <a:p>
            <a:pPr>
              <a:lnSpc>
                <a:spcPct val="90000"/>
              </a:lnSpc>
              <a:buFont typeface="Wingdings" pitchFamily="2" charset="2"/>
              <a:buNone/>
            </a:pPr>
            <a:r>
              <a:rPr lang="en-US" sz="1800">
                <a:latin typeface="Courier New" pitchFamily="49" charset="0"/>
              </a:rPr>
              <a:t>int fprintf (FILE *stream, /*@</a:t>
            </a:r>
            <a:r>
              <a:rPr lang="en-US" sz="1800" b="1">
                <a:latin typeface="Courier New" pitchFamily="49" charset="0"/>
              </a:rPr>
              <a:t>untainted</a:t>
            </a:r>
            <a:r>
              <a:rPr lang="en-US" sz="1800">
                <a:latin typeface="Courier New" pitchFamily="49" charset="0"/>
              </a:rPr>
              <a:t>@*/ char *format, ...) ;</a:t>
            </a:r>
          </a:p>
          <a:p>
            <a:pPr>
              <a:lnSpc>
                <a:spcPct val="90000"/>
              </a:lnSpc>
              <a:buFont typeface="Wingdings" pitchFamily="2" charset="2"/>
              <a:buNone/>
            </a:pPr>
            <a:endParaRPr lang="en-US" sz="1800">
              <a:latin typeface="Courier New" pitchFamily="49" charset="0"/>
            </a:endParaRPr>
          </a:p>
          <a:p>
            <a:pPr>
              <a:lnSpc>
                <a:spcPct val="90000"/>
              </a:lnSpc>
              <a:buFont typeface="Wingdings" pitchFamily="2" charset="2"/>
              <a:buNone/>
            </a:pPr>
            <a:r>
              <a:rPr lang="en-US" sz="1800">
                <a:latin typeface="Courier New" pitchFamily="49" charset="0"/>
              </a:rPr>
              <a:t>/*@</a:t>
            </a:r>
            <a:r>
              <a:rPr lang="en-US" sz="1800" b="1">
                <a:latin typeface="Courier New" pitchFamily="49" charset="0"/>
              </a:rPr>
              <a:t>tainted</a:t>
            </a:r>
            <a:r>
              <a:rPr lang="en-US" sz="1800">
                <a:latin typeface="Courier New" pitchFamily="49" charset="0"/>
              </a:rPr>
              <a:t>@*/ char *fgets (char *s, int n, FILE *) </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ensures</a:t>
            </a:r>
            <a:r>
              <a:rPr lang="en-US" sz="1800">
                <a:latin typeface="Courier New" pitchFamily="49" charset="0"/>
              </a:rPr>
              <a:t> tainted s@*/ ;</a:t>
            </a:r>
          </a:p>
          <a:p>
            <a:pPr>
              <a:lnSpc>
                <a:spcPct val="90000"/>
              </a:lnSpc>
              <a:buFont typeface="Wingdings" pitchFamily="2" charset="2"/>
              <a:buNone/>
            </a:pPr>
            <a:endParaRPr lang="en-US" sz="1800">
              <a:latin typeface="Courier New" pitchFamily="49" charset="0"/>
            </a:endParaRPr>
          </a:p>
          <a:p>
            <a:pPr>
              <a:lnSpc>
                <a:spcPct val="90000"/>
              </a:lnSpc>
              <a:buFont typeface="Wingdings" pitchFamily="2" charset="2"/>
              <a:buNone/>
            </a:pPr>
            <a:r>
              <a:rPr lang="en-US" sz="1800">
                <a:latin typeface="Courier New" pitchFamily="49" charset="0"/>
              </a:rPr>
              <a:t>char *strcpy (/*@returned@*/ /*@</a:t>
            </a:r>
            <a:r>
              <a:rPr lang="en-US" sz="1800" b="1">
                <a:latin typeface="Courier New" pitchFamily="49" charset="0"/>
              </a:rPr>
              <a:t>anytainted</a:t>
            </a:r>
            <a:r>
              <a:rPr lang="en-US" sz="1800">
                <a:latin typeface="Courier New" pitchFamily="49" charset="0"/>
              </a:rPr>
              <a:t>@*/ char *s1,</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anytainted</a:t>
            </a:r>
            <a:r>
              <a:rPr lang="en-US" sz="1800">
                <a:latin typeface="Courier New" pitchFamily="49" charset="0"/>
              </a:rPr>
              <a:t>@*/ char *s2) </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ensures</a:t>
            </a:r>
            <a:r>
              <a:rPr lang="en-US" sz="1800">
                <a:latin typeface="Courier New" pitchFamily="49" charset="0"/>
              </a:rPr>
              <a:t> s1:taintedness = s2:taintedness@*/ ;</a:t>
            </a:r>
          </a:p>
          <a:p>
            <a:pPr>
              <a:lnSpc>
                <a:spcPct val="90000"/>
              </a:lnSpc>
              <a:buFont typeface="Wingdings" pitchFamily="2" charset="2"/>
              <a:buNone/>
            </a:pPr>
            <a:endParaRPr lang="en-US" sz="1800">
              <a:latin typeface="Courier New" pitchFamily="49" charset="0"/>
            </a:endParaRPr>
          </a:p>
          <a:p>
            <a:pPr>
              <a:lnSpc>
                <a:spcPct val="90000"/>
              </a:lnSpc>
              <a:buFont typeface="Wingdings" pitchFamily="2" charset="2"/>
              <a:buNone/>
            </a:pPr>
            <a:r>
              <a:rPr lang="en-US" sz="1800">
                <a:latin typeface="Courier New" pitchFamily="49" charset="0"/>
              </a:rPr>
              <a:t>char *strcat (/*@returned@*/ /*@</a:t>
            </a:r>
            <a:r>
              <a:rPr lang="en-US" sz="1800" b="1">
                <a:latin typeface="Courier New" pitchFamily="49" charset="0"/>
              </a:rPr>
              <a:t>anytainted</a:t>
            </a:r>
            <a:r>
              <a:rPr lang="en-US" sz="1800">
                <a:latin typeface="Courier New" pitchFamily="49" charset="0"/>
              </a:rPr>
              <a:t>@*/ char *s1,</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anytainted</a:t>
            </a:r>
            <a:r>
              <a:rPr lang="en-US" sz="1800">
                <a:latin typeface="Courier New" pitchFamily="49" charset="0"/>
              </a:rPr>
              <a:t>@*/ char *s2) </a:t>
            </a:r>
          </a:p>
          <a:p>
            <a:pPr>
              <a:lnSpc>
                <a:spcPct val="90000"/>
              </a:lnSpc>
              <a:buFont typeface="Wingdings" pitchFamily="2" charset="2"/>
              <a:buNone/>
            </a:pPr>
            <a:r>
              <a:rPr lang="en-US" sz="1800">
                <a:latin typeface="Courier New" pitchFamily="49" charset="0"/>
              </a:rPr>
              <a:t>  /*@</a:t>
            </a:r>
            <a:r>
              <a:rPr lang="en-US" sz="1800" b="1">
                <a:latin typeface="Courier New" pitchFamily="49" charset="0"/>
              </a:rPr>
              <a:t>ensures</a:t>
            </a:r>
            <a:r>
              <a:rPr lang="en-US" sz="1800">
                <a:latin typeface="Courier New" pitchFamily="49" charset="0"/>
              </a:rPr>
              <a:t> s1:taintedness </a:t>
            </a:r>
          </a:p>
          <a:p>
            <a:pPr>
              <a:lnSpc>
                <a:spcPct val="90000"/>
              </a:lnSpc>
              <a:buFont typeface="Wingdings" pitchFamily="2" charset="2"/>
              <a:buNone/>
            </a:pPr>
            <a:r>
              <a:rPr lang="en-US" sz="1800">
                <a:latin typeface="Courier New" pitchFamily="49" charset="0"/>
              </a:rPr>
              <a:t>             = s1:taintedness | s2:taintedness@*/ ;</a:t>
            </a:r>
            <a:endParaRPr lang="en-US"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806593-8237-4737-B7CA-2CC16A54CFB0}" type="slidenum">
              <a:rPr lang="en-US"/>
              <a:pPr/>
              <a:t>43</a:t>
            </a:fld>
            <a:endParaRPr lang="en-US"/>
          </a:p>
        </p:txBody>
      </p:sp>
      <p:sp>
        <p:nvSpPr>
          <p:cNvPr id="29698" name="Rectangle 2"/>
          <p:cNvSpPr>
            <a:spLocks noGrp="1" noChangeArrowheads="1"/>
          </p:cNvSpPr>
          <p:nvPr>
            <p:ph type="title"/>
          </p:nvPr>
        </p:nvSpPr>
        <p:spPr/>
        <p:txBody>
          <a:bodyPr/>
          <a:lstStyle/>
          <a:p>
            <a:r>
              <a:rPr lang="en-US"/>
              <a:t>SPLINT Case studies</a:t>
            </a:r>
          </a:p>
        </p:txBody>
      </p:sp>
      <p:sp>
        <p:nvSpPr>
          <p:cNvPr id="29699" name="Rectangle 3"/>
          <p:cNvSpPr>
            <a:spLocks noGrp="1" noChangeArrowheads="1"/>
          </p:cNvSpPr>
          <p:nvPr>
            <p:ph type="body" idx="1"/>
          </p:nvPr>
        </p:nvSpPr>
        <p:spPr/>
        <p:txBody>
          <a:bodyPr/>
          <a:lstStyle/>
          <a:p>
            <a:r>
              <a:rPr lang="en-US"/>
              <a:t>wu-ftpd 2.5 and BIND 8.2.2p7</a:t>
            </a:r>
          </a:p>
          <a:p>
            <a:pPr lvl="1"/>
            <a:r>
              <a:rPr lang="en-US"/>
              <a:t>Detected known buffer overflows</a:t>
            </a:r>
          </a:p>
          <a:p>
            <a:pPr lvl="1"/>
            <a:r>
              <a:rPr lang="en-US"/>
              <a:t>Unknown buffer overflows exploitable with write access to config files</a:t>
            </a:r>
          </a:p>
          <a:p>
            <a:r>
              <a:rPr lang="en-US"/>
              <a:t>Performance</a:t>
            </a:r>
          </a:p>
          <a:p>
            <a:pPr lvl="1"/>
            <a:r>
              <a:rPr lang="en-US"/>
              <a:t>wu-ftpd: 7 seconds/ 20,000 lines of code</a:t>
            </a:r>
          </a:p>
          <a:p>
            <a:pPr lvl="1"/>
            <a:r>
              <a:rPr lang="en-US"/>
              <a:t>BIND: 33 seconds / 40,000 lines</a:t>
            </a:r>
          </a:p>
          <a:p>
            <a:pPr lvl="1"/>
            <a:r>
              <a:rPr lang="en-US"/>
              <a:t>Athlon 1200 MHz</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28E1B47-F597-4207-9096-2911300ED3D0}" type="slidenum">
              <a:rPr lang="en-US"/>
              <a:pPr/>
              <a:t>44</a:t>
            </a:fld>
            <a:endParaRPr lang="en-US"/>
          </a:p>
        </p:txBody>
      </p:sp>
      <p:sp>
        <p:nvSpPr>
          <p:cNvPr id="50178" name="Rectangle 2"/>
          <p:cNvSpPr>
            <a:spLocks noGrp="1" noChangeArrowheads="1"/>
          </p:cNvSpPr>
          <p:nvPr>
            <p:ph type="title"/>
          </p:nvPr>
        </p:nvSpPr>
        <p:spPr/>
        <p:txBody>
          <a:bodyPr/>
          <a:lstStyle/>
          <a:p>
            <a:r>
              <a:rPr lang="en-US"/>
              <a:t>Results – “Real” Code</a:t>
            </a:r>
          </a:p>
        </p:txBody>
      </p:sp>
      <p:sp>
        <p:nvSpPr>
          <p:cNvPr id="50179" name="Rectangle 3"/>
          <p:cNvSpPr>
            <a:spLocks noGrp="1" noChangeArrowheads="1"/>
          </p:cNvSpPr>
          <p:nvPr>
            <p:ph type="body" idx="1"/>
          </p:nvPr>
        </p:nvSpPr>
        <p:spPr/>
        <p:txBody>
          <a:bodyPr/>
          <a:lstStyle/>
          <a:p>
            <a:r>
              <a:rPr lang="en-US" sz="2800"/>
              <a:t>wu-ftpd 2.6.1 (20K lines, ~4 seconds)</a:t>
            </a:r>
          </a:p>
          <a:p>
            <a:r>
              <a:rPr lang="en-US" sz="2800"/>
              <a:t>No annotations: 7 warnings</a:t>
            </a:r>
          </a:p>
          <a:p>
            <a:r>
              <a:rPr lang="en-US" sz="2800"/>
              <a:t>After adding ensures clause for ftpd_pclose</a:t>
            </a:r>
          </a:p>
          <a:p>
            <a:pPr lvl="1"/>
            <a:r>
              <a:rPr lang="en-US" sz="2400"/>
              <a:t>4 spurious warnings</a:t>
            </a:r>
          </a:p>
          <a:p>
            <a:pPr lvl="2"/>
            <a:r>
              <a:rPr lang="en-US" sz="2000"/>
              <a:t>1 used function pointer to close FILE</a:t>
            </a:r>
          </a:p>
          <a:p>
            <a:pPr lvl="2"/>
            <a:r>
              <a:rPr lang="en-US" sz="2000"/>
              <a:t>1 reference table</a:t>
            </a:r>
          </a:p>
          <a:p>
            <a:pPr lvl="2"/>
            <a:r>
              <a:rPr lang="en-US" sz="2000"/>
              <a:t>2 convoluted logic involving function static variables</a:t>
            </a:r>
          </a:p>
          <a:p>
            <a:pPr lvl="1"/>
            <a:r>
              <a:rPr lang="en-US" sz="2400"/>
              <a:t>2 real bugs (failure to close ftpservers file on two paths)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7C11B86-5E39-4757-B1D1-98BA4818E2BE}" type="slidenum">
              <a:rPr lang="en-US"/>
              <a:pPr/>
              <a:t>45</a:t>
            </a:fld>
            <a:endParaRPr lang="en-US"/>
          </a:p>
        </p:txBody>
      </p:sp>
      <p:sp>
        <p:nvSpPr>
          <p:cNvPr id="87042" name="Rectangle 2"/>
          <p:cNvSpPr>
            <a:spLocks noGrp="1" noChangeArrowheads="1"/>
          </p:cNvSpPr>
          <p:nvPr>
            <p:ph type="title"/>
          </p:nvPr>
        </p:nvSpPr>
        <p:spPr/>
        <p:txBody>
          <a:bodyPr/>
          <a:lstStyle/>
          <a:p>
            <a:r>
              <a:rPr lang="en-US">
                <a:cs typeface="Times New Roman" pitchFamily="18" charset="0"/>
              </a:rPr>
              <a:t>SPLINT analysis of </a:t>
            </a:r>
            <a:r>
              <a:rPr lang="en-US">
                <a:cs typeface="Arial" charset="0"/>
              </a:rPr>
              <a:t>wu-ftp-2.5.0</a:t>
            </a:r>
            <a:endParaRPr lang="en-US">
              <a:cs typeface="Times New Roman" pitchFamily="18" charset="0"/>
            </a:endParaRPr>
          </a:p>
        </p:txBody>
      </p:sp>
      <p:sp>
        <p:nvSpPr>
          <p:cNvPr id="87043" name="Rectangle 3"/>
          <p:cNvSpPr>
            <a:spLocks noGrp="1" noChangeArrowheads="1"/>
          </p:cNvSpPr>
          <p:nvPr>
            <p:ph type="body" idx="1"/>
          </p:nvPr>
        </p:nvSpPr>
        <p:spPr>
          <a:xfrm>
            <a:off x="457200" y="1600200"/>
            <a:ext cx="8229600" cy="4111625"/>
          </a:xfrm>
        </p:spPr>
        <p:txBody>
          <a:bodyPr/>
          <a:lstStyle/>
          <a:p>
            <a:pPr>
              <a:buFont typeface="Wingdings" pitchFamily="2" charset="2"/>
              <a:buNone/>
            </a:pPr>
            <a:r>
              <a:rPr lang="en-US" sz="1800">
                <a:latin typeface="Lucida Console" pitchFamily="49" charset="0"/>
                <a:cs typeface="Times New Roman" pitchFamily="18" charset="0"/>
              </a:rPr>
              <a:t>ftpd.c:1112:2:Possible out-of-bounds store.  Unable to resolve constraint: </a:t>
            </a:r>
          </a:p>
          <a:p>
            <a:pPr>
              <a:buFont typeface="Wingdings" pitchFamily="2" charset="2"/>
              <a:buNone/>
            </a:pPr>
            <a:r>
              <a:rPr lang="en-US" sz="1800">
                <a:latin typeface="Lucida Console" pitchFamily="49" charset="0"/>
                <a:cs typeface="Times New Roman" pitchFamily="18" charset="0"/>
              </a:rPr>
              <a:t>      maxRead ((entry-&gt;arg[0] @ ftpd.c:1112:23)) 		&lt;= (1023)</a:t>
            </a:r>
          </a:p>
          <a:p>
            <a:pPr>
              <a:buFont typeface="Wingdings" pitchFamily="2" charset="2"/>
              <a:buNone/>
            </a:pPr>
            <a:r>
              <a:rPr lang="en-US" sz="1800">
                <a:latin typeface="Lucida Console" pitchFamily="49" charset="0"/>
                <a:cs typeface="Times New Roman" pitchFamily="18" charset="0"/>
              </a:rPr>
              <a:t>   needed to satisfy precondition: </a:t>
            </a:r>
          </a:p>
          <a:p>
            <a:pPr>
              <a:buFont typeface="Wingdings" pitchFamily="2" charset="2"/>
              <a:buNone/>
            </a:pPr>
            <a:r>
              <a:rPr lang="en-US" sz="1800">
                <a:latin typeface="Lucida Console" pitchFamily="49" charset="0"/>
                <a:cs typeface="Times New Roman" pitchFamily="18" charset="0"/>
              </a:rPr>
              <a:t>      requires maxSet ((ls_short @ ftpd.c:1112:14)) </a:t>
            </a:r>
          </a:p>
          <a:p>
            <a:pPr>
              <a:buFont typeface="Wingdings" pitchFamily="2" charset="2"/>
              <a:buNone/>
            </a:pPr>
            <a:r>
              <a:rPr lang="en-US" sz="1800">
                <a:latin typeface="Lucida Console" pitchFamily="49" charset="0"/>
                <a:cs typeface="Times New Roman" pitchFamily="18" charset="0"/>
              </a:rPr>
              <a:t>                  &gt;= maxRead ((entry-&gt;arg[0] @ 					ftpd.c:1112:23))</a:t>
            </a:r>
          </a:p>
          <a:p>
            <a:pPr>
              <a:buFont typeface="Wingdings" pitchFamily="2" charset="2"/>
              <a:buNone/>
            </a:pPr>
            <a:r>
              <a:rPr lang="en-US" sz="1800">
                <a:latin typeface="Lucida Console" pitchFamily="49" charset="0"/>
                <a:cs typeface="Times New Roman" pitchFamily="18" charset="0"/>
              </a:rPr>
              <a:t>   derived from strcpy precondition:</a:t>
            </a:r>
          </a:p>
          <a:p>
            <a:pPr>
              <a:buFont typeface="Wingdings" pitchFamily="2" charset="2"/>
              <a:buNone/>
            </a:pPr>
            <a:r>
              <a:rPr lang="en-US" sz="1800">
                <a:latin typeface="Lucida Console" pitchFamily="49" charset="0"/>
                <a:cs typeface="Times New Roman" pitchFamily="18" charset="0"/>
              </a:rPr>
              <a:t>      requires </a:t>
            </a:r>
          </a:p>
          <a:p>
            <a:pPr>
              <a:buFont typeface="Wingdings" pitchFamily="2" charset="2"/>
              <a:buNone/>
            </a:pPr>
            <a:r>
              <a:rPr lang="en-US" sz="1800">
                <a:latin typeface="Lucida Console" pitchFamily="49" charset="0"/>
                <a:cs typeface="Times New Roman" pitchFamily="18" charset="0"/>
              </a:rPr>
              <a:t>			maxSet (&lt;param 1&gt;) &gt;= maxRead (&lt;param 2&gt;)</a:t>
            </a:r>
            <a:r>
              <a:rPr lang="en-US" sz="1800">
                <a:latin typeface="Lucida Console" pitchFamily="49" charset="0"/>
                <a:ea typeface="MS Mincho" pitchFamily="49" charset="-128"/>
              </a:rPr>
              <a:t> </a:t>
            </a:r>
            <a:endParaRPr lang="en-US" sz="1800">
              <a:latin typeface="Lucida Console"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5ED8D8-29D8-473A-B5B4-8711518916B3}" type="slidenum">
              <a:rPr lang="en-US"/>
              <a:pPr/>
              <a:t>46</a:t>
            </a:fld>
            <a:endParaRPr lang="en-US"/>
          </a:p>
        </p:txBody>
      </p:sp>
      <p:sp>
        <p:nvSpPr>
          <p:cNvPr id="88066" name="Rectangle 2"/>
          <p:cNvSpPr>
            <a:spLocks noGrp="1" noChangeArrowheads="1"/>
          </p:cNvSpPr>
          <p:nvPr>
            <p:ph type="title"/>
          </p:nvPr>
        </p:nvSpPr>
        <p:spPr/>
        <p:txBody>
          <a:bodyPr/>
          <a:lstStyle/>
          <a:p>
            <a:r>
              <a:rPr lang="en-US"/>
              <a:t>wu-ftpd vulnerablity</a:t>
            </a:r>
          </a:p>
        </p:txBody>
      </p:sp>
      <p:sp>
        <p:nvSpPr>
          <p:cNvPr id="88067" name="Rectangle 3"/>
          <p:cNvSpPr>
            <a:spLocks noGrp="1" noChangeArrowheads="1"/>
          </p:cNvSpPr>
          <p:nvPr>
            <p:ph type="body" idx="1"/>
          </p:nvPr>
        </p:nvSpPr>
        <p:spPr/>
        <p:txBody>
          <a:bodyPr/>
          <a:lstStyle/>
          <a:p>
            <a:pPr>
              <a:lnSpc>
                <a:spcPct val="120000"/>
              </a:lnSpc>
              <a:spcBef>
                <a:spcPct val="0"/>
              </a:spcBef>
              <a:buFont typeface="Wingdings" pitchFamily="2" charset="2"/>
              <a:buNone/>
            </a:pPr>
            <a:r>
              <a:rPr lang="en-US" sz="2000">
                <a:latin typeface="Lucida Console" pitchFamily="49" charset="0"/>
              </a:rPr>
              <a:t>int acl_getlimit(char *class, char *msgpathbuf)</a:t>
            </a:r>
          </a:p>
          <a:p>
            <a:pPr>
              <a:spcBef>
                <a:spcPct val="0"/>
              </a:spcBef>
              <a:buFont typeface="Wingdings" pitchFamily="2" charset="2"/>
              <a:buNone/>
            </a:pPr>
            <a:r>
              <a:rPr lang="en-US" sz="2000">
                <a:latin typeface="Lucida Console" pitchFamily="49" charset="0"/>
              </a:rPr>
              <a:t>{</a:t>
            </a:r>
          </a:p>
          <a:p>
            <a:pPr>
              <a:lnSpc>
                <a:spcPct val="80000"/>
              </a:lnSpc>
              <a:spcBef>
                <a:spcPct val="0"/>
              </a:spcBef>
              <a:buFont typeface="Wingdings" pitchFamily="2" charset="2"/>
              <a:buNone/>
            </a:pPr>
            <a:r>
              <a:rPr lang="en-US" sz="2000">
                <a:latin typeface="Lucida Console" pitchFamily="49" charset="0"/>
              </a:rPr>
              <a:t>	struct aclmember *entry = NULL; </a:t>
            </a:r>
          </a:p>
          <a:p>
            <a:pPr>
              <a:spcBef>
                <a:spcPct val="0"/>
              </a:spcBef>
              <a:buFont typeface="Wingdings" pitchFamily="2" charset="2"/>
              <a:buNone/>
            </a:pPr>
            <a:r>
              <a:rPr lang="en-US" sz="2000">
                <a:latin typeface="Lucida Console" pitchFamily="49" charset="0"/>
              </a:rPr>
              <a:t> </a:t>
            </a:r>
          </a:p>
          <a:p>
            <a:pPr>
              <a:lnSpc>
                <a:spcPct val="70000"/>
              </a:lnSpc>
              <a:spcBef>
                <a:spcPct val="0"/>
              </a:spcBef>
              <a:buFont typeface="Wingdings" pitchFamily="2" charset="2"/>
              <a:buNone/>
            </a:pPr>
            <a:r>
              <a:rPr lang="en-US" sz="2000">
                <a:latin typeface="Lucida Console" pitchFamily="49" charset="0"/>
              </a:rPr>
              <a:t>	while (getaclentry("limit", &amp;entry)) {</a:t>
            </a:r>
          </a:p>
          <a:p>
            <a:pPr>
              <a:spcBef>
                <a:spcPct val="0"/>
              </a:spcBef>
              <a:buFont typeface="Wingdings" pitchFamily="2" charset="2"/>
              <a:buNone/>
            </a:pPr>
            <a:r>
              <a:rPr lang="en-US" sz="2000">
                <a:latin typeface="Lucida Console" pitchFamily="49" charset="0"/>
              </a:rPr>
              <a:t>   	…</a:t>
            </a:r>
          </a:p>
          <a:p>
            <a:pPr>
              <a:spcBef>
                <a:spcPct val="0"/>
              </a:spcBef>
              <a:buFont typeface="Wingdings" pitchFamily="2" charset="2"/>
              <a:buNone/>
            </a:pPr>
            <a:r>
              <a:rPr lang="en-US" sz="2000">
                <a:latin typeface="Lucida Console" pitchFamily="49" charset="0"/>
              </a:rPr>
              <a:t>		strcpy(msgpathbuf, entry-&gt;arg[3]);</a:t>
            </a:r>
          </a:p>
          <a:p>
            <a:pPr>
              <a:spcBef>
                <a:spcPct val="0"/>
              </a:spcBef>
              <a:buFont typeface="Wingdings" pitchFamily="2" charset="2"/>
              <a:buNone/>
            </a:pPr>
            <a:endParaRPr lang="en-US" sz="2000">
              <a:latin typeface="Lucida Console" pitchFamily="49" charset="0"/>
            </a:endParaRPr>
          </a:p>
          <a:p>
            <a:pPr>
              <a:spcBef>
                <a:spcPct val="0"/>
              </a:spcBef>
              <a:buFont typeface="Wingdings" pitchFamily="2" charset="2"/>
              <a:buNone/>
            </a:pPr>
            <a:r>
              <a:rPr lang="en-US" sz="2000">
                <a:latin typeface="Lucida Console" pitchFamily="49" charset="0"/>
              </a:rPr>
              <a:t>	}</a:t>
            </a:r>
          </a:p>
          <a:p>
            <a:pPr>
              <a:spcBef>
                <a:spcPct val="0"/>
              </a:spcBef>
              <a:buFont typeface="Wingdings" pitchFamily="2" charset="2"/>
              <a:buNone/>
            </a:pPr>
            <a:r>
              <a:rPr lang="en-US" sz="2000">
                <a:latin typeface="Lucida Console" pitchFamily="49" charset="0"/>
              </a:rPr>
              <a:t>} </a:t>
            </a:r>
          </a:p>
          <a:p>
            <a:endParaRPr lang="en-US" sz="2000">
              <a:latin typeface="Lucida Console"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2"/>
          </p:nvPr>
        </p:nvSpPr>
        <p:spPr/>
        <p:txBody>
          <a:bodyPr/>
          <a:lstStyle/>
          <a:p>
            <a:fld id="{C751F598-F8FB-4C97-90AC-9B9437FE90C3}" type="slidenum">
              <a:rPr lang="en-US"/>
              <a:pPr/>
              <a:t>47</a:t>
            </a:fld>
            <a:endParaRPr lang="en-US"/>
          </a:p>
        </p:txBody>
      </p:sp>
      <p:sp>
        <p:nvSpPr>
          <p:cNvPr id="30722" name="Rectangle 2"/>
          <p:cNvSpPr>
            <a:spLocks noGrp="1" noChangeArrowheads="1"/>
          </p:cNvSpPr>
          <p:nvPr>
            <p:ph type="title"/>
          </p:nvPr>
        </p:nvSpPr>
        <p:spPr>
          <a:xfrm>
            <a:off x="457200" y="304800"/>
            <a:ext cx="8229600" cy="1139825"/>
          </a:xfrm>
        </p:spPr>
        <p:txBody>
          <a:bodyPr/>
          <a:lstStyle/>
          <a:p>
            <a:r>
              <a:rPr lang="en-US"/>
              <a:t>Results</a:t>
            </a:r>
          </a:p>
        </p:txBody>
      </p:sp>
      <p:grpSp>
        <p:nvGrpSpPr>
          <p:cNvPr id="30755" name="Group 35"/>
          <p:cNvGrpSpPr>
            <a:grpSpLocks/>
          </p:cNvGrpSpPr>
          <p:nvPr/>
        </p:nvGrpSpPr>
        <p:grpSpPr bwMode="auto">
          <a:xfrm>
            <a:off x="609600" y="1279525"/>
            <a:ext cx="8128000" cy="5578475"/>
            <a:chOff x="384" y="624"/>
            <a:chExt cx="5120" cy="3322"/>
          </a:xfrm>
        </p:grpSpPr>
        <p:sp>
          <p:nvSpPr>
            <p:cNvPr id="30723" name="Rectangle 3"/>
            <p:cNvSpPr>
              <a:spLocks noChangeArrowheads="1"/>
            </p:cNvSpPr>
            <p:nvPr/>
          </p:nvSpPr>
          <p:spPr bwMode="auto">
            <a:xfrm>
              <a:off x="4224" y="3139"/>
              <a:ext cx="1280" cy="8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95 writes</a:t>
              </a:r>
            </a:p>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166 reads</a:t>
              </a:r>
            </a:p>
          </p:txBody>
        </p:sp>
        <p:sp>
          <p:nvSpPr>
            <p:cNvPr id="30724" name="Rectangle 4"/>
            <p:cNvSpPr>
              <a:spLocks noChangeArrowheads="1"/>
            </p:cNvSpPr>
            <p:nvPr/>
          </p:nvSpPr>
          <p:spPr bwMode="auto">
            <a:xfrm>
              <a:off x="2944" y="3139"/>
              <a:ext cx="1280" cy="8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132 writes</a:t>
              </a:r>
            </a:p>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220 reads</a:t>
              </a:r>
            </a:p>
          </p:txBody>
        </p:sp>
        <p:sp>
          <p:nvSpPr>
            <p:cNvPr id="30725" name="Rectangle 5"/>
            <p:cNvSpPr>
              <a:spLocks noChangeArrowheads="1"/>
            </p:cNvSpPr>
            <p:nvPr/>
          </p:nvSpPr>
          <p:spPr bwMode="auto">
            <a:xfrm>
              <a:off x="1792" y="3139"/>
              <a:ext cx="1280" cy="8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a:t>
              </a:r>
            </a:p>
          </p:txBody>
        </p:sp>
        <p:sp>
          <p:nvSpPr>
            <p:cNvPr id="30726" name="Rectangle 6"/>
            <p:cNvSpPr>
              <a:spLocks noChangeArrowheads="1"/>
            </p:cNvSpPr>
            <p:nvPr/>
          </p:nvSpPr>
          <p:spPr bwMode="auto">
            <a:xfrm>
              <a:off x="384" y="3072"/>
              <a:ext cx="1440" cy="874"/>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400">
                  <a:effectLst>
                    <a:outerShdw blurRad="38100" dist="38100" dir="2700000" algn="tl">
                      <a:srgbClr val="010199"/>
                    </a:outerShdw>
                  </a:effectLst>
                </a:rPr>
                <a:t>Other Warnings</a:t>
              </a:r>
            </a:p>
          </p:txBody>
        </p:sp>
        <p:sp>
          <p:nvSpPr>
            <p:cNvPr id="30727" name="Rectangle 7"/>
            <p:cNvSpPr>
              <a:spLocks noChangeArrowheads="1"/>
            </p:cNvSpPr>
            <p:nvPr/>
          </p:nvSpPr>
          <p:spPr bwMode="auto">
            <a:xfrm>
              <a:off x="2944" y="2736"/>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4</a:t>
              </a:r>
            </a:p>
          </p:txBody>
        </p:sp>
        <p:sp>
          <p:nvSpPr>
            <p:cNvPr id="30728" name="Rectangle 8"/>
            <p:cNvSpPr>
              <a:spLocks noChangeArrowheads="1"/>
            </p:cNvSpPr>
            <p:nvPr/>
          </p:nvSpPr>
          <p:spPr bwMode="auto">
            <a:xfrm>
              <a:off x="2944" y="2334"/>
              <a:ext cx="1280" cy="402"/>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40</a:t>
              </a:r>
            </a:p>
          </p:txBody>
        </p:sp>
        <p:sp>
          <p:nvSpPr>
            <p:cNvPr id="30729" name="Rectangle 9"/>
            <p:cNvSpPr>
              <a:spLocks noChangeArrowheads="1"/>
            </p:cNvSpPr>
            <p:nvPr/>
          </p:nvSpPr>
          <p:spPr bwMode="auto">
            <a:xfrm>
              <a:off x="2944" y="1931"/>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19</a:t>
              </a:r>
            </a:p>
          </p:txBody>
        </p:sp>
        <p:sp>
          <p:nvSpPr>
            <p:cNvPr id="30730" name="Rectangle 10"/>
            <p:cNvSpPr>
              <a:spLocks noChangeArrowheads="1"/>
            </p:cNvSpPr>
            <p:nvPr/>
          </p:nvSpPr>
          <p:spPr bwMode="auto">
            <a:xfrm>
              <a:off x="2944" y="624"/>
              <a:ext cx="1280" cy="13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400">
                  <a:effectLst>
                    <a:outerShdw blurRad="38100" dist="38100" dir="2700000" algn="tl">
                      <a:srgbClr val="010199"/>
                    </a:outerShdw>
                  </a:effectLst>
                </a:rPr>
                <a:t>spLint warnings with no annotations added</a:t>
              </a:r>
            </a:p>
          </p:txBody>
        </p:sp>
        <p:sp>
          <p:nvSpPr>
            <p:cNvPr id="30731" name="Rectangle 11"/>
            <p:cNvSpPr>
              <a:spLocks noChangeArrowheads="1"/>
            </p:cNvSpPr>
            <p:nvPr/>
          </p:nvSpPr>
          <p:spPr bwMode="auto">
            <a:xfrm>
              <a:off x="4224" y="2736"/>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4</a:t>
              </a:r>
            </a:p>
          </p:txBody>
        </p:sp>
        <p:sp>
          <p:nvSpPr>
            <p:cNvPr id="30732" name="Rectangle 12"/>
            <p:cNvSpPr>
              <a:spLocks noChangeArrowheads="1"/>
            </p:cNvSpPr>
            <p:nvPr/>
          </p:nvSpPr>
          <p:spPr bwMode="auto">
            <a:xfrm>
              <a:off x="1744" y="2736"/>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55</a:t>
              </a:r>
            </a:p>
          </p:txBody>
        </p:sp>
        <p:sp>
          <p:nvSpPr>
            <p:cNvPr id="30733" name="Rectangle 13"/>
            <p:cNvSpPr>
              <a:spLocks noChangeArrowheads="1"/>
            </p:cNvSpPr>
            <p:nvPr/>
          </p:nvSpPr>
          <p:spPr bwMode="auto">
            <a:xfrm>
              <a:off x="384" y="2736"/>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strncpy</a:t>
              </a:r>
            </a:p>
          </p:txBody>
        </p:sp>
        <p:sp>
          <p:nvSpPr>
            <p:cNvPr id="30734" name="Rectangle 14"/>
            <p:cNvSpPr>
              <a:spLocks noChangeArrowheads="1"/>
            </p:cNvSpPr>
            <p:nvPr/>
          </p:nvSpPr>
          <p:spPr bwMode="auto">
            <a:xfrm>
              <a:off x="4224" y="2334"/>
              <a:ext cx="1280" cy="402"/>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21</a:t>
              </a:r>
            </a:p>
          </p:txBody>
        </p:sp>
        <p:sp>
          <p:nvSpPr>
            <p:cNvPr id="30735" name="Rectangle 15"/>
            <p:cNvSpPr>
              <a:spLocks noChangeArrowheads="1"/>
            </p:cNvSpPr>
            <p:nvPr/>
          </p:nvSpPr>
          <p:spPr bwMode="auto">
            <a:xfrm>
              <a:off x="1744" y="2334"/>
              <a:ext cx="1280" cy="402"/>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97</a:t>
              </a:r>
            </a:p>
          </p:txBody>
        </p:sp>
        <p:sp>
          <p:nvSpPr>
            <p:cNvPr id="30736" name="Rectangle 16"/>
            <p:cNvSpPr>
              <a:spLocks noChangeArrowheads="1"/>
            </p:cNvSpPr>
            <p:nvPr/>
          </p:nvSpPr>
          <p:spPr bwMode="auto">
            <a:xfrm>
              <a:off x="384" y="2334"/>
              <a:ext cx="1280" cy="402"/>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strcpy</a:t>
              </a:r>
            </a:p>
          </p:txBody>
        </p:sp>
        <p:sp>
          <p:nvSpPr>
            <p:cNvPr id="30737" name="Rectangle 17"/>
            <p:cNvSpPr>
              <a:spLocks noChangeArrowheads="1"/>
            </p:cNvSpPr>
            <p:nvPr/>
          </p:nvSpPr>
          <p:spPr bwMode="auto">
            <a:xfrm>
              <a:off x="4224" y="1931"/>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12</a:t>
              </a:r>
            </a:p>
          </p:txBody>
        </p:sp>
        <p:sp>
          <p:nvSpPr>
            <p:cNvPr id="30738" name="Rectangle 18"/>
            <p:cNvSpPr>
              <a:spLocks noChangeArrowheads="1"/>
            </p:cNvSpPr>
            <p:nvPr/>
          </p:nvSpPr>
          <p:spPr bwMode="auto">
            <a:xfrm>
              <a:off x="1744" y="1931"/>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27</a:t>
              </a:r>
            </a:p>
          </p:txBody>
        </p:sp>
        <p:sp>
          <p:nvSpPr>
            <p:cNvPr id="30739" name="Rectangle 19"/>
            <p:cNvSpPr>
              <a:spLocks noChangeArrowheads="1"/>
            </p:cNvSpPr>
            <p:nvPr/>
          </p:nvSpPr>
          <p:spPr bwMode="auto">
            <a:xfrm>
              <a:off x="384" y="1931"/>
              <a:ext cx="1280" cy="403"/>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strcat</a:t>
              </a:r>
            </a:p>
          </p:txBody>
        </p:sp>
        <p:sp>
          <p:nvSpPr>
            <p:cNvPr id="30740" name="Rectangle 20"/>
            <p:cNvSpPr>
              <a:spLocks noChangeArrowheads="1"/>
            </p:cNvSpPr>
            <p:nvPr/>
          </p:nvSpPr>
          <p:spPr bwMode="auto">
            <a:xfrm>
              <a:off x="4224" y="624"/>
              <a:ext cx="1280" cy="13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400">
                  <a:effectLst>
                    <a:outerShdw blurRad="38100" dist="38100" dir="2700000" algn="tl">
                      <a:srgbClr val="010199"/>
                    </a:outerShdw>
                  </a:effectLst>
                </a:rPr>
                <a:t>spLint warning with annotations</a:t>
              </a:r>
            </a:p>
          </p:txBody>
        </p:sp>
        <p:sp>
          <p:nvSpPr>
            <p:cNvPr id="30741" name="Rectangle 21"/>
            <p:cNvSpPr>
              <a:spLocks noChangeArrowheads="1"/>
            </p:cNvSpPr>
            <p:nvPr/>
          </p:nvSpPr>
          <p:spPr bwMode="auto">
            <a:xfrm>
              <a:off x="1744" y="624"/>
              <a:ext cx="1280" cy="13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r>
                <a:rPr lang="en-US" sz="2800">
                  <a:effectLst>
                    <a:outerShdw blurRad="38100" dist="38100" dir="2700000" algn="tl">
                      <a:srgbClr val="010199"/>
                    </a:outerShdw>
                  </a:effectLst>
                </a:rPr>
                <a:t>Instances in wu-ftpd (grep)</a:t>
              </a:r>
            </a:p>
          </p:txBody>
        </p:sp>
        <p:sp>
          <p:nvSpPr>
            <p:cNvPr id="30742" name="Rectangle 22"/>
            <p:cNvSpPr>
              <a:spLocks noChangeArrowheads="1"/>
            </p:cNvSpPr>
            <p:nvPr/>
          </p:nvSpPr>
          <p:spPr bwMode="auto">
            <a:xfrm>
              <a:off x="384" y="624"/>
              <a:ext cx="1280" cy="1307"/>
            </a:xfrm>
            <a:prstGeom prst="rect">
              <a:avLst/>
            </a:prstGeom>
            <a:noFill/>
            <a:ln w="9525">
              <a:noFill/>
              <a:miter lim="800000"/>
              <a:headEnd/>
              <a:tailEnd/>
            </a:ln>
            <a:effectLst/>
          </p:spPr>
          <p:txBody>
            <a:bodyPr/>
            <a:lstStyle/>
            <a:p>
              <a:pPr eaLnBrk="1" hangingPunct="1">
                <a:spcBef>
                  <a:spcPct val="20000"/>
                </a:spcBef>
                <a:buClr>
                  <a:schemeClr val="hlink"/>
                </a:buClr>
                <a:buSzPct val="75000"/>
                <a:buFont typeface="Wingdings" pitchFamily="2" charset="2"/>
                <a:buNone/>
              </a:pPr>
              <a:endParaRPr lang="en-US" sz="2800">
                <a:effectLst>
                  <a:outerShdw blurRad="38100" dist="38100" dir="2700000" algn="tl">
                    <a:srgbClr val="010199"/>
                  </a:outerShdw>
                </a:effectLst>
              </a:endParaRPr>
            </a:p>
          </p:txBody>
        </p:sp>
        <p:sp>
          <p:nvSpPr>
            <p:cNvPr id="30743" name="Line 23"/>
            <p:cNvSpPr>
              <a:spLocks noChangeShapeType="1"/>
            </p:cNvSpPr>
            <p:nvPr/>
          </p:nvSpPr>
          <p:spPr bwMode="auto">
            <a:xfrm>
              <a:off x="384" y="624"/>
              <a:ext cx="5120" cy="0"/>
            </a:xfrm>
            <a:prstGeom prst="line">
              <a:avLst/>
            </a:prstGeom>
            <a:noFill/>
            <a:ln w="28575" cap="sq">
              <a:solidFill>
                <a:schemeClr val="tx1"/>
              </a:solidFill>
              <a:round/>
              <a:headEnd/>
              <a:tailEnd/>
            </a:ln>
            <a:effectLst/>
          </p:spPr>
          <p:txBody>
            <a:bodyPr anchor="ctr"/>
            <a:lstStyle/>
            <a:p>
              <a:endParaRPr lang="en-US"/>
            </a:p>
          </p:txBody>
        </p:sp>
        <p:sp>
          <p:nvSpPr>
            <p:cNvPr id="30744" name="Line 24"/>
            <p:cNvSpPr>
              <a:spLocks noChangeShapeType="1"/>
            </p:cNvSpPr>
            <p:nvPr/>
          </p:nvSpPr>
          <p:spPr bwMode="auto">
            <a:xfrm>
              <a:off x="384" y="1931"/>
              <a:ext cx="5120" cy="0"/>
            </a:xfrm>
            <a:prstGeom prst="line">
              <a:avLst/>
            </a:prstGeom>
            <a:noFill/>
            <a:ln w="12700">
              <a:solidFill>
                <a:schemeClr val="tx1"/>
              </a:solidFill>
              <a:round/>
              <a:headEnd/>
              <a:tailEnd/>
            </a:ln>
            <a:effectLst/>
          </p:spPr>
          <p:txBody>
            <a:bodyPr anchor="ctr"/>
            <a:lstStyle/>
            <a:p>
              <a:endParaRPr lang="en-US"/>
            </a:p>
          </p:txBody>
        </p:sp>
        <p:sp>
          <p:nvSpPr>
            <p:cNvPr id="30745" name="Line 25"/>
            <p:cNvSpPr>
              <a:spLocks noChangeShapeType="1"/>
            </p:cNvSpPr>
            <p:nvPr/>
          </p:nvSpPr>
          <p:spPr bwMode="auto">
            <a:xfrm>
              <a:off x="384" y="2334"/>
              <a:ext cx="5120" cy="0"/>
            </a:xfrm>
            <a:prstGeom prst="line">
              <a:avLst/>
            </a:prstGeom>
            <a:noFill/>
            <a:ln w="12700">
              <a:solidFill>
                <a:schemeClr val="tx1"/>
              </a:solidFill>
              <a:round/>
              <a:headEnd/>
              <a:tailEnd/>
            </a:ln>
            <a:effectLst/>
          </p:spPr>
          <p:txBody>
            <a:bodyPr anchor="ctr"/>
            <a:lstStyle/>
            <a:p>
              <a:endParaRPr lang="en-US"/>
            </a:p>
          </p:txBody>
        </p:sp>
        <p:sp>
          <p:nvSpPr>
            <p:cNvPr id="30746" name="Line 26"/>
            <p:cNvSpPr>
              <a:spLocks noChangeShapeType="1"/>
            </p:cNvSpPr>
            <p:nvPr/>
          </p:nvSpPr>
          <p:spPr bwMode="auto">
            <a:xfrm>
              <a:off x="384" y="2736"/>
              <a:ext cx="5120" cy="0"/>
            </a:xfrm>
            <a:prstGeom prst="line">
              <a:avLst/>
            </a:prstGeom>
            <a:noFill/>
            <a:ln w="12700">
              <a:solidFill>
                <a:schemeClr val="tx1"/>
              </a:solidFill>
              <a:round/>
              <a:headEnd/>
              <a:tailEnd/>
            </a:ln>
            <a:effectLst/>
          </p:spPr>
          <p:txBody>
            <a:bodyPr anchor="ctr"/>
            <a:lstStyle/>
            <a:p>
              <a:endParaRPr lang="en-US"/>
            </a:p>
          </p:txBody>
        </p:sp>
        <p:sp>
          <p:nvSpPr>
            <p:cNvPr id="30747" name="Line 27"/>
            <p:cNvSpPr>
              <a:spLocks noChangeShapeType="1"/>
            </p:cNvSpPr>
            <p:nvPr/>
          </p:nvSpPr>
          <p:spPr bwMode="auto">
            <a:xfrm>
              <a:off x="384" y="3946"/>
              <a:ext cx="5120" cy="0"/>
            </a:xfrm>
            <a:prstGeom prst="line">
              <a:avLst/>
            </a:prstGeom>
            <a:noFill/>
            <a:ln w="28575" cap="sq">
              <a:solidFill>
                <a:schemeClr val="tx1"/>
              </a:solidFill>
              <a:round/>
              <a:headEnd/>
              <a:tailEnd/>
            </a:ln>
            <a:effectLst/>
          </p:spPr>
          <p:txBody>
            <a:bodyPr anchor="ctr"/>
            <a:lstStyle/>
            <a:p>
              <a:endParaRPr lang="en-US"/>
            </a:p>
          </p:txBody>
        </p:sp>
        <p:sp>
          <p:nvSpPr>
            <p:cNvPr id="30748" name="Line 28"/>
            <p:cNvSpPr>
              <a:spLocks noChangeShapeType="1"/>
            </p:cNvSpPr>
            <p:nvPr/>
          </p:nvSpPr>
          <p:spPr bwMode="auto">
            <a:xfrm>
              <a:off x="384" y="624"/>
              <a:ext cx="0" cy="3322"/>
            </a:xfrm>
            <a:prstGeom prst="line">
              <a:avLst/>
            </a:prstGeom>
            <a:noFill/>
            <a:ln w="28575" cap="sq">
              <a:solidFill>
                <a:schemeClr val="tx1"/>
              </a:solidFill>
              <a:round/>
              <a:headEnd/>
              <a:tailEnd/>
            </a:ln>
            <a:effectLst/>
          </p:spPr>
          <p:txBody>
            <a:bodyPr anchor="ctr"/>
            <a:lstStyle/>
            <a:p>
              <a:endParaRPr lang="en-US"/>
            </a:p>
          </p:txBody>
        </p:sp>
        <p:sp>
          <p:nvSpPr>
            <p:cNvPr id="30749" name="Line 29"/>
            <p:cNvSpPr>
              <a:spLocks noChangeShapeType="1"/>
            </p:cNvSpPr>
            <p:nvPr/>
          </p:nvSpPr>
          <p:spPr bwMode="auto">
            <a:xfrm>
              <a:off x="1728" y="624"/>
              <a:ext cx="0" cy="3322"/>
            </a:xfrm>
            <a:prstGeom prst="line">
              <a:avLst/>
            </a:prstGeom>
            <a:noFill/>
            <a:ln w="12700">
              <a:solidFill>
                <a:schemeClr val="tx1"/>
              </a:solidFill>
              <a:round/>
              <a:headEnd/>
              <a:tailEnd/>
            </a:ln>
            <a:effectLst/>
          </p:spPr>
          <p:txBody>
            <a:bodyPr anchor="ctr"/>
            <a:lstStyle/>
            <a:p>
              <a:endParaRPr lang="en-US"/>
            </a:p>
          </p:txBody>
        </p:sp>
        <p:sp>
          <p:nvSpPr>
            <p:cNvPr id="30750" name="Line 30"/>
            <p:cNvSpPr>
              <a:spLocks noChangeShapeType="1"/>
            </p:cNvSpPr>
            <p:nvPr/>
          </p:nvSpPr>
          <p:spPr bwMode="auto">
            <a:xfrm>
              <a:off x="2944" y="624"/>
              <a:ext cx="0" cy="3322"/>
            </a:xfrm>
            <a:prstGeom prst="line">
              <a:avLst/>
            </a:prstGeom>
            <a:noFill/>
            <a:ln w="12700">
              <a:solidFill>
                <a:schemeClr val="tx1"/>
              </a:solidFill>
              <a:round/>
              <a:headEnd/>
              <a:tailEnd/>
            </a:ln>
            <a:effectLst/>
          </p:spPr>
          <p:txBody>
            <a:bodyPr anchor="ctr"/>
            <a:lstStyle/>
            <a:p>
              <a:endParaRPr lang="en-US"/>
            </a:p>
          </p:txBody>
        </p:sp>
        <p:sp>
          <p:nvSpPr>
            <p:cNvPr id="30751" name="Line 31"/>
            <p:cNvSpPr>
              <a:spLocks noChangeShapeType="1"/>
            </p:cNvSpPr>
            <p:nvPr/>
          </p:nvSpPr>
          <p:spPr bwMode="auto">
            <a:xfrm>
              <a:off x="5504" y="624"/>
              <a:ext cx="0" cy="3322"/>
            </a:xfrm>
            <a:prstGeom prst="line">
              <a:avLst/>
            </a:prstGeom>
            <a:noFill/>
            <a:ln w="28575" cap="sq">
              <a:solidFill>
                <a:schemeClr val="tx1"/>
              </a:solidFill>
              <a:round/>
              <a:headEnd/>
              <a:tailEnd/>
            </a:ln>
            <a:effectLst/>
          </p:spPr>
          <p:txBody>
            <a:bodyPr anchor="ctr"/>
            <a:lstStyle/>
            <a:p>
              <a:endParaRPr lang="en-US"/>
            </a:p>
          </p:txBody>
        </p:sp>
        <p:sp>
          <p:nvSpPr>
            <p:cNvPr id="30752" name="Line 32"/>
            <p:cNvSpPr>
              <a:spLocks noChangeShapeType="1"/>
            </p:cNvSpPr>
            <p:nvPr/>
          </p:nvSpPr>
          <p:spPr bwMode="auto">
            <a:xfrm>
              <a:off x="4224" y="624"/>
              <a:ext cx="0" cy="3322"/>
            </a:xfrm>
            <a:prstGeom prst="line">
              <a:avLst/>
            </a:prstGeom>
            <a:noFill/>
            <a:ln w="12700">
              <a:solidFill>
                <a:schemeClr val="tx1"/>
              </a:solidFill>
              <a:round/>
              <a:headEnd/>
              <a:tailEnd/>
            </a:ln>
            <a:effectLst/>
          </p:spPr>
          <p:txBody>
            <a:bodyPr anchor="ctr"/>
            <a:lstStyle/>
            <a:p>
              <a:endParaRPr lang="en-US"/>
            </a:p>
          </p:txBody>
        </p:sp>
        <p:sp>
          <p:nvSpPr>
            <p:cNvPr id="30753" name="Line 33"/>
            <p:cNvSpPr>
              <a:spLocks noChangeShapeType="1"/>
            </p:cNvSpPr>
            <p:nvPr/>
          </p:nvSpPr>
          <p:spPr bwMode="auto">
            <a:xfrm>
              <a:off x="384" y="3139"/>
              <a:ext cx="5120" cy="0"/>
            </a:xfrm>
            <a:prstGeom prst="line">
              <a:avLst/>
            </a:prstGeom>
            <a:noFill/>
            <a:ln w="12700">
              <a:solidFill>
                <a:schemeClr val="tx1"/>
              </a:solidFill>
              <a:round/>
              <a:headEnd/>
              <a:tailEnd/>
            </a:ln>
            <a:effectLst/>
          </p:spPr>
          <p:txBody>
            <a:bodyPr anchor="ctr"/>
            <a:lstStyle/>
            <a:p>
              <a:endParaRPr 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EE54A29-12BC-45E2-A752-997D2C8C200E}" type="slidenum">
              <a:rPr lang="en-US"/>
              <a:pPr/>
              <a:t>48</a:t>
            </a:fld>
            <a:endParaRPr lang="en-US"/>
          </a:p>
        </p:txBody>
      </p:sp>
      <p:sp>
        <p:nvSpPr>
          <p:cNvPr id="55300" name="Rectangle 4"/>
          <p:cNvSpPr>
            <a:spLocks noGrp="1" noChangeArrowheads="1"/>
          </p:cNvSpPr>
          <p:nvPr>
            <p:ph type="title"/>
          </p:nvPr>
        </p:nvSpPr>
        <p:spPr/>
        <p:txBody>
          <a:bodyPr/>
          <a:lstStyle/>
          <a:p>
            <a:r>
              <a:rPr lang="en-US"/>
              <a:t>Will Programmers Add Annotations?</a:t>
            </a:r>
          </a:p>
        </p:txBody>
      </p:sp>
      <p:sp>
        <p:nvSpPr>
          <p:cNvPr id="55301" name="Rectangle 5"/>
          <p:cNvSpPr>
            <a:spLocks noGrp="1" noChangeArrowheads="1"/>
          </p:cNvSpPr>
          <p:nvPr>
            <p:ph type="body" idx="1"/>
          </p:nvPr>
        </p:nvSpPr>
        <p:spPr/>
        <p:txBody>
          <a:bodyPr/>
          <a:lstStyle/>
          <a:p>
            <a:pPr>
              <a:lnSpc>
                <a:spcPct val="90000"/>
              </a:lnSpc>
            </a:pPr>
            <a:r>
              <a:rPr lang="en-US" sz="2000"/>
              <a:t>C in 1974:  </a:t>
            </a:r>
            <a:r>
              <a:rPr lang="en-US" sz="2000">
                <a:latin typeface="Lucida Console" pitchFamily="49" charset="0"/>
              </a:rPr>
              <a:t>char *strcpy ();</a:t>
            </a:r>
          </a:p>
          <a:p>
            <a:pPr>
              <a:lnSpc>
                <a:spcPct val="90000"/>
              </a:lnSpc>
            </a:pPr>
            <a:r>
              <a:rPr lang="en-US" sz="2000"/>
              <a:t>C in 1978:  </a:t>
            </a:r>
            <a:r>
              <a:rPr lang="en-US" sz="2000">
                <a:latin typeface="Lucida Console" pitchFamily="49" charset="0"/>
              </a:rPr>
              <a:t>char *strcpy (char *s1, char *s2);</a:t>
            </a:r>
          </a:p>
          <a:p>
            <a:pPr>
              <a:lnSpc>
                <a:spcPct val="90000"/>
              </a:lnSpc>
            </a:pPr>
            <a:r>
              <a:rPr lang="en-US" sz="2000"/>
              <a:t>C in 1989:  </a:t>
            </a:r>
            <a:r>
              <a:rPr lang="en-US" sz="2000">
                <a:latin typeface="Lucida Console" pitchFamily="49" charset="0"/>
              </a:rPr>
              <a:t>char *strcpy (char *s1, const char *s2);</a:t>
            </a:r>
          </a:p>
          <a:p>
            <a:pPr>
              <a:lnSpc>
                <a:spcPct val="90000"/>
              </a:lnSpc>
            </a:pPr>
            <a:r>
              <a:rPr lang="en-US" sz="2000"/>
              <a:t>C in 1999:  </a:t>
            </a:r>
            <a:r>
              <a:rPr lang="en-US" sz="1400">
                <a:latin typeface="Lucida Console" pitchFamily="49" charset="0"/>
              </a:rPr>
              <a:t>char *strcpy (char * restrict s1, const char *restrict s2);</a:t>
            </a:r>
          </a:p>
          <a:p>
            <a:pPr>
              <a:lnSpc>
                <a:spcPct val="90000"/>
              </a:lnSpc>
            </a:pPr>
            <a:r>
              <a:rPr lang="en-US" sz="2000"/>
              <a:t>C in 20xx:</a:t>
            </a:r>
          </a:p>
          <a:p>
            <a:pPr lvl="1">
              <a:lnSpc>
                <a:spcPct val="90000"/>
              </a:lnSpc>
              <a:buFont typeface="Wingdings" pitchFamily="2" charset="2"/>
              <a:buNone/>
            </a:pPr>
            <a:r>
              <a:rPr lang="en-US" sz="2000">
                <a:latin typeface="Lucida Console" pitchFamily="49" charset="0"/>
              </a:rPr>
              <a:t>nullterminated char *strcpy </a:t>
            </a:r>
          </a:p>
          <a:p>
            <a:pPr lvl="1">
              <a:lnSpc>
                <a:spcPct val="90000"/>
              </a:lnSpc>
              <a:buFont typeface="Wingdings" pitchFamily="2" charset="2"/>
              <a:buNone/>
            </a:pPr>
            <a:r>
              <a:rPr lang="en-US" sz="2000">
                <a:latin typeface="Lucida Console" pitchFamily="49" charset="0"/>
              </a:rPr>
              <a:t>   (returned char *restrict s1, </a:t>
            </a:r>
          </a:p>
          <a:p>
            <a:pPr lvl="1">
              <a:lnSpc>
                <a:spcPct val="90000"/>
              </a:lnSpc>
              <a:buFont typeface="Wingdings" pitchFamily="2" charset="2"/>
              <a:buNone/>
            </a:pPr>
            <a:r>
              <a:rPr lang="en-US" sz="2000">
                <a:latin typeface="Lucida Console" pitchFamily="49" charset="0"/>
              </a:rPr>
              <a:t>    nullterminated const char *restrict s2) </a:t>
            </a:r>
          </a:p>
          <a:p>
            <a:pPr lvl="1">
              <a:lnSpc>
                <a:spcPct val="90000"/>
              </a:lnSpc>
              <a:buFont typeface="Wingdings" pitchFamily="2" charset="2"/>
              <a:buNone/>
            </a:pPr>
            <a:r>
              <a:rPr lang="en-US" sz="2000">
                <a:latin typeface="Lucida Console" pitchFamily="49" charset="0"/>
              </a:rPr>
              <a:t>		requires maxSet(s1) &gt;= maxRead (s2)</a:t>
            </a:r>
          </a:p>
          <a:p>
            <a:pPr lvl="1">
              <a:lnSpc>
                <a:spcPct val="90000"/>
              </a:lnSpc>
              <a:buFont typeface="Wingdings" pitchFamily="2" charset="2"/>
              <a:buNone/>
            </a:pPr>
            <a:r>
              <a:rPr lang="en-US" sz="2000">
                <a:latin typeface="Lucida Console" pitchFamily="49" charset="0"/>
              </a:rPr>
              <a:t>	  ensures s1:taintedness = s2:taintedness</a:t>
            </a:r>
          </a:p>
          <a:p>
            <a:pPr lvl="1">
              <a:lnSpc>
                <a:spcPct val="90000"/>
              </a:lnSpc>
              <a:buFont typeface="Wingdings" pitchFamily="2" charset="2"/>
              <a:buNone/>
            </a:pPr>
            <a:r>
              <a:rPr lang="en-US" sz="2000">
                <a:latin typeface="Lucida Console" pitchFamily="49" charset="0"/>
              </a:rPr>
              <a:t>     ensures maxRead(s1) = maxRead (s2);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6496ED-CE38-44E7-A85D-95BF5D8C7A7F}" type="slidenum">
              <a:rPr lang="en-US"/>
              <a:pPr/>
              <a:t>49</a:t>
            </a:fld>
            <a:endParaRPr lang="en-US"/>
          </a:p>
        </p:txBody>
      </p:sp>
      <p:sp>
        <p:nvSpPr>
          <p:cNvPr id="62468" name="Rectangle 4"/>
          <p:cNvSpPr>
            <a:spLocks noGrp="1" noChangeArrowheads="1"/>
          </p:cNvSpPr>
          <p:nvPr>
            <p:ph type="title"/>
          </p:nvPr>
        </p:nvSpPr>
        <p:spPr/>
        <p:txBody>
          <a:bodyPr/>
          <a:lstStyle/>
          <a:p>
            <a:r>
              <a:rPr lang="en-US"/>
              <a:t>In the Year 2012 ...</a:t>
            </a:r>
          </a:p>
        </p:txBody>
      </p:sp>
      <p:sp>
        <p:nvSpPr>
          <p:cNvPr id="62469" name="Rectangle 5"/>
          <p:cNvSpPr>
            <a:spLocks noGrp="1" noChangeArrowheads="1"/>
          </p:cNvSpPr>
          <p:nvPr>
            <p:ph type="body" idx="1"/>
          </p:nvPr>
        </p:nvSpPr>
        <p:spPr/>
        <p:txBody>
          <a:bodyPr/>
          <a:lstStyle/>
          <a:p>
            <a:r>
              <a:rPr lang="en-US"/>
              <a:t>Will buffer overflows still be common?</a:t>
            </a:r>
          </a:p>
          <a:p>
            <a:r>
              <a:rPr lang="en-US"/>
              <a:t>Will software be free of design and coding errors?</a:t>
            </a:r>
          </a:p>
          <a:p>
            <a:r>
              <a:rPr lang="en-US"/>
              <a:t>Will we formally verify software?</a:t>
            </a:r>
          </a:p>
          <a:p>
            <a:r>
              <a:rPr lang="en-US"/>
              <a:t>Will we spend 90% effort in GUI and 10% in design/ code quality?</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908949-3117-4B10-B46C-103164EA67B3}" type="slidenum">
              <a:rPr lang="en-US"/>
              <a:pPr/>
              <a:t>5</a:t>
            </a:fld>
            <a:endParaRPr lang="en-US"/>
          </a:p>
        </p:txBody>
      </p:sp>
      <p:sp>
        <p:nvSpPr>
          <p:cNvPr id="10242" name="Rectangle 2"/>
          <p:cNvSpPr>
            <a:spLocks noGrp="1" noChangeArrowheads="1"/>
          </p:cNvSpPr>
          <p:nvPr>
            <p:ph type="title"/>
          </p:nvPr>
        </p:nvSpPr>
        <p:spPr/>
        <p:txBody>
          <a:bodyPr/>
          <a:lstStyle/>
          <a:p>
            <a:r>
              <a:rPr lang="en-US" dirty="0" smtClean="0"/>
              <a:t>TBD Secure </a:t>
            </a:r>
            <a:r>
              <a:rPr lang="en-US" dirty="0"/>
              <a:t>Programs</a:t>
            </a:r>
          </a:p>
        </p:txBody>
      </p:sp>
      <p:sp>
        <p:nvSpPr>
          <p:cNvPr id="10243" name="Rectangle 3"/>
          <p:cNvSpPr>
            <a:spLocks noGrp="1" noChangeArrowheads="1"/>
          </p:cNvSpPr>
          <p:nvPr>
            <p:ph type="body" idx="1"/>
          </p:nvPr>
        </p:nvSpPr>
        <p:spPr/>
        <p:txBody>
          <a:bodyPr/>
          <a:lstStyle/>
          <a:p>
            <a:r>
              <a:rPr lang="en-US"/>
              <a:t>Correct and Robust</a:t>
            </a:r>
          </a:p>
          <a:p>
            <a:r>
              <a:rPr lang="en-US"/>
              <a:t>Importance of the program</a:t>
            </a:r>
          </a:p>
          <a:p>
            <a:pPr lvl="1"/>
            <a:r>
              <a:rPr lang="en-US"/>
              <a:t>Costs of failure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1CEBB0A-DB97-4990-A1F3-E73C14198C52}" type="slidenum">
              <a:rPr lang="en-US"/>
              <a:pPr/>
              <a:t>50</a:t>
            </a:fld>
            <a:endParaRPr lang="en-US"/>
          </a:p>
        </p:txBody>
      </p:sp>
      <p:sp>
        <p:nvSpPr>
          <p:cNvPr id="60430" name="Rectangle 14"/>
          <p:cNvSpPr>
            <a:spLocks noGrp="1" noChangeArrowheads="1"/>
          </p:cNvSpPr>
          <p:nvPr>
            <p:ph type="title"/>
          </p:nvPr>
        </p:nvSpPr>
        <p:spPr/>
        <p:txBody>
          <a:bodyPr/>
          <a:lstStyle/>
          <a:p>
            <a:r>
              <a:rPr lang="en-US"/>
              <a:t>References</a:t>
            </a:r>
          </a:p>
        </p:txBody>
      </p:sp>
      <p:sp>
        <p:nvSpPr>
          <p:cNvPr id="60431" name="Rectangle 15"/>
          <p:cNvSpPr>
            <a:spLocks noGrp="1" noChangeArrowheads="1"/>
          </p:cNvSpPr>
          <p:nvPr>
            <p:ph type="body" idx="1"/>
          </p:nvPr>
        </p:nvSpPr>
        <p:spPr/>
        <p:txBody>
          <a:bodyPr/>
          <a:lstStyle/>
          <a:p>
            <a:pPr>
              <a:lnSpc>
                <a:spcPct val="80000"/>
              </a:lnSpc>
            </a:pPr>
            <a:endParaRPr lang="en-US" sz="1800"/>
          </a:p>
          <a:p>
            <a:pPr>
              <a:lnSpc>
                <a:spcPct val="80000"/>
              </a:lnSpc>
              <a:buFont typeface="Wingdings" pitchFamily="2" charset="2"/>
              <a:buAutoNum type="arabicPeriod"/>
            </a:pPr>
            <a:r>
              <a:rPr lang="en-US" sz="1800"/>
              <a:t>Matt Bishop, Robust Programming, October 1998. </a:t>
            </a:r>
            <a:r>
              <a:rPr lang="en-US" sz="1800">
                <a:hlinkClick r:id="rId3"/>
              </a:rPr>
              <a:t>seclab.cs.ucdavis.edu/ ~bishop/ classes/ ecs153-1998-winter/ robust.html</a:t>
            </a:r>
            <a:r>
              <a:rPr lang="en-US" sz="1800"/>
              <a:t> Required Reading. </a:t>
            </a:r>
          </a:p>
          <a:p>
            <a:pPr>
              <a:lnSpc>
                <a:spcPct val="80000"/>
              </a:lnSpc>
              <a:buFont typeface="Wingdings" pitchFamily="2" charset="2"/>
              <a:buAutoNum type="arabicPeriod"/>
            </a:pPr>
            <a:r>
              <a:rPr lang="en-US" sz="1800"/>
              <a:t>Simson Garfinkel, Gene Spafford Practical Unix and Internet Security, 2nd edition (April 1996), O'Reilly &amp; Associates; ISBN: 1565921488.  Errata: </a:t>
            </a:r>
            <a:r>
              <a:rPr lang="en-US" sz="1800">
                <a:hlinkClick r:id="rId4"/>
              </a:rPr>
              <a:t>http://www.oreilly.com/catalog/puis/errata/</a:t>
            </a:r>
            <a:r>
              <a:rPr lang="en-US" sz="1800"/>
              <a:t> Chapter 23: Writing Secure SUID and Network Programs.  Recommended Reading. </a:t>
            </a:r>
          </a:p>
          <a:p>
            <a:pPr>
              <a:lnSpc>
                <a:spcPct val="80000"/>
              </a:lnSpc>
              <a:buFont typeface="Wingdings" pitchFamily="2" charset="2"/>
              <a:buAutoNum type="arabicPeriod"/>
            </a:pPr>
            <a:r>
              <a:rPr lang="en-US" sz="1800"/>
              <a:t>Prabhaker Mateti, "Practical Advice on Writing Pre- Post-Conditions for Real Programs," Lecture Notes,  May 1998. [</a:t>
            </a:r>
            <a:r>
              <a:rPr lang="en-US" sz="1800">
                <a:hlinkClick r:id="rId5" action="ppaction://hlinkfile"/>
              </a:rPr>
              <a:t>local copy</a:t>
            </a:r>
            <a:r>
              <a:rPr lang="en-US" sz="1800"/>
              <a:t>]  Required Reading. </a:t>
            </a:r>
          </a:p>
          <a:p>
            <a:pPr>
              <a:lnSpc>
                <a:spcPct val="80000"/>
              </a:lnSpc>
              <a:buFont typeface="Wingdings" pitchFamily="2" charset="2"/>
              <a:buAutoNum type="arabicPeriod"/>
            </a:pPr>
            <a:r>
              <a:rPr lang="en-US" sz="1800"/>
              <a:t>Prabhaker Mateti, "Buffer Overflow", Lectures on Internet Security, </a:t>
            </a:r>
            <a:r>
              <a:rPr lang="en-US" sz="1800">
                <a:hlinkClick r:id="rId6"/>
              </a:rPr>
              <a:t>www.cs.wright.edu /~pmateti/ Courses/ 499/ Top/ lectures.html</a:t>
            </a:r>
            <a:r>
              <a:rPr lang="en-US" sz="1800"/>
              <a:t>. </a:t>
            </a:r>
          </a:p>
          <a:p>
            <a:pPr>
              <a:lnSpc>
                <a:spcPct val="80000"/>
              </a:lnSpc>
              <a:buFont typeface="Wingdings" pitchFamily="2" charset="2"/>
              <a:buAutoNum type="arabicPeriod"/>
            </a:pPr>
            <a:r>
              <a:rPr lang="en-US" sz="1800"/>
              <a:t>Adam Shostack, "Security Code Review Guidelines," July 2000,</a:t>
            </a:r>
            <a:r>
              <a:rPr lang="en-US" sz="1800">
                <a:hlinkClick r:id="rId7"/>
              </a:rPr>
              <a:t> www.homeport.org/ ~adam/ review.html</a:t>
            </a:r>
            <a:r>
              <a:rPr lang="en-US" sz="1800"/>
              <a:t>  Reference. </a:t>
            </a:r>
          </a:p>
          <a:p>
            <a:pPr>
              <a:lnSpc>
                <a:spcPct val="80000"/>
              </a:lnSpc>
              <a:buFont typeface="Wingdings" pitchFamily="2" charset="2"/>
              <a:buAutoNum type="arabicPeriod"/>
            </a:pPr>
            <a:r>
              <a:rPr lang="en-US" sz="1800"/>
              <a:t>David A. Wheeler, "Secure Programming for Linux and Unix HOWTO," April 2000, </a:t>
            </a:r>
            <a:r>
              <a:rPr lang="en-US" sz="1800">
                <a:hlinkClick r:id="rId8"/>
              </a:rPr>
              <a:t>www.linuxdoc.org/ HOWTO/Secure-Programs-HOWTO.html</a:t>
            </a:r>
            <a:r>
              <a:rPr lang="en-US" sz="1800"/>
              <a:t>  Reference. </a:t>
            </a:r>
          </a:p>
          <a:p>
            <a:pPr>
              <a:lnSpc>
                <a:spcPct val="80000"/>
              </a:lnSpc>
              <a:buFont typeface="Wingdings" pitchFamily="2" charset="2"/>
              <a:buAutoNum type="arabicPeriod"/>
            </a:pPr>
            <a:r>
              <a:rPr lang="en-US" sz="1800"/>
              <a:t>SPLINT, </a:t>
            </a:r>
            <a:r>
              <a:rPr lang="en-US" sz="1800">
                <a:hlinkClick r:id="rId9"/>
              </a:rPr>
              <a:t>www.splint.org</a:t>
            </a:r>
            <a:r>
              <a:rPr lang="en-US" sz="1800"/>
              <a:t>, David Evans, University of Virginia. Reference</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D171B5-57AA-4889-8FA5-5A4C6F945CE2}" type="slidenum">
              <a:rPr lang="en-US"/>
              <a:pPr/>
              <a:t>6</a:t>
            </a:fld>
            <a:endParaRPr lang="en-US"/>
          </a:p>
        </p:txBody>
      </p:sp>
      <p:sp>
        <p:nvSpPr>
          <p:cNvPr id="11266" name="Rectangle 2"/>
          <p:cNvSpPr>
            <a:spLocks noGrp="1" noChangeArrowheads="1"/>
          </p:cNvSpPr>
          <p:nvPr>
            <p:ph type="title"/>
          </p:nvPr>
        </p:nvSpPr>
        <p:spPr/>
        <p:txBody>
          <a:bodyPr/>
          <a:lstStyle/>
          <a:p>
            <a:r>
              <a:rPr lang="en-US" sz="4000" dirty="0" smtClean="0"/>
              <a:t>Principles </a:t>
            </a:r>
            <a:r>
              <a:rPr lang="en-US" sz="4000" dirty="0"/>
              <a:t>for Secure Programs </a:t>
            </a:r>
          </a:p>
        </p:txBody>
      </p:sp>
      <p:sp>
        <p:nvSpPr>
          <p:cNvPr id="11267" name="Rectangle 3"/>
          <p:cNvSpPr>
            <a:spLocks noGrp="1" noChangeArrowheads="1"/>
          </p:cNvSpPr>
          <p:nvPr>
            <p:ph type="body" idx="1"/>
          </p:nvPr>
        </p:nvSpPr>
        <p:spPr/>
        <p:txBody>
          <a:bodyPr/>
          <a:lstStyle/>
          <a:p>
            <a:pPr>
              <a:lnSpc>
                <a:spcPct val="90000"/>
              </a:lnSpc>
            </a:pPr>
            <a:r>
              <a:rPr lang="en-US" sz="2800" dirty="0"/>
              <a:t>Laws of Large Programs </a:t>
            </a:r>
          </a:p>
          <a:p>
            <a:pPr>
              <a:lnSpc>
                <a:spcPct val="90000"/>
              </a:lnSpc>
            </a:pPr>
            <a:r>
              <a:rPr lang="en-US" sz="2800" dirty="0"/>
              <a:t>Correctness and Robustness </a:t>
            </a:r>
          </a:p>
          <a:p>
            <a:pPr>
              <a:lnSpc>
                <a:spcPct val="90000"/>
              </a:lnSpc>
            </a:pPr>
            <a:r>
              <a:rPr lang="en-US" sz="2800" dirty="0"/>
              <a:t>Economy of Mechanism </a:t>
            </a:r>
          </a:p>
          <a:p>
            <a:pPr>
              <a:lnSpc>
                <a:spcPct val="90000"/>
              </a:lnSpc>
            </a:pPr>
            <a:r>
              <a:rPr lang="en-US" sz="2800" dirty="0"/>
              <a:t>Fail-open or </a:t>
            </a:r>
            <a:r>
              <a:rPr lang="en-US" sz="2800" dirty="0" smtClean="0"/>
              <a:t>Fail-closed</a:t>
            </a:r>
            <a:r>
              <a:rPr lang="en-US" sz="2800" dirty="0"/>
              <a:t>? </a:t>
            </a:r>
          </a:p>
          <a:p>
            <a:pPr>
              <a:lnSpc>
                <a:spcPct val="90000"/>
              </a:lnSpc>
            </a:pPr>
            <a:r>
              <a:rPr lang="en-US" sz="2800" dirty="0"/>
              <a:t>Security compartments </a:t>
            </a:r>
          </a:p>
          <a:p>
            <a:pPr>
              <a:lnSpc>
                <a:spcPct val="90000"/>
              </a:lnSpc>
            </a:pPr>
            <a:r>
              <a:rPr lang="en-US" sz="2800" dirty="0"/>
              <a:t>Trusting untrustworthy channels </a:t>
            </a:r>
          </a:p>
          <a:p>
            <a:pPr>
              <a:lnSpc>
                <a:spcPct val="90000"/>
              </a:lnSpc>
            </a:pPr>
            <a:r>
              <a:rPr lang="en-US" sz="2800" dirty="0"/>
              <a:t>Proper defaults </a:t>
            </a:r>
          </a:p>
          <a:p>
            <a:pPr>
              <a:lnSpc>
                <a:spcPct val="90000"/>
              </a:lnSpc>
            </a:pPr>
            <a:r>
              <a:rPr lang="en-US" sz="2800" dirty="0"/>
              <a:t>Error Handling and Reporting </a:t>
            </a:r>
          </a:p>
          <a:p>
            <a:pPr>
              <a:lnSpc>
                <a:spcPct val="90000"/>
              </a:lnSpc>
            </a:pPr>
            <a:r>
              <a:rPr lang="en-US" sz="2800" dirty="0"/>
              <a:t>Assertions and Exit Points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79E67B9-7EC5-4C4E-ACB1-F03AB48E7388}" type="slidenum">
              <a:rPr lang="en-US"/>
              <a:pPr/>
              <a:t>7</a:t>
            </a:fld>
            <a:endParaRPr lang="en-US"/>
          </a:p>
        </p:txBody>
      </p:sp>
      <p:sp>
        <p:nvSpPr>
          <p:cNvPr id="12290" name="Rectangle 2"/>
          <p:cNvSpPr>
            <a:spLocks noGrp="1" noChangeArrowheads="1"/>
          </p:cNvSpPr>
          <p:nvPr>
            <p:ph type="title"/>
          </p:nvPr>
        </p:nvSpPr>
        <p:spPr/>
        <p:txBody>
          <a:bodyPr/>
          <a:lstStyle/>
          <a:p>
            <a:r>
              <a:rPr lang="en-US" sz="4000" b="1"/>
              <a:t>Construction Principles for Secure Programs</a:t>
            </a:r>
            <a:r>
              <a:rPr lang="en-US" sz="4000"/>
              <a:t> </a:t>
            </a:r>
          </a:p>
        </p:txBody>
      </p:sp>
      <p:sp>
        <p:nvSpPr>
          <p:cNvPr id="12291" name="Rectangle 3"/>
          <p:cNvSpPr>
            <a:spLocks noGrp="1" noChangeArrowheads="1"/>
          </p:cNvSpPr>
          <p:nvPr>
            <p:ph type="body" idx="1"/>
          </p:nvPr>
        </p:nvSpPr>
        <p:spPr/>
        <p:txBody>
          <a:bodyPr/>
          <a:lstStyle/>
          <a:p>
            <a:pPr marL="609600" indent="-609600" algn="ctr">
              <a:lnSpc>
                <a:spcPct val="80000"/>
              </a:lnSpc>
              <a:buFont typeface="Wingdings" pitchFamily="2" charset="2"/>
              <a:buNone/>
            </a:pPr>
            <a:r>
              <a:rPr lang="en-US" sz="2000"/>
              <a:t>[Not listed in order of importance.]</a:t>
            </a:r>
          </a:p>
          <a:p>
            <a:pPr marL="609600" indent="-609600">
              <a:lnSpc>
                <a:spcPct val="80000"/>
              </a:lnSpc>
              <a:buFont typeface="Wingdings" pitchFamily="2" charset="2"/>
              <a:buAutoNum type="arabicPeriod"/>
            </a:pPr>
            <a:endParaRPr lang="en-US" sz="2000"/>
          </a:p>
          <a:p>
            <a:pPr marL="609600" indent="-609600">
              <a:lnSpc>
                <a:spcPct val="80000"/>
              </a:lnSpc>
              <a:buFont typeface="Wingdings" pitchFamily="2" charset="2"/>
              <a:buAutoNum type="arabicPeriod"/>
            </a:pPr>
            <a:r>
              <a:rPr lang="en-US" sz="2000"/>
              <a:t>Do not assume that inputs are valid.  E.g., </a:t>
            </a:r>
          </a:p>
          <a:p>
            <a:pPr marL="990600" lvl="1" indent="-533400">
              <a:lnSpc>
                <a:spcPct val="80000"/>
              </a:lnSpc>
              <a:buFont typeface="Wingdings" pitchFamily="2" charset="2"/>
              <a:buAutoNum type="alphaLcPeriod"/>
            </a:pPr>
            <a:r>
              <a:rPr lang="en-US" sz="1800"/>
              <a:t>if an argument should be a positive integer in the range of 2 to 7, verify that.  </a:t>
            </a:r>
          </a:p>
          <a:p>
            <a:pPr marL="990600" lvl="1" indent="-533400">
              <a:lnSpc>
                <a:spcPct val="80000"/>
              </a:lnSpc>
              <a:buFont typeface="Wingdings" pitchFamily="2" charset="2"/>
              <a:buAutoNum type="alphaLcPeriod"/>
            </a:pPr>
            <a:r>
              <a:rPr lang="en-US" sz="1800"/>
              <a:t>If an argument should be a non-empty string of letters not exceeding 13 characters in length, verify that.  </a:t>
            </a:r>
          </a:p>
          <a:p>
            <a:pPr marL="990600" lvl="1" indent="-533400">
              <a:lnSpc>
                <a:spcPct val="80000"/>
              </a:lnSpc>
              <a:buFont typeface="Wingdings" pitchFamily="2" charset="2"/>
              <a:buAutoNum type="alphaLcPeriod"/>
            </a:pPr>
            <a:r>
              <a:rPr lang="en-US" sz="1800"/>
              <a:t>Check interactive input to be sure it contains only "good" characters.  Consider how such input will be parsed when substituted.  </a:t>
            </a:r>
          </a:p>
          <a:p>
            <a:pPr marL="990600" lvl="1" indent="-533400">
              <a:lnSpc>
                <a:spcPct val="80000"/>
              </a:lnSpc>
              <a:buFont typeface="Wingdings" pitchFamily="2" charset="2"/>
              <a:buAutoNum type="alphaLcPeriod"/>
            </a:pPr>
            <a:r>
              <a:rPr lang="en-US" sz="1800"/>
              <a:t>Check arguments passed in environment variables. </a:t>
            </a:r>
          </a:p>
          <a:p>
            <a:pPr marL="609600" indent="-609600">
              <a:lnSpc>
                <a:spcPct val="80000"/>
              </a:lnSpc>
              <a:buFont typeface="Wingdings" pitchFamily="2" charset="2"/>
              <a:buAutoNum type="arabicPeriod"/>
            </a:pPr>
            <a:r>
              <a:rPr lang="en-US" sz="2000"/>
              <a:t>Check return code of all system call parameters and system calls.   System calls should verify their arguments, but unfortunately most OS calls do not for fear of becoming inefficient, so you must.  Fortunately, all system calls return a success or failure code.  Unfortunately, only a few programs verify these result codes.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F885F3-4F63-4CE5-97E0-9A7A58103A47}" type="slidenum">
              <a:rPr lang="en-US"/>
              <a:pPr/>
              <a:t>8</a:t>
            </a:fld>
            <a:endParaRPr lang="en-US"/>
          </a:p>
        </p:txBody>
      </p:sp>
      <p:sp>
        <p:nvSpPr>
          <p:cNvPr id="70658" name="Rectangle 2"/>
          <p:cNvSpPr>
            <a:spLocks noGrp="1" noChangeArrowheads="1"/>
          </p:cNvSpPr>
          <p:nvPr>
            <p:ph type="title"/>
          </p:nvPr>
        </p:nvSpPr>
        <p:spPr/>
        <p:txBody>
          <a:bodyPr/>
          <a:lstStyle/>
          <a:p>
            <a:r>
              <a:rPr lang="en-US" sz="4000" b="1"/>
              <a:t>Construction Principles for Secure Programs</a:t>
            </a:r>
            <a:r>
              <a:rPr lang="en-US" sz="4000"/>
              <a:t> </a:t>
            </a:r>
          </a:p>
        </p:txBody>
      </p:sp>
      <p:sp>
        <p:nvSpPr>
          <p:cNvPr id="70659" name="Rectangle 3"/>
          <p:cNvSpPr>
            <a:spLocks noGrp="1" noChangeArrowheads="1"/>
          </p:cNvSpPr>
          <p:nvPr>
            <p:ph type="body" idx="1"/>
          </p:nvPr>
        </p:nvSpPr>
        <p:spPr/>
        <p:txBody>
          <a:bodyPr/>
          <a:lstStyle/>
          <a:p>
            <a:pPr marL="609600" indent="-609600">
              <a:lnSpc>
                <a:spcPct val="80000"/>
              </a:lnSpc>
              <a:buFont typeface="Wingdings" pitchFamily="2" charset="2"/>
              <a:buAutoNum type="arabicPeriod" startAt="3"/>
            </a:pPr>
            <a:r>
              <a:rPr lang="en-US" sz="1800"/>
              <a:t>Buffer Overflow.  </a:t>
            </a:r>
          </a:p>
          <a:p>
            <a:pPr marL="990600" lvl="1" indent="-533400">
              <a:lnSpc>
                <a:spcPct val="80000"/>
              </a:lnSpc>
              <a:buFont typeface="Wingdings" pitchFamily="2" charset="2"/>
              <a:buAutoNum type="alphaLcPeriod"/>
            </a:pPr>
            <a:r>
              <a:rPr lang="en-US" sz="1600"/>
              <a:t>Do bounds checking on every variable before the contents are copied to a local buffer.  </a:t>
            </a:r>
          </a:p>
          <a:p>
            <a:pPr marL="990600" lvl="1" indent="-533400">
              <a:lnSpc>
                <a:spcPct val="80000"/>
              </a:lnSpc>
              <a:buFont typeface="Wingdings" pitchFamily="2" charset="2"/>
              <a:buAutoNum type="alphaLcPeriod"/>
            </a:pPr>
            <a:r>
              <a:rPr lang="en-US" sz="1600"/>
              <a:t>Avoid routines that fail to check buffer boundaries when manipulating strings, particularly: </a:t>
            </a:r>
            <a:r>
              <a:rPr lang="en-US" sz="1600">
                <a:latin typeface="Lucida Console" pitchFamily="49" charset="0"/>
              </a:rPr>
              <a:t>sprintf(), fscanf(), scanf(), vsprintf(), realpath(), getopt(), getpass(), streadd(), strecpy(), strtrns(), gets(), strcpy(), and strcat()</a:t>
            </a:r>
            <a:r>
              <a:rPr lang="en-US" sz="1600"/>
              <a:t> </a:t>
            </a:r>
          </a:p>
          <a:p>
            <a:pPr marL="609600" indent="-609600">
              <a:lnSpc>
                <a:spcPct val="80000"/>
              </a:lnSpc>
              <a:buFont typeface="Wingdings" pitchFamily="2" charset="2"/>
              <a:buAutoNum type="arabicPeriod" startAt="3"/>
            </a:pPr>
            <a:r>
              <a:rPr lang="en-US" sz="1800"/>
              <a:t>Always use full pathnames for any files and directories.   The current directory assumed by your program may not be where it is at.  </a:t>
            </a:r>
          </a:p>
          <a:p>
            <a:pPr marL="990600" lvl="1" indent="-533400">
              <a:lnSpc>
                <a:spcPct val="80000"/>
              </a:lnSpc>
              <a:buFont typeface="Wingdings" pitchFamily="2" charset="2"/>
              <a:buAutoNum type="alphaLcPeriod"/>
            </a:pPr>
            <a:r>
              <a:rPr lang="en-US" sz="1600"/>
              <a:t>Explicitly change directories (</a:t>
            </a:r>
            <a:r>
              <a:rPr lang="en-US" sz="1600">
                <a:latin typeface="Lucida Console" pitchFamily="49" charset="0"/>
              </a:rPr>
              <a:t>chdir</a:t>
            </a:r>
            <a:r>
              <a:rPr lang="en-US" sz="1600"/>
              <a:t>()) to an appropriate directory at program start. </a:t>
            </a:r>
          </a:p>
          <a:p>
            <a:pPr marL="990600" lvl="1" indent="-533400">
              <a:lnSpc>
                <a:spcPct val="80000"/>
              </a:lnSpc>
              <a:buFont typeface="Wingdings" pitchFamily="2" charset="2"/>
              <a:buAutoNum type="alphaLcPeriod"/>
            </a:pPr>
            <a:r>
              <a:rPr lang="en-US" sz="1600"/>
              <a:t>If creating a new file, use </a:t>
            </a:r>
            <a:r>
              <a:rPr lang="en-US" sz="1600" i="1"/>
              <a:t>O_EXCL</a:t>
            </a:r>
            <a:r>
              <a:rPr lang="en-US" sz="1600"/>
              <a:t> and </a:t>
            </a:r>
            <a:r>
              <a:rPr lang="en-US" sz="1600" i="1"/>
              <a:t>O_CREAT</a:t>
            </a:r>
            <a:r>
              <a:rPr lang="en-US" sz="1600"/>
              <a:t> flags to assure that the file does not already exist. </a:t>
            </a:r>
          </a:p>
          <a:p>
            <a:pPr marL="990600" lvl="1" indent="-533400">
              <a:lnSpc>
                <a:spcPct val="80000"/>
              </a:lnSpc>
              <a:buFont typeface="Wingdings" pitchFamily="2" charset="2"/>
              <a:buAutoNum type="alphaLcPeriod"/>
            </a:pPr>
            <a:r>
              <a:rPr lang="en-US" sz="1600"/>
              <a:t>Do not create files in world-writable directories. </a:t>
            </a:r>
          </a:p>
          <a:p>
            <a:pPr marL="990600" lvl="1" indent="-533400">
              <a:lnSpc>
                <a:spcPct val="80000"/>
              </a:lnSpc>
              <a:buFont typeface="Wingdings" pitchFamily="2" charset="2"/>
              <a:buAutoNum type="alphaLcPeriod"/>
            </a:pPr>
            <a:r>
              <a:rPr lang="en-US" sz="1600"/>
              <a:t>Use lstat() to make sure a file is not a link, if appropriate. </a:t>
            </a:r>
          </a:p>
          <a:p>
            <a:pPr marL="990600" lvl="1" indent="-533400">
              <a:lnSpc>
                <a:spcPct val="80000"/>
              </a:lnSpc>
              <a:buFont typeface="Wingdings" pitchFamily="2" charset="2"/>
              <a:buAutoNum type="alphaLcPeriod"/>
            </a:pPr>
            <a:r>
              <a:rPr lang="en-US" sz="1600"/>
              <a:t>Set limit values to disable creation of a core file if the program fails. </a:t>
            </a:r>
          </a:p>
          <a:p>
            <a:pPr marL="990600" lvl="1" indent="-533400">
              <a:lnSpc>
                <a:spcPct val="80000"/>
              </a:lnSpc>
              <a:buFont typeface="Wingdings" pitchFamily="2" charset="2"/>
              <a:buAutoNum type="alphaLcPeriod"/>
            </a:pPr>
            <a:r>
              <a:rPr lang="en-US" sz="1600"/>
              <a:t>If using temporary files, consider using </a:t>
            </a:r>
            <a:r>
              <a:rPr lang="en-US" sz="1600">
                <a:latin typeface="Lucida Console" pitchFamily="49" charset="0"/>
              </a:rPr>
              <a:t>tmpfile()</a:t>
            </a:r>
            <a:r>
              <a:rPr lang="en-US" sz="1600"/>
              <a:t> or </a:t>
            </a:r>
            <a:r>
              <a:rPr lang="en-US" sz="1600">
                <a:latin typeface="Lucida Console" pitchFamily="49" charset="0"/>
              </a:rPr>
              <a:t>mktemp()</a:t>
            </a:r>
            <a:r>
              <a:rPr lang="en-US" sz="1600"/>
              <a:t> system calls to create them (although most </a:t>
            </a:r>
            <a:r>
              <a:rPr lang="en-US" sz="1600">
                <a:latin typeface="Lucida Console" pitchFamily="49" charset="0"/>
              </a:rPr>
              <a:t>mktemp</a:t>
            </a:r>
            <a:r>
              <a:rPr lang="en-US" sz="1600"/>
              <a:t>() library calls have race conditions).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CA310E6-32CF-4F8D-AC5D-B1CFD69D78B1}" type="slidenum">
              <a:rPr lang="en-US"/>
              <a:pPr/>
              <a:t>9</a:t>
            </a:fld>
            <a:endParaRPr lang="en-US"/>
          </a:p>
        </p:txBody>
      </p:sp>
      <p:sp>
        <p:nvSpPr>
          <p:cNvPr id="69634" name="Rectangle 2"/>
          <p:cNvSpPr>
            <a:spLocks noGrp="1" noChangeArrowheads="1"/>
          </p:cNvSpPr>
          <p:nvPr>
            <p:ph type="title"/>
          </p:nvPr>
        </p:nvSpPr>
        <p:spPr/>
        <p:txBody>
          <a:bodyPr/>
          <a:lstStyle/>
          <a:p>
            <a:r>
              <a:rPr lang="en-US" sz="4000" b="1"/>
              <a:t>Construction Principles for Secure Programs</a:t>
            </a:r>
            <a:r>
              <a:rPr lang="en-US" sz="4000"/>
              <a:t> </a:t>
            </a:r>
          </a:p>
        </p:txBody>
      </p:sp>
      <p:sp>
        <p:nvSpPr>
          <p:cNvPr id="69635" name="Rectangle 3"/>
          <p:cNvSpPr>
            <a:spLocks noGrp="1" noChangeArrowheads="1"/>
          </p:cNvSpPr>
          <p:nvPr>
            <p:ph type="body" idx="1"/>
          </p:nvPr>
        </p:nvSpPr>
        <p:spPr/>
        <p:txBody>
          <a:bodyPr/>
          <a:lstStyle/>
          <a:p>
            <a:pPr marL="609600" indent="-609600">
              <a:lnSpc>
                <a:spcPct val="80000"/>
              </a:lnSpc>
              <a:buFont typeface="Wingdings" pitchFamily="2" charset="2"/>
              <a:buAutoNum type="arabicPeriod" startAt="5"/>
            </a:pPr>
            <a:r>
              <a:rPr lang="en-US" sz="2000"/>
              <a:t>Logging Events.  Do log relevant information, including date, time, uid and effective uid, gid and effective gid, terminal information, pid, command-line arguments, errors, and originating host.  Make sure that the log files themselves remain bounded in size. </a:t>
            </a:r>
          </a:p>
          <a:p>
            <a:pPr marL="609600" indent="-609600">
              <a:lnSpc>
                <a:spcPct val="80000"/>
              </a:lnSpc>
              <a:buFont typeface="Wingdings" pitchFamily="2" charset="2"/>
              <a:buAutoNum type="arabicPeriod" startAt="5"/>
            </a:pPr>
            <a:r>
              <a:rPr lang="en-US" sz="2000"/>
              <a:t>Make the program's critical portion as short and simple as possible. </a:t>
            </a:r>
          </a:p>
          <a:p>
            <a:pPr marL="609600" indent="-609600">
              <a:lnSpc>
                <a:spcPct val="80000"/>
              </a:lnSpc>
              <a:buFont typeface="Wingdings" pitchFamily="2" charset="2"/>
              <a:buAutoNum type="arabicPeriod" startAt="5"/>
            </a:pPr>
            <a:r>
              <a:rPr lang="en-US" sz="2000"/>
              <a:t>Be aware of race conditions, deadlock conditions and sequencing conditions. </a:t>
            </a:r>
          </a:p>
          <a:p>
            <a:pPr marL="609600" indent="-609600">
              <a:lnSpc>
                <a:spcPct val="80000"/>
              </a:lnSpc>
              <a:buFont typeface="Wingdings" pitchFamily="2" charset="2"/>
              <a:buAutoNum type="arabicPeriod" startAt="5"/>
            </a:pPr>
            <a:r>
              <a:rPr lang="en-US" sz="2000"/>
              <a:t>Do not require clear-text authentication information. </a:t>
            </a:r>
          </a:p>
        </p:txBody>
      </p:sp>
    </p:spTree>
  </p:cSld>
  <p:clrMapOvr>
    <a:masterClrMapping/>
  </p:clrMapOvr>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Orbit</Template>
  <TotalTime>144</TotalTime>
  <Words>2483</Words>
  <Application>Microsoft Office PowerPoint</Application>
  <PresentationFormat>On-screen Show (4:3)</PresentationFormat>
  <Paragraphs>511</Paragraphs>
  <Slides>50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Orbit</vt:lpstr>
      <vt:lpstr>Clip</vt:lpstr>
      <vt:lpstr>Software without Security Holes  </vt:lpstr>
      <vt:lpstr>Top Ten Security Holes</vt:lpstr>
      <vt:lpstr>Robust Programs</vt:lpstr>
      <vt:lpstr>Correct Programs</vt:lpstr>
      <vt:lpstr>TBD Secure Programs</vt:lpstr>
      <vt:lpstr>Principles for Secure Programs </vt:lpstr>
      <vt:lpstr>Construction Principles for Secure Programs </vt:lpstr>
      <vt:lpstr>Construction Principles for Secure Programs </vt:lpstr>
      <vt:lpstr>Construction Principles for Secure Programs </vt:lpstr>
      <vt:lpstr>Construction Principles for Secure Programs </vt:lpstr>
      <vt:lpstr>Construction Principles for Secure Programs </vt:lpstr>
      <vt:lpstr>Programs that Must be Secure </vt:lpstr>
      <vt:lpstr>Writing Safe setuid Programs </vt:lpstr>
      <vt:lpstr>Practical Advice on Writing Pre- Post-Conditions</vt:lpstr>
      <vt:lpstr>Buffer Overflow Over the Years</vt:lpstr>
      <vt:lpstr>Buffer Overflow</vt:lpstr>
      <vt:lpstr>Why aren’t we better off than we were 13 years ago? </vt:lpstr>
      <vt:lpstr>Automated Tools for Secure Programs</vt:lpstr>
      <vt:lpstr>&lt;assert.h&gt;</vt:lpstr>
      <vt:lpstr>Compilers v. Verifiers</vt:lpstr>
      <vt:lpstr>SPLINT</vt:lpstr>
      <vt:lpstr>spLint</vt:lpstr>
      <vt:lpstr>SPLINT</vt:lpstr>
      <vt:lpstr>Approach</vt:lpstr>
      <vt:lpstr>Overview of checking</vt:lpstr>
      <vt:lpstr>Loop Heuristics</vt:lpstr>
      <vt:lpstr>SPLINT Annotations</vt:lpstr>
      <vt:lpstr>SPLINT Annotation Example</vt:lpstr>
      <vt:lpstr>SPLINT Annotation Example</vt:lpstr>
      <vt:lpstr>SPLINT generates preconditions</vt:lpstr>
      <vt:lpstr>SPLINT constraints</vt:lpstr>
      <vt:lpstr>Detecting Buffer Overflows</vt:lpstr>
      <vt:lpstr>SecurityFocus.com Example</vt:lpstr>
      <vt:lpstr>Warning Reported by SPLINT</vt:lpstr>
      <vt:lpstr>I/O Streams Challenge</vt:lpstr>
      <vt:lpstr>Defining Openness</vt:lpstr>
      <vt:lpstr>Specifying I/O Functions</vt:lpstr>
      <vt:lpstr>Reading, ‘Riting, ‘Rithmetic</vt:lpstr>
      <vt:lpstr>Reading, ‘Righting</vt:lpstr>
      <vt:lpstr>Example</vt:lpstr>
      <vt:lpstr>Taintedness</vt:lpstr>
      <vt:lpstr>tainted.xh</vt:lpstr>
      <vt:lpstr>SPLINT Case studies</vt:lpstr>
      <vt:lpstr>Results – “Real” Code</vt:lpstr>
      <vt:lpstr>SPLINT analysis of wu-ftp-2.5.0</vt:lpstr>
      <vt:lpstr>wu-ftpd vulnerablity</vt:lpstr>
      <vt:lpstr>Results</vt:lpstr>
      <vt:lpstr>Will Programmers Add Annotations?</vt:lpstr>
      <vt:lpstr>In the Year 2012 ...</vt:lpstr>
      <vt:lpstr>References</vt:lpstr>
    </vt:vector>
  </TitlesOfParts>
  <Company>Wright State University College of Engineering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without Security Holes</dc:title>
  <dc:creator>Prabhaker Mateti</dc:creator>
  <cp:lastModifiedBy>Prabhaker Mateti</cp:lastModifiedBy>
  <cp:revision>23</cp:revision>
  <dcterms:created xsi:type="dcterms:W3CDTF">2002-05-14T19:27:31Z</dcterms:created>
  <dcterms:modified xsi:type="dcterms:W3CDTF">2012-04-25T04:19:20Z</dcterms:modified>
</cp:coreProperties>
</file>