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1"/>
  </p:notesMasterIdLst>
  <p:sldIdLst>
    <p:sldId id="258" r:id="rId2"/>
    <p:sldId id="298" r:id="rId3"/>
    <p:sldId id="269" r:id="rId4"/>
    <p:sldId id="262" r:id="rId5"/>
    <p:sldId id="313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260" r:id="rId14"/>
    <p:sldId id="259" r:id="rId15"/>
    <p:sldId id="264" r:id="rId16"/>
    <p:sldId id="266" r:id="rId17"/>
    <p:sldId id="268" r:id="rId18"/>
    <p:sldId id="263" r:id="rId19"/>
    <p:sldId id="295" r:id="rId20"/>
    <p:sldId id="275" r:id="rId21"/>
    <p:sldId id="276" r:id="rId22"/>
    <p:sldId id="277" r:id="rId23"/>
    <p:sldId id="278" r:id="rId24"/>
    <p:sldId id="279" r:id="rId25"/>
    <p:sldId id="282" r:id="rId26"/>
    <p:sldId id="283" r:id="rId27"/>
    <p:sldId id="284" r:id="rId28"/>
    <p:sldId id="281" r:id="rId29"/>
    <p:sldId id="285" r:id="rId30"/>
    <p:sldId id="286" r:id="rId31"/>
    <p:sldId id="287" r:id="rId32"/>
    <p:sldId id="289" r:id="rId33"/>
    <p:sldId id="288" r:id="rId34"/>
    <p:sldId id="290" r:id="rId35"/>
    <p:sldId id="291" r:id="rId36"/>
    <p:sldId id="293" r:id="rId37"/>
    <p:sldId id="294" r:id="rId38"/>
    <p:sldId id="292" r:id="rId39"/>
    <p:sldId id="296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2787"/>
    <p:restoredTop sz="90929"/>
  </p:normalViewPr>
  <p:slideViewPr>
    <p:cSldViewPr>
      <p:cViewPr varScale="1">
        <p:scale>
          <a:sx n="107" d="100"/>
          <a:sy n="107" d="100"/>
        </p:scale>
        <p:origin x="-10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A9DD7-EC70-4E91-86BF-A12C1534AB12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A66A6-56BA-4363-B54C-CFF9FB0687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A66A6-56BA-4363-B54C-CFF9FB06879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8FDFC-A64E-49A5-9BCA-DD966441C5E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8FDFC-A64E-49A5-9BCA-DD966441C5E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8FDFC-A64E-49A5-9BCA-DD966441C5E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A66A6-56BA-4363-B54C-CFF9FB06879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A66A6-56BA-4363-B54C-CFF9FB06879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A66A6-56BA-4363-B54C-CFF9FB06879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A66A6-56BA-4363-B54C-CFF9FB06879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A66A6-56BA-4363-B54C-CFF9FB06879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A66A6-56BA-4363-B54C-CFF9FB06879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A66A6-56BA-4363-B54C-CFF9FB06879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8FDFC-A64E-49A5-9BCA-DD966441C5E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A66A6-56BA-4363-B54C-CFF9FB06879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A66A6-56BA-4363-B54C-CFF9FB06879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A66A6-56BA-4363-B54C-CFF9FB06879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A66A6-56BA-4363-B54C-CFF9FB06879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A66A6-56BA-4363-B54C-CFF9FB06879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A66A6-56BA-4363-B54C-CFF9FB06879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A66A6-56BA-4363-B54C-CFF9FB06879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A66A6-56BA-4363-B54C-CFF9FB06879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A66A6-56BA-4363-B54C-CFF9FB06879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A66A6-56BA-4363-B54C-CFF9FB06879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A66A6-56BA-4363-B54C-CFF9FB06879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A66A6-56BA-4363-B54C-CFF9FB06879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A66A6-56BA-4363-B54C-CFF9FB06879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A66A6-56BA-4363-B54C-CFF9FB06879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A66A6-56BA-4363-B54C-CFF9FB06879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A66A6-56BA-4363-B54C-CFF9FB06879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A66A6-56BA-4363-B54C-CFF9FB06879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A66A6-56BA-4363-B54C-CFF9FB06879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A66A6-56BA-4363-B54C-CFF9FB06879C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A66A6-56BA-4363-B54C-CFF9FB06879C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A66A6-56BA-4363-B54C-CFF9FB06879C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A66A6-56BA-4363-B54C-CFF9FB06879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A66A6-56BA-4363-B54C-CFF9FB06879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8FDFC-A64E-49A5-9BCA-DD966441C5E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8FDFC-A64E-49A5-9BCA-DD966441C5E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8FDFC-A64E-49A5-9BCA-DD966441C5E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8FDFC-A64E-49A5-9BCA-DD966441C5E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5/26/2011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C4393-D68B-4D78-9FE2-10A1F8CBA64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5/26/2011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FD6E6D-4D4E-43F5-BB3D-8E646312E25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5/26/2011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70D13-158C-49E3-A0CF-4783101AABA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5/26/2011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7816D8-AF8C-4474-9F05-00132717C84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5/26/2011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213AC-3636-4DE6-852E-5FA0E9085C0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5/26/2011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5C6CD8-1F1A-4EED-87B4-3F698D780B7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5/26/2011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9D38A3-75CA-450D-A643-653018F3D28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5/26/2011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0BB433-0D44-45C4-869E-DB8D89BFEAB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5/26/2011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96EDA2-5749-40B7-A223-BEB62736DE4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5/26/2011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8934CD-4C73-4280-8E16-9454D79CB4C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5/26/2011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0FFA6F-4EF3-41C4-B062-F2DCE4DDBCE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BCBE8-30B0-4476-8762-9236B142003A}" type="datetimeFigureOut">
              <a:rPr lang="en-US" smtClean="0"/>
              <a:pPr/>
              <a:t>5/26/2011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67C12F5-09A4-49D2-9878-68DB4EA0880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fJyWngDco3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bka.com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d.com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pmateti@wright.edu" TargetMode="External"/><Relationship Id="rId4" Type="http://schemas.openxmlformats.org/officeDocument/2006/relationships/hyperlink" Target="http://www.isssource.com/stuxnet-report-a-system-attack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LV_UuzEznH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Real world example: Stuxnet Worm	</a:t>
            </a:r>
            <a:endParaRPr lang="en-US" dirty="0" smtClean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88656" y="1600200"/>
            <a:ext cx="5766688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Achieving A Persistent Impact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But why would </a:t>
            </a:r>
            <a:r>
              <a:rPr lang="en-US" dirty="0" err="1" smtClean="0"/>
              <a:t>Stuxnet</a:t>
            </a:r>
            <a:r>
              <a:rPr lang="en-US" dirty="0" smtClean="0"/>
              <a:t> want to make the centrifuges shake destructively? Wasn’t infecting their systems disruptive enough in and of itself? No.</a:t>
            </a:r>
          </a:p>
          <a:p>
            <a:r>
              <a:rPr lang="en-US" dirty="0" smtClean="0"/>
              <a:t>If you only cause problems solely in the cyber sphere, </a:t>
            </a:r>
            <a:br>
              <a:rPr lang="en-US" dirty="0" smtClean="0"/>
            </a:br>
            <a:r>
              <a:rPr lang="en-US" dirty="0" smtClean="0"/>
              <a:t>it is, at least conceptually, possible to “wipe and reload” thereby fixing both the infected control systems and the modified programmable motor controllers at the targeted facility. Software-only cyber-only impacts are seldom “long term” or “persistent” in nature.</a:t>
            </a:r>
          </a:p>
          <a:p>
            <a:r>
              <a:rPr lang="en-US" dirty="0" smtClean="0"/>
              <a:t>However, if the cyber attack is able to cause physical damage, such as causing thousands of centrifuges to shake themselves to pieces, or a generator to self destruct, that would take far longer to remediate.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58ED-CC63-47EE-8252-2F560B16693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 Dept Homeland Security Video 2007</a:t>
            </a:r>
            <a:endParaRPr lang="en-US" dirty="0" smtClean="0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BA76-B0B1-44C2-8DA5-70843B577F4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0724" name="TextBox 5"/>
          <p:cNvSpPr txBox="1">
            <a:spLocks noChangeArrowheads="1"/>
          </p:cNvSpPr>
          <p:nvPr/>
        </p:nvSpPr>
        <p:spPr bwMode="auto">
          <a:xfrm>
            <a:off x="1115616" y="5661248"/>
            <a:ext cx="69127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www.youtube.com/watch?v=fJyWngDco3g</a:t>
            </a:r>
            <a:endParaRPr lang="en-US" dirty="0"/>
          </a:p>
        </p:txBody>
      </p:sp>
      <p:pic>
        <p:nvPicPr>
          <p:cNvPr id="30725" name="Picture 6" descr="generator-video.g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6250" y="1130300"/>
            <a:ext cx="8191500" cy="459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Another Key Point: Avoiding Blowback</a:t>
            </a:r>
            <a:endParaRPr lang="en-US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Why would a nation-state adversary release such a narrowly targeted piece of malware?</a:t>
            </a:r>
          </a:p>
          <a:p>
            <a:r>
              <a:rPr lang="en-US" dirty="0" smtClean="0"/>
              <a:t>Blowback</a:t>
            </a:r>
          </a:p>
          <a:p>
            <a:pPr lvl="1"/>
            <a:r>
              <a:rPr lang="en-US" dirty="0" smtClean="0"/>
              <a:t>a term borrowed from chemical warfare</a:t>
            </a:r>
          </a:p>
          <a:p>
            <a:pPr lvl="1"/>
            <a:r>
              <a:rPr lang="en-US" dirty="0" smtClean="0"/>
              <a:t>an unexpected change in wind patterns can send an airborne chemical weapon drifting away from its intended enemy target and back toward friendly troops.</a:t>
            </a:r>
          </a:p>
          <a:p>
            <a:r>
              <a:rPr lang="en-US" dirty="0" smtClean="0"/>
              <a:t>While most of the </a:t>
            </a:r>
            <a:r>
              <a:rPr lang="en-US" dirty="0" err="1" smtClean="0"/>
              <a:t>Stuxnet</a:t>
            </a:r>
            <a:r>
              <a:rPr lang="en-US" dirty="0" smtClean="0"/>
              <a:t> infections took place in Iran, </a:t>
            </a:r>
            <a:r>
              <a:rPr lang="en-US" dirty="0" smtClean="0"/>
              <a:t>some infections did </a:t>
            </a:r>
            <a:r>
              <a:rPr lang="en-US" dirty="0" smtClean="0"/>
              <a:t>happen in other countries, including the U.S.</a:t>
            </a:r>
          </a:p>
          <a:p>
            <a:r>
              <a:rPr lang="en-US" dirty="0" smtClean="0"/>
              <a:t>Prudent “cyber warriors” might take all possible steps to insure that if </a:t>
            </a:r>
            <a:r>
              <a:rPr lang="en-US" dirty="0" err="1" smtClean="0"/>
              <a:t>Stuxnet</a:t>
            </a:r>
            <a:r>
              <a:rPr lang="en-US" dirty="0" smtClean="0"/>
              <a:t> did “get away from them,” it wouldn’t wreak havoc on friendly or neutral targets.</a:t>
            </a:r>
          </a:p>
          <a:p>
            <a:r>
              <a:rPr lang="en-US" dirty="0" smtClean="0"/>
              <a:t>So now you know why </a:t>
            </a:r>
            <a:r>
              <a:rPr lang="en-US" dirty="0" err="1" smtClean="0"/>
              <a:t>Stuxnet</a:t>
            </a:r>
            <a:r>
              <a:rPr lang="en-US" dirty="0" smtClean="0"/>
              <a:t> appears to have been so narrowly tailored.</a:t>
            </a:r>
            <a:endParaRPr lang="en-US" dirty="0" smtClean="0"/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32ACD-7AED-4865-9B6B-98BD95E11A4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2009 June: Earliest </a:t>
            </a:r>
            <a:r>
              <a:rPr lang="en-US" dirty="0" err="1" smtClean="0"/>
              <a:t>Stuxnet</a:t>
            </a:r>
            <a:r>
              <a:rPr lang="en-US" dirty="0" smtClean="0"/>
              <a:t> seen</a:t>
            </a:r>
          </a:p>
          <a:p>
            <a:pPr lvl="1"/>
            <a:r>
              <a:rPr lang="en-US" dirty="0" smtClean="0"/>
              <a:t>Does not have signed drivers</a:t>
            </a:r>
          </a:p>
          <a:p>
            <a:r>
              <a:rPr lang="en-US" dirty="0" smtClean="0"/>
              <a:t>2010 Jan: </a:t>
            </a:r>
            <a:r>
              <a:rPr lang="en-US" dirty="0" err="1" smtClean="0"/>
              <a:t>Stuxnet</a:t>
            </a:r>
            <a:r>
              <a:rPr lang="en-US" dirty="0" smtClean="0"/>
              <a:t> driver signed</a:t>
            </a:r>
          </a:p>
          <a:p>
            <a:pPr lvl="1"/>
            <a:r>
              <a:rPr lang="en-US" dirty="0" smtClean="0"/>
              <a:t>With a valid certificate belonging to </a:t>
            </a:r>
            <a:r>
              <a:rPr lang="en-US" dirty="0" err="1" smtClean="0"/>
              <a:t>Realtek</a:t>
            </a:r>
            <a:r>
              <a:rPr lang="en-US" dirty="0" smtClean="0"/>
              <a:t> Semiconductors</a:t>
            </a:r>
          </a:p>
          <a:p>
            <a:r>
              <a:rPr lang="en-US" dirty="0" smtClean="0"/>
              <a:t>2010 June: </a:t>
            </a:r>
            <a:r>
              <a:rPr lang="en-US" dirty="0" err="1" smtClean="0"/>
              <a:t>Virusblokada</a:t>
            </a:r>
            <a:r>
              <a:rPr lang="en-US" dirty="0" smtClean="0"/>
              <a:t> reports W32.Stuxnet</a:t>
            </a:r>
          </a:p>
          <a:p>
            <a:pPr lvl="1"/>
            <a:r>
              <a:rPr lang="en-US" dirty="0" err="1" smtClean="0"/>
              <a:t>Verisign</a:t>
            </a:r>
            <a:r>
              <a:rPr lang="en-US" dirty="0" smtClean="0"/>
              <a:t> revokes </a:t>
            </a:r>
            <a:r>
              <a:rPr lang="en-US" dirty="0" err="1" smtClean="0"/>
              <a:t>Realtek</a:t>
            </a:r>
            <a:r>
              <a:rPr lang="en-US" dirty="0" smtClean="0"/>
              <a:t> certificate</a:t>
            </a:r>
          </a:p>
          <a:p>
            <a:r>
              <a:rPr lang="en-US" dirty="0" smtClean="0"/>
              <a:t>2010 July: Anti-virus vendor </a:t>
            </a:r>
            <a:r>
              <a:rPr lang="en-US" dirty="0" err="1" smtClean="0"/>
              <a:t>Eset</a:t>
            </a:r>
            <a:r>
              <a:rPr lang="en-US" dirty="0" smtClean="0"/>
              <a:t> identifies new </a:t>
            </a:r>
            <a:r>
              <a:rPr lang="en-US" dirty="0" err="1" smtClean="0"/>
              <a:t>Stuxnet</a:t>
            </a:r>
            <a:r>
              <a:rPr lang="en-US" dirty="0" smtClean="0"/>
              <a:t> driver</a:t>
            </a:r>
          </a:p>
          <a:p>
            <a:pPr lvl="1"/>
            <a:r>
              <a:rPr lang="en-US" dirty="0" smtClean="0"/>
              <a:t> With a valid certificate belonging to </a:t>
            </a:r>
            <a:r>
              <a:rPr lang="en-US" dirty="0" err="1" smtClean="0"/>
              <a:t>JMicron</a:t>
            </a:r>
            <a:r>
              <a:rPr lang="en-US" dirty="0" smtClean="0"/>
              <a:t> Technology Corp</a:t>
            </a:r>
          </a:p>
          <a:p>
            <a:r>
              <a:rPr lang="en-US" dirty="0" smtClean="0"/>
              <a:t>2010 July: Siemens report they are investigating malware SCADA systems</a:t>
            </a:r>
          </a:p>
          <a:p>
            <a:pPr lvl="1"/>
            <a:r>
              <a:rPr lang="en-US" dirty="0" err="1" smtClean="0"/>
              <a:t>Verisign</a:t>
            </a:r>
            <a:r>
              <a:rPr lang="en-US" dirty="0" smtClean="0"/>
              <a:t> revokes </a:t>
            </a:r>
            <a:r>
              <a:rPr lang="en-US" dirty="0" err="1" smtClean="0"/>
              <a:t>JMicron</a:t>
            </a:r>
            <a:r>
              <a:rPr lang="en-US" dirty="0" smtClean="0"/>
              <a:t> certificate</a:t>
            </a:r>
            <a:endParaRPr lang="en-US" dirty="0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 l="23914" t="23911" r="23914" b="23911"/>
          <a:stretch>
            <a:fillRect/>
          </a:stretch>
        </p:blipFill>
        <p:spPr bwMode="auto">
          <a:xfrm>
            <a:off x="6300192" y="1268760"/>
            <a:ext cx="182880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 l="12801" t="18401" r="18401" b="12801"/>
          <a:stretch>
            <a:fillRect/>
          </a:stretch>
        </p:blipFill>
        <p:spPr bwMode="auto">
          <a:xfrm>
            <a:off x="6372200" y="4869160"/>
            <a:ext cx="1656184" cy="1409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Stuxnet</a:t>
            </a:r>
            <a:r>
              <a:rPr lang="en-US" dirty="0" smtClean="0"/>
              <a:t>: Tech Overview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Components used</a:t>
            </a:r>
          </a:p>
          <a:p>
            <a:pPr lvl="1"/>
            <a:r>
              <a:rPr lang="en-US" dirty="0" smtClean="0"/>
              <a:t>Zero-day exploits</a:t>
            </a:r>
          </a:p>
          <a:p>
            <a:pPr lvl="1"/>
            <a:r>
              <a:rPr lang="en-US" dirty="0" smtClean="0"/>
              <a:t>Windows </a:t>
            </a:r>
            <a:r>
              <a:rPr lang="en-US" dirty="0" err="1" smtClean="0"/>
              <a:t>rootkit</a:t>
            </a:r>
            <a:endParaRPr lang="en-US" dirty="0" smtClean="0"/>
          </a:p>
          <a:p>
            <a:pPr lvl="1"/>
            <a:r>
              <a:rPr lang="en-US" dirty="0" smtClean="0"/>
              <a:t>PLC </a:t>
            </a:r>
            <a:r>
              <a:rPr lang="en-US" dirty="0" err="1" smtClean="0"/>
              <a:t>rootkit</a:t>
            </a:r>
            <a:r>
              <a:rPr lang="en-US" dirty="0" smtClean="0"/>
              <a:t> (first ever)</a:t>
            </a:r>
          </a:p>
          <a:p>
            <a:pPr lvl="1"/>
            <a:r>
              <a:rPr lang="en-US" dirty="0" smtClean="0"/>
              <a:t>Antivirus evasion</a:t>
            </a:r>
          </a:p>
          <a:p>
            <a:pPr lvl="1"/>
            <a:r>
              <a:rPr lang="en-US" dirty="0" smtClean="0"/>
              <a:t>Peer-to-Peer updates</a:t>
            </a:r>
          </a:p>
          <a:p>
            <a:pPr lvl="1"/>
            <a:r>
              <a:rPr lang="en-US" dirty="0" smtClean="0"/>
              <a:t>Signed driver with a valid certificate </a:t>
            </a:r>
          </a:p>
          <a:p>
            <a:r>
              <a:rPr lang="en-US" dirty="0" smtClean="0"/>
              <a:t>Command and control interface</a:t>
            </a:r>
          </a:p>
          <a:p>
            <a:r>
              <a:rPr lang="en-US" dirty="0" err="1" smtClean="0"/>
              <a:t>Stuxnet</a:t>
            </a:r>
            <a:r>
              <a:rPr lang="en-US" dirty="0" smtClean="0"/>
              <a:t> consists of a large .</a:t>
            </a:r>
            <a:r>
              <a:rPr lang="en-US" dirty="0" err="1" smtClean="0"/>
              <a:t>dll</a:t>
            </a:r>
            <a:r>
              <a:rPr lang="en-US" dirty="0" smtClean="0"/>
              <a:t>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Designed </a:t>
            </a:r>
            <a:r>
              <a:rPr lang="en-US" dirty="0" smtClean="0"/>
              <a:t>to sabotage industrial processes controlled by Siemens SIMATIC </a:t>
            </a:r>
            <a:r>
              <a:rPr lang="en-US" dirty="0" err="1" smtClean="0"/>
              <a:t>WinCC</a:t>
            </a:r>
            <a:r>
              <a:rPr lang="en-US" dirty="0" smtClean="0"/>
              <a:t> and PCS 7 </a:t>
            </a:r>
            <a:r>
              <a:rPr lang="en-US" dirty="0" smtClean="0"/>
              <a:t>systems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Possible Attack Scenario (Conjecture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Reconnaissance</a:t>
            </a:r>
          </a:p>
          <a:p>
            <a:pPr lvl="1"/>
            <a:r>
              <a:rPr lang="en-US" dirty="0" smtClean="0"/>
              <a:t>Each </a:t>
            </a:r>
            <a:r>
              <a:rPr lang="en-US" dirty="0" smtClean="0"/>
              <a:t>PLC is configured in a unique manner</a:t>
            </a:r>
          </a:p>
          <a:p>
            <a:pPr lvl="1"/>
            <a:r>
              <a:rPr lang="en-US" dirty="0" smtClean="0"/>
              <a:t>Targeted ICS’s schematics needed</a:t>
            </a:r>
          </a:p>
          <a:p>
            <a:pPr lvl="1"/>
            <a:r>
              <a:rPr lang="en-US" dirty="0" smtClean="0"/>
              <a:t>Design docs stolen by an insider?</a:t>
            </a:r>
          </a:p>
          <a:p>
            <a:pPr lvl="1"/>
            <a:r>
              <a:rPr lang="en-US" dirty="0" smtClean="0"/>
              <a:t>Retrieved by an early version of </a:t>
            </a:r>
            <a:r>
              <a:rPr lang="en-US" dirty="0" err="1" smtClean="0"/>
              <a:t>Stuxnet</a:t>
            </a:r>
            <a:endParaRPr lang="en-US" dirty="0" smtClean="0"/>
          </a:p>
          <a:p>
            <a:pPr lvl="1"/>
            <a:r>
              <a:rPr lang="en-US" dirty="0" err="1" smtClean="0"/>
              <a:t>Stuxnet</a:t>
            </a:r>
            <a:r>
              <a:rPr lang="en-US" dirty="0" smtClean="0"/>
              <a:t> developed with the goal of sabotaging a specific set of ICS.</a:t>
            </a:r>
          </a:p>
          <a:p>
            <a:r>
              <a:rPr lang="en-US" dirty="0" smtClean="0"/>
              <a:t>Development </a:t>
            </a:r>
          </a:p>
          <a:p>
            <a:pPr lvl="1"/>
            <a:r>
              <a:rPr lang="en-US" dirty="0" smtClean="0"/>
              <a:t>Mirrored development Environment needed</a:t>
            </a:r>
          </a:p>
          <a:p>
            <a:pPr lvl="2"/>
            <a:r>
              <a:rPr lang="en-US" dirty="0" smtClean="0"/>
              <a:t>ICS Hardware</a:t>
            </a:r>
          </a:p>
          <a:p>
            <a:pPr lvl="2"/>
            <a:r>
              <a:rPr lang="en-US" dirty="0" smtClean="0"/>
              <a:t>PLC modules</a:t>
            </a:r>
          </a:p>
          <a:p>
            <a:pPr lvl="2"/>
            <a:r>
              <a:rPr lang="en-US" dirty="0" smtClean="0"/>
              <a:t>PLC development software</a:t>
            </a:r>
          </a:p>
          <a:p>
            <a:pPr lvl="1"/>
            <a:r>
              <a:rPr lang="en-US" dirty="0" smtClean="0"/>
              <a:t>Estimation </a:t>
            </a:r>
          </a:p>
          <a:p>
            <a:pPr lvl="2"/>
            <a:r>
              <a:rPr lang="en-US" dirty="0" smtClean="0"/>
              <a:t>6+ man-years by an experienced and well funded development  team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</a:t>
            </a:r>
            <a:r>
              <a:rPr lang="en-US" dirty="0" smtClean="0"/>
              <a:t>Scenario (2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malicious binaries need to be signed to avoid suspicion</a:t>
            </a:r>
          </a:p>
          <a:p>
            <a:pPr lvl="1"/>
            <a:r>
              <a:rPr lang="en-US" dirty="0" smtClean="0"/>
              <a:t>Two digital certificates were </a:t>
            </a:r>
            <a:r>
              <a:rPr lang="en-US" dirty="0" smtClean="0"/>
              <a:t>compromised.</a:t>
            </a:r>
            <a:endParaRPr lang="en-US" dirty="0" smtClean="0"/>
          </a:p>
          <a:p>
            <a:pPr lvl="1"/>
            <a:r>
              <a:rPr lang="en-US" dirty="0" smtClean="0"/>
              <a:t>High probability that the digital certificates/keys were </a:t>
            </a:r>
            <a:r>
              <a:rPr lang="en-US" dirty="0" smtClean="0"/>
              <a:t>stolen </a:t>
            </a:r>
            <a:r>
              <a:rPr lang="en-US" dirty="0" smtClean="0"/>
              <a:t>from the companies </a:t>
            </a:r>
            <a:r>
              <a:rPr lang="en-US" dirty="0" smtClean="0"/>
              <a:t>premises.</a:t>
            </a:r>
            <a:endParaRPr lang="en-US" dirty="0" smtClean="0"/>
          </a:p>
          <a:p>
            <a:pPr lvl="1"/>
            <a:r>
              <a:rPr lang="en-US" dirty="0" err="1" smtClean="0"/>
              <a:t>Realtek</a:t>
            </a:r>
            <a:r>
              <a:rPr lang="en-US" dirty="0" smtClean="0"/>
              <a:t> and </a:t>
            </a:r>
            <a:r>
              <a:rPr lang="en-US" dirty="0" err="1" smtClean="0"/>
              <a:t>JMicron</a:t>
            </a:r>
            <a:r>
              <a:rPr lang="en-US" dirty="0" smtClean="0"/>
              <a:t> are in close </a:t>
            </a:r>
            <a:r>
              <a:rPr lang="en-US" dirty="0" smtClean="0"/>
              <a:t>proximity.</a:t>
            </a:r>
            <a:endParaRPr lang="en-US" dirty="0" smtClean="0"/>
          </a:p>
          <a:p>
            <a:r>
              <a:rPr lang="en-US" dirty="0" smtClean="0"/>
              <a:t>Initial Infection </a:t>
            </a:r>
          </a:p>
          <a:p>
            <a:pPr lvl="1"/>
            <a:r>
              <a:rPr lang="en-US" dirty="0" err="1" smtClean="0"/>
              <a:t>Stuxnet</a:t>
            </a:r>
            <a:r>
              <a:rPr lang="en-US" dirty="0" smtClean="0"/>
              <a:t> needed to be introduced to the targeted environment</a:t>
            </a:r>
          </a:p>
          <a:p>
            <a:pPr lvl="2"/>
            <a:r>
              <a:rPr lang="en-US" dirty="0" smtClean="0"/>
              <a:t>Insider</a:t>
            </a:r>
          </a:p>
          <a:p>
            <a:pPr lvl="2"/>
            <a:r>
              <a:rPr lang="en-US" dirty="0" smtClean="0"/>
              <a:t>Third party, </a:t>
            </a:r>
            <a:r>
              <a:rPr lang="en-US" dirty="0" smtClean="0"/>
              <a:t>such as a contractor</a:t>
            </a:r>
          </a:p>
          <a:p>
            <a:pPr lvl="1"/>
            <a:r>
              <a:rPr lang="en-US" dirty="0" smtClean="0"/>
              <a:t>Delivery method </a:t>
            </a:r>
          </a:p>
          <a:p>
            <a:pPr lvl="2"/>
            <a:r>
              <a:rPr lang="en-US" dirty="0" smtClean="0"/>
              <a:t>USB drive</a:t>
            </a:r>
          </a:p>
          <a:p>
            <a:pPr lvl="2"/>
            <a:r>
              <a:rPr lang="en-US" dirty="0" smtClean="0"/>
              <a:t>Windows Maintenance </a:t>
            </a:r>
            <a:r>
              <a:rPr lang="en-US" dirty="0" smtClean="0"/>
              <a:t>Laptop</a:t>
            </a:r>
          </a:p>
          <a:p>
            <a:pPr lvl="2"/>
            <a:r>
              <a:rPr lang="en-US" dirty="0" smtClean="0"/>
              <a:t>Targeted </a:t>
            </a:r>
            <a:r>
              <a:rPr lang="en-US" dirty="0" smtClean="0"/>
              <a:t>email attack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Scenario (3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Infection Spread</a:t>
            </a:r>
          </a:p>
          <a:p>
            <a:pPr lvl="1"/>
            <a:r>
              <a:rPr lang="en-US" smtClean="0"/>
              <a:t>Look for Windows computer that program the PLC’s</a:t>
            </a:r>
          </a:p>
          <a:p>
            <a:pPr lvl="2"/>
            <a:r>
              <a:rPr lang="en-US" smtClean="0"/>
              <a:t>The Field PG are typically not networked</a:t>
            </a:r>
          </a:p>
          <a:p>
            <a:pPr lvl="2"/>
            <a:r>
              <a:rPr lang="en-US" smtClean="0"/>
              <a:t>Spread the Infection on computers on the local LAN</a:t>
            </a:r>
          </a:p>
          <a:p>
            <a:pPr lvl="3"/>
            <a:r>
              <a:rPr lang="en-US" smtClean="0"/>
              <a:t>Zero-day vulnerabilities</a:t>
            </a:r>
          </a:p>
          <a:p>
            <a:pPr lvl="3"/>
            <a:r>
              <a:rPr lang="en-US" smtClean="0"/>
              <a:t>Two-year old vulnerability</a:t>
            </a:r>
          </a:p>
          <a:p>
            <a:pPr lvl="3"/>
            <a:r>
              <a:rPr lang="en-US" smtClean="0"/>
              <a:t>Spread to all available USB drives</a:t>
            </a:r>
          </a:p>
          <a:p>
            <a:pPr lvl="1"/>
            <a:r>
              <a:rPr lang="en-US" smtClean="0"/>
              <a:t>When a USB drive is connected to the Field PG, the Infection jumps to the Field PG </a:t>
            </a:r>
          </a:p>
          <a:p>
            <a:pPr lvl="2"/>
            <a:r>
              <a:rPr lang="en-US" smtClean="0"/>
              <a:t>The “airgap” is thus breached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</a:t>
            </a:r>
            <a:r>
              <a:rPr lang="en-US" dirty="0" smtClean="0"/>
              <a:t>Scenario (4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/>
              <a:t>Target Infection </a:t>
            </a:r>
          </a:p>
          <a:p>
            <a:pPr lvl="1"/>
            <a:r>
              <a:rPr lang="en-US" sz="2000" smtClean="0"/>
              <a:t>Look for Specific PLC </a:t>
            </a:r>
          </a:p>
          <a:p>
            <a:pPr lvl="2"/>
            <a:r>
              <a:rPr lang="en-US" sz="2000" smtClean="0"/>
              <a:t>Running Step 7 Operating System</a:t>
            </a:r>
          </a:p>
          <a:p>
            <a:pPr lvl="1"/>
            <a:r>
              <a:rPr lang="en-US" sz="2000" smtClean="0"/>
              <a:t>Change PLC code</a:t>
            </a:r>
          </a:p>
          <a:p>
            <a:pPr lvl="2"/>
            <a:r>
              <a:rPr lang="en-US" sz="2000" smtClean="0"/>
              <a:t>Sabotage system</a:t>
            </a:r>
          </a:p>
          <a:p>
            <a:pPr lvl="2"/>
            <a:r>
              <a:rPr lang="en-US" sz="2000" smtClean="0"/>
              <a:t>Hide modifications</a:t>
            </a:r>
          </a:p>
          <a:p>
            <a:pPr lvl="1"/>
            <a:r>
              <a:rPr lang="en-US" sz="2000" smtClean="0"/>
              <a:t>Command and Control may not be possible</a:t>
            </a:r>
          </a:p>
          <a:p>
            <a:pPr lvl="2"/>
            <a:r>
              <a:rPr lang="en-US" sz="2000" smtClean="0"/>
              <a:t>Due to the “airgap”</a:t>
            </a:r>
          </a:p>
          <a:p>
            <a:pPr lvl="2"/>
            <a:r>
              <a:rPr lang="en-US" sz="2000" smtClean="0"/>
              <a:t>Functionality already embedded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 err="1" smtClean="0"/>
              <a:t>Stuxnet</a:t>
            </a:r>
            <a:r>
              <a:rPr lang="en-US" sz="3200" dirty="0" smtClean="0"/>
              <a:t> Architecture: 32 Exports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+mj-lt"/>
              <a:buAutoNum type="arabicPeriod"/>
            </a:pPr>
            <a:r>
              <a:rPr lang="en-US" sz="1200" dirty="0" smtClean="0"/>
              <a:t>Infect connected removable drives, Starts remote procedure call (RPC) server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Hooks APIs for Step 7 project file infections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?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Calls the removal routine (export 18)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Verifies if the threat is installed correctly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Verifies version information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Calls Export 6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?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Updates itself from infected Step 7 projects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Updates itself from infected Step 7 projects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?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?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?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Step 7 project file infection routine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Initial entry point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Main installation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Replaces Step 7 DLL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Uninstalls </a:t>
            </a:r>
            <a:r>
              <a:rPr lang="en-US" sz="1200" dirty="0" err="1" smtClean="0"/>
              <a:t>Stuxnet</a:t>
            </a:r>
            <a:endParaRPr lang="en-US" sz="1200" dirty="0" smtClean="0"/>
          </a:p>
          <a:p>
            <a:pPr>
              <a:buFont typeface="+mj-lt"/>
              <a:buAutoNum type="arabicPeriod"/>
            </a:pPr>
            <a:r>
              <a:rPr lang="en-US" sz="1200" dirty="0" smtClean="0"/>
              <a:t>Infects removable drives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?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?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Network propagation routines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?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Check Internet connection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?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?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RPC Server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Command and control routine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Command and control routine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?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Updates itself from infected Step 7 projects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Same as 1</a:t>
            </a:r>
          </a:p>
          <a:p>
            <a:pPr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16D8-AF8C-4474-9F05-00132717C84E}" type="slidenum">
              <a:rPr lang="en-GB" smtClean="0"/>
              <a:pPr/>
              <a:t>19</a:t>
            </a:fld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Stuxnet: Overview</a:t>
            </a:r>
            <a:endParaRPr lang="en-US" dirty="0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June 2010: A worm targeting Siemens </a:t>
            </a:r>
            <a:r>
              <a:rPr lang="en-US" dirty="0" err="1" smtClean="0"/>
              <a:t>WinCC</a:t>
            </a:r>
            <a:r>
              <a:rPr lang="en-US" dirty="0" smtClean="0"/>
              <a:t> industrial control system.</a:t>
            </a:r>
          </a:p>
          <a:p>
            <a:r>
              <a:rPr lang="en-US" dirty="0" smtClean="0"/>
              <a:t>Targets </a:t>
            </a:r>
            <a:r>
              <a:rPr lang="en-US" dirty="0" smtClean="0"/>
              <a:t>high speed variable-frequency programmable logic motor controllers from just two vendors: </a:t>
            </a:r>
            <a:r>
              <a:rPr lang="en-US" dirty="0" err="1" smtClean="0"/>
              <a:t>Vacon</a:t>
            </a:r>
            <a:r>
              <a:rPr lang="en-US" dirty="0" smtClean="0"/>
              <a:t> (Finland) and </a:t>
            </a:r>
            <a:r>
              <a:rPr lang="en-US" dirty="0" err="1" smtClean="0"/>
              <a:t>Fararo</a:t>
            </a:r>
            <a:r>
              <a:rPr lang="en-US" dirty="0" smtClean="0"/>
              <a:t> </a:t>
            </a:r>
            <a:r>
              <a:rPr lang="en-US" dirty="0" err="1" smtClean="0"/>
              <a:t>Paya</a:t>
            </a:r>
            <a:r>
              <a:rPr lang="en-US" dirty="0" smtClean="0"/>
              <a:t> (Iran)</a:t>
            </a:r>
          </a:p>
          <a:p>
            <a:r>
              <a:rPr lang="en-US" dirty="0" smtClean="0"/>
              <a:t>Only when the controllers are running at 807Hz  to 1210Hz. Makes the frequency of those controllers vary from 1410Hz to 2Hz to 1064Hz.</a:t>
            </a:r>
          </a:p>
          <a:p>
            <a:r>
              <a:rPr lang="en-US" dirty="0" smtClean="0"/>
              <a:t>http://en.wikipedia.org/wiki/Stuxnet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7F2C-E6EE-41B8-B3BA-AF2FA87B5F3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Stuxnet Architecture: 15 Resources</a:t>
            </a: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    RID	Function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201 MrxNet.sys load driver, signed by </a:t>
            </a:r>
            <a:r>
              <a:rPr lang="en-US" dirty="0" err="1" smtClean="0"/>
              <a:t>Realtek</a:t>
            </a:r>
            <a:r>
              <a:rPr lang="en-US" dirty="0" smtClean="0"/>
              <a:t>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202 DLL for Step 7 infections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203 CAB file for </a:t>
            </a:r>
            <a:r>
              <a:rPr lang="en-US" dirty="0" err="1" smtClean="0"/>
              <a:t>WinCC</a:t>
            </a:r>
            <a:r>
              <a:rPr lang="en-US" dirty="0" smtClean="0"/>
              <a:t> infections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205	Data file for Resource 201 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207	</a:t>
            </a:r>
            <a:r>
              <a:rPr lang="en-US" dirty="0" err="1" smtClean="0"/>
              <a:t>Autorun</a:t>
            </a:r>
            <a:r>
              <a:rPr lang="en-US" dirty="0" smtClean="0"/>
              <a:t> version of </a:t>
            </a:r>
            <a:r>
              <a:rPr lang="en-US" dirty="0" err="1" smtClean="0"/>
              <a:t>Stuxnet</a:t>
            </a:r>
            <a:r>
              <a:rPr lang="en-US" dirty="0" smtClean="0"/>
              <a:t>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208 Step 7 replacement DLL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209	Data file (%windows%\help\winmic.fts)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210 Template PE file used for injection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221 Exploits MS08-067 to spread via SMB. 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222 Exploits MS10-061 Print Spooler Vulnerability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231	Internet connection check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240	LNK template file used to build LNK exploit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241	USB Loader DLL ~WTR4141.tmp 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242	MRxnet.sys </a:t>
            </a:r>
            <a:r>
              <a:rPr lang="en-US" dirty="0" err="1" smtClean="0"/>
              <a:t>rootkit</a:t>
            </a:r>
            <a:r>
              <a:rPr lang="en-US" dirty="0" smtClean="0"/>
              <a:t> driver 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250 Exploits undisclosed win32k.sys vulnerability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Bypassing Intrusion Detection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Stuxnet calls LoadLibrary </a:t>
            </a:r>
          </a:p>
          <a:p>
            <a:pPr lvl="1"/>
            <a:r>
              <a:rPr lang="en-US" smtClean="0"/>
              <a:t>With a specially crafted file name that does not exist </a:t>
            </a:r>
          </a:p>
          <a:p>
            <a:pPr lvl="1"/>
            <a:r>
              <a:rPr lang="en-US" smtClean="0"/>
              <a:t>Which causes LoadLibrary to fail. </a:t>
            </a:r>
          </a:p>
          <a:p>
            <a:r>
              <a:rPr lang="en-US" smtClean="0"/>
              <a:t>However, W32.Stuxnet has hooked Ntdll.dll</a:t>
            </a:r>
          </a:p>
          <a:p>
            <a:pPr lvl="1"/>
            <a:r>
              <a:rPr lang="en-US" smtClean="0"/>
              <a:t>To monitor specially crafted file names. </a:t>
            </a:r>
          </a:p>
          <a:p>
            <a:pPr lvl="1"/>
            <a:r>
              <a:rPr lang="en-US" smtClean="0"/>
              <a:t>Mapped to a location specified by W32.Stuxnet. </a:t>
            </a:r>
          </a:p>
          <a:p>
            <a:pPr lvl="1"/>
            <a:r>
              <a:rPr lang="en-US" smtClean="0"/>
              <a:t>Where a .dll file was stored by the Stuxnet previously.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Injection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Stuxnet</a:t>
            </a:r>
            <a:r>
              <a:rPr lang="en-US" dirty="0" smtClean="0"/>
              <a:t> used trusted Windows processes or security products</a:t>
            </a:r>
          </a:p>
          <a:p>
            <a:pPr lvl="1"/>
            <a:r>
              <a:rPr lang="en-US" dirty="0" smtClean="0"/>
              <a:t>Lsass.exe</a:t>
            </a:r>
          </a:p>
          <a:p>
            <a:pPr lvl="1"/>
            <a:r>
              <a:rPr lang="en-US" dirty="0" smtClean="0"/>
              <a:t>Winlogin.exe</a:t>
            </a:r>
          </a:p>
          <a:p>
            <a:pPr lvl="1"/>
            <a:r>
              <a:rPr lang="en-US" dirty="0" smtClean="0"/>
              <a:t>Svchost.exe</a:t>
            </a:r>
          </a:p>
          <a:p>
            <a:pPr lvl="1"/>
            <a:r>
              <a:rPr lang="en-US" dirty="0" err="1" smtClean="0"/>
              <a:t>Kaspersky</a:t>
            </a:r>
            <a:r>
              <a:rPr lang="en-US" dirty="0" smtClean="0"/>
              <a:t> KAV (avp.exe)</a:t>
            </a:r>
          </a:p>
          <a:p>
            <a:pPr lvl="1"/>
            <a:r>
              <a:rPr lang="en-US" dirty="0" err="1" smtClean="0"/>
              <a:t>Mcafee</a:t>
            </a:r>
            <a:r>
              <a:rPr lang="en-US" dirty="0" smtClean="0"/>
              <a:t> (Mcshield.exe)</a:t>
            </a:r>
          </a:p>
          <a:p>
            <a:pPr lvl="1"/>
            <a:r>
              <a:rPr lang="en-US" dirty="0" err="1" smtClean="0"/>
              <a:t>AntiVir</a:t>
            </a:r>
            <a:r>
              <a:rPr lang="en-US" dirty="0" smtClean="0"/>
              <a:t> (avguard.exe)</a:t>
            </a:r>
          </a:p>
          <a:p>
            <a:pPr lvl="1"/>
            <a:r>
              <a:rPr lang="en-US" dirty="0" err="1" smtClean="0"/>
              <a:t>BitDefender</a:t>
            </a:r>
            <a:r>
              <a:rPr lang="en-US" dirty="0" smtClean="0"/>
              <a:t> (bdagent.exe)</a:t>
            </a:r>
          </a:p>
          <a:p>
            <a:pPr lvl="1"/>
            <a:r>
              <a:rPr lang="en-US" dirty="0" err="1" smtClean="0"/>
              <a:t>Etrust</a:t>
            </a:r>
            <a:r>
              <a:rPr lang="en-US" dirty="0" smtClean="0"/>
              <a:t> (UmxCfg.exe)</a:t>
            </a:r>
          </a:p>
          <a:p>
            <a:pPr lvl="1"/>
            <a:r>
              <a:rPr lang="en-US" dirty="0" smtClean="0"/>
              <a:t>F-Secure (fsdfwd.exe)</a:t>
            </a:r>
          </a:p>
          <a:p>
            <a:pPr lvl="1"/>
            <a:r>
              <a:rPr lang="en-US" dirty="0" smtClean="0"/>
              <a:t>Symantec (rtvscan.exe)</a:t>
            </a:r>
          </a:p>
          <a:p>
            <a:pPr lvl="1"/>
            <a:r>
              <a:rPr lang="en-US" dirty="0" smtClean="0"/>
              <a:t>Symantec Common Client (ccSvcHst.exe)</a:t>
            </a:r>
          </a:p>
          <a:p>
            <a:pPr lvl="1"/>
            <a:r>
              <a:rPr lang="en-US" dirty="0" err="1" smtClean="0"/>
              <a:t>Eset</a:t>
            </a:r>
            <a:r>
              <a:rPr lang="en-US" dirty="0" smtClean="0"/>
              <a:t> NOD32 (ekrn.exe)</a:t>
            </a:r>
          </a:p>
          <a:p>
            <a:pPr lvl="1"/>
            <a:r>
              <a:rPr lang="en-US" dirty="0" smtClean="0"/>
              <a:t>Trend Pc-</a:t>
            </a:r>
            <a:r>
              <a:rPr lang="en-US" dirty="0" err="1" smtClean="0"/>
              <a:t>Cillin</a:t>
            </a:r>
            <a:r>
              <a:rPr lang="en-US" dirty="0" smtClean="0"/>
              <a:t> (tmpproxy.exe)</a:t>
            </a:r>
          </a:p>
          <a:p>
            <a:r>
              <a:rPr lang="en-US" dirty="0" err="1" smtClean="0"/>
              <a:t>Stuxnet</a:t>
            </a:r>
            <a:r>
              <a:rPr lang="en-US" dirty="0" smtClean="0"/>
              <a:t> detects the version of the security product and based on the version number adapts its injection process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Stuxnet</a:t>
            </a:r>
            <a:r>
              <a:rPr lang="en-US" sz="2000" dirty="0" smtClean="0"/>
              <a:t> collects and stores the following information:</a:t>
            </a:r>
          </a:p>
          <a:p>
            <a:pPr lvl="1"/>
            <a:r>
              <a:rPr lang="en-US" sz="2000" dirty="0" smtClean="0"/>
              <a:t>Major OS Version and Minor OS Version</a:t>
            </a:r>
          </a:p>
          <a:p>
            <a:pPr lvl="1"/>
            <a:r>
              <a:rPr lang="en-US" sz="2000" dirty="0" smtClean="0"/>
              <a:t>Flags used by </a:t>
            </a:r>
            <a:r>
              <a:rPr lang="en-US" sz="2000" dirty="0" err="1" smtClean="0"/>
              <a:t>Stuxnet</a:t>
            </a:r>
            <a:endParaRPr lang="en-US" sz="2000" dirty="0" smtClean="0"/>
          </a:p>
          <a:p>
            <a:pPr lvl="1"/>
            <a:r>
              <a:rPr lang="en-US" sz="2000" dirty="0" smtClean="0"/>
              <a:t>Flag specifying if the computer is part of a workgroup or domain</a:t>
            </a:r>
          </a:p>
          <a:p>
            <a:pPr lvl="1"/>
            <a:r>
              <a:rPr lang="en-US" sz="2000" dirty="0" smtClean="0"/>
              <a:t>Time of infection</a:t>
            </a:r>
          </a:p>
          <a:p>
            <a:pPr lvl="1"/>
            <a:r>
              <a:rPr lang="en-US" sz="2000" dirty="0" smtClean="0"/>
              <a:t>IP address of the compromised computer</a:t>
            </a:r>
          </a:p>
          <a:p>
            <a:pPr lvl="1"/>
            <a:r>
              <a:rPr lang="en-US" sz="2000" dirty="0" smtClean="0"/>
              <a:t>file name of infected project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r>
              <a:rPr lang="en-US" smtClean="0"/>
              <a:t>Installation: Control Flow</a:t>
            </a:r>
          </a:p>
        </p:txBody>
      </p:sp>
      <p:pic>
        <p:nvPicPr>
          <p:cNvPr id="2355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14400" y="1219200"/>
            <a:ext cx="7699375" cy="50641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01000" cy="1143000"/>
          </a:xfrm>
        </p:spPr>
        <p:txBody>
          <a:bodyPr>
            <a:normAutofit/>
          </a:bodyPr>
          <a:lstStyle/>
          <a:p>
            <a:r>
              <a:rPr lang="en-US" smtClean="0"/>
              <a:t>Installation: Infection routine flow</a:t>
            </a:r>
          </a:p>
        </p:txBody>
      </p:sp>
      <p:pic>
        <p:nvPicPr>
          <p:cNvPr id="25603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89794" y="1600200"/>
            <a:ext cx="7364411" cy="452596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Command &amp; Control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Stuxnet</a:t>
            </a:r>
            <a:r>
              <a:rPr lang="en-US" dirty="0" smtClean="0"/>
              <a:t> tests if it can connect to</a:t>
            </a:r>
          </a:p>
          <a:p>
            <a:pPr lvl="1"/>
            <a:r>
              <a:rPr lang="en-US" dirty="0" smtClean="0"/>
              <a:t>www.windowsupdate.com</a:t>
            </a:r>
          </a:p>
          <a:p>
            <a:pPr lvl="1"/>
            <a:r>
              <a:rPr lang="en-US" dirty="0" smtClean="0"/>
              <a:t>www.msn.com</a:t>
            </a:r>
          </a:p>
          <a:p>
            <a:pPr lvl="1"/>
            <a:r>
              <a:rPr lang="en-US" dirty="0" smtClean="0"/>
              <a:t>On port 80 </a:t>
            </a:r>
          </a:p>
          <a:p>
            <a:r>
              <a:rPr lang="en-US" dirty="0"/>
              <a:t>C</a:t>
            </a:r>
            <a:r>
              <a:rPr lang="en-US" dirty="0" smtClean="0"/>
              <a:t>ontacts the command and control server</a:t>
            </a:r>
          </a:p>
          <a:p>
            <a:pPr lvl="1"/>
            <a:r>
              <a:rPr lang="en-US" dirty="0" smtClean="0"/>
              <a:t>www.mypremierfutbol.com</a:t>
            </a:r>
          </a:p>
          <a:p>
            <a:pPr lvl="1"/>
            <a:r>
              <a:rPr lang="en-US" dirty="0" smtClean="0"/>
              <a:t>www.todaysfutbol.com</a:t>
            </a:r>
          </a:p>
          <a:p>
            <a:pPr lvl="1"/>
            <a:r>
              <a:rPr lang="en-US" dirty="0" smtClean="0"/>
              <a:t>The two URLs above previously pointed to servers in Malaysia and Denmark</a:t>
            </a:r>
          </a:p>
          <a:p>
            <a:pPr lvl="1"/>
            <a:r>
              <a:rPr lang="en-US" dirty="0" smtClean="0"/>
              <a:t>Sends info about the compromised computer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Command &amp; Control (2)</a:t>
            </a:r>
          </a:p>
        </p:txBody>
      </p:sp>
      <p:pic>
        <p:nvPicPr>
          <p:cNvPr id="2765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981200" y="914400"/>
            <a:ext cx="4495800" cy="49530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Command &amp; Control payload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1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0x00 byte 1, fixed value</a:t>
            </a:r>
          </a:p>
          <a:p>
            <a:pPr>
              <a:buNone/>
            </a:pPr>
            <a:r>
              <a:rPr lang="en-US" dirty="0" smtClean="0"/>
              <a:t>0x01 byte from Configuration Data</a:t>
            </a:r>
          </a:p>
          <a:p>
            <a:pPr>
              <a:buNone/>
            </a:pPr>
            <a:r>
              <a:rPr lang="en-US" dirty="0" smtClean="0"/>
              <a:t>0x02 byte OS major version</a:t>
            </a:r>
          </a:p>
          <a:p>
            <a:pPr>
              <a:buNone/>
            </a:pPr>
            <a:r>
              <a:rPr lang="en-US" dirty="0" smtClean="0"/>
              <a:t>0x03 byte OS minor version</a:t>
            </a:r>
          </a:p>
          <a:p>
            <a:pPr>
              <a:buNone/>
            </a:pPr>
            <a:r>
              <a:rPr lang="en-US" dirty="0" smtClean="0"/>
              <a:t>0x04 byte OS service pack major version</a:t>
            </a:r>
          </a:p>
          <a:p>
            <a:pPr>
              <a:buNone/>
            </a:pPr>
            <a:r>
              <a:rPr lang="en-US" dirty="0" smtClean="0"/>
              <a:t>0x05 byte size of part 1 of payload</a:t>
            </a:r>
          </a:p>
          <a:p>
            <a:pPr>
              <a:buNone/>
            </a:pPr>
            <a:r>
              <a:rPr lang="en-US" dirty="0" smtClean="0"/>
              <a:t>0x06 byte unused, 0</a:t>
            </a:r>
          </a:p>
          <a:p>
            <a:pPr>
              <a:buNone/>
            </a:pPr>
            <a:r>
              <a:rPr lang="en-US" dirty="0" smtClean="0"/>
              <a:t>0x07 byte unused, 0</a:t>
            </a:r>
          </a:p>
          <a:p>
            <a:pPr>
              <a:buNone/>
            </a:pPr>
            <a:r>
              <a:rPr lang="en-US" dirty="0" smtClean="0"/>
              <a:t>0x08 </a:t>
            </a:r>
            <a:r>
              <a:rPr lang="en-US" dirty="0" err="1" smtClean="0"/>
              <a:t>dword</a:t>
            </a:r>
            <a:r>
              <a:rPr lang="en-US" dirty="0" smtClean="0"/>
              <a:t> from C. Data</a:t>
            </a:r>
          </a:p>
          <a:p>
            <a:pPr>
              <a:buNone/>
            </a:pPr>
            <a:r>
              <a:rPr lang="en-US" dirty="0" smtClean="0"/>
              <a:t>0x0C word unknown</a:t>
            </a:r>
          </a:p>
          <a:p>
            <a:pPr>
              <a:buNone/>
            </a:pPr>
            <a:r>
              <a:rPr lang="en-US" dirty="0" smtClean="0"/>
              <a:t>0x0E word OS suite mask</a:t>
            </a:r>
          </a:p>
          <a:p>
            <a:pPr>
              <a:buNone/>
            </a:pPr>
            <a:r>
              <a:rPr lang="en-US" dirty="0" smtClean="0"/>
              <a:t>0x10 byte unused, 0</a:t>
            </a:r>
          </a:p>
          <a:p>
            <a:pPr>
              <a:buNone/>
            </a:pPr>
            <a:r>
              <a:rPr lang="en-US" dirty="0" smtClean="0"/>
              <a:t>0x11 byte flags</a:t>
            </a:r>
          </a:p>
          <a:p>
            <a:pPr>
              <a:buNone/>
            </a:pPr>
            <a:r>
              <a:rPr lang="en-US" dirty="0" smtClean="0"/>
              <a:t>0x12 string computer name, null-terminated</a:t>
            </a:r>
          </a:p>
          <a:p>
            <a:pPr>
              <a:buNone/>
            </a:pPr>
            <a:r>
              <a:rPr lang="en-US" dirty="0" smtClean="0"/>
              <a:t>0xXX string domain name, null-terminated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 smtClean="0"/>
              <a:t>0x00 </a:t>
            </a:r>
            <a:r>
              <a:rPr lang="en-US" dirty="0" err="1" smtClean="0"/>
              <a:t>dword</a:t>
            </a:r>
            <a:r>
              <a:rPr lang="en-US" dirty="0" smtClean="0"/>
              <a:t> IP address of interface 1, if any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0x04 </a:t>
            </a:r>
            <a:r>
              <a:rPr lang="en-US" dirty="0" err="1" smtClean="0"/>
              <a:t>dword</a:t>
            </a:r>
            <a:r>
              <a:rPr lang="en-US" dirty="0" smtClean="0"/>
              <a:t> IP address of interface 2, if any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0x08 </a:t>
            </a:r>
            <a:r>
              <a:rPr lang="en-US" dirty="0" err="1" smtClean="0"/>
              <a:t>dword</a:t>
            </a:r>
            <a:r>
              <a:rPr lang="en-US" dirty="0" smtClean="0"/>
              <a:t> IP address of interface 3, if any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0x0C </a:t>
            </a:r>
            <a:r>
              <a:rPr lang="en-US" dirty="0" err="1" smtClean="0"/>
              <a:t>dword</a:t>
            </a:r>
            <a:r>
              <a:rPr lang="en-US" dirty="0" smtClean="0"/>
              <a:t> from Configuration Data 0x10 byte unused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0x11 string copy of S7P string from C. Data (418h)</a:t>
            </a:r>
          </a:p>
          <a:p>
            <a:endParaRPr lang="en-US" dirty="0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3733800" y="1828800"/>
            <a:ext cx="4953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Rootkit Functionality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Stuxnet</a:t>
            </a:r>
            <a:r>
              <a:rPr lang="en-US" dirty="0" smtClean="0"/>
              <a:t> extracts Resource 201 as MrxNet.sys.</a:t>
            </a:r>
          </a:p>
          <a:p>
            <a:pPr lvl="1"/>
            <a:r>
              <a:rPr lang="en-US" dirty="0" smtClean="0"/>
              <a:t>Registered as a service:</a:t>
            </a:r>
          </a:p>
          <a:p>
            <a:pPr lvl="2"/>
            <a:r>
              <a:rPr lang="en-US" dirty="0" smtClean="0"/>
              <a:t>HKEY_LOCAL_MACHINE\SYSTEM\</a:t>
            </a:r>
            <a:r>
              <a:rPr lang="en-US" dirty="0" err="1" smtClean="0"/>
              <a:t>CurrentControlSet</a:t>
            </a:r>
            <a:r>
              <a:rPr lang="en-US" dirty="0" smtClean="0"/>
              <a:t>\Services\</a:t>
            </a:r>
            <a:r>
              <a:rPr lang="en-US" dirty="0" err="1" smtClean="0"/>
              <a:t>MRxNet</a:t>
            </a:r>
            <a:r>
              <a:rPr lang="en-US" dirty="0" smtClean="0"/>
              <a:t>\”</a:t>
            </a:r>
            <a:r>
              <a:rPr lang="en-US" dirty="0" err="1" smtClean="0"/>
              <a:t>ImagePath</a:t>
            </a:r>
            <a:r>
              <a:rPr lang="en-US" dirty="0" smtClean="0"/>
              <a:t>” = “%System%\drivers\mrxnet.sys”</a:t>
            </a:r>
          </a:p>
          <a:p>
            <a:pPr lvl="1"/>
            <a:r>
              <a:rPr lang="en-US" dirty="0" smtClean="0"/>
              <a:t>Digitally signed with a legitimate </a:t>
            </a:r>
            <a:r>
              <a:rPr lang="en-US" dirty="0" err="1" smtClean="0"/>
              <a:t>Realtek</a:t>
            </a:r>
            <a:r>
              <a:rPr lang="en-US" dirty="0" smtClean="0"/>
              <a:t> digital certificate. </a:t>
            </a:r>
          </a:p>
          <a:p>
            <a:r>
              <a:rPr lang="en-US" dirty="0" smtClean="0"/>
              <a:t>The driver then hides files that:</a:t>
            </a:r>
          </a:p>
          <a:p>
            <a:pPr lvl="1"/>
            <a:r>
              <a:rPr lang="en-US" dirty="0" smtClean="0"/>
              <a:t>have  “.LNK” extension.</a:t>
            </a:r>
          </a:p>
          <a:p>
            <a:pPr lvl="1"/>
            <a:r>
              <a:rPr lang="en-US" dirty="0" smtClean="0"/>
              <a:t>are named “~WTR[four numbers].TMP”,</a:t>
            </a:r>
          </a:p>
          <a:p>
            <a:pPr lvl="2"/>
            <a:r>
              <a:rPr lang="en-US" dirty="0" smtClean="0"/>
              <a:t>the sum of the four numbers, modulo 10 is 0.</a:t>
            </a:r>
          </a:p>
          <a:p>
            <a:pPr lvl="1"/>
            <a:r>
              <a:rPr lang="en-US" dirty="0" smtClean="0"/>
              <a:t>size between 4Kb and 8Mb; 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“Copy of Copy of Copy of Copy of Shortcut to.lnk”</a:t>
            </a:r>
          </a:p>
          <a:p>
            <a:pPr lvl="2"/>
            <a:r>
              <a:rPr lang="en-US" dirty="0" smtClean="0"/>
              <a:t>“Copy of Shortcut to.lnk”</a:t>
            </a:r>
          </a:p>
          <a:p>
            <a:pPr lvl="2"/>
            <a:r>
              <a:rPr lang="en-US" dirty="0" smtClean="0"/>
              <a:t>“~wtr4141.tmp”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Stuxnet Infection Statistics </a:t>
            </a:r>
            <a:br>
              <a:rPr lang="en-US" smtClean="0"/>
            </a:br>
            <a:endParaRPr 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29 September 2010, From Symantic</a:t>
            </a:r>
          </a:p>
          <a:p>
            <a:r>
              <a:rPr lang="en-US" smtClean="0"/>
              <a:t>Infected Hosts 	</a:t>
            </a:r>
          </a:p>
          <a:p>
            <a:endParaRPr lang="en-US" dirty="0" smtClean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819400"/>
            <a:ext cx="5638800" cy="318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Propagation Methods: Network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Peer-to-peer communication and updates</a:t>
            </a:r>
          </a:p>
          <a:p>
            <a:r>
              <a:rPr lang="en-US" sz="2000" dirty="0" smtClean="0"/>
              <a:t>Infecting </a:t>
            </a:r>
            <a:r>
              <a:rPr lang="en-US" sz="2000" dirty="0" err="1" smtClean="0"/>
              <a:t>WinCC</a:t>
            </a:r>
            <a:r>
              <a:rPr lang="en-US" sz="2000" dirty="0" smtClean="0"/>
              <a:t> machines via a hardcoded database server password</a:t>
            </a:r>
          </a:p>
          <a:p>
            <a:r>
              <a:rPr lang="en-US" sz="2000" dirty="0" smtClean="0"/>
              <a:t>Network shares</a:t>
            </a:r>
          </a:p>
          <a:p>
            <a:r>
              <a:rPr lang="en-US" sz="2000" dirty="0" smtClean="0"/>
              <a:t>MS10-061 Print Spooler Zero-Day Vulnerability</a:t>
            </a:r>
          </a:p>
          <a:p>
            <a:r>
              <a:rPr lang="en-US" sz="2000" dirty="0" smtClean="0"/>
              <a:t>MS08-067 Windows Server Service Vulnerability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Propagation Methods: USB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LNK Vulnerability (CVE-2010-2568)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AutoRun.Inf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2438400"/>
            <a:ext cx="5114925" cy="401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953000"/>
            <a:ext cx="3048000" cy="111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Modifying PLC’s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end goal of </a:t>
            </a:r>
            <a:r>
              <a:rPr lang="en-US" dirty="0" err="1" smtClean="0"/>
              <a:t>Stuxnet</a:t>
            </a:r>
            <a:r>
              <a:rPr lang="en-US" dirty="0" smtClean="0"/>
              <a:t> is to infect specific types of PLC devices.</a:t>
            </a:r>
          </a:p>
          <a:p>
            <a:r>
              <a:rPr lang="en-US" dirty="0" smtClean="0"/>
              <a:t>PLC devices are loaded with blocks of code and data written in STL </a:t>
            </a:r>
          </a:p>
          <a:p>
            <a:r>
              <a:rPr lang="en-US" dirty="0" smtClean="0"/>
              <a:t>The compiled code is in assembly called MC7. </a:t>
            </a:r>
          </a:p>
          <a:p>
            <a:pPr lvl="1"/>
            <a:r>
              <a:rPr lang="en-US" dirty="0" smtClean="0"/>
              <a:t>These blocks are then run by the PLC, in order to execute, control, and monitor an industrial process.</a:t>
            </a:r>
          </a:p>
          <a:p>
            <a:r>
              <a:rPr lang="en-US" dirty="0" smtClean="0"/>
              <a:t>The original s7otbxdx.dll is responsible for handling PLC block exchange between the programming device and the PLC. </a:t>
            </a:r>
          </a:p>
          <a:p>
            <a:pPr lvl="1"/>
            <a:r>
              <a:rPr lang="en-US" dirty="0" smtClean="0"/>
              <a:t>By replacing this .</a:t>
            </a:r>
            <a:r>
              <a:rPr lang="en-US" dirty="0" err="1" smtClean="0"/>
              <a:t>dll</a:t>
            </a:r>
            <a:r>
              <a:rPr lang="en-US" dirty="0" smtClean="0"/>
              <a:t> file with its own, </a:t>
            </a:r>
            <a:r>
              <a:rPr lang="en-US" dirty="0" err="1" smtClean="0"/>
              <a:t>Stuxnet</a:t>
            </a:r>
            <a:r>
              <a:rPr lang="en-US" dirty="0" smtClean="0"/>
              <a:t> is able to perform the following actions:</a:t>
            </a:r>
          </a:p>
          <a:p>
            <a:pPr lvl="2"/>
            <a:r>
              <a:rPr lang="en-US" dirty="0" smtClean="0"/>
              <a:t>Monitor PLC blocks being written to and read from the PLC.</a:t>
            </a:r>
          </a:p>
          <a:p>
            <a:pPr lvl="2"/>
            <a:r>
              <a:rPr lang="en-US" dirty="0" smtClean="0"/>
              <a:t>Infect a PLC by inserting its own blocks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Modifying PLC’s</a:t>
            </a:r>
          </a:p>
        </p:txBody>
      </p:sp>
      <p:pic>
        <p:nvPicPr>
          <p:cNvPr id="3379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825014" y="2621522"/>
            <a:ext cx="3493971" cy="248331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was the target?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60% Infections in Iran</a:t>
            </a:r>
          </a:p>
          <a:p>
            <a:r>
              <a:rPr lang="en-US" sz="3000" dirty="0" smtClean="0"/>
              <a:t>No other commercial gain</a:t>
            </a:r>
          </a:p>
          <a:p>
            <a:r>
              <a:rPr lang="en-US" sz="3000" dirty="0" err="1" smtClean="0"/>
              <a:t>Stuxnet</a:t>
            </a:r>
            <a:r>
              <a:rPr lang="en-US" sz="3000" dirty="0" smtClean="0"/>
              <a:t> self destruct date</a:t>
            </a:r>
          </a:p>
          <a:p>
            <a:r>
              <a:rPr lang="en-US" sz="3000" dirty="0" smtClean="0"/>
              <a:t>Siemens specific PLC’s</a:t>
            </a:r>
          </a:p>
          <a:p>
            <a:pPr lvl="1"/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305300" y="1556792"/>
            <a:ext cx="4083124" cy="4615408"/>
          </a:xfrm>
        </p:spPr>
        <p:txBody>
          <a:bodyPr/>
          <a:lstStyle/>
          <a:p>
            <a:r>
              <a:rPr lang="en-US" dirty="0" err="1" smtClean="0"/>
              <a:t>Bushehr</a:t>
            </a:r>
            <a:r>
              <a:rPr lang="en-US" dirty="0" smtClean="0"/>
              <a:t> Nuclear Plant in Iran</a:t>
            </a:r>
          </a:p>
          <a:p>
            <a:endParaRPr lang="en-US" dirty="0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2636912"/>
            <a:ext cx="3810000" cy="26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Who did it?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81200"/>
            <a:ext cx="8610600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Israel?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19790509. A safe code that prevents infection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/>
              <a:t>Where is this code already in ICS coded?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May 9,1979: </a:t>
            </a:r>
            <a:r>
              <a:rPr lang="en-US" dirty="0" err="1" smtClean="0"/>
              <a:t>Habib</a:t>
            </a:r>
            <a:r>
              <a:rPr lang="en-US" dirty="0" smtClean="0"/>
              <a:t> </a:t>
            </a:r>
            <a:r>
              <a:rPr lang="en-US" dirty="0" err="1" smtClean="0"/>
              <a:t>Elghanian</a:t>
            </a:r>
            <a:r>
              <a:rPr lang="en-US" dirty="0" smtClean="0"/>
              <a:t> was executed by a firing squad in Tehran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He was the first Jew and one of the first civilians to be executed by the new Islamic government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USA?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Russia?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UK?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China?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Propaganda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Iran’s Ministry of Foreign Affairs:</a:t>
            </a:r>
          </a:p>
          <a:p>
            <a:pPr lvl="1"/>
            <a:r>
              <a:rPr lang="en-US" dirty="0" smtClean="0"/>
              <a:t>"Western states are trying to stop Iran's (nuclear) activities by embarking on psychological warfare and aggrandizing, but Iran would by no means give up its rights by such measures,“</a:t>
            </a:r>
          </a:p>
          <a:p>
            <a:pPr lvl="1"/>
            <a:r>
              <a:rPr lang="en-US" dirty="0" smtClean="0"/>
              <a:t>"Nothing would cause a delay in Iran's nuclear activities“</a:t>
            </a:r>
          </a:p>
          <a:p>
            <a:r>
              <a:rPr lang="en-US" dirty="0" smtClean="0"/>
              <a:t>Iran’s Minister of intelligence</a:t>
            </a:r>
          </a:p>
          <a:p>
            <a:pPr lvl="1"/>
            <a:r>
              <a:rPr lang="en-US" dirty="0" smtClean="0"/>
              <a:t>“Enemy spy services" were responsible for </a:t>
            </a:r>
            <a:r>
              <a:rPr lang="en-US" dirty="0" err="1" smtClean="0"/>
              <a:t>Stuxnet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Propaganda: </a:t>
            </a:r>
            <a:r>
              <a:rPr lang="en-US" smtClean="0">
                <a:hlinkClick r:id="rId3"/>
              </a:rPr>
              <a:t>debka.com</a:t>
            </a:r>
            <a:r>
              <a:rPr lang="en-US" smtClean="0"/>
              <a:t>(2)</a:t>
            </a:r>
            <a:endParaRPr lang="en-US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/>
              <a:t>An alarmed Iran asks for outside help to stop Stuxnet</a:t>
            </a:r>
          </a:p>
          <a:p>
            <a:r>
              <a:rPr lang="en-US" smtClean="0"/>
              <a:t>Not only have their own attempts to defeat the invading worm failed, but they made matters worse: </a:t>
            </a:r>
          </a:p>
          <a:p>
            <a:pPr lvl="1"/>
            <a:r>
              <a:rPr lang="en-US" smtClean="0"/>
              <a:t>The malworm became more aggressive and returned to the attack on parts of the systems damaged in the initial attack.</a:t>
            </a:r>
          </a:p>
          <a:p>
            <a:r>
              <a:rPr lang="en-US" smtClean="0"/>
              <a:t>One expert said: “The Iranians have been forced to realize that they would be better off not 'irritating' the invader because it hits back with a bigger punch.”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Stuxnet</a:t>
            </a:r>
            <a:r>
              <a:rPr lang="en-US" dirty="0" smtClean="0"/>
              <a:t> </a:t>
            </a:r>
            <a:r>
              <a:rPr lang="en-US" dirty="0" smtClean="0"/>
              <a:t>is a significant milestone </a:t>
            </a:r>
            <a:r>
              <a:rPr lang="en-US" dirty="0" smtClean="0"/>
              <a:t>in malicious code history </a:t>
            </a:r>
          </a:p>
          <a:p>
            <a:pPr lvl="1"/>
            <a:r>
              <a:rPr lang="en-US" dirty="0" smtClean="0"/>
              <a:t>It is the first to exploit multiple 0-day vulnerabilities.</a:t>
            </a:r>
          </a:p>
          <a:p>
            <a:pPr lvl="1"/>
            <a:r>
              <a:rPr lang="en-US" dirty="0" smtClean="0"/>
              <a:t>Used two (compromised) digital certificates.</a:t>
            </a:r>
          </a:p>
          <a:p>
            <a:pPr lvl="1"/>
            <a:r>
              <a:rPr lang="en-US" dirty="0" smtClean="0"/>
              <a:t>Injected code into industrial control systems.</a:t>
            </a:r>
          </a:p>
          <a:p>
            <a:pPr lvl="1"/>
            <a:r>
              <a:rPr lang="en-US" dirty="0" smtClean="0"/>
              <a:t>Hid the code from the operator. </a:t>
            </a:r>
          </a:p>
          <a:p>
            <a:r>
              <a:rPr lang="en-US" dirty="0" err="1" smtClean="0"/>
              <a:t>Stuxnet</a:t>
            </a:r>
            <a:r>
              <a:rPr lang="en-US" dirty="0" smtClean="0"/>
              <a:t> is of great complexity</a:t>
            </a:r>
          </a:p>
          <a:p>
            <a:pPr lvl="1"/>
            <a:r>
              <a:rPr lang="en-US" dirty="0" smtClean="0"/>
              <a:t>Requiring significant resources to develop</a:t>
            </a:r>
          </a:p>
          <a:p>
            <a:r>
              <a:rPr lang="en-US" dirty="0" err="1" smtClean="0"/>
              <a:t>Stuxnet</a:t>
            </a:r>
            <a:r>
              <a:rPr lang="en-US" dirty="0" smtClean="0"/>
              <a:t> has highlighted that direct-attacks on critical infrastructure are possible.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Nicolas </a:t>
            </a:r>
            <a:r>
              <a:rPr lang="en-US" dirty="0" err="1" smtClean="0"/>
              <a:t>Falliere</a:t>
            </a:r>
            <a:r>
              <a:rPr lang="en-US" dirty="0" smtClean="0"/>
              <a:t>, Liam O </a:t>
            </a:r>
            <a:r>
              <a:rPr lang="en-US" dirty="0" err="1" smtClean="0"/>
              <a:t>Murchu</a:t>
            </a:r>
            <a:r>
              <a:rPr lang="en-US" dirty="0" smtClean="0"/>
              <a:t>, and Eric Chie, “W32.Stuxnet Dossier”, February 2011, </a:t>
            </a:r>
            <a:r>
              <a:rPr lang="en-US" dirty="0" smtClean="0"/>
              <a:t>Symantec.com </a:t>
            </a:r>
          </a:p>
          <a:p>
            <a:r>
              <a:rPr lang="en-US" dirty="0" smtClean="0"/>
              <a:t>Ralph </a:t>
            </a:r>
            <a:r>
              <a:rPr lang="en-US" dirty="0" err="1" smtClean="0"/>
              <a:t>Langner</a:t>
            </a:r>
            <a:r>
              <a:rPr lang="en-US" dirty="0" smtClean="0"/>
              <a:t>, “Cracking </a:t>
            </a:r>
            <a:r>
              <a:rPr lang="en-US" dirty="0" err="1" smtClean="0"/>
              <a:t>Stuxnet</a:t>
            </a:r>
            <a:r>
              <a:rPr lang="en-US" dirty="0" smtClean="0"/>
              <a:t>, a 21st-century cyber weapon”,  </a:t>
            </a:r>
            <a:r>
              <a:rPr lang="en-US" dirty="0" smtClean="0">
                <a:hlinkClick r:id="rId3"/>
              </a:rPr>
              <a:t>http://www.ted.com/</a:t>
            </a:r>
            <a:r>
              <a:rPr lang="en-US" dirty="0" smtClean="0"/>
              <a:t>, Mar 31, 2011.</a:t>
            </a:r>
          </a:p>
          <a:p>
            <a:r>
              <a:rPr lang="en-US" dirty="0" smtClean="0"/>
              <a:t>Eric </a:t>
            </a:r>
            <a:r>
              <a:rPr lang="en-US" dirty="0" smtClean="0"/>
              <a:t>Byres, Andrew </a:t>
            </a:r>
            <a:r>
              <a:rPr lang="en-US" dirty="0" err="1" smtClean="0"/>
              <a:t>Ginter</a:t>
            </a:r>
            <a:r>
              <a:rPr lang="en-US" dirty="0" smtClean="0"/>
              <a:t> and Joel </a:t>
            </a:r>
            <a:r>
              <a:rPr lang="en-US" dirty="0" err="1" smtClean="0"/>
              <a:t>Langill</a:t>
            </a:r>
            <a:r>
              <a:rPr lang="en-US" dirty="0" smtClean="0"/>
              <a:t>, </a:t>
            </a:r>
            <a:r>
              <a:rPr lang="en-US" dirty="0" err="1" smtClean="0"/>
              <a:t>Stuxnet</a:t>
            </a:r>
            <a:r>
              <a:rPr lang="en-US" dirty="0" smtClean="0"/>
              <a:t> </a:t>
            </a:r>
            <a:r>
              <a:rPr lang="en-US" dirty="0" smtClean="0"/>
              <a:t>Report: A System Attack, A five part series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www.isssource.com/ </a:t>
            </a:r>
            <a:r>
              <a:rPr lang="en-US" dirty="0" err="1" smtClean="0">
                <a:hlinkClick r:id="rId4"/>
              </a:rPr>
              <a:t>stuxnet</a:t>
            </a:r>
            <a:r>
              <a:rPr lang="en-US" dirty="0" smtClean="0">
                <a:hlinkClick r:id="rId4"/>
              </a:rPr>
              <a:t>-report-a-system-attack/</a:t>
            </a:r>
            <a:r>
              <a:rPr lang="en-US" dirty="0" smtClean="0"/>
              <a:t>, March </a:t>
            </a:r>
            <a:r>
              <a:rPr lang="en-US" dirty="0" smtClean="0"/>
              <a:t>2011</a:t>
            </a:r>
          </a:p>
          <a:p>
            <a:r>
              <a:rPr lang="en-US" dirty="0" smtClean="0"/>
              <a:t>“</a:t>
            </a:r>
            <a:r>
              <a:rPr lang="en-US" dirty="0" smtClean="0"/>
              <a:t>Cyber War, Cyber Terrorism and Cyber Espionage,”</a:t>
            </a:r>
            <a:br>
              <a:rPr lang="en-US" dirty="0" smtClean="0"/>
            </a:br>
            <a:r>
              <a:rPr lang="en-US" dirty="0" smtClean="0"/>
              <a:t>http://pages.uoregon.edu/joe/cyberwar/cyberwar.ppt</a:t>
            </a:r>
          </a:p>
          <a:p>
            <a:endParaRPr lang="en-US" dirty="0" smtClean="0"/>
          </a:p>
          <a:p>
            <a:r>
              <a:rPr lang="en-US" dirty="0" smtClean="0"/>
              <a:t>ACK: Many sources on the web.  </a:t>
            </a:r>
            <a:r>
              <a:rPr lang="en-US" dirty="0" smtClean="0"/>
              <a:t>I (</a:t>
            </a:r>
            <a:r>
              <a:rPr lang="en-US" dirty="0" smtClean="0">
                <a:hlinkClick r:id="rId5"/>
              </a:rPr>
              <a:t>pmateti@wright.edu</a:t>
            </a:r>
            <a:r>
              <a:rPr lang="en-US" dirty="0" smtClean="0"/>
              <a:t>) </a:t>
            </a:r>
            <a:r>
              <a:rPr lang="en-US" dirty="0" smtClean="0"/>
              <a:t>merely assembled the slides</a:t>
            </a:r>
            <a:r>
              <a:rPr lang="en-US" dirty="0" smtClean="0"/>
              <a:t>. May 2011.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16D8-AF8C-4474-9F05-00132717C84E}" type="slidenum">
              <a:rPr lang="en-GB" smtClean="0"/>
              <a:pPr/>
              <a:t>39</a:t>
            </a:fld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Industrial </a:t>
            </a:r>
            <a:r>
              <a:rPr lang="en-US" dirty="0" smtClean="0"/>
              <a:t>Control Systems </a:t>
            </a:r>
            <a:r>
              <a:rPr lang="en-US" dirty="0" smtClean="0"/>
              <a:t>(ICS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ICS are </a:t>
            </a:r>
            <a:r>
              <a:rPr lang="en-US" sz="2800" dirty="0" smtClean="0"/>
              <a:t>operated by a specialized assembly like code on programmable logic controllers (PLCs).</a:t>
            </a:r>
          </a:p>
          <a:p>
            <a:r>
              <a:rPr lang="en-US" sz="2800" dirty="0" smtClean="0"/>
              <a:t>The PLCs are programmed typically from Windows </a:t>
            </a:r>
            <a:r>
              <a:rPr lang="en-US" sz="2800" dirty="0" smtClean="0"/>
              <a:t>computers.</a:t>
            </a:r>
            <a:endParaRPr lang="en-US" sz="2800" dirty="0" smtClean="0"/>
          </a:p>
          <a:p>
            <a:r>
              <a:rPr lang="en-US" sz="2800" dirty="0" smtClean="0"/>
              <a:t>The ICS are not connected to the </a:t>
            </a:r>
            <a:r>
              <a:rPr lang="en-US" sz="2800" dirty="0" smtClean="0"/>
              <a:t>Internet.</a:t>
            </a:r>
            <a:endParaRPr lang="en-US" sz="2800" dirty="0" smtClean="0"/>
          </a:p>
          <a:p>
            <a:r>
              <a:rPr lang="en-US" sz="2800" dirty="0" smtClean="0"/>
              <a:t>ICS usually consider availability and ease of maintenance first and security </a:t>
            </a:r>
            <a:r>
              <a:rPr lang="en-US" sz="2800" dirty="0" smtClean="0"/>
              <a:t>last. </a:t>
            </a:r>
            <a:endParaRPr lang="en-US" sz="2800" dirty="0" smtClean="0"/>
          </a:p>
          <a:p>
            <a:r>
              <a:rPr lang="en-US" sz="2800" dirty="0" smtClean="0"/>
              <a:t>ICS </a:t>
            </a:r>
            <a:r>
              <a:rPr lang="en-US" sz="2800" dirty="0" smtClean="0"/>
              <a:t>consider </a:t>
            </a:r>
            <a:r>
              <a:rPr lang="en-US" sz="2800" dirty="0" smtClean="0"/>
              <a:t>the “</a:t>
            </a:r>
            <a:r>
              <a:rPr lang="en-US" sz="2800" dirty="0" err="1" smtClean="0"/>
              <a:t>airgap</a:t>
            </a:r>
            <a:r>
              <a:rPr lang="en-US" sz="2800" dirty="0" smtClean="0"/>
              <a:t>” as sufficient </a:t>
            </a:r>
            <a:r>
              <a:rPr lang="en-US" sz="2800" dirty="0" smtClean="0"/>
              <a:t>security.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Seimens</a:t>
            </a:r>
            <a:r>
              <a:rPr lang="en-US" dirty="0" smtClean="0"/>
              <a:t> SIMATIC PLCs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0BB433-0D44-45C4-869E-DB8D89BFEAB1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1988840"/>
            <a:ext cx="5160963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Nuclear Centrifuge </a:t>
            </a:r>
            <a:r>
              <a:rPr lang="en-US" dirty="0" smtClean="0"/>
              <a:t>Technology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Uranium-235 </a:t>
            </a:r>
            <a:r>
              <a:rPr lang="en-US" dirty="0" smtClean="0"/>
              <a:t>separation </a:t>
            </a:r>
            <a:r>
              <a:rPr lang="en-US" dirty="0" smtClean="0"/>
              <a:t>efficiency is critically dependent on </a:t>
            </a:r>
            <a:r>
              <a:rPr lang="en-US" dirty="0" smtClean="0"/>
              <a:t>the </a:t>
            </a:r>
            <a:r>
              <a:rPr lang="en-US" dirty="0" smtClean="0"/>
              <a:t>centrifuges’ speed of rotation</a:t>
            </a:r>
          </a:p>
          <a:p>
            <a:r>
              <a:rPr lang="en-US" dirty="0" smtClean="0"/>
              <a:t>Separation is theoretically proportional to the peripheral speed raised to the 4th power.  So any increase in peripheral speed is helpful. </a:t>
            </a:r>
          </a:p>
          <a:p>
            <a:r>
              <a:rPr lang="en-US" dirty="0" smtClean="0"/>
              <a:t>That implies you need strong tubes, but brute strength isn’t enough: centrifuge designs also run into problems with “shaking” as they pass through naturally resonant </a:t>
            </a:r>
            <a:r>
              <a:rPr lang="en-US" dirty="0" smtClean="0"/>
              <a:t>frequencies</a:t>
            </a:r>
          </a:p>
          <a:p>
            <a:pPr lvl="1"/>
            <a:r>
              <a:rPr lang="en-US" dirty="0" smtClean="0"/>
              <a:t>“</a:t>
            </a:r>
            <a:r>
              <a:rPr lang="en-US" dirty="0" smtClean="0"/>
              <a:t>shaking” at high speed can cause catastrophic failures to </a:t>
            </a:r>
            <a:r>
              <a:rPr lang="en-US" dirty="0" smtClean="0"/>
              <a:t>occur. </a:t>
            </a:r>
          </a:p>
          <a:p>
            <a:pPr lvl="1"/>
            <a:r>
              <a:rPr lang="en-US" dirty="0" smtClean="0"/>
              <a:t>www.fas.org/programs/ssp/nukes/fuelcycle/centrifuges/engineering.html</a:t>
            </a:r>
            <a:endParaRPr lang="en-US" dirty="0" smtClean="0"/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2817-8FA6-40F8-9000-C293D04A816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Conceptually Understanding “Shaking”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DD80-9E9A-4FD4-ACA9-AE66B5D128D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6628" name="TextBox 5"/>
          <p:cNvSpPr txBox="1">
            <a:spLocks noChangeArrowheads="1"/>
          </p:cNvSpPr>
          <p:nvPr/>
        </p:nvSpPr>
        <p:spPr bwMode="auto">
          <a:xfrm>
            <a:off x="611560" y="5589240"/>
            <a:ext cx="777716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Video: </a:t>
            </a:r>
            <a:r>
              <a:rPr lang="en-US" sz="2400" dirty="0">
                <a:hlinkClick r:id="rId3"/>
              </a:rPr>
              <a:t>http://www.youtube.com/watch?v=LV_UuzEznHs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26629" name="Picture 6" descr="sdof.g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412776"/>
            <a:ext cx="8255000" cy="4124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Notes About That Video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natural resonant frequency for a given element is not always the “highest” speed – the “magic” frequency is dependent on a variety of factors including the length of the vibrating element and the stiffness of its material.</a:t>
            </a:r>
          </a:p>
          <a:p>
            <a:r>
              <a:rPr lang="en-US" dirty="0" smtClean="0"/>
              <a:t>While the tallest (rightmost) model exhibited resonant vibration first, the magnitude of its vibration didn’t necessarily continue to increase as the frequency was dialed up </a:t>
            </a:r>
            <a:r>
              <a:rPr lang="en-US" dirty="0" smtClean="0"/>
              <a:t>further.  There </a:t>
            </a:r>
            <a:r>
              <a:rPr lang="en-US" dirty="0" smtClean="0"/>
              <a:t>was a particular value at which the vibration induced in each of the models was at its most extreme.</a:t>
            </a:r>
          </a:p>
          <a:p>
            <a:r>
              <a:rPr lang="en-US" dirty="0" smtClean="0"/>
              <a:t>Speculation: </a:t>
            </a:r>
            <a:r>
              <a:rPr lang="en-US" dirty="0" smtClean="0"/>
              <a:t>Could </a:t>
            </a:r>
            <a:r>
              <a:rPr lang="en-US" dirty="0" smtClean="0"/>
              <a:t>the frequency values used by </a:t>
            </a:r>
            <a:r>
              <a:rPr lang="en-US" dirty="0" err="1" smtClean="0"/>
              <a:t>Stuxnet</a:t>
            </a:r>
            <a:r>
              <a:rPr lang="en-US" dirty="0" smtClean="0"/>
              <a:t> have been </a:t>
            </a:r>
            <a:r>
              <a:rPr lang="en-US" dirty="0" smtClean="0"/>
              <a:t>selected </a:t>
            </a:r>
            <a:r>
              <a:rPr lang="en-US" dirty="0" smtClean="0"/>
              <a:t>to particularly target a specific family </a:t>
            </a:r>
            <a:r>
              <a:rPr lang="en-US" dirty="0" smtClean="0"/>
              <a:t>of </a:t>
            </a:r>
            <a:r>
              <a:rPr lang="en-US" dirty="0" smtClean="0"/>
              <a:t>Iranian centrifuges?</a:t>
            </a:r>
          </a:p>
          <a:p>
            <a:r>
              <a:rPr lang="en-US" dirty="0" smtClean="0"/>
              <a:t>The Iranians have admitted that *something* happened as a result of the </a:t>
            </a:r>
            <a:r>
              <a:rPr lang="en-US" dirty="0" smtClean="0"/>
              <a:t>malware.</a:t>
            </a:r>
            <a:endParaRPr lang="en-US" dirty="0" smtClean="0"/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3311-78C3-465D-A6E0-0980928A2C4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Stuxnet and Centrifuge Problems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C494F-0747-45D5-9C28-D5DBEC7B42A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8676" name="Picture 5" descr="stuxnet-iran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340768"/>
            <a:ext cx="5638800" cy="4607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3100</TotalTime>
  <Words>2107</Words>
  <Application>Microsoft Office PowerPoint</Application>
  <PresentationFormat>On-screen Show (4:3)</PresentationFormat>
  <Paragraphs>361</Paragraphs>
  <Slides>39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Real world example: Stuxnet Worm </vt:lpstr>
      <vt:lpstr>Stuxnet: Overview</vt:lpstr>
      <vt:lpstr>Stuxnet Infection Statistics  </vt:lpstr>
      <vt:lpstr>Industrial Control Systems (ICS)</vt:lpstr>
      <vt:lpstr>Seimens SIMATIC PLCs</vt:lpstr>
      <vt:lpstr>Nuclear Centrifuge Technology</vt:lpstr>
      <vt:lpstr>Conceptually Understanding “Shaking”</vt:lpstr>
      <vt:lpstr>Some Notes About That Video</vt:lpstr>
      <vt:lpstr>Stuxnet and Centrifuge Problems</vt:lpstr>
      <vt:lpstr>Achieving A Persistent Impact</vt:lpstr>
      <vt:lpstr>A Dept Homeland Security Video 2007</vt:lpstr>
      <vt:lpstr>Another Key Point: Avoiding Blowback</vt:lpstr>
      <vt:lpstr>Timeline</vt:lpstr>
      <vt:lpstr>Stuxnet: Tech Overview</vt:lpstr>
      <vt:lpstr>Possible Attack Scenario (Conjecture)</vt:lpstr>
      <vt:lpstr>Attack Scenario (2)</vt:lpstr>
      <vt:lpstr>Attack Scenario (3)</vt:lpstr>
      <vt:lpstr>Attack Scenario (4)</vt:lpstr>
      <vt:lpstr>Stuxnet Architecture: 32 Exports</vt:lpstr>
      <vt:lpstr>Stuxnet Architecture: 15 Resources</vt:lpstr>
      <vt:lpstr>Bypassing Intrusion Detection</vt:lpstr>
      <vt:lpstr>Code Injection</vt:lpstr>
      <vt:lpstr>Configuration</vt:lpstr>
      <vt:lpstr>Installation: Control Flow</vt:lpstr>
      <vt:lpstr>Installation: Infection routine flow</vt:lpstr>
      <vt:lpstr>Command &amp; Control</vt:lpstr>
      <vt:lpstr>Command &amp; Control (2)</vt:lpstr>
      <vt:lpstr>Command &amp; Control payload</vt:lpstr>
      <vt:lpstr>Windows Rootkit Functionality</vt:lpstr>
      <vt:lpstr>Propagation Methods: Network</vt:lpstr>
      <vt:lpstr>Propagation Methods: USB</vt:lpstr>
      <vt:lpstr>Modifying PLC’s</vt:lpstr>
      <vt:lpstr>Modifying PLC’s</vt:lpstr>
      <vt:lpstr>What was the target?</vt:lpstr>
      <vt:lpstr>Who did it?</vt:lpstr>
      <vt:lpstr>Propaganda </vt:lpstr>
      <vt:lpstr>Propaganda: debka.com(2)</vt:lpstr>
      <vt:lpstr>Conclusion</vt:lpstr>
      <vt:lpstr>References</vt:lpstr>
    </vt:vector>
  </TitlesOfParts>
  <Company>CSIR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RvH</dc:creator>
  <cp:lastModifiedBy>Prabhaker Mateti</cp:lastModifiedBy>
  <cp:revision>44</cp:revision>
  <dcterms:created xsi:type="dcterms:W3CDTF">2010-10-04T10:10:52Z</dcterms:created>
  <dcterms:modified xsi:type="dcterms:W3CDTF">2011-05-26T06:33:42Z</dcterms:modified>
</cp:coreProperties>
</file>