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31.xml" ContentType="application/vnd.openxmlformats-officedocument.presentationml.notesSlide+xml"/>
  <Override PartName="/ppt/notesSlides/notesSlide1.xml" ContentType="application/vnd.openxmlformats-officedocument.presentationml.notesSlide+xml"/>
  <Override PartName="/ppt/slides/slide28.xml" ContentType="application/vnd.openxmlformats-officedocument.presentationml.slide+xml"/>
  <Override PartName="/ppt/notesSlides/notesSlide40.xml" ContentType="application/vnd.openxmlformats-officedocument.presentationml.notesSlide+xml"/>
  <Override PartName="/ppt/slides/slide21.xml" ContentType="application/vnd.openxmlformats-officedocument.presentationml.slide+xml"/>
  <Override PartName="/ppt/slides/slide37.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39.xml" ContentType="application/vnd.openxmlformats-officedocument.presentationml.notes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notesSlides/notesSlide30.xml" ContentType="application/vnd.openxmlformats-officedocument.presentationml.notesSlide+xml"/>
  <Override PartName="/ppt/handoutMasters/handoutMaster1.xml" ContentType="application/vnd.openxmlformats-officedocument.presentationml.handoutMaster+xml"/>
  <Override PartName="/ppt/slides/slide27.xml" ContentType="application/vnd.openxmlformats-officedocument.presentationml.slide+xml"/>
  <Override PartName="/ppt/notesSlides/notesSlide29.xml" ContentType="application/vnd.openxmlformats-officedocument.presentationml.notesSlide+xml"/>
  <Override PartName="/ppt/slides/slide20.xml" ContentType="application/vnd.openxmlformats-officedocument.presentationml.slide+xml"/>
  <Override PartName="/ppt/slides/slide36.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notesSlides/notesSlide38.xml" ContentType="application/vnd.openxmlformats-officedocument.presentationml.notes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notesSlides/notesSlide28.xml" ContentType="application/vnd.openxmlformats-officedocument.presentationml.notes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notesSlides/notesSlide37.xml" ContentType="application/vnd.openxmlformats-officedocument.presentationml.notes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35.xml" ContentType="application/vnd.openxmlformats-officedocument.presentationml.notes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notesSlides/notesSlide36.xml" ContentType="application/vnd.openxmlformats-officedocument.presentationml.notes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34.xml" ContentType="application/vnd.openxmlformats-officedocument.presentationml.notesSlide+xml"/>
  <Override PartName="/ppt/notesSlides/notesSlide4.xml" ContentType="application/vnd.openxmlformats-officedocument.presentationml.notesSlide+xml"/>
  <Override PartName="/ppt/slides/slide41.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notesSlides/notesSlide10.xml" ContentType="application/vnd.openxmlformats-officedocument.presentationml.notesSlide+xml"/>
  <Override PartName="/ppt/notesSlides/notesSlide26.xml" ContentType="application/vnd.openxmlformats-officedocument.presentationml.notesSlide+xml"/>
  <Override PartName="/ppt/slides/slide8.xml" ContentType="application/vnd.openxmlformats-officedocument.presentationml.slide+xml"/>
  <Override PartName="/ppt/charts/chart1.xml" ContentType="application/vnd.openxmlformats-officedocument.drawingml.char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3.xml" ContentType="application/vnd.openxmlformats-officedocument.presentationml.notes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s/slide23.xml" ContentType="application/vnd.openxmlformats-officedocument.presentationml.slide+xml"/>
  <Override PartName="/ppt/slides/slide39.xml" ContentType="application/vnd.openxmlformats-officedocument.presentationml.slide+xml"/>
  <Override PartName="/ppt/notesSlides/notesSlide25.xml" ContentType="application/vnd.openxmlformats-officedocument.presentationml.notesSlide+xml"/>
  <Override PartName="/ppt/slides/slide7.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32.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notesSlides/notesSlide41.xml" ContentType="application/vnd.openxmlformats-officedocument.presentationml.notesSlid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Default Extension="bin" ContentType="application/vnd.openxmlformats-officedocument.presentationml.printerSettings"/>
  <Override PartName="/ppt/slideLayouts/slideLayout6.xml" ContentType="application/vnd.openxmlformats-officedocument.presentationml.slideLayout+xml"/>
  <Override PartName="/ppt/slides/slide31.xml" ContentType="application/vnd.openxmlformats-officedocument.presentationml.slide+xml"/>
  <Override PartName="/ppt/notesSlides/notesSlide2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trictFirstAndLastChars="0" saveSubsetFonts="1" autoCompressPictures="0">
  <p:sldMasterIdLst>
    <p:sldMasterId id="2147483650" r:id="rId1"/>
  </p:sldMasterIdLst>
  <p:notesMasterIdLst>
    <p:notesMasterId r:id="rId44"/>
  </p:notesMasterIdLst>
  <p:handoutMasterIdLst>
    <p:handoutMasterId r:id="rId45"/>
  </p:handoutMasterIdLst>
  <p:sldIdLst>
    <p:sldId id="324" r:id="rId2"/>
    <p:sldId id="322" r:id="rId3"/>
    <p:sldId id="326" r:id="rId4"/>
    <p:sldId id="366" r:id="rId5"/>
    <p:sldId id="327" r:id="rId6"/>
    <p:sldId id="328" r:id="rId7"/>
    <p:sldId id="367" r:id="rId8"/>
    <p:sldId id="329" r:id="rId9"/>
    <p:sldId id="330" r:id="rId10"/>
    <p:sldId id="331" r:id="rId11"/>
    <p:sldId id="332" r:id="rId12"/>
    <p:sldId id="368" r:id="rId13"/>
    <p:sldId id="333" r:id="rId14"/>
    <p:sldId id="334" r:id="rId15"/>
    <p:sldId id="335" r:id="rId16"/>
    <p:sldId id="336" r:id="rId17"/>
    <p:sldId id="337" r:id="rId18"/>
    <p:sldId id="338" r:id="rId19"/>
    <p:sldId id="370" r:id="rId20"/>
    <p:sldId id="339" r:id="rId21"/>
    <p:sldId id="340" r:id="rId22"/>
    <p:sldId id="341" r:id="rId23"/>
    <p:sldId id="342" r:id="rId24"/>
    <p:sldId id="343" r:id="rId25"/>
    <p:sldId id="344" r:id="rId26"/>
    <p:sldId id="369" r:id="rId27"/>
    <p:sldId id="345" r:id="rId28"/>
    <p:sldId id="346" r:id="rId29"/>
    <p:sldId id="347" r:id="rId30"/>
    <p:sldId id="348" r:id="rId31"/>
    <p:sldId id="349" r:id="rId32"/>
    <p:sldId id="350" r:id="rId33"/>
    <p:sldId id="371" r:id="rId34"/>
    <p:sldId id="359" r:id="rId35"/>
    <p:sldId id="365" r:id="rId36"/>
    <p:sldId id="364" r:id="rId37"/>
    <p:sldId id="372" r:id="rId38"/>
    <p:sldId id="373" r:id="rId39"/>
    <p:sldId id="378" r:id="rId40"/>
    <p:sldId id="355" r:id="rId41"/>
    <p:sldId id="356" r:id="rId42"/>
    <p:sldId id="377"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Helvetica" charset="0"/>
        <a:ea typeface="+mn-ea"/>
        <a:cs typeface="+mn-cs"/>
      </a:defRPr>
    </a:lvl1pPr>
    <a:lvl2pPr marL="457200" algn="l" rtl="0" eaLnBrk="0" fontAlgn="base" hangingPunct="0">
      <a:spcBef>
        <a:spcPct val="0"/>
      </a:spcBef>
      <a:spcAft>
        <a:spcPct val="0"/>
      </a:spcAft>
      <a:defRPr sz="2400" kern="1200">
        <a:solidFill>
          <a:schemeClr val="tx1"/>
        </a:solidFill>
        <a:latin typeface="Helvetica" charset="0"/>
        <a:ea typeface="+mn-ea"/>
        <a:cs typeface="+mn-cs"/>
      </a:defRPr>
    </a:lvl2pPr>
    <a:lvl3pPr marL="914400" algn="l" rtl="0" eaLnBrk="0" fontAlgn="base" hangingPunct="0">
      <a:spcBef>
        <a:spcPct val="0"/>
      </a:spcBef>
      <a:spcAft>
        <a:spcPct val="0"/>
      </a:spcAft>
      <a:defRPr sz="2400" kern="1200">
        <a:solidFill>
          <a:schemeClr val="tx1"/>
        </a:solidFill>
        <a:latin typeface="Helvetica" charset="0"/>
        <a:ea typeface="+mn-ea"/>
        <a:cs typeface="+mn-cs"/>
      </a:defRPr>
    </a:lvl3pPr>
    <a:lvl4pPr marL="1371600" algn="l" rtl="0" eaLnBrk="0" fontAlgn="base" hangingPunct="0">
      <a:spcBef>
        <a:spcPct val="0"/>
      </a:spcBef>
      <a:spcAft>
        <a:spcPct val="0"/>
      </a:spcAft>
      <a:defRPr sz="2400" kern="1200">
        <a:solidFill>
          <a:schemeClr val="tx1"/>
        </a:solidFill>
        <a:latin typeface="Helvetica" charset="0"/>
        <a:ea typeface="+mn-ea"/>
        <a:cs typeface="+mn-cs"/>
      </a:defRPr>
    </a:lvl4pPr>
    <a:lvl5pPr marL="1828800" algn="l" rtl="0" eaLnBrk="0" fontAlgn="base" hangingPunct="0">
      <a:spcBef>
        <a:spcPct val="0"/>
      </a:spcBef>
      <a:spcAft>
        <a:spcPct val="0"/>
      </a:spcAft>
      <a:defRPr sz="2400" kern="1200">
        <a:solidFill>
          <a:schemeClr val="tx1"/>
        </a:solidFill>
        <a:latin typeface="Helvetica" charset="0"/>
        <a:ea typeface="+mn-ea"/>
        <a:cs typeface="+mn-cs"/>
      </a:defRPr>
    </a:lvl5pPr>
    <a:lvl6pPr marL="2286000" algn="l" defTabSz="457200" rtl="0" eaLnBrk="1" latinLnBrk="0" hangingPunct="1">
      <a:defRPr sz="2400" kern="1200">
        <a:solidFill>
          <a:schemeClr val="tx1"/>
        </a:solidFill>
        <a:latin typeface="Helvetica" charset="0"/>
        <a:ea typeface="+mn-ea"/>
        <a:cs typeface="+mn-cs"/>
      </a:defRPr>
    </a:lvl6pPr>
    <a:lvl7pPr marL="2743200" algn="l" defTabSz="457200" rtl="0" eaLnBrk="1" latinLnBrk="0" hangingPunct="1">
      <a:defRPr sz="2400" kern="1200">
        <a:solidFill>
          <a:schemeClr val="tx1"/>
        </a:solidFill>
        <a:latin typeface="Helvetica" charset="0"/>
        <a:ea typeface="+mn-ea"/>
        <a:cs typeface="+mn-cs"/>
      </a:defRPr>
    </a:lvl7pPr>
    <a:lvl8pPr marL="3200400" algn="l" defTabSz="457200" rtl="0" eaLnBrk="1" latinLnBrk="0" hangingPunct="1">
      <a:defRPr sz="2400" kern="1200">
        <a:solidFill>
          <a:schemeClr val="tx1"/>
        </a:solidFill>
        <a:latin typeface="Helvetica" charset="0"/>
        <a:ea typeface="+mn-ea"/>
        <a:cs typeface="+mn-cs"/>
      </a:defRPr>
    </a:lvl8pPr>
    <a:lvl9pPr marL="3657600" algn="l" defTabSz="457200" rtl="0" eaLnBrk="1" latinLnBrk="0" hangingPunct="1">
      <a:defRPr sz="2400" kern="1200">
        <a:solidFill>
          <a:schemeClr val="tx1"/>
        </a:solidFill>
        <a:latin typeface="Helvetic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C1DEFA"/>
    <a:srgbClr val="A7A7A7"/>
    <a:srgbClr val="D3D3D3"/>
    <a:srgbClr val="7F0101"/>
    <a:srgbClr val="60BDC4"/>
    <a:srgbClr val="B4CFDC"/>
    <a:srgbClr val="C9D4DC"/>
    <a:srgbClr val="FEFFC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SorterView">
  <p:normalViewPr>
    <p:restoredLeft sz="15620"/>
    <p:restoredTop sz="79345" autoAdjust="0"/>
  </p:normalViewPr>
  <p:slideViewPr>
    <p:cSldViewPr>
      <p:cViewPr varScale="1">
        <p:scale>
          <a:sx n="121" d="100"/>
          <a:sy n="121" d="100"/>
        </p:scale>
        <p:origin x="-199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20120"/>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macaque:Users:oscar:Documents:Courses:lectures-cp:12ThreadPool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areaChart>
        <c:grouping val="standard"/>
        <c:ser>
          <c:idx val="0"/>
          <c:order val="0"/>
          <c:tx>
            <c:strRef>
              <c:f>'iMac 4 core'!$A$22</c:f>
              <c:strCache>
                <c:ptCount val="1"/>
                <c:pt idx="0">
                  <c:v>threads</c:v>
                </c:pt>
              </c:strCache>
            </c:strRef>
          </c:tx>
          <c:val>
            <c:numRef>
              <c:f>'iMac 4 core'!$A$23:$A$41</c:f>
              <c:numCache>
                <c:formatCode>General</c:formatCode>
                <c:ptCount val="1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numCache>
            </c:numRef>
          </c:val>
        </c:ser>
        <c:ser>
          <c:idx val="1"/>
          <c:order val="1"/>
          <c:tx>
            <c:strRef>
              <c:f>'iMac 4 core'!$B$22</c:f>
              <c:strCache>
                <c:ptCount val="1"/>
                <c:pt idx="0">
                  <c:v>time</c:v>
                </c:pt>
              </c:strCache>
            </c:strRef>
          </c:tx>
          <c:val>
            <c:numRef>
              <c:f>'iMac 4 core'!$B$23:$B$41</c:f>
              <c:numCache>
                <c:formatCode>General</c:formatCode>
                <c:ptCount val="19"/>
                <c:pt idx="0">
                  <c:v>96.0</c:v>
                </c:pt>
                <c:pt idx="1">
                  <c:v>35.0</c:v>
                </c:pt>
                <c:pt idx="2">
                  <c:v>42.0</c:v>
                </c:pt>
                <c:pt idx="3">
                  <c:v>51.0</c:v>
                </c:pt>
                <c:pt idx="4">
                  <c:v>45.0</c:v>
                </c:pt>
                <c:pt idx="5">
                  <c:v>41.0</c:v>
                </c:pt>
                <c:pt idx="6">
                  <c:v>41.0</c:v>
                </c:pt>
                <c:pt idx="7">
                  <c:v>41.0</c:v>
                </c:pt>
                <c:pt idx="8">
                  <c:v>44.0</c:v>
                </c:pt>
                <c:pt idx="9">
                  <c:v>44.0</c:v>
                </c:pt>
                <c:pt idx="10">
                  <c:v>41.0</c:v>
                </c:pt>
                <c:pt idx="11">
                  <c:v>44.0</c:v>
                </c:pt>
                <c:pt idx="12">
                  <c:v>41.0</c:v>
                </c:pt>
                <c:pt idx="13">
                  <c:v>42.0</c:v>
                </c:pt>
                <c:pt idx="14">
                  <c:v>43.0</c:v>
                </c:pt>
                <c:pt idx="15">
                  <c:v>42.0</c:v>
                </c:pt>
                <c:pt idx="16">
                  <c:v>44.0</c:v>
                </c:pt>
                <c:pt idx="17">
                  <c:v>43.0</c:v>
                </c:pt>
                <c:pt idx="18">
                  <c:v>45.0</c:v>
                </c:pt>
              </c:numCache>
            </c:numRef>
          </c:val>
        </c:ser>
        <c:axId val="530517320"/>
        <c:axId val="530541560"/>
      </c:areaChart>
      <c:catAx>
        <c:axId val="530517320"/>
        <c:scaling>
          <c:orientation val="minMax"/>
        </c:scaling>
        <c:axPos val="b"/>
        <c:tickLblPos val="nextTo"/>
        <c:crossAx val="530541560"/>
        <c:crosses val="autoZero"/>
        <c:auto val="1"/>
        <c:lblAlgn val="ctr"/>
        <c:lblOffset val="100"/>
      </c:catAx>
      <c:valAx>
        <c:axId val="530541560"/>
        <c:scaling>
          <c:orientation val="minMax"/>
        </c:scaling>
        <c:axPos val="l"/>
        <c:majorGridlines/>
        <c:numFmt formatCode="General" sourceLinked="1"/>
        <c:tickLblPos val="nextTo"/>
        <c:crossAx val="530517320"/>
        <c:crosses val="autoZero"/>
        <c:crossBetween val="midCat"/>
      </c:valAx>
    </c:plotArea>
    <c:legend>
      <c:legendPos val="r"/>
      <c:layout/>
    </c:legend>
    <c:plotVisOnly val="1"/>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charset="0"/>
              </a:defRPr>
            </a:lvl1pPr>
          </a:lstStyle>
          <a:p>
            <a:endParaRPr 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charset="0"/>
              </a:defRPr>
            </a:lvl1pPr>
          </a:lstStyle>
          <a:p>
            <a:endParaRPr 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charset="0"/>
              </a:defRPr>
            </a:lvl1pPr>
          </a:lstStyle>
          <a:p>
            <a:endParaRPr 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fld id="{5CB9D4BE-97ED-D644-B6FA-01C981B8E0C2}" type="slidenum">
              <a:rPr lang="en-US"/>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charset="0"/>
              </a:defRPr>
            </a:lvl1pPr>
          </a:lstStyle>
          <a:p>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charset="0"/>
              </a:defRPr>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charset="0"/>
              </a:defRPr>
            </a:lvl1pPr>
          </a:lstStyle>
          <a:p>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fld id="{5ABDFAD1-2743-3F4F-8EBB-F5CEA22ACB1D}"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Rot="1" noChangeAspect="1" noChangeArrowheads="1"/>
          </p:cNvSpPr>
          <p:nvPr>
            <p:ph type="sldImg"/>
          </p:nvPr>
        </p:nvSpPr>
        <p:spPr>
          <a:solidFill>
            <a:srgbClr val="FFFFFF"/>
          </a:solidFill>
          <a:ln/>
        </p:spPr>
      </p:sp>
      <p:sp>
        <p:nvSpPr>
          <p:cNvPr id="11267"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r>
              <a:rPr lang="en-US" dirty="0" smtClean="0"/>
              <a:t>Old slide:</a:t>
            </a:r>
          </a:p>
          <a:p>
            <a:pPr marL="342900" indent="-342900">
              <a:buFont typeface="Helvetica CE" charset="0"/>
              <a:buNone/>
            </a:pPr>
            <a:r>
              <a:rPr lang="en-US" i="1" dirty="0" smtClean="0">
                <a:solidFill>
                  <a:srgbClr val="7F0101"/>
                </a:solidFill>
              </a:rPr>
              <a:t>Hard to extend beyond three layers because:</a:t>
            </a:r>
            <a:endParaRPr lang="en-US" dirty="0" smtClean="0"/>
          </a:p>
          <a:p>
            <a:pPr marL="342900" indent="-342900"/>
            <a:r>
              <a:rPr lang="en-US" dirty="0" smtClean="0"/>
              <a:t>Control may depend on unavailable information</a:t>
            </a:r>
          </a:p>
          <a:p>
            <a:pPr marL="742950" lvl="1" indent="-285750"/>
            <a:r>
              <a:rPr lang="en-US" dirty="0" smtClean="0"/>
              <a:t>Because it is not safely accessible</a:t>
            </a:r>
          </a:p>
          <a:p>
            <a:pPr marL="742950" lvl="1" indent="-285750"/>
            <a:r>
              <a:rPr lang="en-US" dirty="0" smtClean="0"/>
              <a:t>Because it is not represented (e.g., message history)</a:t>
            </a:r>
          </a:p>
          <a:p>
            <a:pPr marL="342900" indent="-342900"/>
            <a:r>
              <a:rPr lang="en-US" dirty="0" smtClean="0"/>
              <a:t>Synchronization policies of different layers may conflict </a:t>
            </a:r>
          </a:p>
          <a:p>
            <a:pPr marL="742950" lvl="1" indent="-285750"/>
            <a:r>
              <a:rPr lang="en-US" dirty="0" smtClean="0"/>
              <a:t>E.g., nested monitor lockouts</a:t>
            </a:r>
          </a:p>
          <a:p>
            <a:pPr marL="342900" indent="-342900"/>
            <a:r>
              <a:rPr lang="en-US" dirty="0" smtClean="0"/>
              <a:t>Ground actions may need to know current policy</a:t>
            </a:r>
          </a:p>
          <a:p>
            <a:pPr marL="742950" lvl="1" indent="-285750"/>
            <a:r>
              <a:rPr lang="en-US" dirty="0" smtClean="0"/>
              <a:t>E.g., blocking vs. failing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Rot="1" noChangeAspect="1" noChangeArrowheads="1"/>
          </p:cNvSpPr>
          <p:nvPr>
            <p:ph type="sldImg"/>
          </p:nvPr>
        </p:nvSpPr>
        <p:spPr>
          <a:solidFill>
            <a:srgbClr val="FFFFFF"/>
          </a:solidFill>
          <a:ln/>
        </p:spPr>
      </p:sp>
      <p:sp>
        <p:nvSpPr>
          <p:cNvPr id="3379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Rot="1" noChangeAspect="1" noChangeArrowheads="1"/>
          </p:cNvSpPr>
          <p:nvPr>
            <p:ph type="sldImg"/>
          </p:nvPr>
        </p:nvSpPr>
        <p:spPr>
          <a:solidFill>
            <a:srgbClr val="FFFFFF"/>
          </a:solidFill>
          <a:ln/>
        </p:spPr>
      </p:sp>
      <p:sp>
        <p:nvSpPr>
          <p:cNvPr id="4813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Rot="1" noChangeAspect="1" noChangeArrowheads="1"/>
          </p:cNvSpPr>
          <p:nvPr>
            <p:ph type="sldImg"/>
          </p:nvPr>
        </p:nvSpPr>
        <p:spPr>
          <a:solidFill>
            <a:srgbClr val="FFFFFF"/>
          </a:solidFill>
          <a:ln/>
        </p:spPr>
      </p:sp>
      <p:sp>
        <p:nvSpPr>
          <p:cNvPr id="1331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Rot="1" noChangeAspect="1" noChangeArrowheads="1"/>
          </p:cNvSpPr>
          <p:nvPr>
            <p:ph type="sldImg"/>
          </p:nvPr>
        </p:nvSpPr>
        <p:spPr>
          <a:solidFill>
            <a:srgbClr val="FFFFFF"/>
          </a:solidFill>
          <a:ln/>
        </p:spPr>
      </p:sp>
      <p:sp>
        <p:nvSpPr>
          <p:cNvPr id="58371" name="Rectangle 3"/>
          <p:cNvSpPr>
            <a:spLocks noGrp="1" noChangeArrowheads="1"/>
          </p:cNvSpPr>
          <p:nvPr>
            <p:ph type="body" idx="1"/>
          </p:nvPr>
        </p:nvSpPr>
        <p:spPr>
          <a:solidFill>
            <a:srgbClr val="FFFFFF"/>
          </a:solidFill>
          <a:ln>
            <a:solidFill>
              <a:srgbClr val="000000"/>
            </a:solidFill>
          </a:ln>
        </p:spPr>
        <p:txBody>
          <a:bodyPr/>
          <a:lstStyle/>
          <a:p>
            <a:r>
              <a:rPr lang="en-US"/>
              <a:t>It is impossible for primes to be discovered out of order!</a:t>
            </a:r>
          </a:p>
          <a:p>
            <a:r>
              <a:rPr lang="en-US"/>
              <a:t>The only synchronization is hidden in the Slot class.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Rot="1" noChangeAspect="1" noChangeArrowheads="1"/>
          </p:cNvSpPr>
          <p:nvPr>
            <p:ph type="sldImg"/>
          </p:nvPr>
        </p:nvSpPr>
        <p:spPr>
          <a:solidFill>
            <a:srgbClr val="FFFFFF"/>
          </a:solidFill>
          <a:ln/>
        </p:spPr>
      </p:sp>
      <p:sp>
        <p:nvSpPr>
          <p:cNvPr id="6246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1026"/>
          <p:cNvSpPr>
            <a:spLocks noGrp="1" noRot="1" noChangeAspect="1" noChangeArrowheads="1" noTextEdit="1"/>
          </p:cNvSpPr>
          <p:nvPr>
            <p:ph type="sldImg"/>
          </p:nvPr>
        </p:nvSpPr>
        <p:spPr>
          <a:ln/>
        </p:spPr>
      </p:sp>
      <p:sp>
        <p:nvSpPr>
          <p:cNvPr id="68611" name="Rectangle 1027"/>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2"/>
          <p:cNvSpPr>
            <a:spLocks noGrp="1" noRot="1" noChangeAspect="1" noChangeArrowheads="1"/>
          </p:cNvSpPr>
          <p:nvPr>
            <p:ph type="sldImg"/>
          </p:nvPr>
        </p:nvSpPr>
        <p:spPr>
          <a:solidFill>
            <a:srgbClr val="FFFFFF"/>
          </a:solidFill>
          <a:ln/>
        </p:spPr>
      </p:sp>
      <p:sp>
        <p:nvSpPr>
          <p:cNvPr id="7680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r>
              <a:rPr lang="en-US" smtClean="0"/>
              <a:t>We are using the fly implementation: www.flyobjectspace.com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r>
              <a:rPr lang="en-US" smtClean="0"/>
              <a:t>Print statements have been removed from this version.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Slide Image Placeholder 1"/>
          <p:cNvSpPr>
            <a:spLocks noGrp="1" noRot="1" noChangeAspect="1"/>
          </p:cNvSpPr>
          <p:nvPr>
            <p:ph type="sldImg"/>
          </p:nvPr>
        </p:nvSpPr>
        <p:spPr>
          <a:ln/>
        </p:spPr>
      </p:sp>
      <p:sp>
        <p:nvSpPr>
          <p:cNvPr id="82947" name="Notes Placeholder 2"/>
          <p:cNvSpPr>
            <a:spLocks noGrp="1"/>
          </p:cNvSpPr>
          <p:nvPr>
            <p:ph type="body" idx="1"/>
          </p:nvPr>
        </p:nvSpPr>
        <p:spPr>
          <a:noFill/>
          <a:ln/>
        </p:spPr>
        <p:txBody>
          <a:bodyPr/>
          <a:lstStyle/>
          <a:p>
            <a:r>
              <a:rPr lang="en-US" smtClean="0"/>
              <a:t>Run this twice – second time faster since all tuples have been cached. (Comment out line to empty tuple space.)</a:t>
            </a:r>
          </a:p>
          <a:p>
            <a:r>
              <a:rPr lang="en-US" smtClean="0"/>
              <a:t>Show how large fibinacci values can be computed.</a:t>
            </a:r>
          </a:p>
        </p:txBody>
      </p:sp>
      <p:sp>
        <p:nvSpPr>
          <p:cNvPr id="82948" name="Slide Number Placeholder 3"/>
          <p:cNvSpPr>
            <a:spLocks noGrp="1"/>
          </p:cNvSpPr>
          <p:nvPr>
            <p:ph type="sldNum" sz="quarter" idx="5"/>
          </p:nvPr>
        </p:nvSpPr>
        <p:spPr>
          <a:noFill/>
        </p:spPr>
        <p:txBody>
          <a:bodyPr/>
          <a:lstStyle/>
          <a:p>
            <a:fld id="{EBB0DEE4-788B-1D43-BC07-ACB74A8588D6}" type="slidenum">
              <a:rPr lang="en-US" smtClean="0"/>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4" name="Rectangle 2"/>
          <p:cNvSpPr>
            <a:spLocks noGrp="1" noRot="1" noChangeAspect="1" noChangeArrowheads="1"/>
          </p:cNvSpPr>
          <p:nvPr>
            <p:ph type="sldImg"/>
          </p:nvPr>
        </p:nvSpPr>
        <p:spPr>
          <a:solidFill>
            <a:srgbClr val="FFFFFF"/>
          </a:solidFill>
          <a:ln/>
        </p:spPr>
      </p:sp>
      <p:sp>
        <p:nvSpPr>
          <p:cNvPr id="8499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Adding many more threads does not necessarily give you better performance. The best result here is with 2 threads.</a:t>
            </a:r>
            <a:endParaRPr lang="en-US" dirty="0"/>
          </a:p>
        </p:txBody>
      </p:sp>
      <p:sp>
        <p:nvSpPr>
          <p:cNvPr id="4" name="Slide Number Placeholder 3"/>
          <p:cNvSpPr>
            <a:spLocks noGrp="1"/>
          </p:cNvSpPr>
          <p:nvPr>
            <p:ph type="sldNum" sz="quarter" idx="10"/>
          </p:nvPr>
        </p:nvSpPr>
        <p:spPr/>
        <p:txBody>
          <a:bodyPr/>
          <a:lstStyle/>
          <a:p>
            <a:fld id="{5ABDFAD1-2743-3F4F-8EBB-F5CEA22ACB1D}"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Rot="1" noChangeAspect="1" noChangeArrowheads="1"/>
          </p:cNvSpPr>
          <p:nvPr>
            <p:ph type="sldImg"/>
          </p:nvPr>
        </p:nvSpPr>
        <p:spPr>
          <a:solidFill>
            <a:srgbClr val="FFFFFF"/>
          </a:solidFill>
          <a:ln/>
        </p:spPr>
      </p:sp>
      <p:sp>
        <p:nvSpPr>
          <p:cNvPr id="1741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Rectangle 2"/>
          <p:cNvSpPr>
            <a:spLocks noGrp="1" noRot="1" noChangeAspect="1" noChangeArrowheads="1"/>
          </p:cNvSpPr>
          <p:nvPr>
            <p:ph type="sldImg"/>
          </p:nvPr>
        </p:nvSpPr>
        <p:spPr>
          <a:solidFill>
            <a:srgbClr val="FFFFFF"/>
          </a:solidFill>
          <a:ln/>
        </p:spPr>
      </p:sp>
      <p:sp>
        <p:nvSpPr>
          <p:cNvPr id="9318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Rot="1" noChangeAspect="1" noChangeArrowheads="1"/>
          </p:cNvSpPr>
          <p:nvPr>
            <p:ph type="sldImg"/>
          </p:nvPr>
        </p:nvSpPr>
        <p:spPr>
          <a:solidFill>
            <a:srgbClr val="FFFFFF"/>
          </a:solidFill>
          <a:ln/>
        </p:spPr>
      </p:sp>
      <p:sp>
        <p:nvSpPr>
          <p:cNvPr id="2355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07950"/>
            <a:ext cx="7305675" cy="6640513"/>
          </a:xfrm>
          <a:prstGeom prst="rect">
            <a:avLst/>
          </a:prstGeom>
          <a:solidFill>
            <a:srgbClr val="E1EBF5"/>
          </a:solidFill>
          <a:ln w="9525">
            <a:noFill/>
            <a:miter lim="800000"/>
            <a:headEnd/>
            <a:tailEnd/>
          </a:ln>
          <a:effectLst/>
        </p:spPr>
        <p:txBody>
          <a:bodyPr wrap="none" anchor="ctr">
            <a:prstTxWarp prst="textNoShape">
              <a:avLst/>
            </a:prstTxWarp>
          </a:bodyPr>
          <a:lstStyle/>
          <a:p>
            <a:endParaRPr lang="en-US"/>
          </a:p>
        </p:txBody>
      </p:sp>
      <p:sp>
        <p:nvSpPr>
          <p:cNvPr id="5" name="Rectangle 11"/>
          <p:cNvSpPr>
            <a:spLocks noChangeArrowheads="1"/>
          </p:cNvSpPr>
          <p:nvPr userDrawn="1"/>
        </p:nvSpPr>
        <p:spPr bwMode="auto">
          <a:xfrm>
            <a:off x="0" y="1447800"/>
            <a:ext cx="7315200" cy="5029200"/>
          </a:xfrm>
          <a:prstGeom prst="rect">
            <a:avLst/>
          </a:prstGeom>
          <a:solidFill>
            <a:srgbClr val="9CBDDE"/>
          </a:solidFill>
          <a:ln w="9525">
            <a:noFill/>
            <a:miter lim="800000"/>
            <a:headEnd/>
            <a:tailEnd/>
          </a:ln>
          <a:effectLst/>
        </p:spPr>
        <p:txBody>
          <a:bodyPr wrap="none" anchor="ctr">
            <a:prstTxWarp prst="textNoShape">
              <a:avLst/>
            </a:prstTxWarp>
          </a:bodyPr>
          <a:lstStyle/>
          <a:p>
            <a:pPr algn="ctr"/>
            <a:endParaRPr lang="de-DE">
              <a:latin typeface="Times" charset="0"/>
            </a:endParaRPr>
          </a:p>
        </p:txBody>
      </p:sp>
      <p:sp>
        <p:nvSpPr>
          <p:cNvPr id="6" name="Rectangle 2"/>
          <p:cNvSpPr>
            <a:spLocks noChangeArrowheads="1"/>
          </p:cNvSpPr>
          <p:nvPr/>
        </p:nvSpPr>
        <p:spPr bwMode="auto">
          <a:xfrm>
            <a:off x="7305675" y="1447800"/>
            <a:ext cx="1835150" cy="5029200"/>
          </a:xfrm>
          <a:prstGeom prst="rect">
            <a:avLst/>
          </a:prstGeom>
          <a:solidFill>
            <a:srgbClr val="B3CCE6"/>
          </a:solidFill>
          <a:ln w="9525">
            <a:noFill/>
            <a:miter lim="800000"/>
            <a:headEnd/>
            <a:tailEnd/>
          </a:ln>
          <a:effectLst/>
        </p:spPr>
        <p:txBody>
          <a:bodyPr wrap="none" anchor="ctr">
            <a:prstTxWarp prst="textNoShape">
              <a:avLst/>
            </a:prstTxWarp>
          </a:bodyPr>
          <a:lstStyle/>
          <a:p>
            <a:pPr algn="ctr"/>
            <a:endParaRPr lang="de-DE">
              <a:solidFill>
                <a:srgbClr val="BED3EA"/>
              </a:solidFill>
              <a:latin typeface="Times" charset="0"/>
            </a:endParaRPr>
          </a:p>
        </p:txBody>
      </p:sp>
      <p:pic>
        <p:nvPicPr>
          <p:cNvPr id="7" name="Picture 10"/>
          <p:cNvPicPr>
            <a:picLocks noChangeAspect="1" noChangeArrowheads="1"/>
          </p:cNvPicPr>
          <p:nvPr/>
        </p:nvPicPr>
        <p:blipFill>
          <a:blip r:embed="rId2"/>
          <a:srcRect/>
          <a:stretch>
            <a:fillRect/>
          </a:stretch>
        </p:blipFill>
        <p:spPr bwMode="auto">
          <a:xfrm>
            <a:off x="7737475" y="107950"/>
            <a:ext cx="1306513" cy="1006475"/>
          </a:xfrm>
          <a:prstGeom prst="rect">
            <a:avLst/>
          </a:prstGeom>
          <a:noFill/>
          <a:ln w="9525">
            <a:noFill/>
            <a:miter lim="800000"/>
            <a:headEnd/>
            <a:tailEnd/>
          </a:ln>
        </p:spPr>
      </p:pic>
      <p:sp>
        <p:nvSpPr>
          <p:cNvPr id="218117" name="Rectangle 5"/>
          <p:cNvSpPr>
            <a:spLocks noGrp="1" noChangeArrowheads="1"/>
          </p:cNvSpPr>
          <p:nvPr>
            <p:ph type="ctrTitle"/>
          </p:nvPr>
        </p:nvSpPr>
        <p:spPr>
          <a:xfrm>
            <a:off x="539750" y="1654175"/>
            <a:ext cx="6621463" cy="1143000"/>
          </a:xfrm>
        </p:spPr>
        <p:txBody>
          <a:bodyPr/>
          <a:lstStyle>
            <a:lvl1pPr>
              <a:defRPr>
                <a:solidFill>
                  <a:srgbClr val="550F85"/>
                </a:solidFill>
              </a:defRPr>
            </a:lvl1pPr>
          </a:lstStyle>
          <a:p>
            <a:r>
              <a:rPr lang="de-CH"/>
              <a:t>Click to edit Master title style</a:t>
            </a:r>
          </a:p>
        </p:txBody>
      </p:sp>
      <p:sp>
        <p:nvSpPr>
          <p:cNvPr id="218118" name="Rectangle 6"/>
          <p:cNvSpPr>
            <a:spLocks noGrp="1" noChangeArrowheads="1"/>
          </p:cNvSpPr>
          <p:nvPr>
            <p:ph type="subTitle" idx="1"/>
          </p:nvPr>
        </p:nvSpPr>
        <p:spPr>
          <a:xfrm>
            <a:off x="539750" y="3022600"/>
            <a:ext cx="6621463" cy="1752600"/>
          </a:xfrm>
        </p:spPr>
        <p:txBody>
          <a:bodyPr anchor="t"/>
          <a:lstStyle>
            <a:lvl1pPr marL="0" indent="0">
              <a:buFontTx/>
              <a:buNone/>
              <a:defRPr/>
            </a:lvl1pPr>
          </a:lstStyle>
          <a:p>
            <a:r>
              <a:rPr lang="de-CH"/>
              <a:t>Click to edit Master subtitle style</a:t>
            </a:r>
          </a:p>
        </p:txBody>
      </p:sp>
      <p:sp>
        <p:nvSpPr>
          <p:cNvPr id="8" name="Rectangle 7"/>
          <p:cNvSpPr>
            <a:spLocks noGrp="1" noChangeArrowheads="1"/>
          </p:cNvSpPr>
          <p:nvPr>
            <p:ph type="dt" sz="half" idx="10"/>
          </p:nvPr>
        </p:nvSpPr>
        <p:spPr>
          <a:xfrm>
            <a:off x="539750" y="6548438"/>
            <a:ext cx="2889250" cy="252412"/>
          </a:xfrm>
        </p:spPr>
        <p:txBody>
          <a:bodyPr wrap="none"/>
          <a:lstStyle>
            <a:lvl1pPr>
              <a:defRPr>
                <a:solidFill>
                  <a:schemeClr val="tx1"/>
                </a:solidFill>
              </a:defRPr>
            </a:lvl1pPr>
          </a:lstStyle>
          <a:p>
            <a:r>
              <a:rPr lang="en-US"/>
              <a:t>© Oscar Nierstrasz</a:t>
            </a:r>
            <a:endParaRPr lang="de-CH"/>
          </a:p>
        </p:txBody>
      </p:sp>
      <p:sp>
        <p:nvSpPr>
          <p:cNvPr id="9" name="Rectangle 8"/>
          <p:cNvSpPr>
            <a:spLocks noGrp="1" noChangeArrowheads="1"/>
          </p:cNvSpPr>
          <p:nvPr>
            <p:ph type="ftr" sz="quarter" idx="11"/>
          </p:nvPr>
        </p:nvSpPr>
        <p:spPr>
          <a:xfrm>
            <a:off x="107950" y="179388"/>
            <a:ext cx="4464050" cy="252412"/>
          </a:xfrm>
        </p:spPr>
        <p:txBody>
          <a:bodyPr wrap="square"/>
          <a:lstStyle>
            <a:lvl1pPr>
              <a:defRPr>
                <a:solidFill>
                  <a:schemeClr val="tx1"/>
                </a:solidFill>
              </a:defRPr>
            </a:lvl1pPr>
          </a:lstStyle>
          <a:p>
            <a:r>
              <a:rPr lang="en-US"/>
              <a:t>Architectural Styles for Concurrency</a:t>
            </a:r>
            <a:endParaRPr lang="de-CH"/>
          </a:p>
        </p:txBody>
      </p:sp>
      <p:sp>
        <p:nvSpPr>
          <p:cNvPr id="10" name="Rectangle 9"/>
          <p:cNvSpPr>
            <a:spLocks noGrp="1" noChangeArrowheads="1"/>
          </p:cNvSpPr>
          <p:nvPr>
            <p:ph type="sldNum" sz="quarter" idx="12"/>
          </p:nvPr>
        </p:nvSpPr>
        <p:spPr>
          <a:xfrm>
            <a:off x="8743950" y="6548438"/>
            <a:ext cx="360363" cy="215900"/>
          </a:xfrm>
        </p:spPr>
        <p:txBody>
          <a:bodyPr/>
          <a:lstStyle>
            <a:lvl1pPr>
              <a:defRPr>
                <a:solidFill>
                  <a:schemeClr val="tx1"/>
                </a:solidFill>
              </a:defRPr>
            </a:lvl1pPr>
          </a:lstStyle>
          <a:p>
            <a:fld id="{CF566D41-1C23-D646-AD7A-82B45929429F}" type="slidenum">
              <a:rPr lang="de-CH"/>
              <a:pPr/>
              <a:t>‹#›</a:t>
            </a:fld>
            <a:endParaRPr lang="de-CH" sz="1400">
              <a:latin typeface="Time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r>
              <a:rPr lang="en-US"/>
              <a:t>© Oscar Nierstrasz</a:t>
            </a:r>
            <a:endParaRPr lang="de-CH"/>
          </a:p>
        </p:txBody>
      </p:sp>
      <p:sp>
        <p:nvSpPr>
          <p:cNvPr id="5" name="Rectangle 7"/>
          <p:cNvSpPr>
            <a:spLocks noGrp="1" noChangeArrowheads="1"/>
          </p:cNvSpPr>
          <p:nvPr>
            <p:ph type="ftr" sz="quarter" idx="11"/>
          </p:nvPr>
        </p:nvSpPr>
        <p:spPr>
          <a:ln/>
        </p:spPr>
        <p:txBody>
          <a:bodyPr/>
          <a:lstStyle>
            <a:lvl1pPr>
              <a:defRPr/>
            </a:lvl1pPr>
          </a:lstStyle>
          <a:p>
            <a:r>
              <a:rPr lang="en-US"/>
              <a:t>Architectural Styles for Concurrency</a:t>
            </a:r>
            <a:endParaRPr lang="de-CH"/>
          </a:p>
        </p:txBody>
      </p:sp>
      <p:sp>
        <p:nvSpPr>
          <p:cNvPr id="6" name="Rectangle 8"/>
          <p:cNvSpPr>
            <a:spLocks noGrp="1" noChangeArrowheads="1"/>
          </p:cNvSpPr>
          <p:nvPr>
            <p:ph type="sldNum" sz="quarter" idx="12"/>
          </p:nvPr>
        </p:nvSpPr>
        <p:spPr>
          <a:ln/>
        </p:spPr>
        <p:txBody>
          <a:bodyPr/>
          <a:lstStyle>
            <a:lvl1pPr>
              <a:defRPr/>
            </a:lvl1pPr>
          </a:lstStyle>
          <a:p>
            <a:fld id="{DE01858A-7BB4-324B-9155-493AB29C1794}" type="slidenum">
              <a:rPr lang="de-CH"/>
              <a:pPr/>
              <a:t>‹#›</a:t>
            </a:fld>
            <a:endParaRPr lang="de-CH" sz="1400">
              <a:solidFill>
                <a:srgbClr val="7E7E7E"/>
              </a:solidFill>
              <a:latin typeface="Times"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9750" y="1654175"/>
            <a:ext cx="395922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1654175"/>
            <a:ext cx="395922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r>
              <a:rPr lang="en-US"/>
              <a:t>© Oscar Nierstrasz</a:t>
            </a:r>
            <a:endParaRPr lang="de-CH"/>
          </a:p>
        </p:txBody>
      </p:sp>
      <p:sp>
        <p:nvSpPr>
          <p:cNvPr id="6" name="Rectangle 7"/>
          <p:cNvSpPr>
            <a:spLocks noGrp="1" noChangeArrowheads="1"/>
          </p:cNvSpPr>
          <p:nvPr>
            <p:ph type="ftr" sz="quarter" idx="11"/>
          </p:nvPr>
        </p:nvSpPr>
        <p:spPr>
          <a:ln/>
        </p:spPr>
        <p:txBody>
          <a:bodyPr/>
          <a:lstStyle>
            <a:lvl1pPr>
              <a:defRPr/>
            </a:lvl1pPr>
          </a:lstStyle>
          <a:p>
            <a:r>
              <a:rPr lang="en-US"/>
              <a:t>Architectural Styles for Concurrency</a:t>
            </a:r>
            <a:endParaRPr lang="de-CH"/>
          </a:p>
        </p:txBody>
      </p:sp>
      <p:sp>
        <p:nvSpPr>
          <p:cNvPr id="7" name="Rectangle 8"/>
          <p:cNvSpPr>
            <a:spLocks noGrp="1" noChangeArrowheads="1"/>
          </p:cNvSpPr>
          <p:nvPr>
            <p:ph type="sldNum" sz="quarter" idx="12"/>
          </p:nvPr>
        </p:nvSpPr>
        <p:spPr>
          <a:ln/>
        </p:spPr>
        <p:txBody>
          <a:bodyPr/>
          <a:lstStyle>
            <a:lvl1pPr>
              <a:defRPr/>
            </a:lvl1pPr>
          </a:lstStyle>
          <a:p>
            <a:fld id="{F27EFEE3-2FD4-354E-8C42-846D7C4323DE}" type="slidenum">
              <a:rPr lang="de-CH"/>
              <a:pPr/>
              <a:t>‹#›</a:t>
            </a:fld>
            <a:endParaRPr lang="de-CH" sz="1400">
              <a:solidFill>
                <a:srgbClr val="7E7E7E"/>
              </a:solidFill>
              <a:latin typeface="Times"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r>
              <a:rPr lang="en-US"/>
              <a:t>© Oscar Nierstrasz</a:t>
            </a:r>
            <a:endParaRPr lang="de-CH"/>
          </a:p>
        </p:txBody>
      </p:sp>
      <p:sp>
        <p:nvSpPr>
          <p:cNvPr id="4" name="Rectangle 7"/>
          <p:cNvSpPr>
            <a:spLocks noGrp="1" noChangeArrowheads="1"/>
          </p:cNvSpPr>
          <p:nvPr>
            <p:ph type="ftr" sz="quarter" idx="11"/>
          </p:nvPr>
        </p:nvSpPr>
        <p:spPr>
          <a:ln/>
        </p:spPr>
        <p:txBody>
          <a:bodyPr/>
          <a:lstStyle>
            <a:lvl1pPr>
              <a:defRPr/>
            </a:lvl1pPr>
          </a:lstStyle>
          <a:p>
            <a:r>
              <a:rPr lang="en-US"/>
              <a:t>Architectural Styles for Concurrency</a:t>
            </a:r>
            <a:endParaRPr lang="de-CH"/>
          </a:p>
        </p:txBody>
      </p:sp>
      <p:sp>
        <p:nvSpPr>
          <p:cNvPr id="5" name="Rectangle 8"/>
          <p:cNvSpPr>
            <a:spLocks noGrp="1" noChangeArrowheads="1"/>
          </p:cNvSpPr>
          <p:nvPr>
            <p:ph type="sldNum" sz="quarter" idx="12"/>
          </p:nvPr>
        </p:nvSpPr>
        <p:spPr>
          <a:ln/>
        </p:spPr>
        <p:txBody>
          <a:bodyPr/>
          <a:lstStyle>
            <a:lvl1pPr>
              <a:defRPr/>
            </a:lvl1pPr>
          </a:lstStyle>
          <a:p>
            <a:fld id="{020BF479-3A39-EA4C-BD57-CFD10FD3C5AD}" type="slidenum">
              <a:rPr lang="de-CH"/>
              <a:pPr/>
              <a:t>‹#›</a:t>
            </a:fld>
            <a:endParaRPr lang="de-CH" sz="1400">
              <a:solidFill>
                <a:srgbClr val="7E7E7E"/>
              </a:solidFill>
              <a:latin typeface="Times"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r>
              <a:rPr lang="en-US"/>
              <a:t>© Oscar Nierstrasz</a:t>
            </a:r>
            <a:endParaRPr lang="de-CH"/>
          </a:p>
        </p:txBody>
      </p:sp>
      <p:sp>
        <p:nvSpPr>
          <p:cNvPr id="3" name="Rectangle 7"/>
          <p:cNvSpPr>
            <a:spLocks noGrp="1" noChangeArrowheads="1"/>
          </p:cNvSpPr>
          <p:nvPr>
            <p:ph type="ftr" sz="quarter" idx="11"/>
          </p:nvPr>
        </p:nvSpPr>
        <p:spPr>
          <a:ln/>
        </p:spPr>
        <p:txBody>
          <a:bodyPr/>
          <a:lstStyle>
            <a:lvl1pPr>
              <a:defRPr/>
            </a:lvl1pPr>
          </a:lstStyle>
          <a:p>
            <a:r>
              <a:rPr lang="en-US"/>
              <a:t>Architectural Styles for Concurrency</a:t>
            </a:r>
            <a:endParaRPr lang="de-CH"/>
          </a:p>
        </p:txBody>
      </p:sp>
      <p:sp>
        <p:nvSpPr>
          <p:cNvPr id="4" name="Rectangle 8"/>
          <p:cNvSpPr>
            <a:spLocks noGrp="1" noChangeArrowheads="1"/>
          </p:cNvSpPr>
          <p:nvPr>
            <p:ph type="sldNum" sz="quarter" idx="12"/>
          </p:nvPr>
        </p:nvSpPr>
        <p:spPr>
          <a:ln/>
        </p:spPr>
        <p:txBody>
          <a:bodyPr/>
          <a:lstStyle>
            <a:lvl1pPr>
              <a:defRPr/>
            </a:lvl1pPr>
          </a:lstStyle>
          <a:p>
            <a:fld id="{A2C6B09F-6710-5D45-89F3-D7F00E8AE0EE}" type="slidenum">
              <a:rPr lang="de-CH"/>
              <a:pPr/>
              <a:t>‹#›</a:t>
            </a:fld>
            <a:endParaRPr lang="de-CH" sz="1400">
              <a:solidFill>
                <a:srgbClr val="7E7E7E"/>
              </a:solidFill>
              <a:latin typeface="Times"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9750" y="647700"/>
            <a:ext cx="6621463" cy="817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9750" y="1654175"/>
            <a:ext cx="8061325" cy="4498975"/>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r>
              <a:rPr lang="en-US"/>
              <a:t>© Oscar Nierstrasz</a:t>
            </a:r>
            <a:endParaRPr lang="de-CH"/>
          </a:p>
        </p:txBody>
      </p:sp>
      <p:sp>
        <p:nvSpPr>
          <p:cNvPr id="5" name="Footer Placeholder 4"/>
          <p:cNvSpPr>
            <a:spLocks noGrp="1"/>
          </p:cNvSpPr>
          <p:nvPr>
            <p:ph type="ftr" sz="quarter" idx="11"/>
          </p:nvPr>
        </p:nvSpPr>
        <p:spPr/>
        <p:txBody>
          <a:bodyPr/>
          <a:lstStyle>
            <a:lvl1pPr>
              <a:defRPr/>
            </a:lvl1pPr>
          </a:lstStyle>
          <a:p>
            <a:r>
              <a:rPr lang="en-US"/>
              <a:t>Architectural Styles for Concurrency</a:t>
            </a:r>
            <a:endParaRPr lang="de-CH"/>
          </a:p>
        </p:txBody>
      </p:sp>
      <p:sp>
        <p:nvSpPr>
          <p:cNvPr id="6" name="Slide Number Placeholder 5"/>
          <p:cNvSpPr>
            <a:spLocks noGrp="1"/>
          </p:cNvSpPr>
          <p:nvPr>
            <p:ph type="sldNum" sz="quarter" idx="12"/>
          </p:nvPr>
        </p:nvSpPr>
        <p:spPr/>
        <p:txBody>
          <a:bodyPr/>
          <a:lstStyle>
            <a:lvl1pPr>
              <a:defRPr/>
            </a:lvl1pPr>
          </a:lstStyle>
          <a:p>
            <a:r>
              <a:rPr lang="de-CH"/>
              <a:t>CP 11.</a:t>
            </a:r>
            <a:fld id="{955D1AC8-B060-2C4B-9015-857B9807EBB5}" type="slidenum">
              <a:rPr lang="de-CH"/>
              <a:pPr/>
              <a:t>‹#›</a:t>
            </a:fld>
            <a:endParaRPr lang="de-CH" sz="1400">
              <a:solidFill>
                <a:srgbClr val="7E7E7E"/>
              </a:solidFill>
              <a:latin typeface="Times"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17098" name="Rectangle 10"/>
          <p:cNvSpPr>
            <a:spLocks noChangeArrowheads="1"/>
          </p:cNvSpPr>
          <p:nvPr userDrawn="1"/>
        </p:nvSpPr>
        <p:spPr bwMode="auto">
          <a:xfrm>
            <a:off x="0" y="0"/>
            <a:ext cx="9144000" cy="1447800"/>
          </a:xfrm>
          <a:prstGeom prst="rect">
            <a:avLst/>
          </a:prstGeom>
          <a:solidFill>
            <a:srgbClr val="E1EBF5"/>
          </a:solidFill>
          <a:ln w="9525">
            <a:noFill/>
            <a:miter lim="800000"/>
            <a:headEnd/>
            <a:tailEnd/>
          </a:ln>
          <a:effectLst/>
        </p:spPr>
        <p:txBody>
          <a:bodyPr wrap="none" anchor="ctr">
            <a:prstTxWarp prst="textNoShape">
              <a:avLst/>
            </a:prstTxWarp>
          </a:bodyPr>
          <a:lstStyle/>
          <a:p>
            <a:endParaRPr lang="en-US"/>
          </a:p>
        </p:txBody>
      </p:sp>
      <p:sp>
        <p:nvSpPr>
          <p:cNvPr id="217091" name="Rectangle 3"/>
          <p:cNvSpPr>
            <a:spLocks noChangeArrowheads="1"/>
          </p:cNvSpPr>
          <p:nvPr/>
        </p:nvSpPr>
        <p:spPr bwMode="auto">
          <a:xfrm>
            <a:off x="0" y="1438275"/>
            <a:ext cx="9144000" cy="85725"/>
          </a:xfrm>
          <a:prstGeom prst="rect">
            <a:avLst/>
          </a:prstGeom>
          <a:solidFill>
            <a:srgbClr val="9CBDDE"/>
          </a:solidFill>
          <a:ln w="9525">
            <a:noFill/>
            <a:miter lim="800000"/>
            <a:headEnd/>
            <a:tailEnd/>
          </a:ln>
          <a:effectLst/>
        </p:spPr>
        <p:txBody>
          <a:bodyPr wrap="none" anchor="ctr">
            <a:prstTxWarp prst="textNoShape">
              <a:avLst/>
            </a:prstTxWarp>
          </a:bodyPr>
          <a:lstStyle/>
          <a:p>
            <a:pPr algn="ctr"/>
            <a:endParaRPr lang="de-DE">
              <a:latin typeface="Times" charset="0"/>
            </a:endParaRPr>
          </a:p>
        </p:txBody>
      </p:sp>
      <p:sp>
        <p:nvSpPr>
          <p:cNvPr id="1028" name="Rectangle 4"/>
          <p:cNvSpPr>
            <a:spLocks noGrp="1" noChangeArrowheads="1"/>
          </p:cNvSpPr>
          <p:nvPr>
            <p:ph type="title"/>
          </p:nvPr>
        </p:nvSpPr>
        <p:spPr bwMode="auto">
          <a:xfrm>
            <a:off x="539750" y="554038"/>
            <a:ext cx="8070850" cy="8175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CH"/>
              <a:t>Click to edit Master title style</a:t>
            </a:r>
          </a:p>
        </p:txBody>
      </p:sp>
      <p:sp>
        <p:nvSpPr>
          <p:cNvPr id="1029" name="Rectangle 5"/>
          <p:cNvSpPr>
            <a:spLocks noGrp="1" noChangeArrowheads="1"/>
          </p:cNvSpPr>
          <p:nvPr>
            <p:ph type="body" idx="1"/>
          </p:nvPr>
        </p:nvSpPr>
        <p:spPr bwMode="auto">
          <a:xfrm>
            <a:off x="539750" y="1654175"/>
            <a:ext cx="8070850" cy="44989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
        <p:nvSpPr>
          <p:cNvPr id="217094" name="Rectangle 6"/>
          <p:cNvSpPr>
            <a:spLocks noGrp="1" noChangeArrowheads="1"/>
          </p:cNvSpPr>
          <p:nvPr>
            <p:ph type="dt" sz="half" idx="2"/>
          </p:nvPr>
        </p:nvSpPr>
        <p:spPr bwMode="auto">
          <a:xfrm>
            <a:off x="539750" y="6548438"/>
            <a:ext cx="3811588" cy="1793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200">
                <a:solidFill>
                  <a:srgbClr val="A7A7A7"/>
                </a:solidFill>
              </a:defRPr>
            </a:lvl1pPr>
          </a:lstStyle>
          <a:p>
            <a:r>
              <a:rPr lang="en-US"/>
              <a:t>© Oscar Nierstrasz</a:t>
            </a:r>
            <a:endParaRPr lang="de-CH"/>
          </a:p>
        </p:txBody>
      </p:sp>
      <p:sp>
        <p:nvSpPr>
          <p:cNvPr id="217095" name="Rectangle 7"/>
          <p:cNvSpPr>
            <a:spLocks noGrp="1" noChangeArrowheads="1"/>
          </p:cNvSpPr>
          <p:nvPr>
            <p:ph type="ftr" sz="quarter" idx="3"/>
          </p:nvPr>
        </p:nvSpPr>
        <p:spPr bwMode="auto">
          <a:xfrm>
            <a:off x="107950" y="179388"/>
            <a:ext cx="5399088" cy="25241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defRPr sz="1000">
                <a:solidFill>
                  <a:srgbClr val="A7A7A7"/>
                </a:solidFill>
              </a:defRPr>
            </a:lvl1pPr>
          </a:lstStyle>
          <a:p>
            <a:r>
              <a:rPr lang="en-US"/>
              <a:t>Architectural Styles for Concurrency</a:t>
            </a:r>
            <a:endParaRPr lang="de-CH"/>
          </a:p>
        </p:txBody>
      </p:sp>
      <p:sp>
        <p:nvSpPr>
          <p:cNvPr id="217096" name="Rectangle 8"/>
          <p:cNvSpPr>
            <a:spLocks noGrp="1" noChangeArrowheads="1"/>
          </p:cNvSpPr>
          <p:nvPr>
            <p:ph type="sldNum" sz="quarter" idx="4"/>
          </p:nvPr>
        </p:nvSpPr>
        <p:spPr bwMode="auto">
          <a:xfrm>
            <a:off x="7543800" y="6553200"/>
            <a:ext cx="1350963" cy="1793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200">
                <a:solidFill>
                  <a:srgbClr val="A7A7A7"/>
                </a:solidFill>
              </a:defRPr>
            </a:lvl1pPr>
          </a:lstStyle>
          <a:p>
            <a:fld id="{A186AC42-FABF-6E49-B1A0-E33CDF95E6BA}" type="slidenum">
              <a:rPr lang="de-CH"/>
              <a:pPr/>
              <a:t>‹#›</a:t>
            </a:fld>
            <a:endParaRPr lang="de-CH" sz="1400">
              <a:solidFill>
                <a:srgbClr val="7E7E7E"/>
              </a:solidFill>
              <a:latin typeface="Times" charset="0"/>
            </a:endParaRPr>
          </a:p>
        </p:txBody>
      </p:sp>
    </p:spTree>
  </p:cSld>
  <p:clrMap bg1="lt1" tx1="dk1" bg2="lt2" tx2="dk2" accent1="accent1" accent2="accent2" accent3="accent3" accent4="accent4" accent5="accent5" accent6="accent6" hlink="hlink" folHlink="folHlink"/>
  <p:sldLayoutIdLst>
    <p:sldLayoutId id="2147483799" r:id="rId1"/>
    <p:sldLayoutId id="2147483795" r:id="rId2"/>
    <p:sldLayoutId id="2147483796" r:id="rId3"/>
    <p:sldLayoutId id="2147483797" r:id="rId4"/>
    <p:sldLayoutId id="2147483798" r:id="rId5"/>
    <p:sldLayoutId id="2147483800" r:id="rId6"/>
  </p:sldLayoutIdLst>
  <p:hf hdr="0"/>
  <p:txStyles>
    <p:titleStyle>
      <a:lvl1pPr algn="l" rtl="0" eaLnBrk="0" fontAlgn="base" hangingPunct="0">
        <a:lnSpc>
          <a:spcPct val="90000"/>
        </a:lnSpc>
        <a:spcBef>
          <a:spcPct val="0"/>
        </a:spcBef>
        <a:spcAft>
          <a:spcPct val="0"/>
        </a:spcAft>
        <a:defRPr sz="2800" b="1">
          <a:solidFill>
            <a:srgbClr val="0A017F"/>
          </a:solidFill>
          <a:latin typeface="+mj-lt"/>
          <a:ea typeface="ＭＳ Ｐゴシック" charset="-128"/>
          <a:cs typeface="ＭＳ Ｐゴシック" charset="-128"/>
        </a:defRPr>
      </a:lvl1pPr>
      <a:lvl2pPr algn="l" rtl="0" eaLnBrk="0" fontAlgn="base" hangingPunct="0">
        <a:lnSpc>
          <a:spcPct val="90000"/>
        </a:lnSpc>
        <a:spcBef>
          <a:spcPct val="0"/>
        </a:spcBef>
        <a:spcAft>
          <a:spcPct val="0"/>
        </a:spcAft>
        <a:defRPr sz="2800" b="1">
          <a:solidFill>
            <a:srgbClr val="0A017F"/>
          </a:solidFill>
          <a:latin typeface="Helvetica" charset="0"/>
          <a:ea typeface="ＭＳ Ｐゴシック" charset="-128"/>
          <a:cs typeface="ＭＳ Ｐゴシック" charset="-128"/>
        </a:defRPr>
      </a:lvl2pPr>
      <a:lvl3pPr algn="l" rtl="0" eaLnBrk="0" fontAlgn="base" hangingPunct="0">
        <a:lnSpc>
          <a:spcPct val="90000"/>
        </a:lnSpc>
        <a:spcBef>
          <a:spcPct val="0"/>
        </a:spcBef>
        <a:spcAft>
          <a:spcPct val="0"/>
        </a:spcAft>
        <a:defRPr sz="2800" b="1">
          <a:solidFill>
            <a:srgbClr val="0A017F"/>
          </a:solidFill>
          <a:latin typeface="Helvetica" charset="0"/>
          <a:ea typeface="ＭＳ Ｐゴシック" charset="-128"/>
          <a:cs typeface="ＭＳ Ｐゴシック" charset="-128"/>
        </a:defRPr>
      </a:lvl3pPr>
      <a:lvl4pPr algn="l" rtl="0" eaLnBrk="0" fontAlgn="base" hangingPunct="0">
        <a:lnSpc>
          <a:spcPct val="90000"/>
        </a:lnSpc>
        <a:spcBef>
          <a:spcPct val="0"/>
        </a:spcBef>
        <a:spcAft>
          <a:spcPct val="0"/>
        </a:spcAft>
        <a:defRPr sz="2800" b="1">
          <a:solidFill>
            <a:srgbClr val="0A017F"/>
          </a:solidFill>
          <a:latin typeface="Helvetica" charset="0"/>
          <a:ea typeface="ＭＳ Ｐゴシック" charset="-128"/>
          <a:cs typeface="ＭＳ Ｐゴシック" charset="-128"/>
        </a:defRPr>
      </a:lvl4pPr>
      <a:lvl5pPr algn="l" rtl="0" eaLnBrk="0" fontAlgn="base" hangingPunct="0">
        <a:lnSpc>
          <a:spcPct val="90000"/>
        </a:lnSpc>
        <a:spcBef>
          <a:spcPct val="0"/>
        </a:spcBef>
        <a:spcAft>
          <a:spcPct val="0"/>
        </a:spcAft>
        <a:defRPr sz="2800" b="1">
          <a:solidFill>
            <a:srgbClr val="0A017F"/>
          </a:solidFill>
          <a:latin typeface="Helvetica" charset="0"/>
          <a:ea typeface="ＭＳ Ｐゴシック" charset="-128"/>
          <a:cs typeface="ＭＳ Ｐゴシック" charset="-128"/>
        </a:defRPr>
      </a:lvl5pPr>
      <a:lvl6pPr marL="457200" algn="l" rtl="0" fontAlgn="base">
        <a:lnSpc>
          <a:spcPct val="90000"/>
        </a:lnSpc>
        <a:spcBef>
          <a:spcPct val="0"/>
        </a:spcBef>
        <a:spcAft>
          <a:spcPct val="0"/>
        </a:spcAft>
        <a:defRPr sz="2800" b="1">
          <a:solidFill>
            <a:srgbClr val="0A017F"/>
          </a:solidFill>
          <a:latin typeface="Helvetica" charset="0"/>
        </a:defRPr>
      </a:lvl6pPr>
      <a:lvl7pPr marL="914400" algn="l" rtl="0" fontAlgn="base">
        <a:lnSpc>
          <a:spcPct val="90000"/>
        </a:lnSpc>
        <a:spcBef>
          <a:spcPct val="0"/>
        </a:spcBef>
        <a:spcAft>
          <a:spcPct val="0"/>
        </a:spcAft>
        <a:defRPr sz="2800" b="1">
          <a:solidFill>
            <a:srgbClr val="0A017F"/>
          </a:solidFill>
          <a:latin typeface="Helvetica" charset="0"/>
        </a:defRPr>
      </a:lvl7pPr>
      <a:lvl8pPr marL="1371600" algn="l" rtl="0" fontAlgn="base">
        <a:lnSpc>
          <a:spcPct val="90000"/>
        </a:lnSpc>
        <a:spcBef>
          <a:spcPct val="0"/>
        </a:spcBef>
        <a:spcAft>
          <a:spcPct val="0"/>
        </a:spcAft>
        <a:defRPr sz="2800" b="1">
          <a:solidFill>
            <a:srgbClr val="0A017F"/>
          </a:solidFill>
          <a:latin typeface="Helvetica" charset="0"/>
        </a:defRPr>
      </a:lvl8pPr>
      <a:lvl9pPr marL="1828800" algn="l" rtl="0" fontAlgn="base">
        <a:lnSpc>
          <a:spcPct val="90000"/>
        </a:lnSpc>
        <a:spcBef>
          <a:spcPct val="0"/>
        </a:spcBef>
        <a:spcAft>
          <a:spcPct val="0"/>
        </a:spcAft>
        <a:defRPr sz="2800" b="1">
          <a:solidFill>
            <a:srgbClr val="0A017F"/>
          </a:solidFill>
          <a:latin typeface="Helvetica" charset="0"/>
        </a:defRPr>
      </a:lvl9pPr>
    </p:titleStyle>
    <p:bodyStyle>
      <a:lvl1pPr marL="419100" indent="-419100" algn="l" rtl="0" eaLnBrk="0" fontAlgn="base" hangingPunct="0">
        <a:lnSpc>
          <a:spcPct val="95000"/>
        </a:lnSpc>
        <a:spcBef>
          <a:spcPct val="20000"/>
        </a:spcBef>
        <a:spcAft>
          <a:spcPct val="0"/>
        </a:spcAft>
        <a:buClr>
          <a:schemeClr val="hlink"/>
        </a:buClr>
        <a:buSzPct val="85000"/>
        <a:buFont typeface="Helvetica CE" charset="0"/>
        <a:buChar char="&gt;"/>
        <a:defRPr sz="2400">
          <a:solidFill>
            <a:srgbClr val="0A017F"/>
          </a:solidFill>
          <a:latin typeface="+mn-lt"/>
          <a:ea typeface="ＭＳ Ｐゴシック" charset="-128"/>
          <a:cs typeface="ＭＳ Ｐゴシック" charset="-128"/>
        </a:defRPr>
      </a:lvl1pPr>
      <a:lvl2pPr marL="838200" indent="-381000" algn="l" rtl="0" eaLnBrk="0" fontAlgn="base" hangingPunct="0">
        <a:lnSpc>
          <a:spcPct val="95000"/>
        </a:lnSpc>
        <a:spcBef>
          <a:spcPct val="20000"/>
        </a:spcBef>
        <a:spcAft>
          <a:spcPct val="0"/>
        </a:spcAft>
        <a:buFont typeface="Helvetica CE" charset="0"/>
        <a:buChar char="—"/>
        <a:defRPr sz="2000">
          <a:solidFill>
            <a:srgbClr val="0A017F"/>
          </a:solidFill>
          <a:latin typeface="+mn-lt"/>
          <a:ea typeface="ＭＳ Ｐゴシック" charset="-128"/>
        </a:defRPr>
      </a:lvl2pPr>
      <a:lvl3pPr marL="1295400" indent="-381000" algn="l" rtl="0" eaLnBrk="0" fontAlgn="base" hangingPunct="0">
        <a:lnSpc>
          <a:spcPct val="95000"/>
        </a:lnSpc>
        <a:spcBef>
          <a:spcPct val="20000"/>
        </a:spcBef>
        <a:spcAft>
          <a:spcPct val="0"/>
        </a:spcAft>
        <a:buSzPct val="85000"/>
        <a:buFont typeface="Helvetica CE" charset="0"/>
        <a:buChar char="–"/>
        <a:defRPr i="1">
          <a:solidFill>
            <a:srgbClr val="7F0101"/>
          </a:solidFill>
          <a:latin typeface="+mn-lt"/>
          <a:ea typeface="ＭＳ Ｐゴシック" charset="-128"/>
        </a:defRPr>
      </a:lvl3pPr>
      <a:lvl4pPr marL="1714500" indent="-381000" algn="l" rtl="0" eaLnBrk="0" fontAlgn="base" hangingPunct="0">
        <a:lnSpc>
          <a:spcPct val="95000"/>
        </a:lnSpc>
        <a:spcBef>
          <a:spcPct val="20000"/>
        </a:spcBef>
        <a:spcAft>
          <a:spcPct val="0"/>
        </a:spcAft>
        <a:buSzPct val="85000"/>
        <a:buFont typeface="Helvetica CE" charset="0"/>
        <a:buChar char="–"/>
        <a:defRPr>
          <a:solidFill>
            <a:srgbClr val="0A017F"/>
          </a:solidFill>
          <a:latin typeface="+mn-lt"/>
          <a:ea typeface="ＭＳ Ｐゴシック" charset="-128"/>
        </a:defRPr>
      </a:lvl4pPr>
      <a:lvl5pPr marL="2286000" indent="-381000" algn="l" rtl="0" eaLnBrk="0" fontAlgn="base" hangingPunct="0">
        <a:lnSpc>
          <a:spcPct val="95000"/>
        </a:lnSpc>
        <a:spcBef>
          <a:spcPct val="20000"/>
        </a:spcBef>
        <a:spcAft>
          <a:spcPct val="0"/>
        </a:spcAft>
        <a:buClr>
          <a:schemeClr val="tx1"/>
        </a:buClr>
        <a:buSzPct val="85000"/>
        <a:buFont typeface="Helvetica CE" charset="0"/>
        <a:buChar char="–"/>
        <a:defRPr>
          <a:solidFill>
            <a:srgbClr val="0A017F"/>
          </a:solidFill>
          <a:latin typeface="+mn-lt"/>
          <a:ea typeface="ＭＳ Ｐゴシック" charset="-128"/>
        </a:defRPr>
      </a:lvl5pPr>
      <a:lvl6pPr marL="2743200" indent="-381000" algn="l" rtl="0" fontAlgn="base">
        <a:lnSpc>
          <a:spcPct val="95000"/>
        </a:lnSpc>
        <a:spcBef>
          <a:spcPct val="20000"/>
        </a:spcBef>
        <a:spcAft>
          <a:spcPct val="0"/>
        </a:spcAft>
        <a:buClr>
          <a:schemeClr val="tx1"/>
        </a:buClr>
        <a:buSzPct val="85000"/>
        <a:buFont typeface="Helvetica CE" charset="-18"/>
        <a:buChar char="–"/>
        <a:defRPr>
          <a:solidFill>
            <a:srgbClr val="0A017F"/>
          </a:solidFill>
          <a:latin typeface="+mn-lt"/>
          <a:ea typeface="ＭＳ Ｐゴシック" charset="-128"/>
        </a:defRPr>
      </a:lvl6pPr>
      <a:lvl7pPr marL="3200400" indent="-381000" algn="l" rtl="0" fontAlgn="base">
        <a:lnSpc>
          <a:spcPct val="95000"/>
        </a:lnSpc>
        <a:spcBef>
          <a:spcPct val="20000"/>
        </a:spcBef>
        <a:spcAft>
          <a:spcPct val="0"/>
        </a:spcAft>
        <a:buClr>
          <a:schemeClr val="tx1"/>
        </a:buClr>
        <a:buSzPct val="85000"/>
        <a:buFont typeface="Helvetica CE" charset="-18"/>
        <a:buChar char="–"/>
        <a:defRPr>
          <a:solidFill>
            <a:srgbClr val="0A017F"/>
          </a:solidFill>
          <a:latin typeface="+mn-lt"/>
          <a:ea typeface="ＭＳ Ｐゴシック" charset="-128"/>
        </a:defRPr>
      </a:lvl7pPr>
      <a:lvl8pPr marL="3657600" indent="-381000" algn="l" rtl="0" fontAlgn="base">
        <a:lnSpc>
          <a:spcPct val="95000"/>
        </a:lnSpc>
        <a:spcBef>
          <a:spcPct val="20000"/>
        </a:spcBef>
        <a:spcAft>
          <a:spcPct val="0"/>
        </a:spcAft>
        <a:buClr>
          <a:schemeClr val="tx1"/>
        </a:buClr>
        <a:buSzPct val="85000"/>
        <a:buFont typeface="Helvetica CE" charset="-18"/>
        <a:buChar char="–"/>
        <a:defRPr>
          <a:solidFill>
            <a:srgbClr val="0A017F"/>
          </a:solidFill>
          <a:latin typeface="+mn-lt"/>
          <a:ea typeface="ＭＳ Ｐゴシック" charset="-128"/>
        </a:defRPr>
      </a:lvl8pPr>
      <a:lvl9pPr marL="4114800" indent="-381000" algn="l" rtl="0" fontAlgn="base">
        <a:lnSpc>
          <a:spcPct val="95000"/>
        </a:lnSpc>
        <a:spcBef>
          <a:spcPct val="20000"/>
        </a:spcBef>
        <a:spcAft>
          <a:spcPct val="0"/>
        </a:spcAft>
        <a:buClr>
          <a:schemeClr val="tx1"/>
        </a:buClr>
        <a:buSzPct val="85000"/>
        <a:buFont typeface="Helvetica CE" charset="-18"/>
        <a:buChar char="–"/>
        <a:defRPr>
          <a:solidFill>
            <a:srgbClr val="0A017F"/>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pPr>
              <a:lnSpc>
                <a:spcPct val="100000"/>
              </a:lnSpc>
            </a:pPr>
            <a:r>
              <a:rPr lang="en-US" smtClean="0"/>
              <a:t>12. Architectural Styles for Concurrency</a:t>
            </a:r>
          </a:p>
        </p:txBody>
      </p:sp>
      <p:sp>
        <p:nvSpPr>
          <p:cNvPr id="10243" name="Rectangle 3"/>
          <p:cNvSpPr>
            <a:spLocks noGrp="1" noChangeArrowheads="1"/>
          </p:cNvSpPr>
          <p:nvPr>
            <p:ph type="subTitle" idx="1"/>
          </p:nvPr>
        </p:nvSpPr>
        <p:spPr/>
        <p:txBody>
          <a:bodyPr/>
          <a:lstStyle/>
          <a:p>
            <a:r>
              <a:rPr lang="en-US" smtClean="0"/>
              <a:t>Prof</a:t>
            </a:r>
            <a:r>
              <a:rPr lang="en-US"/>
              <a:t>. O. </a:t>
            </a:r>
            <a:r>
              <a:rPr lang="en-US" smtClean="0"/>
              <a:t>Nierstrasz</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r>
              <a:rPr lang="en-US" smtClean="0"/>
              <a:t>© Oscar Nierstrasz</a:t>
            </a:r>
            <a:endParaRPr lang="de-CH" smtClean="0"/>
          </a:p>
        </p:txBody>
      </p:sp>
      <p:sp>
        <p:nvSpPr>
          <p:cNvPr id="28675"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28676" name="Slide Number Placeholder 5"/>
          <p:cNvSpPr>
            <a:spLocks noGrp="1"/>
          </p:cNvSpPr>
          <p:nvPr>
            <p:ph type="sldNum" sz="quarter" idx="12"/>
          </p:nvPr>
        </p:nvSpPr>
        <p:spPr>
          <a:noFill/>
        </p:spPr>
        <p:txBody>
          <a:bodyPr/>
          <a:lstStyle/>
          <a:p>
            <a:fld id="{85269158-5E44-944D-B671-576D1D4C5889}" type="slidenum">
              <a:rPr lang="de-CH" smtClean="0"/>
              <a:pPr/>
              <a:t>10</a:t>
            </a:fld>
            <a:endParaRPr lang="de-CH" sz="1400" smtClean="0">
              <a:solidFill>
                <a:srgbClr val="7E7E7E"/>
              </a:solidFill>
              <a:latin typeface="Times" charset="0"/>
            </a:endParaRPr>
          </a:p>
        </p:txBody>
      </p:sp>
      <p:sp>
        <p:nvSpPr>
          <p:cNvPr id="28677" name="Rectangle 2"/>
          <p:cNvSpPr>
            <a:spLocks noGrp="1" noChangeArrowheads="1"/>
          </p:cNvSpPr>
          <p:nvPr>
            <p:ph type="title"/>
          </p:nvPr>
        </p:nvSpPr>
        <p:spPr/>
        <p:txBody>
          <a:bodyPr/>
          <a:lstStyle/>
          <a:p>
            <a:r>
              <a:rPr lang="en-US"/>
              <a:t>Three-layered Application Architectures</a:t>
            </a:r>
          </a:p>
        </p:txBody>
      </p:sp>
      <p:sp>
        <p:nvSpPr>
          <p:cNvPr id="28678" name="Rectangle 3"/>
          <p:cNvSpPr>
            <a:spLocks noGrp="1" noChangeArrowheads="1"/>
          </p:cNvSpPr>
          <p:nvPr>
            <p:ph type="body" idx="1"/>
          </p:nvPr>
        </p:nvSpPr>
        <p:spPr>
          <a:xfrm>
            <a:off x="539750" y="5500688"/>
            <a:ext cx="8061325" cy="747712"/>
          </a:xfrm>
        </p:spPr>
        <p:txBody>
          <a:bodyPr/>
          <a:lstStyle/>
          <a:p>
            <a:pPr marL="0" indent="0">
              <a:lnSpc>
                <a:spcPct val="90000"/>
              </a:lnSpc>
              <a:buFont typeface="Helvetica CE" charset="0"/>
              <a:buNone/>
            </a:pPr>
            <a:r>
              <a:rPr lang="en-US" i="1">
                <a:solidFill>
                  <a:srgbClr val="7F0101"/>
                </a:solidFill>
              </a:rPr>
              <a:t>This kind of architecture avoids nested monitor problems by restricting concurrency control to a single layer.</a:t>
            </a:r>
          </a:p>
        </p:txBody>
      </p:sp>
      <p:sp>
        <p:nvSpPr>
          <p:cNvPr id="28679" name="Line 5"/>
          <p:cNvSpPr>
            <a:spLocks noChangeShapeType="1"/>
          </p:cNvSpPr>
          <p:nvPr/>
        </p:nvSpPr>
        <p:spPr bwMode="auto">
          <a:xfrm>
            <a:off x="1600200" y="4191000"/>
            <a:ext cx="6858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28680" name="Line 6"/>
          <p:cNvSpPr>
            <a:spLocks noChangeShapeType="1"/>
          </p:cNvSpPr>
          <p:nvPr/>
        </p:nvSpPr>
        <p:spPr bwMode="auto">
          <a:xfrm>
            <a:off x="1600200" y="2819400"/>
            <a:ext cx="6858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28681" name="Text Box 15"/>
          <p:cNvSpPr txBox="1">
            <a:spLocks noChangeArrowheads="1"/>
          </p:cNvSpPr>
          <p:nvPr/>
        </p:nvSpPr>
        <p:spPr bwMode="auto">
          <a:xfrm>
            <a:off x="457200" y="1981200"/>
            <a:ext cx="1733550" cy="366713"/>
          </a:xfrm>
          <a:prstGeom prst="rect">
            <a:avLst/>
          </a:prstGeom>
          <a:noFill/>
          <a:ln w="9525">
            <a:noFill/>
            <a:miter lim="800000"/>
            <a:headEnd/>
            <a:tailEnd/>
          </a:ln>
        </p:spPr>
        <p:txBody>
          <a:bodyPr wrap="none">
            <a:prstTxWarp prst="textNoShape">
              <a:avLst/>
            </a:prstTxWarp>
            <a:spAutoFit/>
          </a:bodyPr>
          <a:lstStyle/>
          <a:p>
            <a:r>
              <a:rPr lang="en-US" sz="1800" b="1" i="1"/>
              <a:t>Active objects</a:t>
            </a:r>
          </a:p>
        </p:txBody>
      </p:sp>
      <p:sp>
        <p:nvSpPr>
          <p:cNvPr id="28682" name="Text Box 16"/>
          <p:cNvSpPr txBox="1">
            <a:spLocks noChangeArrowheads="1"/>
          </p:cNvSpPr>
          <p:nvPr/>
        </p:nvSpPr>
        <p:spPr bwMode="auto">
          <a:xfrm>
            <a:off x="457200" y="3352800"/>
            <a:ext cx="2546350" cy="366713"/>
          </a:xfrm>
          <a:prstGeom prst="rect">
            <a:avLst/>
          </a:prstGeom>
          <a:noFill/>
          <a:ln w="9525">
            <a:noFill/>
            <a:miter lim="800000"/>
            <a:headEnd/>
            <a:tailEnd/>
          </a:ln>
        </p:spPr>
        <p:txBody>
          <a:bodyPr wrap="none">
            <a:prstTxWarp prst="textNoShape">
              <a:avLst/>
            </a:prstTxWarp>
            <a:spAutoFit/>
          </a:bodyPr>
          <a:lstStyle/>
          <a:p>
            <a:r>
              <a:rPr lang="en-US" sz="1800" b="1" i="1"/>
              <a:t>Synchronized objects</a:t>
            </a:r>
          </a:p>
        </p:txBody>
      </p:sp>
      <p:sp>
        <p:nvSpPr>
          <p:cNvPr id="28683" name="Text Box 17"/>
          <p:cNvSpPr txBox="1">
            <a:spLocks noChangeArrowheads="1"/>
          </p:cNvSpPr>
          <p:nvPr/>
        </p:nvSpPr>
        <p:spPr bwMode="auto">
          <a:xfrm>
            <a:off x="457200" y="4495800"/>
            <a:ext cx="2000250" cy="641350"/>
          </a:xfrm>
          <a:prstGeom prst="rect">
            <a:avLst/>
          </a:prstGeom>
          <a:noFill/>
          <a:ln w="9525">
            <a:noFill/>
            <a:miter lim="800000"/>
            <a:headEnd/>
            <a:tailEnd/>
          </a:ln>
        </p:spPr>
        <p:txBody>
          <a:bodyPr wrap="none">
            <a:prstTxWarp prst="textNoShape">
              <a:avLst/>
            </a:prstTxWarp>
            <a:spAutoFit/>
          </a:bodyPr>
          <a:lstStyle/>
          <a:p>
            <a:r>
              <a:rPr lang="en-US" sz="1800" b="1" i="1"/>
              <a:t>Unsynchronized</a:t>
            </a:r>
          </a:p>
          <a:p>
            <a:r>
              <a:rPr lang="en-US" sz="1800" b="1" i="1"/>
              <a:t>“owned” objects</a:t>
            </a:r>
          </a:p>
        </p:txBody>
      </p:sp>
      <p:sp>
        <p:nvSpPr>
          <p:cNvPr id="28684" name="Rectangle 23"/>
          <p:cNvSpPr>
            <a:spLocks noChangeArrowheads="1"/>
          </p:cNvSpPr>
          <p:nvPr/>
        </p:nvSpPr>
        <p:spPr bwMode="auto">
          <a:xfrm>
            <a:off x="3657600" y="4495800"/>
            <a:ext cx="533400" cy="457200"/>
          </a:xfrm>
          <a:prstGeom prst="rect">
            <a:avLst/>
          </a:prstGeom>
          <a:solidFill>
            <a:schemeClr val="bg1"/>
          </a:solidFill>
          <a:ln w="28575">
            <a:solidFill>
              <a:schemeClr val="tx1"/>
            </a:solidFill>
            <a:prstDash val="dash"/>
            <a:miter lim="800000"/>
            <a:headEnd/>
            <a:tailEnd/>
          </a:ln>
        </p:spPr>
        <p:txBody>
          <a:bodyPr wrap="none" anchor="ctr">
            <a:prstTxWarp prst="textNoShape">
              <a:avLst/>
            </a:prstTxWarp>
          </a:bodyPr>
          <a:lstStyle/>
          <a:p>
            <a:endParaRPr lang="en-US"/>
          </a:p>
        </p:txBody>
      </p:sp>
      <p:sp>
        <p:nvSpPr>
          <p:cNvPr id="28685" name="Rectangle 26"/>
          <p:cNvSpPr>
            <a:spLocks noChangeArrowheads="1"/>
          </p:cNvSpPr>
          <p:nvPr/>
        </p:nvSpPr>
        <p:spPr bwMode="auto">
          <a:xfrm>
            <a:off x="4343400" y="4648200"/>
            <a:ext cx="533400" cy="457200"/>
          </a:xfrm>
          <a:prstGeom prst="rect">
            <a:avLst/>
          </a:prstGeom>
          <a:solidFill>
            <a:schemeClr val="bg1"/>
          </a:solidFill>
          <a:ln w="28575">
            <a:solidFill>
              <a:schemeClr val="tx1"/>
            </a:solidFill>
            <a:prstDash val="dash"/>
            <a:miter lim="800000"/>
            <a:headEnd/>
            <a:tailEnd/>
          </a:ln>
        </p:spPr>
        <p:txBody>
          <a:bodyPr wrap="none" anchor="ctr">
            <a:prstTxWarp prst="textNoShape">
              <a:avLst/>
            </a:prstTxWarp>
          </a:bodyPr>
          <a:lstStyle/>
          <a:p>
            <a:endParaRPr lang="en-US"/>
          </a:p>
        </p:txBody>
      </p:sp>
      <p:sp>
        <p:nvSpPr>
          <p:cNvPr id="28686" name="Rectangle 27"/>
          <p:cNvSpPr>
            <a:spLocks noChangeArrowheads="1"/>
          </p:cNvSpPr>
          <p:nvPr/>
        </p:nvSpPr>
        <p:spPr bwMode="auto">
          <a:xfrm>
            <a:off x="5486400" y="4572000"/>
            <a:ext cx="533400" cy="457200"/>
          </a:xfrm>
          <a:prstGeom prst="rect">
            <a:avLst/>
          </a:prstGeom>
          <a:solidFill>
            <a:schemeClr val="bg1"/>
          </a:solidFill>
          <a:ln w="28575">
            <a:solidFill>
              <a:schemeClr val="tx1"/>
            </a:solidFill>
            <a:prstDash val="dash"/>
            <a:miter lim="800000"/>
            <a:headEnd/>
            <a:tailEnd/>
          </a:ln>
        </p:spPr>
        <p:txBody>
          <a:bodyPr wrap="none" anchor="ctr">
            <a:prstTxWarp prst="textNoShape">
              <a:avLst/>
            </a:prstTxWarp>
          </a:bodyPr>
          <a:lstStyle/>
          <a:p>
            <a:endParaRPr lang="en-US"/>
          </a:p>
        </p:txBody>
      </p:sp>
      <p:sp>
        <p:nvSpPr>
          <p:cNvPr id="28687" name="Rectangle 29"/>
          <p:cNvSpPr>
            <a:spLocks noChangeArrowheads="1"/>
          </p:cNvSpPr>
          <p:nvPr/>
        </p:nvSpPr>
        <p:spPr bwMode="auto">
          <a:xfrm>
            <a:off x="6172200" y="4724400"/>
            <a:ext cx="533400" cy="457200"/>
          </a:xfrm>
          <a:prstGeom prst="rect">
            <a:avLst/>
          </a:prstGeom>
          <a:solidFill>
            <a:schemeClr val="bg1"/>
          </a:solidFill>
          <a:ln w="28575">
            <a:solidFill>
              <a:schemeClr val="tx1"/>
            </a:solidFill>
            <a:prstDash val="dash"/>
            <a:miter lim="800000"/>
            <a:headEnd/>
            <a:tailEnd/>
          </a:ln>
        </p:spPr>
        <p:txBody>
          <a:bodyPr wrap="none" anchor="ctr">
            <a:prstTxWarp prst="textNoShape">
              <a:avLst/>
            </a:prstTxWarp>
          </a:bodyPr>
          <a:lstStyle/>
          <a:p>
            <a:endParaRPr lang="en-US"/>
          </a:p>
        </p:txBody>
      </p:sp>
      <p:sp>
        <p:nvSpPr>
          <p:cNvPr id="28688" name="Rectangle 30"/>
          <p:cNvSpPr>
            <a:spLocks noChangeArrowheads="1"/>
          </p:cNvSpPr>
          <p:nvPr/>
        </p:nvSpPr>
        <p:spPr bwMode="auto">
          <a:xfrm>
            <a:off x="7391400" y="4495800"/>
            <a:ext cx="533400" cy="457200"/>
          </a:xfrm>
          <a:prstGeom prst="rect">
            <a:avLst/>
          </a:prstGeom>
          <a:solidFill>
            <a:schemeClr val="bg1"/>
          </a:solidFill>
          <a:ln w="28575">
            <a:solidFill>
              <a:schemeClr val="tx1"/>
            </a:solidFill>
            <a:prstDash val="dash"/>
            <a:miter lim="800000"/>
            <a:headEnd/>
            <a:tailEnd/>
          </a:ln>
        </p:spPr>
        <p:txBody>
          <a:bodyPr wrap="none" anchor="ctr">
            <a:prstTxWarp prst="textNoShape">
              <a:avLst/>
            </a:prstTxWarp>
          </a:bodyPr>
          <a:lstStyle/>
          <a:p>
            <a:endParaRPr lang="en-US"/>
          </a:p>
        </p:txBody>
      </p:sp>
      <p:sp>
        <p:nvSpPr>
          <p:cNvPr id="28689" name="Freeform 35"/>
          <p:cNvSpPr>
            <a:spLocks/>
          </p:cNvSpPr>
          <p:nvPr/>
        </p:nvSpPr>
        <p:spPr bwMode="auto">
          <a:xfrm>
            <a:off x="4305300" y="2362200"/>
            <a:ext cx="1333500" cy="990600"/>
          </a:xfrm>
          <a:custGeom>
            <a:avLst/>
            <a:gdLst>
              <a:gd name="T0" fmla="*/ 2147483647 w 856"/>
              <a:gd name="T1" fmla="*/ 0 h 576"/>
              <a:gd name="T2" fmla="*/ 2147483647 w 856"/>
              <a:gd name="T3" fmla="*/ 2147483647 h 576"/>
              <a:gd name="T4" fmla="*/ 2147483647 w 856"/>
              <a:gd name="T5" fmla="*/ 2147483647 h 576"/>
              <a:gd name="T6" fmla="*/ 2147483647 w 856"/>
              <a:gd name="T7" fmla="*/ 2147483647 h 576"/>
              <a:gd name="T8" fmla="*/ 0 60000 65536"/>
              <a:gd name="T9" fmla="*/ 0 60000 65536"/>
              <a:gd name="T10" fmla="*/ 0 60000 65536"/>
              <a:gd name="T11" fmla="*/ 0 60000 65536"/>
              <a:gd name="T12" fmla="*/ 0 w 856"/>
              <a:gd name="T13" fmla="*/ 0 h 576"/>
              <a:gd name="T14" fmla="*/ 856 w 856"/>
              <a:gd name="T15" fmla="*/ 576 h 576"/>
            </a:gdLst>
            <a:ahLst/>
            <a:cxnLst>
              <a:cxn ang="T8">
                <a:pos x="T0" y="T1"/>
              </a:cxn>
              <a:cxn ang="T9">
                <a:pos x="T2" y="T3"/>
              </a:cxn>
              <a:cxn ang="T10">
                <a:pos x="T4" y="T5"/>
              </a:cxn>
              <a:cxn ang="T11">
                <a:pos x="T6" y="T7"/>
              </a:cxn>
            </a:cxnLst>
            <a:rect l="T12" t="T13" r="T14" b="T15"/>
            <a:pathLst>
              <a:path w="856" h="576">
                <a:moveTo>
                  <a:pt x="24" y="0"/>
                </a:moveTo>
                <a:cubicBezTo>
                  <a:pt x="12" y="88"/>
                  <a:pt x="0" y="176"/>
                  <a:pt x="120" y="240"/>
                </a:cubicBezTo>
                <a:cubicBezTo>
                  <a:pt x="240" y="304"/>
                  <a:pt x="632" y="328"/>
                  <a:pt x="744" y="384"/>
                </a:cubicBezTo>
                <a:cubicBezTo>
                  <a:pt x="856" y="440"/>
                  <a:pt x="824" y="508"/>
                  <a:pt x="792" y="576"/>
                </a:cubicBezTo>
              </a:path>
            </a:pathLst>
          </a:custGeom>
          <a:noFill/>
          <a:ln w="28575">
            <a:solidFill>
              <a:schemeClr val="accent2"/>
            </a:solidFill>
            <a:round/>
            <a:headEnd/>
            <a:tailEnd/>
          </a:ln>
        </p:spPr>
        <p:txBody>
          <a:bodyPr wrap="none" anchor="ctr">
            <a:prstTxWarp prst="textNoShape">
              <a:avLst/>
            </a:prstTxWarp>
          </a:bodyPr>
          <a:lstStyle/>
          <a:p>
            <a:endParaRPr lang="en-US"/>
          </a:p>
        </p:txBody>
      </p:sp>
      <p:sp>
        <p:nvSpPr>
          <p:cNvPr id="28690" name="Freeform 36"/>
          <p:cNvSpPr>
            <a:spLocks/>
          </p:cNvSpPr>
          <p:nvPr/>
        </p:nvSpPr>
        <p:spPr bwMode="auto">
          <a:xfrm>
            <a:off x="6248400" y="2286000"/>
            <a:ext cx="1066800" cy="1066800"/>
          </a:xfrm>
          <a:custGeom>
            <a:avLst/>
            <a:gdLst>
              <a:gd name="T0" fmla="*/ 2147483647 w 672"/>
              <a:gd name="T1" fmla="*/ 0 h 672"/>
              <a:gd name="T2" fmla="*/ 2147483647 w 672"/>
              <a:gd name="T3" fmla="*/ 2147483647 h 672"/>
              <a:gd name="T4" fmla="*/ 0 w 672"/>
              <a:gd name="T5" fmla="*/ 2147483647 h 672"/>
              <a:gd name="T6" fmla="*/ 0 60000 65536"/>
              <a:gd name="T7" fmla="*/ 0 60000 65536"/>
              <a:gd name="T8" fmla="*/ 0 60000 65536"/>
              <a:gd name="T9" fmla="*/ 0 w 672"/>
              <a:gd name="T10" fmla="*/ 0 h 672"/>
              <a:gd name="T11" fmla="*/ 672 w 672"/>
              <a:gd name="T12" fmla="*/ 672 h 672"/>
            </a:gdLst>
            <a:ahLst/>
            <a:cxnLst>
              <a:cxn ang="T6">
                <a:pos x="T0" y="T1"/>
              </a:cxn>
              <a:cxn ang="T7">
                <a:pos x="T2" y="T3"/>
              </a:cxn>
              <a:cxn ang="T8">
                <a:pos x="T4" y="T5"/>
              </a:cxn>
            </a:cxnLst>
            <a:rect l="T9" t="T10" r="T11" b="T12"/>
            <a:pathLst>
              <a:path w="672" h="672">
                <a:moveTo>
                  <a:pt x="672" y="0"/>
                </a:moveTo>
                <a:cubicBezTo>
                  <a:pt x="512" y="16"/>
                  <a:pt x="352" y="32"/>
                  <a:pt x="240" y="144"/>
                </a:cubicBezTo>
                <a:cubicBezTo>
                  <a:pt x="128" y="256"/>
                  <a:pt x="64" y="464"/>
                  <a:pt x="0" y="672"/>
                </a:cubicBezTo>
              </a:path>
            </a:pathLst>
          </a:custGeom>
          <a:noFill/>
          <a:ln w="28575">
            <a:solidFill>
              <a:schemeClr val="accent2"/>
            </a:solidFill>
            <a:round/>
            <a:headEnd/>
            <a:tailEnd/>
          </a:ln>
        </p:spPr>
        <p:txBody>
          <a:bodyPr wrap="none" anchor="ctr">
            <a:prstTxWarp prst="textNoShape">
              <a:avLst/>
            </a:prstTxWarp>
          </a:bodyPr>
          <a:lstStyle/>
          <a:p>
            <a:endParaRPr lang="en-US"/>
          </a:p>
        </p:txBody>
      </p:sp>
      <p:sp>
        <p:nvSpPr>
          <p:cNvPr id="28691" name="Line 38"/>
          <p:cNvSpPr>
            <a:spLocks noChangeShapeType="1"/>
          </p:cNvSpPr>
          <p:nvPr/>
        </p:nvSpPr>
        <p:spPr bwMode="auto">
          <a:xfrm>
            <a:off x="5105400" y="4191000"/>
            <a:ext cx="0" cy="1143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8692" name="Line 39"/>
          <p:cNvSpPr>
            <a:spLocks noChangeShapeType="1"/>
          </p:cNvSpPr>
          <p:nvPr/>
        </p:nvSpPr>
        <p:spPr bwMode="auto">
          <a:xfrm>
            <a:off x="6858000" y="4191000"/>
            <a:ext cx="0" cy="11430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8693" name="Oval 7"/>
          <p:cNvSpPr>
            <a:spLocks noChangeArrowheads="1"/>
          </p:cNvSpPr>
          <p:nvPr/>
        </p:nvSpPr>
        <p:spPr bwMode="auto">
          <a:xfrm>
            <a:off x="3429000" y="1905000"/>
            <a:ext cx="1143000" cy="5334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endParaRPr lang="en-US"/>
          </a:p>
        </p:txBody>
      </p:sp>
      <p:sp>
        <p:nvSpPr>
          <p:cNvPr id="28694" name="Oval 18"/>
          <p:cNvSpPr>
            <a:spLocks noChangeArrowheads="1"/>
          </p:cNvSpPr>
          <p:nvPr/>
        </p:nvSpPr>
        <p:spPr bwMode="auto">
          <a:xfrm>
            <a:off x="6705600" y="1752600"/>
            <a:ext cx="1143000" cy="5334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endParaRPr lang="en-US"/>
          </a:p>
        </p:txBody>
      </p:sp>
      <p:sp>
        <p:nvSpPr>
          <p:cNvPr id="28695" name="Rectangle 20"/>
          <p:cNvSpPr>
            <a:spLocks noChangeArrowheads="1"/>
          </p:cNvSpPr>
          <p:nvPr/>
        </p:nvSpPr>
        <p:spPr bwMode="auto">
          <a:xfrm>
            <a:off x="3581400" y="3200400"/>
            <a:ext cx="1143000" cy="609600"/>
          </a:xfrm>
          <a:prstGeom prst="rect">
            <a:avLst/>
          </a:prstGeom>
          <a:solidFill>
            <a:srgbClr val="C1DEFA"/>
          </a:solidFill>
          <a:ln w="28575">
            <a:solidFill>
              <a:schemeClr val="tx1"/>
            </a:solidFill>
            <a:miter lim="800000"/>
            <a:headEnd/>
            <a:tailEnd/>
          </a:ln>
        </p:spPr>
        <p:txBody>
          <a:bodyPr wrap="none" anchor="ctr">
            <a:prstTxWarp prst="textNoShape">
              <a:avLst/>
            </a:prstTxWarp>
          </a:bodyPr>
          <a:lstStyle/>
          <a:p>
            <a:endParaRPr lang="en-US"/>
          </a:p>
        </p:txBody>
      </p:sp>
      <p:sp>
        <p:nvSpPr>
          <p:cNvPr id="28696" name="Rectangle 21"/>
          <p:cNvSpPr>
            <a:spLocks noChangeArrowheads="1"/>
          </p:cNvSpPr>
          <p:nvPr/>
        </p:nvSpPr>
        <p:spPr bwMode="auto">
          <a:xfrm>
            <a:off x="5334000" y="3352800"/>
            <a:ext cx="1143000" cy="609600"/>
          </a:xfrm>
          <a:prstGeom prst="rect">
            <a:avLst/>
          </a:prstGeom>
          <a:solidFill>
            <a:srgbClr val="C1DEFA"/>
          </a:solidFill>
          <a:ln w="28575">
            <a:solidFill>
              <a:schemeClr val="tx1"/>
            </a:solidFill>
            <a:miter lim="800000"/>
            <a:headEnd/>
            <a:tailEnd/>
          </a:ln>
        </p:spPr>
        <p:txBody>
          <a:bodyPr wrap="none" anchor="ctr">
            <a:prstTxWarp prst="textNoShape">
              <a:avLst/>
            </a:prstTxWarp>
          </a:bodyPr>
          <a:lstStyle/>
          <a:p>
            <a:endParaRPr lang="en-US"/>
          </a:p>
        </p:txBody>
      </p:sp>
      <p:sp>
        <p:nvSpPr>
          <p:cNvPr id="28697" name="Rectangle 22"/>
          <p:cNvSpPr>
            <a:spLocks noChangeArrowheads="1"/>
          </p:cNvSpPr>
          <p:nvPr/>
        </p:nvSpPr>
        <p:spPr bwMode="auto">
          <a:xfrm>
            <a:off x="6858000" y="3124200"/>
            <a:ext cx="1143000" cy="609600"/>
          </a:xfrm>
          <a:prstGeom prst="rect">
            <a:avLst/>
          </a:prstGeom>
          <a:solidFill>
            <a:srgbClr val="C1DEFA"/>
          </a:solidFill>
          <a:ln w="28575">
            <a:solidFill>
              <a:schemeClr val="tx1"/>
            </a:solidFill>
            <a:miter lim="800000"/>
            <a:headEnd/>
            <a:tailEnd/>
          </a:ln>
        </p:spPr>
        <p:txBody>
          <a:bodyPr wrap="none" anchor="ctr">
            <a:prstTxWarp prst="textNoShape">
              <a:avLst/>
            </a:prstTxWarp>
          </a:bodyPr>
          <a:lstStyle/>
          <a:p>
            <a:endParaRPr lang="en-US"/>
          </a:p>
        </p:txBody>
      </p:sp>
      <p:sp>
        <p:nvSpPr>
          <p:cNvPr id="28698" name="Freeform 34"/>
          <p:cNvSpPr>
            <a:spLocks/>
          </p:cNvSpPr>
          <p:nvPr/>
        </p:nvSpPr>
        <p:spPr bwMode="auto">
          <a:xfrm>
            <a:off x="5422900" y="2514600"/>
            <a:ext cx="838200" cy="2286000"/>
          </a:xfrm>
          <a:custGeom>
            <a:avLst/>
            <a:gdLst>
              <a:gd name="T0" fmla="*/ 2147483647 w 528"/>
              <a:gd name="T1" fmla="*/ 0 h 1392"/>
              <a:gd name="T2" fmla="*/ 2147483647 w 528"/>
              <a:gd name="T3" fmla="*/ 2147483647 h 1392"/>
              <a:gd name="T4" fmla="*/ 2147483647 w 528"/>
              <a:gd name="T5" fmla="*/ 2147483647 h 1392"/>
              <a:gd name="T6" fmla="*/ 2147483647 w 528"/>
              <a:gd name="T7" fmla="*/ 2147483647 h 1392"/>
              <a:gd name="T8" fmla="*/ 2147483647 w 528"/>
              <a:gd name="T9" fmla="*/ 2147483647 h 1392"/>
              <a:gd name="T10" fmla="*/ 2147483647 w 528"/>
              <a:gd name="T11" fmla="*/ 2147483647 h 1392"/>
              <a:gd name="T12" fmla="*/ 0 60000 65536"/>
              <a:gd name="T13" fmla="*/ 0 60000 65536"/>
              <a:gd name="T14" fmla="*/ 0 60000 65536"/>
              <a:gd name="T15" fmla="*/ 0 60000 65536"/>
              <a:gd name="T16" fmla="*/ 0 60000 65536"/>
              <a:gd name="T17" fmla="*/ 0 60000 65536"/>
              <a:gd name="T18" fmla="*/ 0 w 528"/>
              <a:gd name="T19" fmla="*/ 0 h 1392"/>
              <a:gd name="T20" fmla="*/ 528 w 528"/>
              <a:gd name="T21" fmla="*/ 1392 h 1392"/>
            </a:gdLst>
            <a:ahLst/>
            <a:cxnLst>
              <a:cxn ang="T12">
                <a:pos x="T0" y="T1"/>
              </a:cxn>
              <a:cxn ang="T13">
                <a:pos x="T2" y="T3"/>
              </a:cxn>
              <a:cxn ang="T14">
                <a:pos x="T4" y="T5"/>
              </a:cxn>
              <a:cxn ang="T15">
                <a:pos x="T6" y="T7"/>
              </a:cxn>
              <a:cxn ang="T16">
                <a:pos x="T8" y="T9"/>
              </a:cxn>
              <a:cxn ang="T17">
                <a:pos x="T10" y="T11"/>
              </a:cxn>
            </a:cxnLst>
            <a:rect l="T18" t="T19" r="T20" b="T21"/>
            <a:pathLst>
              <a:path w="528" h="1392">
                <a:moveTo>
                  <a:pt x="328" y="0"/>
                </a:moveTo>
                <a:cubicBezTo>
                  <a:pt x="428" y="68"/>
                  <a:pt x="528" y="136"/>
                  <a:pt x="520" y="240"/>
                </a:cubicBezTo>
                <a:cubicBezTo>
                  <a:pt x="512" y="344"/>
                  <a:pt x="360" y="504"/>
                  <a:pt x="280" y="624"/>
                </a:cubicBezTo>
                <a:cubicBezTo>
                  <a:pt x="200" y="744"/>
                  <a:pt x="80" y="864"/>
                  <a:pt x="40" y="960"/>
                </a:cubicBezTo>
                <a:cubicBezTo>
                  <a:pt x="0" y="1056"/>
                  <a:pt x="0" y="1128"/>
                  <a:pt x="40" y="1200"/>
                </a:cubicBezTo>
                <a:cubicBezTo>
                  <a:pt x="80" y="1272"/>
                  <a:pt x="180" y="1332"/>
                  <a:pt x="280" y="1392"/>
                </a:cubicBezTo>
              </a:path>
            </a:pathLst>
          </a:custGeom>
          <a:noFill/>
          <a:ln w="28575">
            <a:solidFill>
              <a:srgbClr val="0A017F"/>
            </a:solidFill>
            <a:round/>
            <a:headEnd/>
            <a:tailEnd/>
          </a:ln>
        </p:spPr>
        <p:txBody>
          <a:bodyPr wrap="none" anchor="ctr">
            <a:prstTxWarp prst="textNoShape">
              <a:avLst/>
            </a:prstTxWarp>
          </a:bodyPr>
          <a:lstStyle/>
          <a:p>
            <a:endParaRPr lang="en-US"/>
          </a:p>
        </p:txBody>
      </p:sp>
      <p:sp>
        <p:nvSpPr>
          <p:cNvPr id="28699" name="Oval 13"/>
          <p:cNvSpPr>
            <a:spLocks noChangeArrowheads="1"/>
          </p:cNvSpPr>
          <p:nvPr/>
        </p:nvSpPr>
        <p:spPr bwMode="auto">
          <a:xfrm>
            <a:off x="5181600" y="2057400"/>
            <a:ext cx="1143000" cy="5334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p>
            <a:r>
              <a:rPr lang="en-US" smtClean="0"/>
              <a:t>© Oscar Nierstrasz</a:t>
            </a:r>
            <a:endParaRPr lang="de-CH" smtClean="0"/>
          </a:p>
        </p:txBody>
      </p:sp>
      <p:sp>
        <p:nvSpPr>
          <p:cNvPr id="30723"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30724" name="Slide Number Placeholder 5"/>
          <p:cNvSpPr>
            <a:spLocks noGrp="1"/>
          </p:cNvSpPr>
          <p:nvPr>
            <p:ph type="sldNum" sz="quarter" idx="12"/>
          </p:nvPr>
        </p:nvSpPr>
        <p:spPr>
          <a:noFill/>
        </p:spPr>
        <p:txBody>
          <a:bodyPr/>
          <a:lstStyle/>
          <a:p>
            <a:fld id="{FE46B1D2-5B71-5F42-A4F7-B2F69D7BA8E2}" type="slidenum">
              <a:rPr lang="de-CH" smtClean="0"/>
              <a:pPr/>
              <a:t>11</a:t>
            </a:fld>
            <a:endParaRPr lang="de-CH" sz="1400" smtClean="0">
              <a:solidFill>
                <a:srgbClr val="7E7E7E"/>
              </a:solidFill>
              <a:latin typeface="Times" charset="0"/>
            </a:endParaRPr>
          </a:p>
        </p:txBody>
      </p:sp>
      <p:sp>
        <p:nvSpPr>
          <p:cNvPr id="30725" name="Rectangle 2"/>
          <p:cNvSpPr>
            <a:spLocks noGrp="1" noChangeArrowheads="1"/>
          </p:cNvSpPr>
          <p:nvPr>
            <p:ph type="title"/>
          </p:nvPr>
        </p:nvSpPr>
        <p:spPr/>
        <p:txBody>
          <a:bodyPr/>
          <a:lstStyle/>
          <a:p>
            <a:r>
              <a:rPr lang="en-US"/>
              <a:t>Problems with Layered Designs</a:t>
            </a:r>
          </a:p>
        </p:txBody>
      </p:sp>
      <p:sp>
        <p:nvSpPr>
          <p:cNvPr id="30726" name="Rectangle 3"/>
          <p:cNvSpPr>
            <a:spLocks noGrp="1" noChangeArrowheads="1"/>
          </p:cNvSpPr>
          <p:nvPr>
            <p:ph type="body" idx="1"/>
          </p:nvPr>
        </p:nvSpPr>
        <p:spPr/>
        <p:txBody>
          <a:bodyPr/>
          <a:lstStyle/>
          <a:p>
            <a:pPr marL="342900" indent="-342900">
              <a:buFont typeface="Helvetica CE" charset="0"/>
              <a:buNone/>
            </a:pPr>
            <a:r>
              <a:rPr lang="en-US" i="1" dirty="0">
                <a:solidFill>
                  <a:srgbClr val="7F0101"/>
                </a:solidFill>
              </a:rPr>
              <a:t>Hard to extend beyond three layers because</a:t>
            </a:r>
            <a:r>
              <a:rPr lang="en-US" i="1" dirty="0" smtClean="0">
                <a:solidFill>
                  <a:srgbClr val="7F0101"/>
                </a:solidFill>
              </a:rPr>
              <a:t>:</a:t>
            </a:r>
          </a:p>
          <a:p>
            <a:pPr marL="342900" indent="-342900">
              <a:buFont typeface="Helvetica CE" charset="0"/>
              <a:buNone/>
            </a:pPr>
            <a:endParaRPr lang="en-US" dirty="0" smtClean="0"/>
          </a:p>
          <a:p>
            <a:pPr marL="342900" indent="-342900"/>
            <a:r>
              <a:rPr lang="en-US" dirty="0" smtClean="0"/>
              <a:t>Synchronization </a:t>
            </a:r>
            <a:r>
              <a:rPr lang="en-US" dirty="0"/>
              <a:t>policies of different layers may conflict </a:t>
            </a:r>
          </a:p>
          <a:p>
            <a:pPr marL="742950" lvl="1" indent="-285750"/>
            <a:r>
              <a:rPr lang="en-US" dirty="0"/>
              <a:t>E.g., nested monitor lockouts</a:t>
            </a:r>
            <a:endParaRPr lang="en-US" dirty="0" smtClean="0"/>
          </a:p>
          <a:p>
            <a:pPr marL="342900" indent="-342900"/>
            <a:endParaRPr lang="en-US" dirty="0" smtClean="0"/>
          </a:p>
          <a:p>
            <a:pPr marL="342900" indent="-342900"/>
            <a:r>
              <a:rPr lang="en-US" dirty="0" smtClean="0"/>
              <a:t>Ground </a:t>
            </a:r>
            <a:r>
              <a:rPr lang="en-US" dirty="0"/>
              <a:t>actions may need to know current policy</a:t>
            </a:r>
          </a:p>
          <a:p>
            <a:pPr marL="742950" lvl="1" indent="-285750"/>
            <a:r>
              <a:rPr lang="en-US" dirty="0"/>
              <a:t>E.g., blocking vs. failing</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p>
            <a:r>
              <a:rPr lang="en-US" smtClean="0"/>
              <a:t>© Oscar Nierstrasz</a:t>
            </a:r>
            <a:endParaRPr lang="de-CH" smtClean="0"/>
          </a:p>
        </p:txBody>
      </p:sp>
      <p:sp>
        <p:nvSpPr>
          <p:cNvPr id="32771" name="Slide Number Placeholder 5"/>
          <p:cNvSpPr>
            <a:spLocks noGrp="1"/>
          </p:cNvSpPr>
          <p:nvPr>
            <p:ph type="sldNum" sz="quarter" idx="12"/>
          </p:nvPr>
        </p:nvSpPr>
        <p:spPr>
          <a:noFill/>
        </p:spPr>
        <p:txBody>
          <a:bodyPr/>
          <a:lstStyle/>
          <a:p>
            <a:fld id="{4BD08093-93F7-9F43-B6ED-D8888F310DD3}" type="slidenum">
              <a:rPr lang="de-CH" smtClean="0"/>
              <a:pPr/>
              <a:t>12</a:t>
            </a:fld>
            <a:endParaRPr lang="de-CH" sz="1400" smtClean="0">
              <a:solidFill>
                <a:srgbClr val="7E7E7E"/>
              </a:solidFill>
              <a:latin typeface="Times" charset="0"/>
            </a:endParaRPr>
          </a:p>
        </p:txBody>
      </p:sp>
      <p:pic>
        <p:nvPicPr>
          <p:cNvPr id="32772" name="Picture 2" descr="roadmap-grey"/>
          <p:cNvPicPr>
            <a:picLocks noChangeAspect="1" noChangeArrowheads="1"/>
          </p:cNvPicPr>
          <p:nvPr/>
        </p:nvPicPr>
        <p:blipFill>
          <a:blip r:embed="rId3"/>
          <a:srcRect/>
          <a:stretch>
            <a:fillRect/>
          </a:stretch>
        </p:blipFill>
        <p:spPr bwMode="auto">
          <a:xfrm>
            <a:off x="6629400" y="1905000"/>
            <a:ext cx="2116138" cy="1833563"/>
          </a:xfrm>
          <a:prstGeom prst="rect">
            <a:avLst/>
          </a:prstGeom>
          <a:noFill/>
          <a:ln w="9525">
            <a:noFill/>
            <a:miter lim="800000"/>
            <a:headEnd/>
            <a:tailEnd/>
          </a:ln>
        </p:spPr>
      </p:pic>
      <p:sp>
        <p:nvSpPr>
          <p:cNvPr id="32773" name="Rectangle 3"/>
          <p:cNvSpPr>
            <a:spLocks noGrp="1" noChangeArrowheads="1"/>
          </p:cNvSpPr>
          <p:nvPr>
            <p:ph type="title"/>
          </p:nvPr>
        </p:nvSpPr>
        <p:spPr/>
        <p:txBody>
          <a:bodyPr/>
          <a:lstStyle/>
          <a:p>
            <a:pPr eaLnBrk="1" hangingPunct="1"/>
            <a:r>
              <a:rPr lang="en-US"/>
              <a:t>Roadmap</a:t>
            </a:r>
          </a:p>
        </p:txBody>
      </p:sp>
      <p:sp>
        <p:nvSpPr>
          <p:cNvPr id="32774" name="Rectangle 4"/>
          <p:cNvSpPr>
            <a:spLocks noGrp="1" noChangeArrowheads="1"/>
          </p:cNvSpPr>
          <p:nvPr>
            <p:ph type="body" idx="1"/>
          </p:nvPr>
        </p:nvSpPr>
        <p:spPr/>
        <p:txBody>
          <a:bodyPr/>
          <a:lstStyle/>
          <a:p>
            <a:r>
              <a:rPr lang="en-US" dirty="0" smtClean="0"/>
              <a:t>What is Software Architecture?</a:t>
            </a:r>
          </a:p>
          <a:p>
            <a:r>
              <a:rPr lang="en-US" dirty="0" smtClean="0"/>
              <a:t>Three-layered application architecture</a:t>
            </a:r>
          </a:p>
          <a:p>
            <a:r>
              <a:rPr lang="en-US" b="1" dirty="0" smtClean="0"/>
              <a:t>Flow architectures</a:t>
            </a:r>
          </a:p>
          <a:p>
            <a:pPr lvl="1"/>
            <a:r>
              <a:rPr lang="en-US" dirty="0" smtClean="0"/>
              <a:t>Active Prime Sieve</a:t>
            </a:r>
          </a:p>
          <a:p>
            <a:r>
              <a:rPr lang="en-US" dirty="0" smtClean="0"/>
              <a:t>Blackboard architectures</a:t>
            </a:r>
          </a:p>
          <a:p>
            <a:pPr lvl="1"/>
            <a:r>
              <a:rPr lang="en-US" dirty="0" smtClean="0"/>
              <a:t>Fibonacci with Linda</a:t>
            </a:r>
          </a:p>
          <a:p>
            <a:r>
              <a:rPr lang="en-US" dirty="0" smtClean="0"/>
              <a:t>Thread Pools</a:t>
            </a:r>
            <a:endParaRPr lang="en-US" dirty="0" smtClean="0"/>
          </a:p>
          <a:p>
            <a:pPr lvl="1"/>
            <a:r>
              <a:rPr lang="en-US" dirty="0" err="1" smtClean="0"/>
              <a:t>WordCounter</a:t>
            </a:r>
            <a:endParaRPr lang="en-US" dirty="0" smtClean="0"/>
          </a:p>
        </p:txBody>
      </p:sp>
      <p:sp>
        <p:nvSpPr>
          <p:cNvPr id="32775" name="Footer Placeholder 7"/>
          <p:cNvSpPr>
            <a:spLocks noGrp="1"/>
          </p:cNvSpPr>
          <p:nvPr>
            <p:ph type="ftr" sz="quarter" idx="11"/>
          </p:nvPr>
        </p:nvSpPr>
        <p:spPr>
          <a:noFill/>
        </p:spPr>
        <p:txBody>
          <a:bodyPr/>
          <a:lstStyle/>
          <a:p>
            <a:r>
              <a:rPr lang="en-US" smtClean="0"/>
              <a:t>Architectural Styles for Concurrency</a:t>
            </a:r>
            <a:endParaRPr lang="de-CH"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r>
              <a:rPr lang="en-US" smtClean="0"/>
              <a:t>© Oscar Nierstrasz</a:t>
            </a:r>
            <a:endParaRPr lang="de-CH" smtClean="0"/>
          </a:p>
        </p:txBody>
      </p:sp>
      <p:sp>
        <p:nvSpPr>
          <p:cNvPr id="34819"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34820" name="Slide Number Placeholder 5"/>
          <p:cNvSpPr>
            <a:spLocks noGrp="1"/>
          </p:cNvSpPr>
          <p:nvPr>
            <p:ph type="sldNum" sz="quarter" idx="12"/>
          </p:nvPr>
        </p:nvSpPr>
        <p:spPr>
          <a:noFill/>
        </p:spPr>
        <p:txBody>
          <a:bodyPr/>
          <a:lstStyle/>
          <a:p>
            <a:fld id="{0C10CEBA-84B3-D645-9697-99AE7B11192C}" type="slidenum">
              <a:rPr lang="de-CH" smtClean="0"/>
              <a:pPr/>
              <a:t>13</a:t>
            </a:fld>
            <a:endParaRPr lang="de-CH" sz="1400" smtClean="0">
              <a:solidFill>
                <a:srgbClr val="7E7E7E"/>
              </a:solidFill>
              <a:latin typeface="Times" charset="0"/>
            </a:endParaRPr>
          </a:p>
        </p:txBody>
      </p:sp>
      <p:sp>
        <p:nvSpPr>
          <p:cNvPr id="34821" name="Rectangle 2"/>
          <p:cNvSpPr>
            <a:spLocks noGrp="1" noChangeArrowheads="1"/>
          </p:cNvSpPr>
          <p:nvPr>
            <p:ph type="title"/>
          </p:nvPr>
        </p:nvSpPr>
        <p:spPr/>
        <p:txBody>
          <a:bodyPr/>
          <a:lstStyle/>
          <a:p>
            <a:r>
              <a:rPr lang="en-US"/>
              <a:t>Flow Architectures</a:t>
            </a:r>
          </a:p>
        </p:txBody>
      </p:sp>
      <p:sp>
        <p:nvSpPr>
          <p:cNvPr id="34822" name="Rectangle 3"/>
          <p:cNvSpPr>
            <a:spLocks noGrp="1" noChangeArrowheads="1"/>
          </p:cNvSpPr>
          <p:nvPr>
            <p:ph type="body" idx="1"/>
          </p:nvPr>
        </p:nvSpPr>
        <p:spPr/>
        <p:txBody>
          <a:bodyPr/>
          <a:lstStyle/>
          <a:p>
            <a:pPr marL="342900" indent="-342900">
              <a:buFont typeface="Helvetica CE" charset="0"/>
              <a:buNone/>
            </a:pPr>
            <a:r>
              <a:rPr lang="en-US" i="1">
                <a:solidFill>
                  <a:srgbClr val="7F0101"/>
                </a:solidFill>
              </a:rPr>
              <a:t>Many synchronization problems can be avoided by arranging things so that information only flows in one direction from sources to filters to sinks.</a:t>
            </a:r>
          </a:p>
          <a:p>
            <a:pPr marL="342900" indent="-342900"/>
            <a:endParaRPr lang="en-US"/>
          </a:p>
          <a:p>
            <a:pPr marL="342900" indent="-342900">
              <a:buFont typeface="Helvetica CE" charset="0"/>
              <a:buNone/>
            </a:pPr>
            <a:r>
              <a:rPr lang="en-US" b="1" i="1"/>
              <a:t>Unix “pipes and filters”:</a:t>
            </a:r>
            <a:endParaRPr lang="en-US"/>
          </a:p>
          <a:p>
            <a:pPr marL="342900" indent="-342900"/>
            <a:r>
              <a:rPr lang="en-US"/>
              <a:t>Processes are connected in a linear sequence.</a:t>
            </a:r>
          </a:p>
          <a:p>
            <a:pPr marL="342900" indent="-342900">
              <a:buFont typeface="Helvetica CE" charset="0"/>
              <a:buNone/>
            </a:pPr>
            <a:r>
              <a:rPr lang="en-US" b="1" i="1"/>
              <a:t>Control systems:</a:t>
            </a:r>
            <a:endParaRPr lang="en-US"/>
          </a:p>
          <a:p>
            <a:pPr marL="342900" indent="-342900"/>
            <a:r>
              <a:rPr lang="en-US"/>
              <a:t>events are picked up by sensors, processed, and generate new events.</a:t>
            </a:r>
          </a:p>
          <a:p>
            <a:pPr marL="342900" indent="-342900">
              <a:buFont typeface="Helvetica CE" charset="0"/>
              <a:buNone/>
            </a:pPr>
            <a:r>
              <a:rPr lang="en-US" b="1" i="1"/>
              <a:t>Workflow systems:</a:t>
            </a:r>
            <a:endParaRPr lang="en-US"/>
          </a:p>
          <a:p>
            <a:pPr marL="342900" indent="-342900"/>
            <a:r>
              <a:rPr lang="en-US"/>
              <a:t>Electronic documents flow through workflow procedures.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p>
            <a:r>
              <a:rPr lang="en-US" smtClean="0"/>
              <a:t>© Oscar Nierstrasz</a:t>
            </a:r>
            <a:endParaRPr lang="de-CH" smtClean="0"/>
          </a:p>
        </p:txBody>
      </p:sp>
      <p:sp>
        <p:nvSpPr>
          <p:cNvPr id="36867"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36868" name="Slide Number Placeholder 5"/>
          <p:cNvSpPr>
            <a:spLocks noGrp="1"/>
          </p:cNvSpPr>
          <p:nvPr>
            <p:ph type="sldNum" sz="quarter" idx="12"/>
          </p:nvPr>
        </p:nvSpPr>
        <p:spPr>
          <a:noFill/>
        </p:spPr>
        <p:txBody>
          <a:bodyPr/>
          <a:lstStyle/>
          <a:p>
            <a:fld id="{1710BCC0-4653-064E-AA21-7221F69931DB}" type="slidenum">
              <a:rPr lang="de-CH" smtClean="0"/>
              <a:pPr/>
              <a:t>14</a:t>
            </a:fld>
            <a:endParaRPr lang="de-CH" sz="1400" smtClean="0">
              <a:solidFill>
                <a:srgbClr val="7E7E7E"/>
              </a:solidFill>
              <a:latin typeface="Times" charset="0"/>
            </a:endParaRPr>
          </a:p>
        </p:txBody>
      </p:sp>
      <p:sp>
        <p:nvSpPr>
          <p:cNvPr id="36869" name="Rectangle 2"/>
          <p:cNvSpPr>
            <a:spLocks noGrp="1" noChangeArrowheads="1"/>
          </p:cNvSpPr>
          <p:nvPr>
            <p:ph type="title"/>
          </p:nvPr>
        </p:nvSpPr>
        <p:spPr/>
        <p:txBody>
          <a:bodyPr/>
          <a:lstStyle/>
          <a:p>
            <a:r>
              <a:rPr lang="en-US"/>
              <a:t>Unix Pipes</a:t>
            </a:r>
          </a:p>
        </p:txBody>
      </p:sp>
      <p:sp>
        <p:nvSpPr>
          <p:cNvPr id="36870" name="Rectangle 3"/>
          <p:cNvSpPr>
            <a:spLocks noGrp="1" noChangeArrowheads="1"/>
          </p:cNvSpPr>
          <p:nvPr>
            <p:ph type="body" idx="1"/>
          </p:nvPr>
        </p:nvSpPr>
        <p:spPr>
          <a:xfrm>
            <a:off x="539750" y="1654175"/>
            <a:ext cx="8061325" cy="708025"/>
          </a:xfrm>
        </p:spPr>
        <p:txBody>
          <a:bodyPr anchor="t"/>
          <a:lstStyle/>
          <a:p>
            <a:pPr marL="0" indent="0" defTabSz="384175">
              <a:buFont typeface="Helvetica CE" charset="0"/>
              <a:buNone/>
            </a:pPr>
            <a:r>
              <a:rPr lang="en-US"/>
              <a:t>Unix pipes are </a:t>
            </a:r>
            <a:r>
              <a:rPr lang="en-US" i="1">
                <a:solidFill>
                  <a:srgbClr val="7F0101"/>
                </a:solidFill>
              </a:rPr>
              <a:t>bounded buffers</a:t>
            </a:r>
            <a:r>
              <a:rPr lang="en-US"/>
              <a:t> that connect producer and consumer processes (</a:t>
            </a:r>
            <a:r>
              <a:rPr lang="en-US" i="1">
                <a:solidFill>
                  <a:srgbClr val="7F0101"/>
                </a:solidFill>
              </a:rPr>
              <a:t>sources, sinks and filters</a:t>
            </a:r>
            <a:r>
              <a:rPr lang="en-US"/>
              <a:t>):</a:t>
            </a:r>
          </a:p>
        </p:txBody>
      </p:sp>
      <p:sp>
        <p:nvSpPr>
          <p:cNvPr id="36871" name="Rectangle 4"/>
          <p:cNvSpPr>
            <a:spLocks noChangeArrowheads="1"/>
          </p:cNvSpPr>
          <p:nvPr/>
        </p:nvSpPr>
        <p:spPr bwMode="auto">
          <a:xfrm>
            <a:off x="381000" y="2971800"/>
            <a:ext cx="8391525" cy="1951038"/>
          </a:xfrm>
          <a:prstGeom prst="rect">
            <a:avLst/>
          </a:prstGeom>
          <a:solidFill>
            <a:schemeClr val="bg1"/>
          </a:solidFill>
          <a:ln w="9525">
            <a:solidFill>
              <a:schemeClr val="tx1"/>
            </a:solidFill>
            <a:miter lim="800000"/>
            <a:headEnd/>
            <a:tailEnd/>
          </a:ln>
        </p:spPr>
        <p:txBody>
          <a:bodyPr wrap="none">
            <a:prstTxWarp prst="textNoShape">
              <a:avLst/>
            </a:prstTxWarp>
            <a:spAutoFit/>
          </a:bodyPr>
          <a:lstStyle/>
          <a:p>
            <a:pPr defTabSz="379413" eaLnBrk="1" hangingPunct="1">
              <a:lnSpc>
                <a:spcPct val="95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cat file					</a:t>
            </a:r>
            <a:r>
              <a:rPr lang="en-US" sz="1800" i="1">
                <a:solidFill>
                  <a:srgbClr val="7F0101"/>
                </a:solidFill>
                <a:latin typeface="Courier" charset="0"/>
                <a:ea typeface="Courier" charset="0"/>
                <a:cs typeface="Courier" charset="0"/>
              </a:rPr>
              <a:t># send file contents to output stream</a:t>
            </a:r>
            <a:endParaRPr lang="en-US" sz="1800">
              <a:solidFill>
                <a:srgbClr val="0A017F"/>
              </a:solidFill>
              <a:latin typeface="Courier" charset="0"/>
              <a:ea typeface="Courier" charset="0"/>
              <a:cs typeface="Courier" charset="0"/>
            </a:endParaRPr>
          </a:p>
          <a:p>
            <a:pPr defTabSz="379413" eaLnBrk="1" hangingPunct="1">
              <a:lnSpc>
                <a:spcPct val="95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tr -c ’a-zA-Z’ ’\012’ </a:t>
            </a:r>
            <a:r>
              <a:rPr lang="en-US" sz="1800" i="1">
                <a:solidFill>
                  <a:srgbClr val="7F0101"/>
                </a:solidFill>
                <a:latin typeface="Courier" charset="0"/>
                <a:ea typeface="Courier" charset="0"/>
                <a:cs typeface="Courier" charset="0"/>
              </a:rPr>
              <a:t># put each word on one line</a:t>
            </a:r>
            <a:endParaRPr lang="en-US" sz="1800">
              <a:solidFill>
                <a:srgbClr val="0A017F"/>
              </a:solidFill>
              <a:latin typeface="Courier" charset="0"/>
              <a:ea typeface="Courier" charset="0"/>
              <a:cs typeface="Courier" charset="0"/>
            </a:endParaRPr>
          </a:p>
          <a:p>
            <a:pPr defTabSz="379413" eaLnBrk="1" hangingPunct="1">
              <a:lnSpc>
                <a:spcPct val="95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sort						</a:t>
            </a:r>
            <a:r>
              <a:rPr lang="en-US" sz="1800" i="1">
                <a:solidFill>
                  <a:srgbClr val="7F0101"/>
                </a:solidFill>
                <a:latin typeface="Courier" charset="0"/>
                <a:ea typeface="Courier" charset="0"/>
                <a:cs typeface="Courier" charset="0"/>
              </a:rPr>
              <a:t># sort the words</a:t>
            </a:r>
            <a:endParaRPr lang="en-US" sz="1800">
              <a:solidFill>
                <a:srgbClr val="0A017F"/>
              </a:solidFill>
              <a:latin typeface="Courier" charset="0"/>
              <a:ea typeface="Courier" charset="0"/>
              <a:cs typeface="Courier" charset="0"/>
            </a:endParaRPr>
          </a:p>
          <a:p>
            <a:pPr defTabSz="379413" eaLnBrk="1" hangingPunct="1">
              <a:lnSpc>
                <a:spcPct val="95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uniq -c					</a:t>
            </a:r>
            <a:r>
              <a:rPr lang="en-US" sz="1800" i="1">
                <a:solidFill>
                  <a:srgbClr val="7F0101"/>
                </a:solidFill>
                <a:latin typeface="Courier" charset="0"/>
                <a:ea typeface="Courier" charset="0"/>
                <a:cs typeface="Courier" charset="0"/>
              </a:rPr>
              <a:t># count occurrences of each word</a:t>
            </a:r>
            <a:endParaRPr lang="en-US" sz="1800">
              <a:solidFill>
                <a:srgbClr val="0A017F"/>
              </a:solidFill>
              <a:latin typeface="Courier" charset="0"/>
              <a:ea typeface="Courier" charset="0"/>
              <a:cs typeface="Courier" charset="0"/>
            </a:endParaRPr>
          </a:p>
          <a:p>
            <a:pPr defTabSz="379413" eaLnBrk="1" hangingPunct="1">
              <a:lnSpc>
                <a:spcPct val="95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sort -rn				</a:t>
            </a:r>
            <a:r>
              <a:rPr lang="en-US" sz="1800" i="1">
                <a:solidFill>
                  <a:srgbClr val="0A017F"/>
                </a:solidFill>
                <a:latin typeface="Courier" charset="0"/>
                <a:ea typeface="Courier" charset="0"/>
                <a:cs typeface="Courier" charset="0"/>
              </a:rPr>
              <a:t>	</a:t>
            </a:r>
            <a:r>
              <a:rPr lang="en-US" sz="1800" i="1">
                <a:solidFill>
                  <a:srgbClr val="7F0101"/>
                </a:solidFill>
                <a:latin typeface="Courier" charset="0"/>
                <a:ea typeface="Courier" charset="0"/>
                <a:cs typeface="Courier" charset="0"/>
              </a:rPr>
              <a:t># sort in reverse numerical order</a:t>
            </a:r>
            <a:endParaRPr lang="en-US" sz="1800">
              <a:solidFill>
                <a:srgbClr val="0A017F"/>
              </a:solidFill>
              <a:latin typeface="Courier" charset="0"/>
              <a:ea typeface="Courier" charset="0"/>
              <a:cs typeface="Courier" charset="0"/>
            </a:endParaRPr>
          </a:p>
          <a:p>
            <a:pPr defTabSz="379413" eaLnBrk="1" hangingPunct="1">
              <a:lnSpc>
                <a:spcPct val="95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more						</a:t>
            </a:r>
            <a:r>
              <a:rPr lang="en-US" sz="1800" i="1">
                <a:solidFill>
                  <a:srgbClr val="7F0101"/>
                </a:solidFill>
                <a:latin typeface="Courier" charset="0"/>
                <a:ea typeface="Courier" charset="0"/>
                <a:cs typeface="Courier" charset="0"/>
              </a:rPr>
              <a:t># and display the result</a:t>
            </a:r>
            <a:endParaRPr lang="en-US" sz="1800" i="1">
              <a:solidFill>
                <a:srgbClr val="0A017F"/>
              </a:solidFill>
              <a:latin typeface="Courier" charset="0"/>
              <a:ea typeface="Courier" charset="0"/>
              <a:cs typeface="Courier"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p>
            <a:r>
              <a:rPr lang="en-US" smtClean="0"/>
              <a:t>© Oscar Nierstrasz</a:t>
            </a:r>
            <a:endParaRPr lang="de-CH" smtClean="0"/>
          </a:p>
        </p:txBody>
      </p:sp>
      <p:sp>
        <p:nvSpPr>
          <p:cNvPr id="38915"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38916" name="Slide Number Placeholder 5"/>
          <p:cNvSpPr>
            <a:spLocks noGrp="1"/>
          </p:cNvSpPr>
          <p:nvPr>
            <p:ph type="sldNum" sz="quarter" idx="12"/>
          </p:nvPr>
        </p:nvSpPr>
        <p:spPr>
          <a:noFill/>
        </p:spPr>
        <p:txBody>
          <a:bodyPr/>
          <a:lstStyle/>
          <a:p>
            <a:fld id="{2B934FC5-8950-B84C-8790-D3406EA4984C}" type="slidenum">
              <a:rPr lang="de-CH" smtClean="0"/>
              <a:pPr/>
              <a:t>15</a:t>
            </a:fld>
            <a:endParaRPr lang="de-CH" sz="1400" smtClean="0">
              <a:solidFill>
                <a:srgbClr val="7E7E7E"/>
              </a:solidFill>
              <a:latin typeface="Times" charset="0"/>
            </a:endParaRPr>
          </a:p>
        </p:txBody>
      </p:sp>
      <p:sp>
        <p:nvSpPr>
          <p:cNvPr id="38917" name="Rectangle 2"/>
          <p:cNvSpPr>
            <a:spLocks noGrp="1" noChangeArrowheads="1"/>
          </p:cNvSpPr>
          <p:nvPr>
            <p:ph type="title"/>
          </p:nvPr>
        </p:nvSpPr>
        <p:spPr/>
        <p:txBody>
          <a:bodyPr/>
          <a:lstStyle/>
          <a:p>
            <a:r>
              <a:rPr lang="en-US"/>
              <a:t>Unix Pipes</a:t>
            </a:r>
          </a:p>
        </p:txBody>
      </p:sp>
      <p:sp>
        <p:nvSpPr>
          <p:cNvPr id="38918" name="Rectangle 3"/>
          <p:cNvSpPr>
            <a:spLocks noGrp="1" noChangeArrowheads="1"/>
          </p:cNvSpPr>
          <p:nvPr>
            <p:ph type="body" idx="1"/>
          </p:nvPr>
        </p:nvSpPr>
        <p:spPr/>
        <p:txBody>
          <a:bodyPr/>
          <a:lstStyle/>
          <a:p>
            <a:pPr marL="342900" indent="-342900">
              <a:buFont typeface="Helvetica CE" charset="0"/>
              <a:buNone/>
            </a:pPr>
            <a:r>
              <a:rPr lang="en-US"/>
              <a:t>Processes should </a:t>
            </a:r>
            <a:r>
              <a:rPr lang="en-US" i="1">
                <a:solidFill>
                  <a:srgbClr val="7F0101"/>
                </a:solidFill>
              </a:rPr>
              <a:t>read from standard input</a:t>
            </a:r>
            <a:r>
              <a:rPr lang="en-US"/>
              <a:t> and </a:t>
            </a:r>
            <a:r>
              <a:rPr lang="en-US" i="1">
                <a:solidFill>
                  <a:srgbClr val="7F0101"/>
                </a:solidFill>
              </a:rPr>
              <a:t>write to standard output</a:t>
            </a:r>
            <a:r>
              <a:rPr lang="en-US"/>
              <a:t> streams:</a:t>
            </a:r>
          </a:p>
          <a:p>
            <a:pPr marL="342900" indent="-342900"/>
            <a:endParaRPr lang="en-US"/>
          </a:p>
          <a:p>
            <a:pPr marL="742950" lvl="1" indent="-285750"/>
            <a:r>
              <a:rPr lang="en-US"/>
              <a:t>Misbehaving processes give rise to </a:t>
            </a:r>
            <a:r>
              <a:rPr lang="en-US" i="1">
                <a:solidFill>
                  <a:srgbClr val="7F0101"/>
                </a:solidFill>
              </a:rPr>
              <a:t>“broken pipes”!</a:t>
            </a:r>
            <a:endParaRPr lang="en-US"/>
          </a:p>
          <a:p>
            <a:pPr marL="342900" indent="-342900"/>
            <a:endParaRPr lang="en-US"/>
          </a:p>
          <a:p>
            <a:pPr marL="342900" indent="-342900">
              <a:buFont typeface="Helvetica CE" charset="0"/>
              <a:buNone/>
            </a:pPr>
            <a:r>
              <a:rPr lang="en-US" i="1">
                <a:solidFill>
                  <a:srgbClr val="7F0101"/>
                </a:solidFill>
              </a:rPr>
              <a:t>Process creation</a:t>
            </a:r>
            <a:r>
              <a:rPr lang="en-US"/>
              <a:t> and </a:t>
            </a:r>
            <a:r>
              <a:rPr lang="en-US" i="1">
                <a:solidFill>
                  <a:srgbClr val="7F0101"/>
                </a:solidFill>
              </a:rPr>
              <a:t>scheduling</a:t>
            </a:r>
            <a:r>
              <a:rPr lang="en-US"/>
              <a:t> are handled by the O/S.</a:t>
            </a:r>
          </a:p>
          <a:p>
            <a:pPr marL="342900" indent="-342900">
              <a:buFont typeface="Helvetica CE" charset="0"/>
              <a:buNone/>
            </a:pPr>
            <a:r>
              <a:rPr lang="en-US" i="1">
                <a:solidFill>
                  <a:srgbClr val="7F0101"/>
                </a:solidFill>
              </a:rPr>
              <a:t>Synchronization</a:t>
            </a:r>
            <a:r>
              <a:rPr lang="en-US"/>
              <a:t> is handled implicitly by the I/O system (through buffering).</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p>
            <a:r>
              <a:rPr lang="en-US" smtClean="0"/>
              <a:t>© Oscar Nierstrasz</a:t>
            </a:r>
            <a:endParaRPr lang="de-CH" smtClean="0"/>
          </a:p>
        </p:txBody>
      </p:sp>
      <p:sp>
        <p:nvSpPr>
          <p:cNvPr id="40963"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40964" name="Slide Number Placeholder 5"/>
          <p:cNvSpPr>
            <a:spLocks noGrp="1"/>
          </p:cNvSpPr>
          <p:nvPr>
            <p:ph type="sldNum" sz="quarter" idx="12"/>
          </p:nvPr>
        </p:nvSpPr>
        <p:spPr>
          <a:noFill/>
        </p:spPr>
        <p:txBody>
          <a:bodyPr/>
          <a:lstStyle/>
          <a:p>
            <a:fld id="{9048409F-ECB2-AE48-9B5C-04668FED3684}" type="slidenum">
              <a:rPr lang="de-CH" smtClean="0"/>
              <a:pPr/>
              <a:t>16</a:t>
            </a:fld>
            <a:endParaRPr lang="de-CH" sz="1400" smtClean="0">
              <a:solidFill>
                <a:srgbClr val="7E7E7E"/>
              </a:solidFill>
              <a:latin typeface="Times" charset="0"/>
            </a:endParaRPr>
          </a:p>
        </p:txBody>
      </p:sp>
      <p:sp>
        <p:nvSpPr>
          <p:cNvPr id="40965" name="Rectangle 2"/>
          <p:cNvSpPr>
            <a:spLocks noGrp="1" noChangeArrowheads="1"/>
          </p:cNvSpPr>
          <p:nvPr>
            <p:ph type="title"/>
          </p:nvPr>
        </p:nvSpPr>
        <p:spPr/>
        <p:txBody>
          <a:bodyPr/>
          <a:lstStyle/>
          <a:p>
            <a:r>
              <a:rPr lang="en-US"/>
              <a:t>Flow Stages</a:t>
            </a:r>
          </a:p>
        </p:txBody>
      </p:sp>
      <p:sp>
        <p:nvSpPr>
          <p:cNvPr id="40966" name="Rectangle 3"/>
          <p:cNvSpPr>
            <a:spLocks noGrp="1" noChangeArrowheads="1"/>
          </p:cNvSpPr>
          <p:nvPr>
            <p:ph type="body" idx="1"/>
          </p:nvPr>
        </p:nvSpPr>
        <p:spPr/>
        <p:txBody>
          <a:bodyPr/>
          <a:lstStyle/>
          <a:p>
            <a:pPr marL="342900" indent="-342900">
              <a:buFont typeface="Helvetica CE" charset="0"/>
              <a:buNone/>
            </a:pPr>
            <a:r>
              <a:rPr lang="en-US" b="1"/>
              <a:t>Every flow stage is a </a:t>
            </a:r>
            <a:r>
              <a:rPr lang="en-US" b="1" i="1">
                <a:solidFill>
                  <a:srgbClr val="7F0101"/>
                </a:solidFill>
              </a:rPr>
              <a:t>producer</a:t>
            </a:r>
            <a:r>
              <a:rPr lang="en-US" b="1"/>
              <a:t> or </a:t>
            </a:r>
            <a:r>
              <a:rPr lang="en-US" b="1" i="1">
                <a:solidFill>
                  <a:srgbClr val="7F0101"/>
                </a:solidFill>
              </a:rPr>
              <a:t>consumer</a:t>
            </a:r>
            <a:r>
              <a:rPr lang="en-US" b="1"/>
              <a:t> or both:</a:t>
            </a:r>
          </a:p>
          <a:p>
            <a:pPr marL="342900" indent="-342900"/>
            <a:r>
              <a:rPr lang="en-US" u="sng"/>
              <a:t>Splitters</a:t>
            </a:r>
            <a:r>
              <a:rPr lang="en-US"/>
              <a:t> (Multiplexers) have </a:t>
            </a:r>
            <a:r>
              <a:rPr lang="en-US" i="1">
                <a:solidFill>
                  <a:srgbClr val="7F0101"/>
                </a:solidFill>
              </a:rPr>
              <a:t>multiple successors</a:t>
            </a:r>
            <a:endParaRPr lang="en-US"/>
          </a:p>
          <a:p>
            <a:pPr marL="742950" lvl="1" indent="-285750"/>
            <a:r>
              <a:rPr lang="en-US" u="sng"/>
              <a:t>Multicasters</a:t>
            </a:r>
            <a:r>
              <a:rPr lang="en-US"/>
              <a:t> </a:t>
            </a:r>
            <a:r>
              <a:rPr lang="en-US" i="1">
                <a:solidFill>
                  <a:srgbClr val="7F0101"/>
                </a:solidFill>
              </a:rPr>
              <a:t>clone results</a:t>
            </a:r>
            <a:r>
              <a:rPr lang="en-US"/>
              <a:t> to multiple consumers</a:t>
            </a:r>
          </a:p>
          <a:p>
            <a:pPr marL="742950" lvl="1" indent="-285750"/>
            <a:r>
              <a:rPr lang="en-US" u="sng"/>
              <a:t>Routers</a:t>
            </a:r>
            <a:r>
              <a:rPr lang="en-US"/>
              <a:t> </a:t>
            </a:r>
            <a:r>
              <a:rPr lang="en-US" i="1">
                <a:solidFill>
                  <a:srgbClr val="7F0101"/>
                </a:solidFill>
              </a:rPr>
              <a:t>distribute results</a:t>
            </a:r>
            <a:r>
              <a:rPr lang="en-US"/>
              <a:t> amongst consumers</a:t>
            </a:r>
          </a:p>
          <a:p>
            <a:pPr marL="342900" indent="-342900"/>
            <a:endParaRPr lang="en-US" u="sng"/>
          </a:p>
          <a:p>
            <a:pPr marL="342900" indent="-342900"/>
            <a:r>
              <a:rPr lang="en-US" u="sng"/>
              <a:t>Mergers</a:t>
            </a:r>
            <a:r>
              <a:rPr lang="en-US"/>
              <a:t> (Demultiplexers) have </a:t>
            </a:r>
            <a:r>
              <a:rPr lang="en-US" i="1">
                <a:solidFill>
                  <a:srgbClr val="7F0101"/>
                </a:solidFill>
              </a:rPr>
              <a:t>multiple predecessors</a:t>
            </a:r>
            <a:endParaRPr lang="en-US"/>
          </a:p>
          <a:p>
            <a:pPr marL="742950" lvl="1" indent="-285750"/>
            <a:r>
              <a:rPr lang="en-US" u="sng"/>
              <a:t>Collectors</a:t>
            </a:r>
            <a:r>
              <a:rPr lang="en-US"/>
              <a:t> </a:t>
            </a:r>
            <a:r>
              <a:rPr lang="en-US" i="1">
                <a:solidFill>
                  <a:srgbClr val="7F0101"/>
                </a:solidFill>
              </a:rPr>
              <a:t>interleave inputs</a:t>
            </a:r>
            <a:r>
              <a:rPr lang="en-US"/>
              <a:t> to a single consumer</a:t>
            </a:r>
          </a:p>
          <a:p>
            <a:pPr marL="742950" lvl="1" indent="-285750"/>
            <a:r>
              <a:rPr lang="en-US" u="sng"/>
              <a:t>Combiners</a:t>
            </a:r>
            <a:r>
              <a:rPr lang="en-US"/>
              <a:t> </a:t>
            </a:r>
            <a:r>
              <a:rPr lang="en-US" i="1">
                <a:solidFill>
                  <a:srgbClr val="7F0101"/>
                </a:solidFill>
              </a:rPr>
              <a:t>process multiple input</a:t>
            </a:r>
            <a:r>
              <a:rPr lang="en-US"/>
              <a:t> to produce a single result</a:t>
            </a:r>
          </a:p>
          <a:p>
            <a:pPr marL="342900" indent="-342900"/>
            <a:endParaRPr lang="en-US" u="sng"/>
          </a:p>
          <a:p>
            <a:pPr marL="342900" indent="-342900"/>
            <a:r>
              <a:rPr lang="en-US" u="sng"/>
              <a:t>Conduits</a:t>
            </a:r>
            <a:r>
              <a:rPr lang="en-US"/>
              <a:t> have both multiple predecessors and consumers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p>
            <a:r>
              <a:rPr lang="en-US" smtClean="0"/>
              <a:t>© Oscar Nierstrasz</a:t>
            </a:r>
            <a:endParaRPr lang="de-CH" smtClean="0"/>
          </a:p>
        </p:txBody>
      </p:sp>
      <p:sp>
        <p:nvSpPr>
          <p:cNvPr id="43011"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43012" name="Slide Number Placeholder 5"/>
          <p:cNvSpPr>
            <a:spLocks noGrp="1"/>
          </p:cNvSpPr>
          <p:nvPr>
            <p:ph type="sldNum" sz="quarter" idx="12"/>
          </p:nvPr>
        </p:nvSpPr>
        <p:spPr>
          <a:noFill/>
        </p:spPr>
        <p:txBody>
          <a:bodyPr/>
          <a:lstStyle/>
          <a:p>
            <a:fld id="{EB909744-C082-F943-A36A-8DB358604486}" type="slidenum">
              <a:rPr lang="de-CH" smtClean="0"/>
              <a:pPr/>
              <a:t>17</a:t>
            </a:fld>
            <a:endParaRPr lang="de-CH" sz="1400" smtClean="0">
              <a:solidFill>
                <a:srgbClr val="7E7E7E"/>
              </a:solidFill>
              <a:latin typeface="Times" charset="0"/>
            </a:endParaRPr>
          </a:p>
        </p:txBody>
      </p:sp>
      <p:sp>
        <p:nvSpPr>
          <p:cNvPr id="43013" name="Rectangle 2"/>
          <p:cNvSpPr>
            <a:spLocks noGrp="1" noChangeArrowheads="1"/>
          </p:cNvSpPr>
          <p:nvPr>
            <p:ph type="title"/>
          </p:nvPr>
        </p:nvSpPr>
        <p:spPr/>
        <p:txBody>
          <a:bodyPr/>
          <a:lstStyle/>
          <a:p>
            <a:r>
              <a:rPr lang="en-US"/>
              <a:t>Flow Policies</a:t>
            </a:r>
          </a:p>
        </p:txBody>
      </p:sp>
      <p:sp>
        <p:nvSpPr>
          <p:cNvPr id="43014" name="Rectangle 3"/>
          <p:cNvSpPr>
            <a:spLocks noGrp="1" noChangeArrowheads="1"/>
          </p:cNvSpPr>
          <p:nvPr>
            <p:ph type="body" idx="1"/>
          </p:nvPr>
        </p:nvSpPr>
        <p:spPr>
          <a:xfrm>
            <a:off x="539750" y="1654175"/>
            <a:ext cx="8061325" cy="3070225"/>
          </a:xfrm>
        </p:spPr>
        <p:txBody>
          <a:bodyPr/>
          <a:lstStyle/>
          <a:p>
            <a:pPr marL="342900" indent="-342900">
              <a:lnSpc>
                <a:spcPct val="90000"/>
              </a:lnSpc>
              <a:buFont typeface="Helvetica CE" charset="0"/>
              <a:buNone/>
            </a:pPr>
            <a:r>
              <a:rPr lang="en-US"/>
              <a:t>Flow can be </a:t>
            </a:r>
            <a:r>
              <a:rPr lang="en-US" i="1">
                <a:solidFill>
                  <a:srgbClr val="7F0101"/>
                </a:solidFill>
              </a:rPr>
              <a:t>pull-based</a:t>
            </a:r>
            <a:r>
              <a:rPr lang="en-US"/>
              <a:t>, </a:t>
            </a:r>
            <a:r>
              <a:rPr lang="en-US" i="1">
                <a:solidFill>
                  <a:srgbClr val="7F0101"/>
                </a:solidFill>
              </a:rPr>
              <a:t>push-based</a:t>
            </a:r>
            <a:r>
              <a:rPr lang="en-US"/>
              <a:t>, or a mixture:</a:t>
            </a:r>
          </a:p>
          <a:p>
            <a:pPr marL="342900" indent="-342900">
              <a:lnSpc>
                <a:spcPct val="90000"/>
              </a:lnSpc>
            </a:pPr>
            <a:r>
              <a:rPr lang="en-US" u="sng"/>
              <a:t>Pull-based flow</a:t>
            </a:r>
            <a:r>
              <a:rPr lang="en-US"/>
              <a:t>: Consumers </a:t>
            </a:r>
            <a:r>
              <a:rPr lang="en-US" i="1">
                <a:solidFill>
                  <a:srgbClr val="7F0101"/>
                </a:solidFill>
              </a:rPr>
              <a:t>take results</a:t>
            </a:r>
            <a:r>
              <a:rPr lang="en-US"/>
              <a:t> from Producers</a:t>
            </a:r>
          </a:p>
          <a:p>
            <a:pPr marL="342900" indent="-342900">
              <a:lnSpc>
                <a:spcPct val="90000"/>
              </a:lnSpc>
            </a:pPr>
            <a:r>
              <a:rPr lang="en-US" u="sng"/>
              <a:t>Push-based flow</a:t>
            </a:r>
            <a:r>
              <a:rPr lang="en-US"/>
              <a:t>: Producers </a:t>
            </a:r>
            <a:r>
              <a:rPr lang="en-US" i="1">
                <a:solidFill>
                  <a:srgbClr val="7F0101"/>
                </a:solidFill>
              </a:rPr>
              <a:t>put results</a:t>
            </a:r>
            <a:r>
              <a:rPr lang="en-US"/>
              <a:t> to Consumers</a:t>
            </a:r>
          </a:p>
          <a:p>
            <a:pPr marL="342900" indent="-342900">
              <a:lnSpc>
                <a:spcPct val="90000"/>
              </a:lnSpc>
            </a:pPr>
            <a:r>
              <a:rPr lang="en-US"/>
              <a:t>Buffers:</a:t>
            </a:r>
          </a:p>
          <a:p>
            <a:pPr marL="819150" lvl="1" indent="-285750">
              <a:lnSpc>
                <a:spcPct val="90000"/>
              </a:lnSpc>
            </a:pPr>
            <a:r>
              <a:rPr lang="en-US" u="sng"/>
              <a:t>Put-only buffers</a:t>
            </a:r>
            <a:r>
              <a:rPr lang="en-US"/>
              <a:t> (relays) </a:t>
            </a:r>
            <a:r>
              <a:rPr lang="en-US" i="1">
                <a:solidFill>
                  <a:srgbClr val="7F0101"/>
                </a:solidFill>
              </a:rPr>
              <a:t>connect push-based stages</a:t>
            </a:r>
            <a:endParaRPr lang="en-US"/>
          </a:p>
          <a:p>
            <a:pPr marL="819150" lvl="1" indent="-285750">
              <a:lnSpc>
                <a:spcPct val="90000"/>
              </a:lnSpc>
            </a:pPr>
            <a:r>
              <a:rPr lang="en-US" u="sng"/>
              <a:t>Take-only buffers</a:t>
            </a:r>
            <a:r>
              <a:rPr lang="en-US"/>
              <a:t> (pre-fetch buffers) </a:t>
            </a:r>
            <a:r>
              <a:rPr lang="en-US" i="1">
                <a:solidFill>
                  <a:srgbClr val="7F0101"/>
                </a:solidFill>
              </a:rPr>
              <a:t>connect pull-based stages</a:t>
            </a:r>
          </a:p>
          <a:p>
            <a:pPr marL="819150" lvl="1" indent="-285750">
              <a:lnSpc>
                <a:spcPct val="90000"/>
              </a:lnSpc>
            </a:pPr>
            <a:r>
              <a:rPr lang="en-US" u="sng"/>
              <a:t>Put-Take buffers</a:t>
            </a:r>
            <a:r>
              <a:rPr lang="en-US"/>
              <a:t> connect (adapt) push-based stages to pull-based stages</a:t>
            </a:r>
          </a:p>
        </p:txBody>
      </p:sp>
      <p:sp>
        <p:nvSpPr>
          <p:cNvPr id="43015" name="Oval 5"/>
          <p:cNvSpPr>
            <a:spLocks noChangeArrowheads="1"/>
          </p:cNvSpPr>
          <p:nvPr/>
        </p:nvSpPr>
        <p:spPr bwMode="auto">
          <a:xfrm>
            <a:off x="3733800" y="5105400"/>
            <a:ext cx="16764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r>
              <a:rPr lang="en-US" sz="2000"/>
              <a:t>Buffer</a:t>
            </a:r>
            <a:endParaRPr lang="en-US"/>
          </a:p>
        </p:txBody>
      </p:sp>
      <p:sp>
        <p:nvSpPr>
          <p:cNvPr id="43016" name="Oval 6"/>
          <p:cNvSpPr>
            <a:spLocks noChangeArrowheads="1"/>
          </p:cNvSpPr>
          <p:nvPr/>
        </p:nvSpPr>
        <p:spPr bwMode="auto">
          <a:xfrm>
            <a:off x="838200" y="5105400"/>
            <a:ext cx="16764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r>
              <a:rPr lang="en-US" sz="2000"/>
              <a:t>Producer</a:t>
            </a:r>
            <a:endParaRPr lang="en-US"/>
          </a:p>
        </p:txBody>
      </p:sp>
      <p:sp>
        <p:nvSpPr>
          <p:cNvPr id="43017" name="Oval 7"/>
          <p:cNvSpPr>
            <a:spLocks noChangeArrowheads="1"/>
          </p:cNvSpPr>
          <p:nvPr/>
        </p:nvSpPr>
        <p:spPr bwMode="auto">
          <a:xfrm>
            <a:off x="6400800" y="5105400"/>
            <a:ext cx="16764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r>
              <a:rPr lang="en-US" sz="2000"/>
              <a:t>Consumer</a:t>
            </a:r>
            <a:endParaRPr lang="en-US"/>
          </a:p>
        </p:txBody>
      </p:sp>
      <p:sp>
        <p:nvSpPr>
          <p:cNvPr id="43018" name="Line 8"/>
          <p:cNvSpPr>
            <a:spLocks noChangeShapeType="1"/>
          </p:cNvSpPr>
          <p:nvPr/>
        </p:nvSpPr>
        <p:spPr bwMode="auto">
          <a:xfrm>
            <a:off x="2514600" y="5410200"/>
            <a:ext cx="1219200" cy="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43019" name="Text Box 9"/>
          <p:cNvSpPr txBox="1">
            <a:spLocks noChangeArrowheads="1"/>
          </p:cNvSpPr>
          <p:nvPr/>
        </p:nvSpPr>
        <p:spPr bwMode="auto">
          <a:xfrm>
            <a:off x="2819400" y="5029200"/>
            <a:ext cx="600075" cy="369888"/>
          </a:xfrm>
          <a:prstGeom prst="rect">
            <a:avLst/>
          </a:prstGeom>
          <a:noFill/>
          <a:ln w="9525">
            <a:noFill/>
            <a:miter lim="800000"/>
            <a:headEnd/>
            <a:tailEnd/>
          </a:ln>
        </p:spPr>
        <p:txBody>
          <a:bodyPr wrap="none">
            <a:prstTxWarp prst="textNoShape">
              <a:avLst/>
            </a:prstTxWarp>
            <a:spAutoFit/>
          </a:bodyPr>
          <a:lstStyle/>
          <a:p>
            <a:r>
              <a:rPr lang="en-US" sz="1800">
                <a:latin typeface="Courier" charset="0"/>
                <a:ea typeface="Courier" charset="0"/>
                <a:cs typeface="Courier" charset="0"/>
              </a:rPr>
              <a:t>put</a:t>
            </a:r>
            <a:endParaRPr lang="en-US">
              <a:latin typeface="Courier" charset="0"/>
              <a:ea typeface="Courier" charset="0"/>
              <a:cs typeface="Courier" charset="0"/>
            </a:endParaRPr>
          </a:p>
        </p:txBody>
      </p:sp>
      <p:cxnSp>
        <p:nvCxnSpPr>
          <p:cNvPr id="43020" name="AutoShape 13"/>
          <p:cNvCxnSpPr>
            <a:cxnSpLocks noChangeShapeType="1"/>
            <a:stCxn id="43017" idx="1"/>
            <a:endCxn id="43017" idx="3"/>
          </p:cNvCxnSpPr>
          <p:nvPr/>
        </p:nvCxnSpPr>
        <p:spPr bwMode="auto">
          <a:xfrm rot="5400000" flipV="1">
            <a:off x="6417469" y="5409407"/>
            <a:ext cx="460375" cy="1587"/>
          </a:xfrm>
          <a:prstGeom prst="curvedConnector5">
            <a:avLst>
              <a:gd name="adj1" fmla="val -65861"/>
              <a:gd name="adj2" fmla="val -92600005"/>
              <a:gd name="adj3" fmla="val 165861"/>
            </a:avLst>
          </a:prstGeom>
          <a:noFill/>
          <a:ln w="12700">
            <a:solidFill>
              <a:schemeClr val="tx1"/>
            </a:solidFill>
            <a:round/>
            <a:headEnd/>
            <a:tailEnd type="triangle" w="med" len="med"/>
          </a:ln>
        </p:spPr>
      </p:cxnSp>
      <p:sp>
        <p:nvSpPr>
          <p:cNvPr id="43021" name="Text Box 14"/>
          <p:cNvSpPr txBox="1">
            <a:spLocks noChangeArrowheads="1"/>
          </p:cNvSpPr>
          <p:nvPr/>
        </p:nvSpPr>
        <p:spPr bwMode="auto">
          <a:xfrm>
            <a:off x="5657850" y="4876800"/>
            <a:ext cx="738188" cy="369888"/>
          </a:xfrm>
          <a:prstGeom prst="rect">
            <a:avLst/>
          </a:prstGeom>
          <a:noFill/>
          <a:ln w="9525">
            <a:noFill/>
            <a:miter lim="800000"/>
            <a:headEnd/>
            <a:tailEnd/>
          </a:ln>
        </p:spPr>
        <p:txBody>
          <a:bodyPr wrap="none">
            <a:prstTxWarp prst="textNoShape">
              <a:avLst/>
            </a:prstTxWarp>
            <a:spAutoFit/>
          </a:bodyPr>
          <a:lstStyle/>
          <a:p>
            <a:r>
              <a:rPr lang="en-US" sz="1800">
                <a:latin typeface="Courier" charset="0"/>
                <a:ea typeface="Courier" charset="0"/>
                <a:cs typeface="Courier" charset="0"/>
              </a:rPr>
              <a:t>take</a:t>
            </a:r>
            <a:endParaRPr lang="en-US">
              <a:latin typeface="Courier" charset="0"/>
              <a:ea typeface="Courier" charset="0"/>
              <a:cs typeface="Courier"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p:spPr>
        <p:txBody>
          <a:bodyPr/>
          <a:lstStyle/>
          <a:p>
            <a:r>
              <a:rPr lang="en-US" smtClean="0"/>
              <a:t>© Oscar Nierstrasz</a:t>
            </a:r>
            <a:endParaRPr lang="de-CH" smtClean="0"/>
          </a:p>
        </p:txBody>
      </p:sp>
      <p:sp>
        <p:nvSpPr>
          <p:cNvPr id="45059"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45060" name="Slide Number Placeholder 5"/>
          <p:cNvSpPr>
            <a:spLocks noGrp="1"/>
          </p:cNvSpPr>
          <p:nvPr>
            <p:ph type="sldNum" sz="quarter" idx="12"/>
          </p:nvPr>
        </p:nvSpPr>
        <p:spPr>
          <a:noFill/>
        </p:spPr>
        <p:txBody>
          <a:bodyPr/>
          <a:lstStyle/>
          <a:p>
            <a:fld id="{2EE33E8E-97BA-0741-A66C-380E3B65861E}" type="slidenum">
              <a:rPr lang="de-CH" smtClean="0"/>
              <a:pPr/>
              <a:t>18</a:t>
            </a:fld>
            <a:endParaRPr lang="de-CH" sz="1400" smtClean="0">
              <a:solidFill>
                <a:srgbClr val="7E7E7E"/>
              </a:solidFill>
              <a:latin typeface="Times" charset="0"/>
            </a:endParaRPr>
          </a:p>
        </p:txBody>
      </p:sp>
      <p:sp>
        <p:nvSpPr>
          <p:cNvPr id="45061" name="Rectangle 2"/>
          <p:cNvSpPr>
            <a:spLocks noGrp="1" noChangeArrowheads="1"/>
          </p:cNvSpPr>
          <p:nvPr>
            <p:ph type="title"/>
          </p:nvPr>
        </p:nvSpPr>
        <p:spPr/>
        <p:txBody>
          <a:bodyPr/>
          <a:lstStyle/>
          <a:p>
            <a:r>
              <a:rPr lang="en-US"/>
              <a:t>Limiting Flow</a:t>
            </a:r>
          </a:p>
        </p:txBody>
      </p:sp>
      <p:sp>
        <p:nvSpPr>
          <p:cNvPr id="45062" name="Rectangle 3"/>
          <p:cNvSpPr>
            <a:spLocks noGrp="1" noChangeArrowheads="1"/>
          </p:cNvSpPr>
          <p:nvPr>
            <p:ph type="body" idx="1"/>
          </p:nvPr>
        </p:nvSpPr>
        <p:spPr/>
        <p:txBody>
          <a:bodyPr/>
          <a:lstStyle/>
          <a:p>
            <a:pPr marL="342900" indent="-342900">
              <a:buFont typeface="Helvetica CE" charset="0"/>
              <a:buNone/>
            </a:pPr>
            <a:r>
              <a:rPr lang="en-US" sz="2000" b="1" i="1"/>
              <a:t>Unbounded buffers:</a:t>
            </a:r>
            <a:endParaRPr lang="en-US" sz="2000"/>
          </a:p>
          <a:p>
            <a:pPr marL="342900" indent="-342900"/>
            <a:r>
              <a:rPr lang="en-US" sz="2000"/>
              <a:t>If producers are faster than consumers, buffers may </a:t>
            </a:r>
            <a:r>
              <a:rPr lang="en-US" sz="2000" i="1">
                <a:solidFill>
                  <a:srgbClr val="7F0101"/>
                </a:solidFill>
              </a:rPr>
              <a:t>exhaust available memory</a:t>
            </a:r>
            <a:endParaRPr lang="en-US" sz="2000"/>
          </a:p>
          <a:p>
            <a:pPr marL="342900" indent="-342900">
              <a:buFont typeface="Helvetica CE" charset="0"/>
              <a:buNone/>
            </a:pPr>
            <a:r>
              <a:rPr lang="en-US" sz="2000" b="1" i="1"/>
              <a:t>Unbounded threads:</a:t>
            </a:r>
            <a:r>
              <a:rPr lang="en-US" sz="2000"/>
              <a:t> </a:t>
            </a:r>
          </a:p>
          <a:p>
            <a:pPr marL="342900" indent="-342900"/>
            <a:r>
              <a:rPr lang="en-US" sz="2000"/>
              <a:t>Having too many threads can </a:t>
            </a:r>
            <a:r>
              <a:rPr lang="en-US" sz="2000" i="1">
                <a:solidFill>
                  <a:srgbClr val="7F0101"/>
                </a:solidFill>
              </a:rPr>
              <a:t>exhaust system resources</a:t>
            </a:r>
            <a:r>
              <a:rPr lang="en-US" sz="2000"/>
              <a:t> more quickly than unbounded buffers</a:t>
            </a:r>
          </a:p>
          <a:p>
            <a:pPr marL="342900" indent="-342900">
              <a:buFont typeface="Helvetica CE" charset="0"/>
              <a:buNone/>
            </a:pPr>
            <a:r>
              <a:rPr lang="en-US" sz="2000" b="1" i="1"/>
              <a:t>Bounded buffers:</a:t>
            </a:r>
            <a:r>
              <a:rPr lang="en-US" sz="2000"/>
              <a:t> </a:t>
            </a:r>
          </a:p>
          <a:p>
            <a:pPr marL="342900" indent="-342900"/>
            <a:r>
              <a:rPr lang="en-US" sz="2000"/>
              <a:t>Tend to be either </a:t>
            </a:r>
            <a:r>
              <a:rPr lang="en-US" sz="2000" i="1">
                <a:solidFill>
                  <a:srgbClr val="7F0101"/>
                </a:solidFill>
              </a:rPr>
              <a:t>always full or always empty</a:t>
            </a:r>
            <a:r>
              <a:rPr lang="en-US" sz="2000"/>
              <a:t>, depending on relative speed of producers and consumers</a:t>
            </a:r>
          </a:p>
          <a:p>
            <a:pPr marL="342900" indent="-342900">
              <a:buFont typeface="Helvetica CE" charset="0"/>
              <a:buNone/>
            </a:pPr>
            <a:r>
              <a:rPr lang="en-US" sz="2000" b="1" i="1"/>
              <a:t>Bounded thread pools:</a:t>
            </a:r>
            <a:r>
              <a:rPr lang="en-US" sz="2000"/>
              <a:t> </a:t>
            </a:r>
          </a:p>
          <a:p>
            <a:pPr marL="342900" indent="-342900"/>
            <a:r>
              <a:rPr lang="en-US" sz="2000" i="1">
                <a:solidFill>
                  <a:srgbClr val="7F0101"/>
                </a:solidFill>
              </a:rPr>
              <a:t>Harder to manage</a:t>
            </a:r>
            <a:r>
              <a:rPr lang="en-US" sz="2000"/>
              <a:t> than bounded buffers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p:spPr>
        <p:txBody>
          <a:bodyPr/>
          <a:lstStyle/>
          <a:p>
            <a:r>
              <a:rPr lang="en-US" smtClean="0"/>
              <a:t>© Oscar Nierstrasz</a:t>
            </a:r>
            <a:endParaRPr lang="de-CH" smtClean="0"/>
          </a:p>
        </p:txBody>
      </p:sp>
      <p:sp>
        <p:nvSpPr>
          <p:cNvPr id="47107" name="Slide Number Placeholder 5"/>
          <p:cNvSpPr>
            <a:spLocks noGrp="1"/>
          </p:cNvSpPr>
          <p:nvPr>
            <p:ph type="sldNum" sz="quarter" idx="12"/>
          </p:nvPr>
        </p:nvSpPr>
        <p:spPr>
          <a:noFill/>
        </p:spPr>
        <p:txBody>
          <a:bodyPr/>
          <a:lstStyle/>
          <a:p>
            <a:fld id="{C39F7538-6D9F-5540-8563-1C473EC743A2}" type="slidenum">
              <a:rPr lang="de-CH" smtClean="0"/>
              <a:pPr/>
              <a:t>19</a:t>
            </a:fld>
            <a:endParaRPr lang="de-CH" sz="1400" smtClean="0">
              <a:solidFill>
                <a:srgbClr val="7E7E7E"/>
              </a:solidFill>
              <a:latin typeface="Times" charset="0"/>
            </a:endParaRPr>
          </a:p>
        </p:txBody>
      </p:sp>
      <p:pic>
        <p:nvPicPr>
          <p:cNvPr id="47108" name="Picture 2" descr="roadmap-grey"/>
          <p:cNvPicPr>
            <a:picLocks noChangeAspect="1" noChangeArrowheads="1"/>
          </p:cNvPicPr>
          <p:nvPr/>
        </p:nvPicPr>
        <p:blipFill>
          <a:blip r:embed="rId3"/>
          <a:srcRect/>
          <a:stretch>
            <a:fillRect/>
          </a:stretch>
        </p:blipFill>
        <p:spPr bwMode="auto">
          <a:xfrm>
            <a:off x="6629400" y="1905000"/>
            <a:ext cx="2116138" cy="1833563"/>
          </a:xfrm>
          <a:prstGeom prst="rect">
            <a:avLst/>
          </a:prstGeom>
          <a:noFill/>
          <a:ln w="9525">
            <a:noFill/>
            <a:miter lim="800000"/>
            <a:headEnd/>
            <a:tailEnd/>
          </a:ln>
        </p:spPr>
      </p:pic>
      <p:sp>
        <p:nvSpPr>
          <p:cNvPr id="47109" name="Rectangle 3"/>
          <p:cNvSpPr>
            <a:spLocks noGrp="1" noChangeArrowheads="1"/>
          </p:cNvSpPr>
          <p:nvPr>
            <p:ph type="title"/>
          </p:nvPr>
        </p:nvSpPr>
        <p:spPr/>
        <p:txBody>
          <a:bodyPr/>
          <a:lstStyle/>
          <a:p>
            <a:pPr eaLnBrk="1" hangingPunct="1"/>
            <a:r>
              <a:rPr lang="en-US"/>
              <a:t>Roadmap</a:t>
            </a:r>
          </a:p>
        </p:txBody>
      </p:sp>
      <p:sp>
        <p:nvSpPr>
          <p:cNvPr id="47110" name="Rectangle 4"/>
          <p:cNvSpPr>
            <a:spLocks noGrp="1" noChangeArrowheads="1"/>
          </p:cNvSpPr>
          <p:nvPr>
            <p:ph type="body" idx="1"/>
          </p:nvPr>
        </p:nvSpPr>
        <p:spPr/>
        <p:txBody>
          <a:bodyPr/>
          <a:lstStyle/>
          <a:p>
            <a:r>
              <a:rPr lang="en-US" dirty="0" smtClean="0"/>
              <a:t>What is Software Architecture?</a:t>
            </a:r>
          </a:p>
          <a:p>
            <a:r>
              <a:rPr lang="en-US" dirty="0" smtClean="0"/>
              <a:t>Three-layered application architecture</a:t>
            </a:r>
          </a:p>
          <a:p>
            <a:r>
              <a:rPr lang="en-US" b="1" dirty="0" smtClean="0"/>
              <a:t>Flow architectures</a:t>
            </a:r>
          </a:p>
          <a:p>
            <a:pPr lvl="1"/>
            <a:r>
              <a:rPr lang="en-US" b="1" dirty="0" smtClean="0"/>
              <a:t>Active Prime Sieve</a:t>
            </a:r>
          </a:p>
          <a:p>
            <a:r>
              <a:rPr lang="en-US" dirty="0" smtClean="0"/>
              <a:t>Blackboard architectures</a:t>
            </a:r>
          </a:p>
          <a:p>
            <a:pPr lvl="1"/>
            <a:r>
              <a:rPr lang="en-US" dirty="0" smtClean="0"/>
              <a:t>Fibonacci with Linda</a:t>
            </a:r>
          </a:p>
          <a:p>
            <a:r>
              <a:rPr lang="en-US" dirty="0" smtClean="0"/>
              <a:t>Thread Pools</a:t>
            </a:r>
            <a:endParaRPr lang="en-US" dirty="0" smtClean="0"/>
          </a:p>
          <a:p>
            <a:pPr lvl="1"/>
            <a:r>
              <a:rPr lang="en-US" dirty="0" err="1" smtClean="0"/>
              <a:t>WordCounter</a:t>
            </a:r>
            <a:endParaRPr lang="en-US" dirty="0" smtClean="0"/>
          </a:p>
        </p:txBody>
      </p:sp>
      <p:sp>
        <p:nvSpPr>
          <p:cNvPr id="47111" name="Footer Placeholder 7"/>
          <p:cNvSpPr>
            <a:spLocks noGrp="1"/>
          </p:cNvSpPr>
          <p:nvPr>
            <p:ph type="ftr" sz="quarter" idx="11"/>
          </p:nvPr>
        </p:nvSpPr>
        <p:spPr>
          <a:noFill/>
        </p:spPr>
        <p:txBody>
          <a:bodyPr/>
          <a:lstStyle/>
          <a:p>
            <a:r>
              <a:rPr lang="en-US" smtClean="0"/>
              <a:t>Architectural Styles for Concurrency</a:t>
            </a:r>
            <a:endParaRPr lang="de-CH"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p>
            <a:r>
              <a:rPr lang="en-US" smtClean="0"/>
              <a:t>© Oscar Nierstrasz</a:t>
            </a:r>
            <a:endParaRPr lang="de-CH" smtClean="0"/>
          </a:p>
        </p:txBody>
      </p:sp>
      <p:sp>
        <p:nvSpPr>
          <p:cNvPr id="12291" name="Slide Number Placeholder 5"/>
          <p:cNvSpPr>
            <a:spLocks noGrp="1"/>
          </p:cNvSpPr>
          <p:nvPr>
            <p:ph type="sldNum" sz="quarter" idx="12"/>
          </p:nvPr>
        </p:nvSpPr>
        <p:spPr>
          <a:noFill/>
        </p:spPr>
        <p:txBody>
          <a:bodyPr/>
          <a:lstStyle/>
          <a:p>
            <a:fld id="{FF437A90-0871-A442-A23E-411FFCDF3411}" type="slidenum">
              <a:rPr lang="de-CH" smtClean="0"/>
              <a:pPr/>
              <a:t>2</a:t>
            </a:fld>
            <a:endParaRPr lang="de-CH" sz="1400" smtClean="0">
              <a:solidFill>
                <a:srgbClr val="7E7E7E"/>
              </a:solidFill>
              <a:latin typeface="Times" charset="0"/>
            </a:endParaRPr>
          </a:p>
        </p:txBody>
      </p:sp>
      <p:pic>
        <p:nvPicPr>
          <p:cNvPr id="12292" name="Picture 2" descr="roadmap-grey"/>
          <p:cNvPicPr>
            <a:picLocks noChangeAspect="1" noChangeArrowheads="1"/>
          </p:cNvPicPr>
          <p:nvPr/>
        </p:nvPicPr>
        <p:blipFill>
          <a:blip r:embed="rId3"/>
          <a:srcRect/>
          <a:stretch>
            <a:fillRect/>
          </a:stretch>
        </p:blipFill>
        <p:spPr bwMode="auto">
          <a:xfrm>
            <a:off x="6629400" y="1905000"/>
            <a:ext cx="2116138" cy="1833563"/>
          </a:xfrm>
          <a:prstGeom prst="rect">
            <a:avLst/>
          </a:prstGeom>
          <a:noFill/>
          <a:ln w="9525">
            <a:noFill/>
            <a:miter lim="800000"/>
            <a:headEnd/>
            <a:tailEnd/>
          </a:ln>
        </p:spPr>
      </p:pic>
      <p:sp>
        <p:nvSpPr>
          <p:cNvPr id="12293" name="Rectangle 3"/>
          <p:cNvSpPr>
            <a:spLocks noGrp="1" noChangeArrowheads="1"/>
          </p:cNvSpPr>
          <p:nvPr>
            <p:ph type="title"/>
          </p:nvPr>
        </p:nvSpPr>
        <p:spPr/>
        <p:txBody>
          <a:bodyPr/>
          <a:lstStyle/>
          <a:p>
            <a:pPr eaLnBrk="1" hangingPunct="1"/>
            <a:r>
              <a:rPr lang="en-US"/>
              <a:t>Roadmap</a:t>
            </a:r>
          </a:p>
        </p:txBody>
      </p:sp>
      <p:sp>
        <p:nvSpPr>
          <p:cNvPr id="12294" name="Rectangle 4"/>
          <p:cNvSpPr>
            <a:spLocks noGrp="1" noChangeArrowheads="1"/>
          </p:cNvSpPr>
          <p:nvPr>
            <p:ph type="body" idx="1"/>
          </p:nvPr>
        </p:nvSpPr>
        <p:spPr/>
        <p:txBody>
          <a:bodyPr/>
          <a:lstStyle/>
          <a:p>
            <a:r>
              <a:rPr lang="en-US" dirty="0" smtClean="0"/>
              <a:t>What is Software Architecture?</a:t>
            </a:r>
          </a:p>
          <a:p>
            <a:r>
              <a:rPr lang="en-US" dirty="0" smtClean="0"/>
              <a:t>Three-layered application architecture</a:t>
            </a:r>
          </a:p>
          <a:p>
            <a:r>
              <a:rPr lang="en-US" dirty="0" smtClean="0"/>
              <a:t>Flow architectures</a:t>
            </a:r>
          </a:p>
          <a:p>
            <a:pPr lvl="1"/>
            <a:r>
              <a:rPr lang="en-US" dirty="0" smtClean="0"/>
              <a:t>Active Prime Sieve</a:t>
            </a:r>
          </a:p>
          <a:p>
            <a:r>
              <a:rPr lang="en-US" dirty="0" smtClean="0"/>
              <a:t>Blackboard architectures</a:t>
            </a:r>
          </a:p>
          <a:p>
            <a:pPr lvl="1"/>
            <a:r>
              <a:rPr lang="en-US" dirty="0" smtClean="0"/>
              <a:t>Fibonacci with Linda</a:t>
            </a:r>
          </a:p>
          <a:p>
            <a:r>
              <a:rPr lang="en-US" dirty="0" smtClean="0"/>
              <a:t>Thread Pools</a:t>
            </a:r>
            <a:endParaRPr lang="en-US" dirty="0" smtClean="0"/>
          </a:p>
          <a:p>
            <a:pPr lvl="1"/>
            <a:r>
              <a:rPr lang="en-US" dirty="0" err="1" smtClean="0"/>
              <a:t>WordCounter</a:t>
            </a:r>
            <a:endParaRPr lang="en-US" dirty="0" smtClean="0"/>
          </a:p>
        </p:txBody>
      </p:sp>
      <p:sp>
        <p:nvSpPr>
          <p:cNvPr id="12295" name="Footer Placeholder 7"/>
          <p:cNvSpPr>
            <a:spLocks noGrp="1"/>
          </p:cNvSpPr>
          <p:nvPr>
            <p:ph type="ftr" sz="quarter" idx="11"/>
          </p:nvPr>
        </p:nvSpPr>
        <p:spPr>
          <a:noFill/>
        </p:spPr>
        <p:txBody>
          <a:bodyPr/>
          <a:lstStyle/>
          <a:p>
            <a:r>
              <a:rPr lang="en-US" smtClean="0"/>
              <a:t>Architectural Styles for Concurrency</a:t>
            </a:r>
            <a:endParaRPr lang="de-CH"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p:spPr>
        <p:txBody>
          <a:bodyPr/>
          <a:lstStyle/>
          <a:p>
            <a:r>
              <a:rPr lang="en-US" smtClean="0"/>
              <a:t>© Oscar Nierstrasz</a:t>
            </a:r>
            <a:endParaRPr lang="de-CH" smtClean="0"/>
          </a:p>
        </p:txBody>
      </p:sp>
      <p:sp>
        <p:nvSpPr>
          <p:cNvPr id="49155"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49156" name="Slide Number Placeholder 5"/>
          <p:cNvSpPr>
            <a:spLocks noGrp="1"/>
          </p:cNvSpPr>
          <p:nvPr>
            <p:ph type="sldNum" sz="quarter" idx="12"/>
          </p:nvPr>
        </p:nvSpPr>
        <p:spPr>
          <a:noFill/>
        </p:spPr>
        <p:txBody>
          <a:bodyPr/>
          <a:lstStyle/>
          <a:p>
            <a:fld id="{664C80D7-3AFB-A041-A176-C63F6F891ACB}" type="slidenum">
              <a:rPr lang="de-CH" smtClean="0"/>
              <a:pPr/>
              <a:t>20</a:t>
            </a:fld>
            <a:endParaRPr lang="de-CH" sz="1400" smtClean="0">
              <a:solidFill>
                <a:srgbClr val="7E7E7E"/>
              </a:solidFill>
              <a:latin typeface="Times" charset="0"/>
            </a:endParaRPr>
          </a:p>
        </p:txBody>
      </p:sp>
      <p:sp>
        <p:nvSpPr>
          <p:cNvPr id="49157" name="Rectangle 2"/>
          <p:cNvSpPr>
            <a:spLocks noGrp="1" noChangeArrowheads="1"/>
          </p:cNvSpPr>
          <p:nvPr>
            <p:ph type="title"/>
          </p:nvPr>
        </p:nvSpPr>
        <p:spPr/>
        <p:txBody>
          <a:bodyPr/>
          <a:lstStyle/>
          <a:p>
            <a:r>
              <a:rPr lang="en-US"/>
              <a:t>Example: a Pull-based Prime Sieve</a:t>
            </a:r>
            <a:endParaRPr lang="en-US" sz="3200"/>
          </a:p>
        </p:txBody>
      </p:sp>
      <p:sp>
        <p:nvSpPr>
          <p:cNvPr id="49158" name="Rectangle 3"/>
          <p:cNvSpPr>
            <a:spLocks noGrp="1" noChangeArrowheads="1"/>
          </p:cNvSpPr>
          <p:nvPr>
            <p:ph type="body" idx="1"/>
          </p:nvPr>
        </p:nvSpPr>
        <p:spPr>
          <a:xfrm>
            <a:off x="539750" y="1654175"/>
            <a:ext cx="8061325" cy="798513"/>
          </a:xfrm>
        </p:spPr>
        <p:txBody>
          <a:bodyPr/>
          <a:lstStyle/>
          <a:p>
            <a:pPr marL="0" indent="0">
              <a:buFont typeface="Helvetica CE" charset="0"/>
              <a:buNone/>
            </a:pPr>
            <a:r>
              <a:rPr lang="en-US" i="1">
                <a:solidFill>
                  <a:srgbClr val="7F0101"/>
                </a:solidFill>
              </a:rPr>
              <a:t>Primes are agents that reject non-primes, pass on candidates, or instantiate new prime agents:</a:t>
            </a:r>
          </a:p>
        </p:txBody>
      </p:sp>
      <p:pic>
        <p:nvPicPr>
          <p:cNvPr id="49159" name="Picture 7" descr="12PrimeSieve.png"/>
          <p:cNvPicPr>
            <a:picLocks noChangeAspect="1"/>
          </p:cNvPicPr>
          <p:nvPr/>
        </p:nvPicPr>
        <p:blipFill>
          <a:blip r:embed="rId3"/>
          <a:srcRect/>
          <a:stretch>
            <a:fillRect/>
          </a:stretch>
        </p:blipFill>
        <p:spPr bwMode="auto">
          <a:xfrm>
            <a:off x="476250" y="2895600"/>
            <a:ext cx="8439150" cy="35052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Date Placeholder 2"/>
          <p:cNvSpPr>
            <a:spLocks noGrp="1"/>
          </p:cNvSpPr>
          <p:nvPr>
            <p:ph type="dt" sz="quarter" idx="10"/>
          </p:nvPr>
        </p:nvSpPr>
        <p:spPr>
          <a:noFill/>
        </p:spPr>
        <p:txBody>
          <a:bodyPr/>
          <a:lstStyle/>
          <a:p>
            <a:r>
              <a:rPr lang="en-US" smtClean="0"/>
              <a:t>© Oscar Nierstrasz</a:t>
            </a:r>
            <a:endParaRPr lang="de-CH" smtClean="0"/>
          </a:p>
        </p:txBody>
      </p:sp>
      <p:sp>
        <p:nvSpPr>
          <p:cNvPr id="51203" name="Footer Placeholder 3"/>
          <p:cNvSpPr>
            <a:spLocks noGrp="1"/>
          </p:cNvSpPr>
          <p:nvPr>
            <p:ph type="ftr" sz="quarter" idx="11"/>
          </p:nvPr>
        </p:nvSpPr>
        <p:spPr>
          <a:noFill/>
        </p:spPr>
        <p:txBody>
          <a:bodyPr/>
          <a:lstStyle/>
          <a:p>
            <a:r>
              <a:rPr lang="en-US" smtClean="0"/>
              <a:t>Architectural Styles for Concurrency</a:t>
            </a:r>
            <a:endParaRPr lang="de-CH" smtClean="0"/>
          </a:p>
        </p:txBody>
      </p:sp>
      <p:sp>
        <p:nvSpPr>
          <p:cNvPr id="51204" name="Slide Number Placeholder 4"/>
          <p:cNvSpPr>
            <a:spLocks noGrp="1"/>
          </p:cNvSpPr>
          <p:nvPr>
            <p:ph type="sldNum" sz="quarter" idx="12"/>
          </p:nvPr>
        </p:nvSpPr>
        <p:spPr>
          <a:noFill/>
        </p:spPr>
        <p:txBody>
          <a:bodyPr/>
          <a:lstStyle/>
          <a:p>
            <a:fld id="{04597A23-1D45-B84E-BC19-E1E6D76D445F}" type="slidenum">
              <a:rPr lang="de-CH" smtClean="0"/>
              <a:pPr/>
              <a:t>21</a:t>
            </a:fld>
            <a:endParaRPr lang="de-CH" sz="1400" smtClean="0">
              <a:solidFill>
                <a:srgbClr val="7E7E7E"/>
              </a:solidFill>
              <a:latin typeface="Times" charset="0"/>
            </a:endParaRPr>
          </a:p>
        </p:txBody>
      </p:sp>
      <p:sp>
        <p:nvSpPr>
          <p:cNvPr id="51205" name="Rectangle 2"/>
          <p:cNvSpPr>
            <a:spLocks noGrp="1" noChangeArrowheads="1"/>
          </p:cNvSpPr>
          <p:nvPr>
            <p:ph type="title"/>
          </p:nvPr>
        </p:nvSpPr>
        <p:spPr/>
        <p:txBody>
          <a:bodyPr/>
          <a:lstStyle/>
          <a:p>
            <a:r>
              <a:rPr lang="en-US"/>
              <a:t>Using Put-Take Buffers</a:t>
            </a:r>
          </a:p>
        </p:txBody>
      </p:sp>
      <p:sp>
        <p:nvSpPr>
          <p:cNvPr id="51206" name="Rectangle 3"/>
          <p:cNvSpPr>
            <a:spLocks noGrp="1" noChangeArrowheads="1"/>
          </p:cNvSpPr>
          <p:nvPr>
            <p:ph type="body" idx="4294967295"/>
          </p:nvPr>
        </p:nvSpPr>
        <p:spPr>
          <a:xfrm>
            <a:off x="609600" y="1600200"/>
            <a:ext cx="7772400" cy="838200"/>
          </a:xfrm>
        </p:spPr>
        <p:txBody>
          <a:bodyPr/>
          <a:lstStyle/>
          <a:p>
            <a:pPr marL="0" indent="0">
              <a:buFont typeface="Helvetica CE" charset="0"/>
              <a:buNone/>
            </a:pPr>
            <a:r>
              <a:rPr lang="en-US" i="1">
                <a:solidFill>
                  <a:srgbClr val="7F0101"/>
                </a:solidFill>
              </a:rPr>
              <a:t>Each ActivePrime uses a one-slot buffer to feed values to the next ActivePrime.</a:t>
            </a:r>
          </a:p>
        </p:txBody>
      </p:sp>
      <p:sp>
        <p:nvSpPr>
          <p:cNvPr id="51207" name="Rectangle 4"/>
          <p:cNvSpPr>
            <a:spLocks noChangeArrowheads="1"/>
          </p:cNvSpPr>
          <p:nvPr/>
        </p:nvSpPr>
        <p:spPr bwMode="auto">
          <a:xfrm>
            <a:off x="609600" y="4953000"/>
            <a:ext cx="8229600" cy="1219200"/>
          </a:xfrm>
          <a:prstGeom prst="rect">
            <a:avLst/>
          </a:prstGeom>
          <a:noFill/>
          <a:ln w="9525">
            <a:noFill/>
            <a:miter lim="800000"/>
            <a:headEnd/>
            <a:tailEnd/>
          </a:ln>
        </p:spPr>
        <p:txBody>
          <a:bodyPr>
            <a:prstTxWarp prst="textNoShape">
              <a:avLst/>
            </a:prstTxWarp>
          </a:bodyPr>
          <a:lstStyle/>
          <a:p>
            <a:pPr eaLnBrk="1" hangingPunct="1">
              <a:lnSpc>
                <a:spcPct val="95000"/>
              </a:lnSpc>
              <a:spcBef>
                <a:spcPct val="20000"/>
              </a:spcBef>
              <a:buClr>
                <a:schemeClr val="hlink"/>
              </a:buClr>
              <a:buSzPct val="85000"/>
              <a:buFont typeface="Helvetica CE" charset="0"/>
              <a:buNone/>
            </a:pPr>
            <a:r>
              <a:rPr lang="en-US">
                <a:solidFill>
                  <a:srgbClr val="0A017F"/>
                </a:solidFill>
              </a:rPr>
              <a:t>The first ActivePrime holds the seed value 2, gets values from a TestForPrime, and creates new ActivePrime instances whenever it detects a prime value.</a:t>
            </a:r>
          </a:p>
        </p:txBody>
      </p:sp>
      <p:sp>
        <p:nvSpPr>
          <p:cNvPr id="51208" name="Oval 6"/>
          <p:cNvSpPr>
            <a:spLocks noChangeArrowheads="1"/>
          </p:cNvSpPr>
          <p:nvPr/>
        </p:nvSpPr>
        <p:spPr bwMode="auto">
          <a:xfrm>
            <a:off x="914400" y="3124200"/>
            <a:ext cx="15240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r>
              <a:rPr lang="en-US" sz="2000"/>
              <a:t>… 10 9 8</a:t>
            </a:r>
            <a:endParaRPr lang="en-US"/>
          </a:p>
        </p:txBody>
      </p:sp>
      <p:sp>
        <p:nvSpPr>
          <p:cNvPr id="51209" name="Oval 7"/>
          <p:cNvSpPr>
            <a:spLocks noChangeArrowheads="1"/>
          </p:cNvSpPr>
          <p:nvPr/>
        </p:nvSpPr>
        <p:spPr bwMode="auto">
          <a:xfrm>
            <a:off x="3352800" y="3124200"/>
            <a:ext cx="12192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r>
              <a:rPr lang="en-US" sz="2000"/>
              <a:t>2         </a:t>
            </a:r>
            <a:endParaRPr lang="en-US"/>
          </a:p>
        </p:txBody>
      </p:sp>
      <p:cxnSp>
        <p:nvCxnSpPr>
          <p:cNvPr id="51210" name="AutoShape 8"/>
          <p:cNvCxnSpPr>
            <a:cxnSpLocks noChangeShapeType="1"/>
            <a:stCxn id="51209" idx="1"/>
            <a:endCxn id="51209" idx="3"/>
          </p:cNvCxnSpPr>
          <p:nvPr/>
        </p:nvCxnSpPr>
        <p:spPr bwMode="auto">
          <a:xfrm rot="5400000" flipV="1">
            <a:off x="3301206" y="3428207"/>
            <a:ext cx="460375" cy="1588"/>
          </a:xfrm>
          <a:prstGeom prst="curvedConnector5">
            <a:avLst>
              <a:gd name="adj1" fmla="val -65861"/>
              <a:gd name="adj2" fmla="val -80000000"/>
              <a:gd name="adj3" fmla="val 165861"/>
            </a:avLst>
          </a:prstGeom>
          <a:noFill/>
          <a:ln w="12700">
            <a:solidFill>
              <a:schemeClr val="tx1"/>
            </a:solidFill>
            <a:round/>
            <a:headEnd/>
            <a:tailEnd type="triangle" w="med" len="med"/>
          </a:ln>
        </p:spPr>
      </p:cxnSp>
      <p:sp>
        <p:nvSpPr>
          <p:cNvPr id="51211" name="Rectangle 10"/>
          <p:cNvSpPr>
            <a:spLocks noChangeArrowheads="1"/>
          </p:cNvSpPr>
          <p:nvPr/>
        </p:nvSpPr>
        <p:spPr bwMode="auto">
          <a:xfrm>
            <a:off x="4038600" y="3276600"/>
            <a:ext cx="304800" cy="304800"/>
          </a:xfrm>
          <a:prstGeom prst="rect">
            <a:avLst/>
          </a:prstGeom>
          <a:solidFill>
            <a:srgbClr val="C1DEFA"/>
          </a:solidFill>
          <a:ln w="28575">
            <a:solidFill>
              <a:schemeClr val="tx1"/>
            </a:solidFill>
            <a:miter lim="800000"/>
            <a:headEnd/>
            <a:tailEnd/>
          </a:ln>
        </p:spPr>
        <p:txBody>
          <a:bodyPr wrap="none" anchor="ctr">
            <a:prstTxWarp prst="textNoShape">
              <a:avLst/>
            </a:prstTxWarp>
          </a:bodyPr>
          <a:lstStyle/>
          <a:p>
            <a:pPr algn="ctr"/>
            <a:r>
              <a:rPr lang="en-US" sz="2000"/>
              <a:t>7</a:t>
            </a:r>
          </a:p>
        </p:txBody>
      </p:sp>
      <p:sp>
        <p:nvSpPr>
          <p:cNvPr id="51212" name="Oval 11"/>
          <p:cNvSpPr>
            <a:spLocks noChangeArrowheads="1"/>
          </p:cNvSpPr>
          <p:nvPr/>
        </p:nvSpPr>
        <p:spPr bwMode="auto">
          <a:xfrm>
            <a:off x="5334000" y="3124200"/>
            <a:ext cx="12192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r>
              <a:rPr lang="en-US" sz="2000"/>
              <a:t>3         </a:t>
            </a:r>
            <a:endParaRPr lang="en-US"/>
          </a:p>
        </p:txBody>
      </p:sp>
      <p:cxnSp>
        <p:nvCxnSpPr>
          <p:cNvPr id="51213" name="AutoShape 12"/>
          <p:cNvCxnSpPr>
            <a:cxnSpLocks noChangeShapeType="1"/>
            <a:stCxn id="51212" idx="1"/>
            <a:endCxn id="51212" idx="3"/>
          </p:cNvCxnSpPr>
          <p:nvPr/>
        </p:nvCxnSpPr>
        <p:spPr bwMode="auto">
          <a:xfrm rot="5400000" flipV="1">
            <a:off x="5282406" y="3428207"/>
            <a:ext cx="460375" cy="1588"/>
          </a:xfrm>
          <a:prstGeom prst="curvedConnector5">
            <a:avLst>
              <a:gd name="adj1" fmla="val -65861"/>
              <a:gd name="adj2" fmla="val -80000000"/>
              <a:gd name="adj3" fmla="val 165861"/>
            </a:avLst>
          </a:prstGeom>
          <a:noFill/>
          <a:ln w="12700">
            <a:solidFill>
              <a:schemeClr val="tx1"/>
            </a:solidFill>
            <a:round/>
            <a:headEnd/>
            <a:tailEnd type="triangle" w="med" len="med"/>
          </a:ln>
        </p:spPr>
      </p:cxnSp>
      <p:sp>
        <p:nvSpPr>
          <p:cNvPr id="51214" name="Rectangle 13"/>
          <p:cNvSpPr>
            <a:spLocks noChangeArrowheads="1"/>
          </p:cNvSpPr>
          <p:nvPr/>
        </p:nvSpPr>
        <p:spPr bwMode="auto">
          <a:xfrm>
            <a:off x="6019800" y="3276600"/>
            <a:ext cx="304800" cy="304800"/>
          </a:xfrm>
          <a:prstGeom prst="rect">
            <a:avLst/>
          </a:prstGeom>
          <a:solidFill>
            <a:srgbClr val="C1DEFA"/>
          </a:solidFill>
          <a:ln w="28575">
            <a:solidFill>
              <a:schemeClr val="tx1"/>
            </a:solidFill>
            <a:miter lim="800000"/>
            <a:headEnd/>
            <a:tailEnd/>
          </a:ln>
        </p:spPr>
        <p:txBody>
          <a:bodyPr wrap="none" anchor="ctr">
            <a:prstTxWarp prst="textNoShape">
              <a:avLst/>
            </a:prstTxWarp>
          </a:bodyPr>
          <a:lstStyle/>
          <a:p>
            <a:pPr algn="ctr"/>
            <a:endParaRPr lang="en-US" sz="2000"/>
          </a:p>
        </p:txBody>
      </p:sp>
      <p:sp>
        <p:nvSpPr>
          <p:cNvPr id="51215" name="Oval 14"/>
          <p:cNvSpPr>
            <a:spLocks noChangeArrowheads="1"/>
          </p:cNvSpPr>
          <p:nvPr/>
        </p:nvSpPr>
        <p:spPr bwMode="auto">
          <a:xfrm>
            <a:off x="7239000" y="3124200"/>
            <a:ext cx="12192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r>
              <a:rPr lang="en-US" sz="2000"/>
              <a:t>5         </a:t>
            </a:r>
            <a:endParaRPr lang="en-US"/>
          </a:p>
        </p:txBody>
      </p:sp>
      <p:cxnSp>
        <p:nvCxnSpPr>
          <p:cNvPr id="51216" name="AutoShape 15"/>
          <p:cNvCxnSpPr>
            <a:cxnSpLocks noChangeShapeType="1"/>
            <a:stCxn id="51215" idx="1"/>
            <a:endCxn id="51215" idx="3"/>
          </p:cNvCxnSpPr>
          <p:nvPr/>
        </p:nvCxnSpPr>
        <p:spPr bwMode="auto">
          <a:xfrm rot="5400000" flipV="1">
            <a:off x="7187406" y="3428207"/>
            <a:ext cx="460375" cy="1588"/>
          </a:xfrm>
          <a:prstGeom prst="curvedConnector5">
            <a:avLst>
              <a:gd name="adj1" fmla="val -65861"/>
              <a:gd name="adj2" fmla="val -80000000"/>
              <a:gd name="adj3" fmla="val 165861"/>
            </a:avLst>
          </a:prstGeom>
          <a:noFill/>
          <a:ln w="12700">
            <a:solidFill>
              <a:schemeClr val="tx1"/>
            </a:solidFill>
            <a:round/>
            <a:headEnd/>
            <a:tailEnd type="triangle" w="med" len="med"/>
          </a:ln>
        </p:spPr>
      </p:cxnSp>
      <p:sp>
        <p:nvSpPr>
          <p:cNvPr id="51217" name="Rectangle 16"/>
          <p:cNvSpPr>
            <a:spLocks noChangeArrowheads="1"/>
          </p:cNvSpPr>
          <p:nvPr/>
        </p:nvSpPr>
        <p:spPr bwMode="auto">
          <a:xfrm>
            <a:off x="7924800" y="3276600"/>
            <a:ext cx="304800" cy="304800"/>
          </a:xfrm>
          <a:prstGeom prst="rect">
            <a:avLst/>
          </a:prstGeom>
          <a:solidFill>
            <a:srgbClr val="C1DEFA"/>
          </a:solidFill>
          <a:ln w="28575">
            <a:solidFill>
              <a:schemeClr val="tx1"/>
            </a:solidFill>
            <a:miter lim="800000"/>
            <a:headEnd/>
            <a:tailEnd/>
          </a:ln>
        </p:spPr>
        <p:txBody>
          <a:bodyPr wrap="none" anchor="ctr">
            <a:prstTxWarp prst="textNoShape">
              <a:avLst/>
            </a:prstTxWarp>
          </a:bodyPr>
          <a:lstStyle/>
          <a:p>
            <a:pPr algn="ctr"/>
            <a:endParaRPr lang="en-US" sz="2000"/>
          </a:p>
        </p:txBody>
      </p:sp>
      <p:sp>
        <p:nvSpPr>
          <p:cNvPr id="51218" name="Text Box 17"/>
          <p:cNvSpPr txBox="1">
            <a:spLocks noChangeArrowheads="1"/>
          </p:cNvSpPr>
          <p:nvPr/>
        </p:nvSpPr>
        <p:spPr bwMode="auto">
          <a:xfrm>
            <a:off x="838200" y="3810000"/>
            <a:ext cx="1846263" cy="369888"/>
          </a:xfrm>
          <a:prstGeom prst="rect">
            <a:avLst/>
          </a:prstGeom>
          <a:noFill/>
          <a:ln w="9525">
            <a:noFill/>
            <a:miter lim="800000"/>
            <a:headEnd/>
            <a:tailEnd/>
          </a:ln>
        </p:spPr>
        <p:txBody>
          <a:bodyPr wrap="none">
            <a:prstTxWarp prst="textNoShape">
              <a:avLst/>
            </a:prstTxWarp>
            <a:spAutoFit/>
          </a:bodyPr>
          <a:lstStyle/>
          <a:p>
            <a:r>
              <a:rPr lang="en-US" sz="1800" u="sng">
                <a:latin typeface="Courier" charset="0"/>
                <a:ea typeface="Courier" charset="0"/>
                <a:cs typeface="Courier" charset="0"/>
              </a:rPr>
              <a:t>TestForPrime</a:t>
            </a:r>
            <a:endParaRPr lang="en-US">
              <a:latin typeface="Courier" charset="0"/>
              <a:ea typeface="Courier" charset="0"/>
              <a:cs typeface="Courier" charset="0"/>
            </a:endParaRPr>
          </a:p>
        </p:txBody>
      </p:sp>
      <p:sp>
        <p:nvSpPr>
          <p:cNvPr id="51219" name="Text Box 18"/>
          <p:cNvSpPr txBox="1">
            <a:spLocks noChangeArrowheads="1"/>
          </p:cNvSpPr>
          <p:nvPr/>
        </p:nvSpPr>
        <p:spPr bwMode="auto">
          <a:xfrm>
            <a:off x="3171825" y="3810000"/>
            <a:ext cx="1708150" cy="369888"/>
          </a:xfrm>
          <a:prstGeom prst="rect">
            <a:avLst/>
          </a:prstGeom>
          <a:noFill/>
          <a:ln w="9525">
            <a:noFill/>
            <a:miter lim="800000"/>
            <a:headEnd/>
            <a:tailEnd/>
          </a:ln>
        </p:spPr>
        <p:txBody>
          <a:bodyPr wrap="none">
            <a:prstTxWarp prst="textNoShape">
              <a:avLst/>
            </a:prstTxWarp>
            <a:spAutoFit/>
          </a:bodyPr>
          <a:lstStyle/>
          <a:p>
            <a:r>
              <a:rPr lang="en-US" sz="1800" u="sng">
                <a:latin typeface="Courier" charset="0"/>
                <a:ea typeface="Courier" charset="0"/>
                <a:cs typeface="Courier" charset="0"/>
              </a:rPr>
              <a:t>ActivePrime</a:t>
            </a:r>
            <a:endParaRPr lang="en-US">
              <a:latin typeface="Courier" charset="0"/>
              <a:ea typeface="Courier" charset="0"/>
              <a:cs typeface="Courier"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p:spPr>
        <p:txBody>
          <a:bodyPr/>
          <a:lstStyle/>
          <a:p>
            <a:r>
              <a:rPr lang="en-US" smtClean="0"/>
              <a:t>© Oscar Nierstrasz</a:t>
            </a:r>
            <a:endParaRPr lang="de-CH" smtClean="0"/>
          </a:p>
        </p:txBody>
      </p:sp>
      <p:sp>
        <p:nvSpPr>
          <p:cNvPr id="53251"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53252" name="Slide Number Placeholder 5"/>
          <p:cNvSpPr>
            <a:spLocks noGrp="1"/>
          </p:cNvSpPr>
          <p:nvPr>
            <p:ph type="sldNum" sz="quarter" idx="12"/>
          </p:nvPr>
        </p:nvSpPr>
        <p:spPr>
          <a:noFill/>
        </p:spPr>
        <p:txBody>
          <a:bodyPr/>
          <a:lstStyle/>
          <a:p>
            <a:fld id="{283E8752-94AD-EF43-8C54-3828DFFC8453}" type="slidenum">
              <a:rPr lang="de-CH" smtClean="0"/>
              <a:pPr/>
              <a:t>22</a:t>
            </a:fld>
            <a:endParaRPr lang="de-CH" sz="1400" smtClean="0">
              <a:solidFill>
                <a:srgbClr val="7E7E7E"/>
              </a:solidFill>
              <a:latin typeface="Times" charset="0"/>
            </a:endParaRPr>
          </a:p>
        </p:txBody>
      </p:sp>
      <p:sp>
        <p:nvSpPr>
          <p:cNvPr id="53253" name="Rectangle 2"/>
          <p:cNvSpPr>
            <a:spLocks noGrp="1" noChangeArrowheads="1"/>
          </p:cNvSpPr>
          <p:nvPr>
            <p:ph type="title"/>
          </p:nvPr>
        </p:nvSpPr>
        <p:spPr/>
        <p:txBody>
          <a:bodyPr/>
          <a:lstStyle/>
          <a:p>
            <a:r>
              <a:rPr lang="en-US"/>
              <a:t>The PrimeSieve</a:t>
            </a:r>
          </a:p>
        </p:txBody>
      </p:sp>
      <p:sp>
        <p:nvSpPr>
          <p:cNvPr id="53254" name="Rectangle 3"/>
          <p:cNvSpPr>
            <a:spLocks noGrp="1" noChangeArrowheads="1"/>
          </p:cNvSpPr>
          <p:nvPr>
            <p:ph type="body" idx="1"/>
          </p:nvPr>
        </p:nvSpPr>
        <p:spPr>
          <a:xfrm>
            <a:off x="539750" y="1654175"/>
            <a:ext cx="8061325" cy="479425"/>
          </a:xfrm>
        </p:spPr>
        <p:txBody>
          <a:bodyPr/>
          <a:lstStyle/>
          <a:p>
            <a:pPr marL="0" indent="0" defTabSz="379413">
              <a:buFont typeface="Helvetica CE" charset="0"/>
              <a:buNone/>
            </a:pPr>
            <a:r>
              <a:rPr lang="en-US" i="1">
                <a:solidFill>
                  <a:srgbClr val="7F0101"/>
                </a:solidFill>
              </a:rPr>
              <a:t>The main PrimeSieve class creates the initial configuration</a:t>
            </a:r>
          </a:p>
        </p:txBody>
      </p:sp>
      <p:sp>
        <p:nvSpPr>
          <p:cNvPr id="53255" name="Rectangle 4"/>
          <p:cNvSpPr>
            <a:spLocks noChangeArrowheads="1"/>
          </p:cNvSpPr>
          <p:nvPr/>
        </p:nvSpPr>
        <p:spPr bwMode="auto">
          <a:xfrm>
            <a:off x="1143000" y="2514600"/>
            <a:ext cx="7119938" cy="3543300"/>
          </a:xfrm>
          <a:prstGeom prst="rect">
            <a:avLst/>
          </a:prstGeom>
          <a:solidFill>
            <a:schemeClr val="bg1"/>
          </a:solidFill>
          <a:ln w="9525">
            <a:solidFill>
              <a:schemeClr val="tx1"/>
            </a:solidFill>
            <a:miter lim="800000"/>
            <a:headEnd/>
            <a:tailEnd/>
          </a:ln>
        </p:spPr>
        <p:txBody>
          <a:bodyPr wrap="none">
            <a:prstTxWarp prst="textNoShape">
              <a:avLst/>
            </a:prstTxWarp>
            <a:spAutoFit/>
          </a:bodyPr>
          <a:lstStyle/>
          <a:p>
            <a:pPr defTabSz="379413" eaLnBrk="1" hangingPunct="1">
              <a:lnSpc>
                <a:spcPct val="95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public class PrimeSieve {</a:t>
            </a:r>
          </a:p>
          <a:p>
            <a:pPr defTabSz="379413" eaLnBrk="1" hangingPunct="1">
              <a:lnSpc>
                <a:spcPct val="95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public static void main(String args[]) {</a:t>
            </a:r>
          </a:p>
          <a:p>
            <a:pPr defTabSz="379413" eaLnBrk="1" hangingPunct="1">
              <a:lnSpc>
                <a:spcPct val="95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genPrimes(1000); </a:t>
            </a:r>
          </a:p>
          <a:p>
            <a:pPr defTabSz="379413" eaLnBrk="1" hangingPunct="1">
              <a:lnSpc>
                <a:spcPct val="95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a:t>
            </a:r>
          </a:p>
          <a:p>
            <a:pPr defTabSz="379413" eaLnBrk="1" hangingPunct="1">
              <a:lnSpc>
                <a:spcPct val="95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public static void genPrimes(int n) {</a:t>
            </a:r>
          </a:p>
          <a:p>
            <a:pPr defTabSz="379413" eaLnBrk="1" hangingPunct="1">
              <a:lnSpc>
                <a:spcPct val="95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try {</a:t>
            </a:r>
          </a:p>
          <a:p>
            <a:pPr defTabSz="379413" eaLnBrk="1" hangingPunct="1">
              <a:lnSpc>
                <a:spcPct val="95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ActivePrime firstPrime =</a:t>
            </a:r>
          </a:p>
          <a:p>
            <a:pPr defTabSz="379413" eaLnBrk="1" hangingPunct="1">
              <a:lnSpc>
                <a:spcPct val="95000"/>
              </a:lnSpc>
              <a:spcBef>
                <a:spcPct val="20000"/>
              </a:spcBef>
              <a:buClr>
                <a:schemeClr val="hlink"/>
              </a:buClr>
              <a:buSzPct val="85000"/>
              <a:buFont typeface="Helvetica CE" charset="0"/>
              <a:buNone/>
            </a:pPr>
            <a:r>
              <a:rPr lang="en-US" sz="1800" b="1">
                <a:solidFill>
                  <a:srgbClr val="0A017F"/>
                </a:solidFill>
                <a:latin typeface="Courier" charset="0"/>
                <a:ea typeface="Courier" charset="0"/>
                <a:cs typeface="Courier" charset="0"/>
              </a:rPr>
              <a:t>				new ActivePrime(2, new TestForPrime(n));</a:t>
            </a:r>
          </a:p>
          <a:p>
            <a:pPr defTabSz="379413" eaLnBrk="1" hangingPunct="1">
              <a:lnSpc>
                <a:spcPct val="95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 catch (Exception e) { }</a:t>
            </a:r>
          </a:p>
          <a:p>
            <a:pPr defTabSz="379413" eaLnBrk="1" hangingPunct="1">
              <a:lnSpc>
                <a:spcPct val="95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a:t>
            </a:r>
          </a:p>
          <a:p>
            <a:pPr defTabSz="379413" eaLnBrk="1" hangingPunct="1">
              <a:lnSpc>
                <a:spcPct val="95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a:t>
            </a:r>
          </a:p>
        </p:txBody>
      </p:sp>
      <p:grpSp>
        <p:nvGrpSpPr>
          <p:cNvPr id="53256" name="Group 5"/>
          <p:cNvGrpSpPr>
            <a:grpSpLocks/>
          </p:cNvGrpSpPr>
          <p:nvPr/>
        </p:nvGrpSpPr>
        <p:grpSpPr bwMode="auto">
          <a:xfrm>
            <a:off x="8382000" y="6096000"/>
            <a:ext cx="457200" cy="457200"/>
            <a:chOff x="5184" y="3552"/>
            <a:chExt cx="288" cy="288"/>
          </a:xfrm>
        </p:grpSpPr>
        <p:sp>
          <p:nvSpPr>
            <p:cNvPr id="53258" name="AutoShape 6"/>
            <p:cNvSpPr>
              <a:spLocks noChangeArrowheads="1"/>
            </p:cNvSpPr>
            <p:nvPr/>
          </p:nvSpPr>
          <p:spPr bwMode="auto">
            <a:xfrm>
              <a:off x="5184" y="3552"/>
              <a:ext cx="288" cy="288"/>
            </a:xfrm>
            <a:prstGeom prst="sun">
              <a:avLst>
                <a:gd name="adj"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53259" name="Oval 7"/>
            <p:cNvSpPr>
              <a:spLocks noChangeArrowheads="1"/>
            </p:cNvSpPr>
            <p:nvPr/>
          </p:nvSpPr>
          <p:spPr bwMode="auto">
            <a:xfrm>
              <a:off x="5290" y="3625"/>
              <a:ext cx="144" cy="144"/>
            </a:xfrm>
            <a:prstGeom prst="ellipse">
              <a:avLst/>
            </a:prstGeom>
            <a:solidFill>
              <a:srgbClr val="0A017F"/>
            </a:solidFill>
            <a:ln w="9525">
              <a:solidFill>
                <a:schemeClr val="tx1"/>
              </a:solidFill>
              <a:round/>
              <a:headEnd/>
              <a:tailEnd/>
            </a:ln>
          </p:spPr>
          <p:txBody>
            <a:bodyPr wrap="none" anchor="ctr">
              <a:prstTxWarp prst="textNoShape">
                <a:avLst/>
              </a:prstTxWarp>
            </a:bodyPr>
            <a:lstStyle/>
            <a:p>
              <a:endParaRPr lang="en-US"/>
            </a:p>
          </p:txBody>
        </p:sp>
      </p:grpSp>
      <p:sp>
        <p:nvSpPr>
          <p:cNvPr id="53257" name="Rectangle 10"/>
          <p:cNvSpPr>
            <a:spLocks noChangeArrowheads="1"/>
          </p:cNvSpPr>
          <p:nvPr/>
        </p:nvSpPr>
        <p:spPr bwMode="auto">
          <a:xfrm>
            <a:off x="7154863" y="5776913"/>
            <a:ext cx="1106487" cy="276225"/>
          </a:xfrm>
          <a:prstGeom prst="rect">
            <a:avLst/>
          </a:prstGeom>
          <a:noFill/>
          <a:ln w="9525">
            <a:noFill/>
            <a:miter lim="800000"/>
            <a:headEnd/>
            <a:tailEnd/>
          </a:ln>
        </p:spPr>
        <p:txBody>
          <a:bodyPr wrap="none">
            <a:prstTxWarp prst="textNoShape">
              <a:avLst/>
            </a:prstTxWarp>
            <a:spAutoFit/>
          </a:bodyPr>
          <a:lstStyle/>
          <a:p>
            <a:r>
              <a:rPr lang="en-US" sz="1200" i="1"/>
              <a:t>ActivePrimes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Date Placeholder 3"/>
          <p:cNvSpPr>
            <a:spLocks noGrp="1"/>
          </p:cNvSpPr>
          <p:nvPr>
            <p:ph type="dt" sz="quarter" idx="10"/>
          </p:nvPr>
        </p:nvSpPr>
        <p:spPr>
          <a:noFill/>
        </p:spPr>
        <p:txBody>
          <a:bodyPr/>
          <a:lstStyle/>
          <a:p>
            <a:r>
              <a:rPr lang="en-US" smtClean="0"/>
              <a:t>© Oscar Nierstrasz</a:t>
            </a:r>
            <a:endParaRPr lang="de-CH" smtClean="0"/>
          </a:p>
        </p:txBody>
      </p:sp>
      <p:sp>
        <p:nvSpPr>
          <p:cNvPr id="55299"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55300" name="Slide Number Placeholder 5"/>
          <p:cNvSpPr>
            <a:spLocks noGrp="1"/>
          </p:cNvSpPr>
          <p:nvPr>
            <p:ph type="sldNum" sz="quarter" idx="12"/>
          </p:nvPr>
        </p:nvSpPr>
        <p:spPr>
          <a:noFill/>
        </p:spPr>
        <p:txBody>
          <a:bodyPr/>
          <a:lstStyle/>
          <a:p>
            <a:fld id="{2FC0E37A-EDED-C040-969F-E14C68D2307F}" type="slidenum">
              <a:rPr lang="de-CH" smtClean="0"/>
              <a:pPr/>
              <a:t>23</a:t>
            </a:fld>
            <a:endParaRPr lang="de-CH" sz="1400" smtClean="0">
              <a:solidFill>
                <a:srgbClr val="7E7E7E"/>
              </a:solidFill>
              <a:latin typeface="Times" charset="0"/>
            </a:endParaRPr>
          </a:p>
        </p:txBody>
      </p:sp>
      <p:sp>
        <p:nvSpPr>
          <p:cNvPr id="55301" name="Rectangle 2"/>
          <p:cNvSpPr>
            <a:spLocks noGrp="1" noChangeArrowheads="1"/>
          </p:cNvSpPr>
          <p:nvPr>
            <p:ph type="title"/>
          </p:nvPr>
        </p:nvSpPr>
        <p:spPr/>
        <p:txBody>
          <a:bodyPr/>
          <a:lstStyle/>
          <a:p>
            <a:r>
              <a:rPr lang="en-US"/>
              <a:t>Pull-based integer sources</a:t>
            </a:r>
          </a:p>
        </p:txBody>
      </p:sp>
      <p:sp>
        <p:nvSpPr>
          <p:cNvPr id="55302" name="Rectangle 3"/>
          <p:cNvSpPr>
            <a:spLocks noGrp="1" noChangeArrowheads="1"/>
          </p:cNvSpPr>
          <p:nvPr>
            <p:ph type="body" idx="1"/>
          </p:nvPr>
        </p:nvSpPr>
        <p:spPr>
          <a:xfrm>
            <a:off x="539750" y="1654175"/>
            <a:ext cx="8061325" cy="479425"/>
          </a:xfrm>
        </p:spPr>
        <p:txBody>
          <a:bodyPr/>
          <a:lstStyle/>
          <a:p>
            <a:pPr marL="0" indent="0" defTabSz="379413">
              <a:lnSpc>
                <a:spcPct val="90000"/>
              </a:lnSpc>
              <a:buFont typeface="Helvetica CE" charset="0"/>
              <a:buNone/>
            </a:pPr>
            <a:r>
              <a:rPr lang="en-US" i="1">
                <a:solidFill>
                  <a:srgbClr val="7F0101"/>
                </a:solidFill>
              </a:rPr>
              <a:t>Active primes get values to test from an </a:t>
            </a:r>
            <a:r>
              <a:rPr lang="en-US" i="1">
                <a:solidFill>
                  <a:srgbClr val="7F0101"/>
                </a:solidFill>
                <a:latin typeface="Courier" charset="0"/>
                <a:ea typeface="Courier" charset="0"/>
                <a:cs typeface="Courier" charset="0"/>
              </a:rPr>
              <a:t>IntSource</a:t>
            </a:r>
            <a:r>
              <a:rPr lang="en-US" i="1">
                <a:solidFill>
                  <a:srgbClr val="7F0101"/>
                </a:solidFill>
              </a:rPr>
              <a:t>:</a:t>
            </a:r>
          </a:p>
        </p:txBody>
      </p:sp>
      <p:sp>
        <p:nvSpPr>
          <p:cNvPr id="55303" name="Rectangle 4"/>
          <p:cNvSpPr>
            <a:spLocks noChangeArrowheads="1"/>
          </p:cNvSpPr>
          <p:nvPr/>
        </p:nvSpPr>
        <p:spPr bwMode="auto">
          <a:xfrm>
            <a:off x="990600" y="2362200"/>
            <a:ext cx="7599363" cy="4002088"/>
          </a:xfrm>
          <a:prstGeom prst="rect">
            <a:avLst/>
          </a:prstGeom>
          <a:solidFill>
            <a:schemeClr val="bg1"/>
          </a:solidFill>
          <a:ln w="9525">
            <a:solidFill>
              <a:schemeClr val="tx1"/>
            </a:solidFill>
            <a:miter lim="800000"/>
            <a:headEnd/>
            <a:tailEnd/>
          </a:ln>
        </p:spPr>
        <p:txBody>
          <a:bodyPr wrap="none">
            <a:prstTxWarp prst="textNoShape">
              <a:avLst/>
            </a:prstTxWarp>
            <a:spAutoFit/>
          </a:bodyPr>
          <a:lstStyle/>
          <a:p>
            <a:pPr defTabSz="379413" eaLnBrk="1" hangingPunct="1">
              <a:lnSpc>
                <a:spcPct val="90000"/>
              </a:lnSpc>
              <a:spcBef>
                <a:spcPct val="20000"/>
              </a:spcBef>
              <a:buClr>
                <a:schemeClr val="hlink"/>
              </a:buClr>
              <a:buSzPct val="85000"/>
              <a:buFont typeface="Helvetica CE" charset="0"/>
              <a:buNone/>
            </a:pPr>
            <a:r>
              <a:rPr lang="en-US" sz="1800" b="1">
                <a:solidFill>
                  <a:srgbClr val="0A017F"/>
                </a:solidFill>
                <a:latin typeface="Courier" charset="0"/>
                <a:ea typeface="Courier" charset="0"/>
                <a:cs typeface="Courier" charset="0"/>
              </a:rPr>
              <a:t>public interface Source&lt;Value&gt; { Value get(); }</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class </a:t>
            </a:r>
            <a:r>
              <a:rPr lang="en-US" sz="1800" b="1">
                <a:solidFill>
                  <a:srgbClr val="0A017F"/>
                </a:solidFill>
                <a:latin typeface="Courier" charset="0"/>
                <a:ea typeface="Courier" charset="0"/>
                <a:cs typeface="Courier" charset="0"/>
              </a:rPr>
              <a:t>TestForPrime implements Source&lt;Integer&gt;</a:t>
            </a:r>
            <a:r>
              <a:rPr lang="en-US" sz="1800">
                <a:solidFill>
                  <a:srgbClr val="0A017F"/>
                </a:solidFill>
                <a:latin typeface="Courier" charset="0"/>
                <a:ea typeface="Courier" charset="0"/>
                <a:cs typeface="Courier" charset="0"/>
              </a:rPr>
              <a:t> {</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private int nextValue;</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private int maxValue;</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public TestForPrime(int max) {</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this.nextValue = 3;</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this.maxValue = max;</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a:t>
            </a:r>
          </a:p>
          <a:p>
            <a:pPr defTabSz="379413" eaLnBrk="1" hangingPunct="1">
              <a:lnSpc>
                <a:spcPct val="90000"/>
              </a:lnSpc>
              <a:spcBef>
                <a:spcPct val="20000"/>
              </a:spcBef>
              <a:buClr>
                <a:schemeClr val="hlink"/>
              </a:buClr>
              <a:buSzPct val="85000"/>
              <a:buFont typeface="Helvetica CE" charset="0"/>
              <a:buNone/>
            </a:pPr>
            <a:r>
              <a:rPr lang="en-US" sz="1800" b="1">
                <a:solidFill>
                  <a:srgbClr val="0A017F"/>
                </a:solidFill>
                <a:latin typeface="Courier" charset="0"/>
                <a:ea typeface="Courier" charset="0"/>
                <a:cs typeface="Courier" charset="0"/>
              </a:rPr>
              <a:t>	public Integer get() {</a:t>
            </a:r>
          </a:p>
          <a:p>
            <a:pPr defTabSz="379413" eaLnBrk="1" hangingPunct="1">
              <a:lnSpc>
                <a:spcPct val="90000"/>
              </a:lnSpc>
              <a:spcBef>
                <a:spcPct val="20000"/>
              </a:spcBef>
              <a:buClr>
                <a:schemeClr val="hlink"/>
              </a:buClr>
              <a:buSzPct val="85000"/>
              <a:buFont typeface="Helvetica CE" charset="0"/>
              <a:buNone/>
            </a:pPr>
            <a:r>
              <a:rPr lang="en-US" sz="1800" b="1">
                <a:solidFill>
                  <a:srgbClr val="0A017F"/>
                </a:solidFill>
                <a:latin typeface="Courier" charset="0"/>
                <a:ea typeface="Courier" charset="0"/>
                <a:cs typeface="Courier" charset="0"/>
              </a:rPr>
              <a:t>		if (nextValue &lt; maxValue) { return nextValue++; }</a:t>
            </a:r>
          </a:p>
          <a:p>
            <a:pPr defTabSz="379413" eaLnBrk="1" hangingPunct="1">
              <a:lnSpc>
                <a:spcPct val="90000"/>
              </a:lnSpc>
              <a:spcBef>
                <a:spcPct val="20000"/>
              </a:spcBef>
              <a:buClr>
                <a:schemeClr val="hlink"/>
              </a:buClr>
              <a:buSzPct val="85000"/>
              <a:buFont typeface="Helvetica CE" charset="0"/>
              <a:buNone/>
            </a:pPr>
            <a:r>
              <a:rPr lang="en-US" sz="1800" b="1">
                <a:solidFill>
                  <a:srgbClr val="0A017F"/>
                </a:solidFill>
                <a:latin typeface="Courier" charset="0"/>
                <a:ea typeface="Courier" charset="0"/>
                <a:cs typeface="Courier" charset="0"/>
              </a:rPr>
              <a:t>		else { return 0; }</a:t>
            </a:r>
          </a:p>
          <a:p>
            <a:pPr defTabSz="379413" eaLnBrk="1" hangingPunct="1">
              <a:lnSpc>
                <a:spcPct val="90000"/>
              </a:lnSpc>
              <a:spcBef>
                <a:spcPct val="20000"/>
              </a:spcBef>
              <a:buClr>
                <a:schemeClr val="hlink"/>
              </a:buClr>
              <a:buSzPct val="85000"/>
              <a:buFont typeface="Helvetica CE" charset="0"/>
              <a:buNone/>
            </a:pPr>
            <a:r>
              <a:rPr lang="en-US" sz="1800" b="1">
                <a:solidFill>
                  <a:srgbClr val="0A017F"/>
                </a:solidFill>
                <a:latin typeface="Courier" charset="0"/>
                <a:ea typeface="Courier" charset="0"/>
                <a:cs typeface="Courier" charset="0"/>
              </a:rPr>
              <a:t>	}</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p:spPr>
        <p:txBody>
          <a:bodyPr/>
          <a:lstStyle/>
          <a:p>
            <a:r>
              <a:rPr lang="en-US" smtClean="0"/>
              <a:t>© Oscar Nierstrasz</a:t>
            </a:r>
            <a:endParaRPr lang="de-CH" smtClean="0"/>
          </a:p>
        </p:txBody>
      </p:sp>
      <p:sp>
        <p:nvSpPr>
          <p:cNvPr id="57347"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57348" name="Slide Number Placeholder 5"/>
          <p:cNvSpPr>
            <a:spLocks noGrp="1"/>
          </p:cNvSpPr>
          <p:nvPr>
            <p:ph type="sldNum" sz="quarter" idx="12"/>
          </p:nvPr>
        </p:nvSpPr>
        <p:spPr>
          <a:noFill/>
        </p:spPr>
        <p:txBody>
          <a:bodyPr/>
          <a:lstStyle/>
          <a:p>
            <a:fld id="{5A21C076-C95C-6F40-9AB0-8EAC490A1F5C}" type="slidenum">
              <a:rPr lang="de-CH" smtClean="0"/>
              <a:pPr/>
              <a:t>24</a:t>
            </a:fld>
            <a:endParaRPr lang="de-CH" sz="1400" smtClean="0">
              <a:solidFill>
                <a:srgbClr val="7E7E7E"/>
              </a:solidFill>
              <a:latin typeface="Times" charset="0"/>
            </a:endParaRPr>
          </a:p>
        </p:txBody>
      </p:sp>
      <p:sp>
        <p:nvSpPr>
          <p:cNvPr id="57349" name="Rectangle 2"/>
          <p:cNvSpPr>
            <a:spLocks noGrp="1" noChangeArrowheads="1"/>
          </p:cNvSpPr>
          <p:nvPr>
            <p:ph type="title"/>
          </p:nvPr>
        </p:nvSpPr>
        <p:spPr/>
        <p:txBody>
          <a:bodyPr/>
          <a:lstStyle/>
          <a:p>
            <a:r>
              <a:rPr lang="en-US"/>
              <a:t>The ActivePrime Class</a:t>
            </a:r>
            <a:endParaRPr lang="en-US" sz="2000"/>
          </a:p>
        </p:txBody>
      </p:sp>
      <p:sp>
        <p:nvSpPr>
          <p:cNvPr id="57350" name="Rectangle 3"/>
          <p:cNvSpPr>
            <a:spLocks noGrp="1" noChangeArrowheads="1"/>
          </p:cNvSpPr>
          <p:nvPr>
            <p:ph type="body" idx="1"/>
          </p:nvPr>
        </p:nvSpPr>
        <p:spPr>
          <a:xfrm>
            <a:off x="539750" y="1654175"/>
            <a:ext cx="8061325" cy="479425"/>
          </a:xfrm>
        </p:spPr>
        <p:txBody>
          <a:bodyPr/>
          <a:lstStyle/>
          <a:p>
            <a:pPr marL="0" indent="0" defTabSz="379413">
              <a:lnSpc>
                <a:spcPct val="80000"/>
              </a:lnSpc>
              <a:buFont typeface="Helvetica CE" charset="0"/>
              <a:buNone/>
            </a:pPr>
            <a:r>
              <a:rPr lang="en-US" i="1">
                <a:solidFill>
                  <a:srgbClr val="7F0101"/>
                </a:solidFill>
              </a:rPr>
              <a:t>ActivePrimes themselves implement IntSource</a:t>
            </a:r>
          </a:p>
        </p:txBody>
      </p:sp>
      <p:sp>
        <p:nvSpPr>
          <p:cNvPr id="57351" name="Rectangle 4"/>
          <p:cNvSpPr>
            <a:spLocks noChangeArrowheads="1"/>
          </p:cNvSpPr>
          <p:nvPr/>
        </p:nvSpPr>
        <p:spPr bwMode="auto">
          <a:xfrm>
            <a:off x="228600" y="2209800"/>
            <a:ext cx="8740775" cy="4200525"/>
          </a:xfrm>
          <a:prstGeom prst="rect">
            <a:avLst/>
          </a:prstGeom>
          <a:solidFill>
            <a:schemeClr val="bg1"/>
          </a:solidFill>
          <a:ln w="9525">
            <a:solidFill>
              <a:schemeClr val="tx1"/>
            </a:solidFill>
            <a:miter lim="800000"/>
            <a:headEnd/>
            <a:tailEnd/>
          </a:ln>
        </p:spPr>
        <p:txBody>
          <a:bodyPr wrap="none">
            <a:prstTxWarp prst="textNoShape">
              <a:avLst/>
            </a:prstTxWarp>
            <a:spAutoFit/>
          </a:bodyPr>
          <a:lstStyle/>
          <a:p>
            <a:pPr defTabSz="379413" eaLnBrk="1" hangingPunct="1">
              <a:lnSpc>
                <a:spcPct val="8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class </a:t>
            </a:r>
            <a:r>
              <a:rPr lang="en-US" sz="1800" b="1">
                <a:solidFill>
                  <a:srgbClr val="0A017F"/>
                </a:solidFill>
                <a:latin typeface="Courier" charset="0"/>
                <a:ea typeface="Courier" charset="0"/>
                <a:cs typeface="Courier" charset="0"/>
              </a:rPr>
              <a:t>ActivePrime </a:t>
            </a:r>
            <a:r>
              <a:rPr lang="en-US" sz="1800">
                <a:solidFill>
                  <a:srgbClr val="0A017F"/>
                </a:solidFill>
                <a:latin typeface="Courier" charset="0"/>
                <a:ea typeface="Courier" charset="0"/>
                <a:cs typeface="Courier" charset="0"/>
              </a:rPr>
              <a:t>extends Thread </a:t>
            </a:r>
            <a:r>
              <a:rPr lang="en-US" sz="1800" b="1">
                <a:solidFill>
                  <a:srgbClr val="0A017F"/>
                </a:solidFill>
                <a:latin typeface="Courier" charset="0"/>
                <a:ea typeface="Courier" charset="0"/>
                <a:cs typeface="Courier" charset="0"/>
              </a:rPr>
              <a:t>implements Source&lt;Integer&gt; </a:t>
            </a:r>
            <a:r>
              <a:rPr lang="en-US" sz="1800">
                <a:solidFill>
                  <a:srgbClr val="0A017F"/>
                </a:solidFill>
                <a:latin typeface="Courier" charset="0"/>
                <a:ea typeface="Courier" charset="0"/>
                <a:cs typeface="Courier" charset="0"/>
              </a:rPr>
              <a:t>{</a:t>
            </a:r>
          </a:p>
          <a:p>
            <a:pPr defTabSz="379413" eaLnBrk="1" hangingPunct="1">
              <a:lnSpc>
                <a:spcPct val="8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private static Source&lt;Integer&gt; lastPrime;	</a:t>
            </a:r>
            <a:r>
              <a:rPr lang="en-US" sz="1800" i="1">
                <a:solidFill>
                  <a:srgbClr val="7E0007"/>
                </a:solidFill>
                <a:latin typeface="Courier" charset="0"/>
                <a:ea typeface="Courier" charset="0"/>
                <a:cs typeface="Courier" charset="0"/>
              </a:rPr>
              <a:t>// shared</a:t>
            </a:r>
          </a:p>
          <a:p>
            <a:pPr defTabSz="379413" eaLnBrk="1" hangingPunct="1">
              <a:lnSpc>
                <a:spcPct val="8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private int value;					</a:t>
            </a:r>
            <a:r>
              <a:rPr lang="en-US" sz="1800" i="1">
                <a:solidFill>
                  <a:srgbClr val="7E0007"/>
                </a:solidFill>
                <a:latin typeface="Courier" charset="0"/>
                <a:ea typeface="Courier" charset="0"/>
                <a:cs typeface="Courier" charset="0"/>
              </a:rPr>
              <a:t>// value of this prime</a:t>
            </a:r>
          </a:p>
          <a:p>
            <a:pPr defTabSz="379413" eaLnBrk="1" hangingPunct="1">
              <a:lnSpc>
                <a:spcPct val="8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private int square;					</a:t>
            </a:r>
            <a:r>
              <a:rPr lang="en-US" sz="1800" i="1">
                <a:solidFill>
                  <a:srgbClr val="7E0007"/>
                </a:solidFill>
                <a:latin typeface="Courier" charset="0"/>
                <a:ea typeface="Courier" charset="0"/>
                <a:cs typeface="Courier" charset="0"/>
              </a:rPr>
              <a:t>// square of this prime</a:t>
            </a:r>
          </a:p>
          <a:p>
            <a:pPr defTabSz="379413" eaLnBrk="1" hangingPunct="1">
              <a:lnSpc>
                <a:spcPct val="8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private Source&lt;Integer&gt; intSrc;	</a:t>
            </a:r>
            <a:r>
              <a:rPr lang="en-US" sz="1800" i="1">
                <a:solidFill>
                  <a:srgbClr val="7E0007"/>
                </a:solidFill>
                <a:latin typeface="Courier" charset="0"/>
                <a:ea typeface="Courier" charset="0"/>
                <a:cs typeface="Courier" charset="0"/>
              </a:rPr>
              <a:t>// source of ints to test</a:t>
            </a:r>
          </a:p>
          <a:p>
            <a:pPr defTabSz="379413" eaLnBrk="1" hangingPunct="1">
              <a:lnSpc>
                <a:spcPct val="8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private OneSlotBuffer&lt;Integer&gt; slot;	</a:t>
            </a:r>
            <a:r>
              <a:rPr lang="en-US" sz="1800" i="1">
                <a:solidFill>
                  <a:srgbClr val="7E0007"/>
                </a:solidFill>
                <a:latin typeface="Courier" charset="0"/>
                <a:ea typeface="Courier" charset="0"/>
                <a:cs typeface="Courier" charset="0"/>
              </a:rPr>
              <a:t>// pass on test value</a:t>
            </a:r>
          </a:p>
          <a:p>
            <a:pPr defTabSz="379413" eaLnBrk="1" hangingPunct="1">
              <a:lnSpc>
                <a:spcPct val="8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public ActivePrime(int value, Source&lt;Integer&gt; intSrc)</a:t>
            </a:r>
          </a:p>
          <a:p>
            <a:pPr defTabSz="379413" eaLnBrk="1" hangingPunct="1">
              <a:lnSpc>
                <a:spcPct val="8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throws ActivePrimeFailure</a:t>
            </a:r>
          </a:p>
          <a:p>
            <a:pPr defTabSz="379413" eaLnBrk="1" hangingPunct="1">
              <a:lnSpc>
                <a:spcPct val="8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a:t>
            </a:r>
          </a:p>
          <a:p>
            <a:pPr defTabSz="379413" eaLnBrk="1" hangingPunct="1">
              <a:lnSpc>
                <a:spcPct val="8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this.value = value;</a:t>
            </a:r>
          </a:p>
          <a:p>
            <a:pPr defTabSz="379413" eaLnBrk="1" hangingPunct="1">
              <a:lnSpc>
                <a:spcPct val="8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a:t>
            </a:r>
          </a:p>
          <a:p>
            <a:pPr defTabSz="379413" eaLnBrk="1" hangingPunct="1">
              <a:lnSpc>
                <a:spcPct val="80000"/>
              </a:lnSpc>
              <a:spcBef>
                <a:spcPct val="20000"/>
              </a:spcBef>
              <a:buClr>
                <a:schemeClr val="hlink"/>
              </a:buClr>
              <a:buSzPct val="85000"/>
              <a:buFont typeface="Helvetica CE" charset="0"/>
              <a:buNone/>
            </a:pPr>
            <a:r>
              <a:rPr lang="en-US" sz="1800" b="1">
                <a:solidFill>
                  <a:srgbClr val="0A017F"/>
                </a:solidFill>
                <a:latin typeface="Courier" charset="0"/>
                <a:ea typeface="Courier" charset="0"/>
                <a:cs typeface="Courier" charset="0"/>
              </a:rPr>
              <a:t>		slot = new OneSlotBuffer&lt;Integer&gt;();</a:t>
            </a:r>
          </a:p>
          <a:p>
            <a:pPr defTabSz="379413" eaLnBrk="1" hangingPunct="1">
              <a:lnSpc>
                <a:spcPct val="80000"/>
              </a:lnSpc>
              <a:spcBef>
                <a:spcPct val="20000"/>
              </a:spcBef>
              <a:buClr>
                <a:schemeClr val="hlink"/>
              </a:buClr>
              <a:buSzPct val="85000"/>
              <a:buFont typeface="Helvetica CE" charset="0"/>
              <a:buNone/>
            </a:pPr>
            <a:r>
              <a:rPr lang="en-US" sz="1800" b="1">
                <a:solidFill>
                  <a:srgbClr val="0A017F"/>
                </a:solidFill>
                <a:latin typeface="Courier" charset="0"/>
                <a:ea typeface="Courier" charset="0"/>
                <a:cs typeface="Courier" charset="0"/>
              </a:rPr>
              <a:t>		lastPrime = this;			</a:t>
            </a:r>
            <a:r>
              <a:rPr lang="en-US" sz="1800" b="1" i="1">
                <a:solidFill>
                  <a:srgbClr val="7E0007"/>
                </a:solidFill>
                <a:latin typeface="Courier" charset="0"/>
                <a:ea typeface="Courier" charset="0"/>
                <a:cs typeface="Courier" charset="0"/>
              </a:rPr>
              <a:t>// NB: set class variable</a:t>
            </a:r>
          </a:p>
          <a:p>
            <a:pPr defTabSz="379413" eaLnBrk="1" hangingPunct="1">
              <a:lnSpc>
                <a:spcPct val="80000"/>
              </a:lnSpc>
              <a:spcBef>
                <a:spcPct val="20000"/>
              </a:spcBef>
              <a:buClr>
                <a:schemeClr val="hlink"/>
              </a:buClr>
              <a:buSzPct val="85000"/>
              <a:buFont typeface="Helvetica CE" charset="0"/>
              <a:buNone/>
            </a:pPr>
            <a:r>
              <a:rPr lang="en-US" sz="1800" b="1">
                <a:solidFill>
                  <a:srgbClr val="0A017F"/>
                </a:solidFill>
                <a:latin typeface="Courier" charset="0"/>
                <a:ea typeface="Courier" charset="0"/>
                <a:cs typeface="Courier" charset="0"/>
              </a:rPr>
              <a:t>		this.start();</a:t>
            </a:r>
          </a:p>
          <a:p>
            <a:pPr defTabSz="379413" eaLnBrk="1" hangingPunct="1">
              <a:lnSpc>
                <a:spcPct val="8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Date Placeholder 1"/>
          <p:cNvSpPr>
            <a:spLocks noGrp="1"/>
          </p:cNvSpPr>
          <p:nvPr>
            <p:ph type="dt" sz="quarter" idx="10"/>
          </p:nvPr>
        </p:nvSpPr>
        <p:spPr>
          <a:noFill/>
        </p:spPr>
        <p:txBody>
          <a:bodyPr/>
          <a:lstStyle/>
          <a:p>
            <a:r>
              <a:rPr lang="en-US" smtClean="0"/>
              <a:t>© Oscar Nierstrasz</a:t>
            </a:r>
            <a:endParaRPr lang="de-CH" smtClean="0"/>
          </a:p>
        </p:txBody>
      </p:sp>
      <p:sp>
        <p:nvSpPr>
          <p:cNvPr id="59395" name="Footer Placeholder 2"/>
          <p:cNvSpPr>
            <a:spLocks noGrp="1"/>
          </p:cNvSpPr>
          <p:nvPr>
            <p:ph type="ftr" sz="quarter" idx="11"/>
          </p:nvPr>
        </p:nvSpPr>
        <p:spPr>
          <a:noFill/>
        </p:spPr>
        <p:txBody>
          <a:bodyPr/>
          <a:lstStyle/>
          <a:p>
            <a:r>
              <a:rPr lang="en-US" smtClean="0"/>
              <a:t>Architectural Styles for Concurrency</a:t>
            </a:r>
            <a:endParaRPr lang="de-CH" smtClean="0"/>
          </a:p>
        </p:txBody>
      </p:sp>
      <p:sp>
        <p:nvSpPr>
          <p:cNvPr id="59396" name="Slide Number Placeholder 3"/>
          <p:cNvSpPr>
            <a:spLocks noGrp="1"/>
          </p:cNvSpPr>
          <p:nvPr>
            <p:ph type="sldNum" sz="quarter" idx="12"/>
          </p:nvPr>
        </p:nvSpPr>
        <p:spPr>
          <a:noFill/>
        </p:spPr>
        <p:txBody>
          <a:bodyPr/>
          <a:lstStyle/>
          <a:p>
            <a:fld id="{A6239192-7A9B-A645-BB8E-2A07124D139F}" type="slidenum">
              <a:rPr lang="de-CH" smtClean="0"/>
              <a:pPr/>
              <a:t>25</a:t>
            </a:fld>
            <a:endParaRPr lang="de-CH" sz="1400" smtClean="0">
              <a:solidFill>
                <a:srgbClr val="7E7E7E"/>
              </a:solidFill>
              <a:latin typeface="Times" charset="0"/>
            </a:endParaRPr>
          </a:p>
        </p:txBody>
      </p:sp>
      <p:sp>
        <p:nvSpPr>
          <p:cNvPr id="59397" name="Rectangle 3"/>
          <p:cNvSpPr>
            <a:spLocks noChangeArrowheads="1"/>
          </p:cNvSpPr>
          <p:nvPr/>
        </p:nvSpPr>
        <p:spPr bwMode="auto">
          <a:xfrm>
            <a:off x="1017588" y="417513"/>
            <a:ext cx="7364412" cy="6135687"/>
          </a:xfrm>
          <a:prstGeom prst="rect">
            <a:avLst/>
          </a:prstGeom>
          <a:solidFill>
            <a:schemeClr val="bg1"/>
          </a:solidFill>
          <a:ln w="9525">
            <a:solidFill>
              <a:schemeClr val="tx1"/>
            </a:solidFill>
            <a:miter lim="800000"/>
            <a:headEnd/>
            <a:tailEnd/>
          </a:ln>
        </p:spPr>
        <p:txBody>
          <a:bodyPr wrap="none">
            <a:prstTxWarp prst="textNoShape">
              <a:avLst/>
            </a:prstTxWarp>
            <a:spAutoFit/>
          </a:bodyPr>
          <a:lstStyle/>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public int value() { return this.value; }</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public void run() {</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int testValue = </a:t>
            </a:r>
            <a:r>
              <a:rPr lang="en-US" sz="1800" b="1">
                <a:solidFill>
                  <a:srgbClr val="0A017F"/>
                </a:solidFill>
                <a:latin typeface="Courier" charset="0"/>
                <a:ea typeface="Courier" charset="0"/>
                <a:cs typeface="Courier" charset="0"/>
              </a:rPr>
              <a:t>intSrc.get()</a:t>
            </a:r>
            <a:r>
              <a:rPr lang="en-US" sz="1800">
                <a:solidFill>
                  <a:srgbClr val="0A017F"/>
                </a:solidFill>
                <a:latin typeface="Courier" charset="0"/>
                <a:ea typeface="Courier" charset="0"/>
                <a:cs typeface="Courier" charset="0"/>
              </a:rPr>
              <a:t>;	</a:t>
            </a:r>
            <a:r>
              <a:rPr lang="en-US" sz="1800" i="1">
                <a:solidFill>
                  <a:srgbClr val="7E0007"/>
                </a:solidFill>
                <a:latin typeface="Courier" charset="0"/>
                <a:ea typeface="Courier" charset="0"/>
                <a:cs typeface="Courier" charset="0"/>
              </a:rPr>
              <a:t>// may block</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while (testValue != 0) {</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if (testValue &lt; this.square) {</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try {</a:t>
            </a:r>
          </a:p>
          <a:p>
            <a:pPr defTabSz="379413" eaLnBrk="1" hangingPunct="1">
              <a:lnSpc>
                <a:spcPct val="90000"/>
              </a:lnSpc>
              <a:spcBef>
                <a:spcPct val="20000"/>
              </a:spcBef>
              <a:buClr>
                <a:schemeClr val="hlink"/>
              </a:buClr>
              <a:buSzPct val="85000"/>
              <a:buFont typeface="Helvetica CE" charset="0"/>
              <a:buNone/>
            </a:pPr>
            <a:r>
              <a:rPr lang="en-US" sz="1800" b="1">
                <a:solidFill>
                  <a:srgbClr val="0A017F"/>
                </a:solidFill>
                <a:latin typeface="Courier" charset="0"/>
                <a:ea typeface="Courier" charset="0"/>
                <a:cs typeface="Courier" charset="0"/>
              </a:rPr>
              <a:t>					new ActivePrime(testValue, lastPrime);</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 catch (Exception e) {</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testValue = 0; </a:t>
            </a:r>
            <a:r>
              <a:rPr lang="en-US" sz="1800" i="1">
                <a:solidFill>
                  <a:srgbClr val="7E0007"/>
                </a:solidFill>
                <a:latin typeface="Courier" charset="0"/>
                <a:ea typeface="Courier" charset="0"/>
                <a:cs typeface="Courier" charset="0"/>
              </a:rPr>
              <a:t>// stop the thread</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 else if ((testValue % this.value) &gt; 0) {</a:t>
            </a:r>
          </a:p>
          <a:p>
            <a:pPr defTabSz="379413" eaLnBrk="1" hangingPunct="1">
              <a:lnSpc>
                <a:spcPct val="90000"/>
              </a:lnSpc>
              <a:spcBef>
                <a:spcPct val="20000"/>
              </a:spcBef>
              <a:buClr>
                <a:schemeClr val="hlink"/>
              </a:buClr>
              <a:buSzPct val="85000"/>
              <a:buFont typeface="Helvetica CE" charset="0"/>
              <a:buNone/>
            </a:pPr>
            <a:r>
              <a:rPr lang="en-US" sz="1800" b="1">
                <a:solidFill>
                  <a:srgbClr val="0A017F"/>
                </a:solidFill>
                <a:latin typeface="Courier" charset="0"/>
                <a:ea typeface="Courier" charset="0"/>
                <a:cs typeface="Courier" charset="0"/>
              </a:rPr>
              <a:t>				this.put(testValue);</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a:t>
            </a:r>
          </a:p>
          <a:p>
            <a:pPr defTabSz="379413" eaLnBrk="1" hangingPunct="1">
              <a:lnSpc>
                <a:spcPct val="90000"/>
              </a:lnSpc>
              <a:spcBef>
                <a:spcPct val="20000"/>
              </a:spcBef>
              <a:buClr>
                <a:schemeClr val="hlink"/>
              </a:buClr>
              <a:buSzPct val="85000"/>
              <a:buFont typeface="Helvetica CE" charset="0"/>
              <a:buNone/>
            </a:pPr>
            <a:r>
              <a:rPr lang="en-US" sz="1800" b="1">
                <a:solidFill>
                  <a:srgbClr val="0A017F"/>
                </a:solidFill>
                <a:latin typeface="Courier" charset="0"/>
                <a:ea typeface="Courier" charset="0"/>
                <a:cs typeface="Courier" charset="0"/>
              </a:rPr>
              <a:t>			testValue = intSrc.get();	</a:t>
            </a:r>
            <a:r>
              <a:rPr lang="en-US" sz="1800" b="1" i="1">
                <a:solidFill>
                  <a:srgbClr val="7E0007"/>
                </a:solidFill>
                <a:latin typeface="Courier" charset="0"/>
                <a:ea typeface="Courier" charset="0"/>
                <a:cs typeface="Courier" charset="0"/>
              </a:rPr>
              <a:t>// may block</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put(0); </a:t>
            </a:r>
            <a:r>
              <a:rPr lang="en-US" sz="1800" i="1">
                <a:solidFill>
                  <a:srgbClr val="7E0007"/>
                </a:solidFill>
                <a:latin typeface="Courier" charset="0"/>
                <a:ea typeface="Courier" charset="0"/>
                <a:cs typeface="Courier" charset="0"/>
              </a:rPr>
              <a:t>// stop condition</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private void put(Integer val) { </a:t>
            </a:r>
            <a:r>
              <a:rPr lang="en-US" sz="1800" b="1">
                <a:solidFill>
                  <a:srgbClr val="0A017F"/>
                </a:solidFill>
                <a:latin typeface="Courier" charset="0"/>
                <a:ea typeface="Courier" charset="0"/>
                <a:cs typeface="Courier" charset="0"/>
              </a:rPr>
              <a:t>slot.put(val); </a:t>
            </a:r>
            <a:r>
              <a:rPr lang="en-US" sz="1800">
                <a:solidFill>
                  <a:srgbClr val="0A017F"/>
                </a:solidFill>
                <a:latin typeface="Courier" charset="0"/>
                <a:ea typeface="Courier" charset="0"/>
                <a:cs typeface="Courier" charset="0"/>
              </a:rPr>
              <a:t>}</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	public Integer get() { </a:t>
            </a:r>
            <a:r>
              <a:rPr lang="en-US" sz="1800" b="1">
                <a:solidFill>
                  <a:srgbClr val="0A017F"/>
                </a:solidFill>
                <a:latin typeface="Courier" charset="0"/>
                <a:ea typeface="Courier" charset="0"/>
                <a:cs typeface="Courier" charset="0"/>
              </a:rPr>
              <a:t>return slot.get()</a:t>
            </a:r>
            <a:r>
              <a:rPr lang="en-US" sz="1800">
                <a:solidFill>
                  <a:srgbClr val="0A017F"/>
                </a:solidFill>
                <a:latin typeface="Courier" charset="0"/>
                <a:ea typeface="Courier" charset="0"/>
                <a:cs typeface="Courier" charset="0"/>
              </a:rPr>
              <a:t>; }</a:t>
            </a:r>
          </a:p>
          <a:p>
            <a:pPr defTabSz="379413" eaLnBrk="1" hangingPunct="1">
              <a:lnSpc>
                <a:spcPct val="90000"/>
              </a:lnSpc>
              <a:spcBef>
                <a:spcPct val="20000"/>
              </a:spcBef>
              <a:buClr>
                <a:schemeClr val="hlink"/>
              </a:buClr>
              <a:buSzPct val="85000"/>
              <a:buFont typeface="Helvetica CE" charset="0"/>
              <a:buNone/>
            </a:pPr>
            <a:r>
              <a:rPr lang="en-US" sz="1800">
                <a:solidFill>
                  <a:srgbClr val="0A017F"/>
                </a:solidFill>
                <a:latin typeface="Courier" charset="0"/>
                <a:ea typeface="Courier" charset="0"/>
                <a:cs typeface="Courier"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p:spPr>
        <p:txBody>
          <a:bodyPr/>
          <a:lstStyle/>
          <a:p>
            <a:r>
              <a:rPr lang="en-US" smtClean="0"/>
              <a:t>© Oscar Nierstrasz</a:t>
            </a:r>
            <a:endParaRPr lang="de-CH" smtClean="0"/>
          </a:p>
        </p:txBody>
      </p:sp>
      <p:sp>
        <p:nvSpPr>
          <p:cNvPr id="61443" name="Slide Number Placeholder 5"/>
          <p:cNvSpPr>
            <a:spLocks noGrp="1"/>
          </p:cNvSpPr>
          <p:nvPr>
            <p:ph type="sldNum" sz="quarter" idx="12"/>
          </p:nvPr>
        </p:nvSpPr>
        <p:spPr>
          <a:noFill/>
        </p:spPr>
        <p:txBody>
          <a:bodyPr/>
          <a:lstStyle/>
          <a:p>
            <a:fld id="{D92C45F5-1C7C-364A-91C9-AA664E86F30C}" type="slidenum">
              <a:rPr lang="de-CH" smtClean="0"/>
              <a:pPr/>
              <a:t>26</a:t>
            </a:fld>
            <a:endParaRPr lang="de-CH" sz="1400" smtClean="0">
              <a:solidFill>
                <a:srgbClr val="7E7E7E"/>
              </a:solidFill>
              <a:latin typeface="Times" charset="0"/>
            </a:endParaRPr>
          </a:p>
        </p:txBody>
      </p:sp>
      <p:pic>
        <p:nvPicPr>
          <p:cNvPr id="61444" name="Picture 2" descr="roadmap-grey"/>
          <p:cNvPicPr>
            <a:picLocks noChangeAspect="1" noChangeArrowheads="1"/>
          </p:cNvPicPr>
          <p:nvPr/>
        </p:nvPicPr>
        <p:blipFill>
          <a:blip r:embed="rId3"/>
          <a:srcRect/>
          <a:stretch>
            <a:fillRect/>
          </a:stretch>
        </p:blipFill>
        <p:spPr bwMode="auto">
          <a:xfrm>
            <a:off x="6629400" y="1905000"/>
            <a:ext cx="2116138" cy="1833563"/>
          </a:xfrm>
          <a:prstGeom prst="rect">
            <a:avLst/>
          </a:prstGeom>
          <a:noFill/>
          <a:ln w="9525">
            <a:noFill/>
            <a:miter lim="800000"/>
            <a:headEnd/>
            <a:tailEnd/>
          </a:ln>
        </p:spPr>
      </p:pic>
      <p:sp>
        <p:nvSpPr>
          <p:cNvPr id="61445" name="Rectangle 3"/>
          <p:cNvSpPr>
            <a:spLocks noGrp="1" noChangeArrowheads="1"/>
          </p:cNvSpPr>
          <p:nvPr>
            <p:ph type="title"/>
          </p:nvPr>
        </p:nvSpPr>
        <p:spPr/>
        <p:txBody>
          <a:bodyPr/>
          <a:lstStyle/>
          <a:p>
            <a:pPr eaLnBrk="1" hangingPunct="1"/>
            <a:r>
              <a:rPr lang="en-US"/>
              <a:t>Roadmap</a:t>
            </a:r>
          </a:p>
        </p:txBody>
      </p:sp>
      <p:sp>
        <p:nvSpPr>
          <p:cNvPr id="61446" name="Rectangle 4"/>
          <p:cNvSpPr>
            <a:spLocks noGrp="1" noChangeArrowheads="1"/>
          </p:cNvSpPr>
          <p:nvPr>
            <p:ph type="body" idx="1"/>
          </p:nvPr>
        </p:nvSpPr>
        <p:spPr/>
        <p:txBody>
          <a:bodyPr/>
          <a:lstStyle/>
          <a:p>
            <a:r>
              <a:rPr lang="en-US" dirty="0" smtClean="0"/>
              <a:t>What is Software Architecture?</a:t>
            </a:r>
          </a:p>
          <a:p>
            <a:r>
              <a:rPr lang="en-US" dirty="0" smtClean="0"/>
              <a:t>Three-layered application architecture</a:t>
            </a:r>
          </a:p>
          <a:p>
            <a:r>
              <a:rPr lang="en-US" dirty="0" smtClean="0"/>
              <a:t>Flow architectures</a:t>
            </a:r>
          </a:p>
          <a:p>
            <a:pPr lvl="1"/>
            <a:r>
              <a:rPr lang="en-US" dirty="0" smtClean="0"/>
              <a:t>Active Prime Sieve</a:t>
            </a:r>
          </a:p>
          <a:p>
            <a:r>
              <a:rPr lang="en-US" b="1" dirty="0" smtClean="0"/>
              <a:t>Blackboard architectures</a:t>
            </a:r>
          </a:p>
          <a:p>
            <a:pPr lvl="1"/>
            <a:r>
              <a:rPr lang="en-US" dirty="0" smtClean="0"/>
              <a:t>Fibonacci with Linda</a:t>
            </a:r>
          </a:p>
          <a:p>
            <a:r>
              <a:rPr lang="en-US" dirty="0" smtClean="0"/>
              <a:t>Thread Pools</a:t>
            </a:r>
            <a:endParaRPr lang="en-US" dirty="0" smtClean="0"/>
          </a:p>
          <a:p>
            <a:pPr lvl="1"/>
            <a:r>
              <a:rPr lang="en-US" dirty="0" err="1" smtClean="0"/>
              <a:t>WordCounter</a:t>
            </a:r>
            <a:endParaRPr lang="en-US" dirty="0" smtClean="0"/>
          </a:p>
        </p:txBody>
      </p:sp>
      <p:sp>
        <p:nvSpPr>
          <p:cNvPr id="61447" name="Footer Placeholder 7"/>
          <p:cNvSpPr>
            <a:spLocks noGrp="1"/>
          </p:cNvSpPr>
          <p:nvPr>
            <p:ph type="ftr" sz="quarter" idx="11"/>
          </p:nvPr>
        </p:nvSpPr>
        <p:spPr>
          <a:noFill/>
        </p:spPr>
        <p:txBody>
          <a:bodyPr/>
          <a:lstStyle/>
          <a:p>
            <a:r>
              <a:rPr lang="en-US" smtClean="0"/>
              <a:t>Architectural Styles for Concurrency</a:t>
            </a:r>
            <a:endParaRPr lang="de-CH"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Date Placeholder 2"/>
          <p:cNvSpPr>
            <a:spLocks noGrp="1"/>
          </p:cNvSpPr>
          <p:nvPr>
            <p:ph type="dt" sz="quarter" idx="10"/>
          </p:nvPr>
        </p:nvSpPr>
        <p:spPr>
          <a:noFill/>
        </p:spPr>
        <p:txBody>
          <a:bodyPr/>
          <a:lstStyle/>
          <a:p>
            <a:r>
              <a:rPr lang="en-US" smtClean="0"/>
              <a:t>© Oscar Nierstrasz</a:t>
            </a:r>
            <a:endParaRPr lang="de-CH" smtClean="0"/>
          </a:p>
        </p:txBody>
      </p:sp>
      <p:sp>
        <p:nvSpPr>
          <p:cNvPr id="63491" name="Footer Placeholder 3"/>
          <p:cNvSpPr>
            <a:spLocks noGrp="1"/>
          </p:cNvSpPr>
          <p:nvPr>
            <p:ph type="ftr" sz="quarter" idx="11"/>
          </p:nvPr>
        </p:nvSpPr>
        <p:spPr>
          <a:noFill/>
        </p:spPr>
        <p:txBody>
          <a:bodyPr/>
          <a:lstStyle/>
          <a:p>
            <a:r>
              <a:rPr lang="en-US" smtClean="0"/>
              <a:t>Architectural Styles for Concurrency</a:t>
            </a:r>
            <a:endParaRPr lang="de-CH" smtClean="0"/>
          </a:p>
        </p:txBody>
      </p:sp>
      <p:sp>
        <p:nvSpPr>
          <p:cNvPr id="63492" name="Slide Number Placeholder 4"/>
          <p:cNvSpPr>
            <a:spLocks noGrp="1"/>
          </p:cNvSpPr>
          <p:nvPr>
            <p:ph type="sldNum" sz="quarter" idx="12"/>
          </p:nvPr>
        </p:nvSpPr>
        <p:spPr>
          <a:noFill/>
        </p:spPr>
        <p:txBody>
          <a:bodyPr/>
          <a:lstStyle/>
          <a:p>
            <a:fld id="{237A1F86-4BD2-BA48-A946-13479B9F19FE}" type="slidenum">
              <a:rPr lang="de-CH" smtClean="0"/>
              <a:pPr/>
              <a:t>27</a:t>
            </a:fld>
            <a:endParaRPr lang="de-CH" sz="1400" smtClean="0">
              <a:solidFill>
                <a:srgbClr val="7E7E7E"/>
              </a:solidFill>
              <a:latin typeface="Times" charset="0"/>
            </a:endParaRPr>
          </a:p>
        </p:txBody>
      </p:sp>
      <p:sp>
        <p:nvSpPr>
          <p:cNvPr id="63493" name="Rectangle 2"/>
          <p:cNvSpPr>
            <a:spLocks noGrp="1" noChangeArrowheads="1"/>
          </p:cNvSpPr>
          <p:nvPr>
            <p:ph type="title"/>
          </p:nvPr>
        </p:nvSpPr>
        <p:spPr/>
        <p:txBody>
          <a:bodyPr/>
          <a:lstStyle/>
          <a:p>
            <a:r>
              <a:rPr lang="en-US"/>
              <a:t>Blackboard Architectures</a:t>
            </a:r>
          </a:p>
        </p:txBody>
      </p:sp>
      <p:sp>
        <p:nvSpPr>
          <p:cNvPr id="63494" name="Rectangle 3"/>
          <p:cNvSpPr>
            <a:spLocks noGrp="1" noChangeArrowheads="1"/>
          </p:cNvSpPr>
          <p:nvPr>
            <p:ph type="body" idx="4294967295"/>
          </p:nvPr>
        </p:nvSpPr>
        <p:spPr>
          <a:xfrm>
            <a:off x="457200" y="5181600"/>
            <a:ext cx="8077200" cy="1219200"/>
          </a:xfrm>
        </p:spPr>
        <p:txBody>
          <a:bodyPr/>
          <a:lstStyle/>
          <a:p>
            <a:pPr marL="0" indent="0">
              <a:lnSpc>
                <a:spcPct val="85000"/>
              </a:lnSpc>
              <a:buFont typeface="Helvetica CE" charset="0"/>
              <a:buNone/>
            </a:pPr>
            <a:r>
              <a:rPr lang="en-US"/>
              <a:t>Agents do not exchange messages directly, but post messages to the blackboard, and retrieve messages either by reading from a specific location (i.e., a channel), or by posing a query (i.e., a pattern to match).</a:t>
            </a:r>
          </a:p>
        </p:txBody>
      </p:sp>
      <p:sp>
        <p:nvSpPr>
          <p:cNvPr id="63495" name="Rectangle 4"/>
          <p:cNvSpPr>
            <a:spLocks noChangeArrowheads="1"/>
          </p:cNvSpPr>
          <p:nvPr/>
        </p:nvSpPr>
        <p:spPr bwMode="auto">
          <a:xfrm>
            <a:off x="228600" y="1600200"/>
            <a:ext cx="8763000" cy="914400"/>
          </a:xfrm>
          <a:prstGeom prst="rect">
            <a:avLst/>
          </a:prstGeom>
          <a:noFill/>
          <a:ln w="9525">
            <a:noFill/>
            <a:miter lim="800000"/>
            <a:headEnd/>
            <a:tailEnd/>
          </a:ln>
        </p:spPr>
        <p:txBody>
          <a:bodyPr>
            <a:prstTxWarp prst="textNoShape">
              <a:avLst/>
            </a:prstTxWarp>
          </a:bodyPr>
          <a:lstStyle/>
          <a:p>
            <a:pPr eaLnBrk="1" hangingPunct="1">
              <a:lnSpc>
                <a:spcPct val="95000"/>
              </a:lnSpc>
              <a:spcBef>
                <a:spcPct val="20000"/>
              </a:spcBef>
              <a:buClr>
                <a:schemeClr val="hlink"/>
              </a:buClr>
              <a:buSzPct val="85000"/>
              <a:buFont typeface="Helvetica CE" charset="0"/>
              <a:buNone/>
            </a:pPr>
            <a:r>
              <a:rPr lang="en-US" i="1">
                <a:solidFill>
                  <a:srgbClr val="7F0101"/>
                </a:solidFill>
              </a:rPr>
              <a:t>Blackboard architectures put all synchronization in a “coordination medium” where agents can exchange messages.</a:t>
            </a:r>
          </a:p>
        </p:txBody>
      </p:sp>
      <p:grpSp>
        <p:nvGrpSpPr>
          <p:cNvPr id="63496" name="Group 6"/>
          <p:cNvGrpSpPr>
            <a:grpSpLocks/>
          </p:cNvGrpSpPr>
          <p:nvPr/>
        </p:nvGrpSpPr>
        <p:grpSpPr bwMode="auto">
          <a:xfrm>
            <a:off x="2667000" y="4343400"/>
            <a:ext cx="304800" cy="304800"/>
            <a:chOff x="624" y="2976"/>
            <a:chExt cx="528" cy="480"/>
          </a:xfrm>
        </p:grpSpPr>
        <p:sp>
          <p:nvSpPr>
            <p:cNvPr id="649223" name="AutoShape 7"/>
            <p:cNvSpPr>
              <a:spLocks noChangeArrowheads="1"/>
            </p:cNvSpPr>
            <p:nvPr/>
          </p:nvSpPr>
          <p:spPr bwMode="auto">
            <a:xfrm>
              <a:off x="624" y="2976"/>
              <a:ext cx="528" cy="480"/>
            </a:xfrm>
            <a:prstGeom prst="foldedCorner">
              <a:avLst>
                <a:gd name="adj" fmla="val 12500"/>
              </a:avLst>
            </a:prstGeom>
            <a:solidFill>
              <a:srgbClr val="C1DEFA"/>
            </a:solidFill>
            <a:ln w="19050">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649224" name="Line 8"/>
            <p:cNvSpPr>
              <a:spLocks noChangeShapeType="1"/>
            </p:cNvSpPr>
            <p:nvPr/>
          </p:nvSpPr>
          <p:spPr bwMode="auto">
            <a:xfrm>
              <a:off x="720" y="3071"/>
              <a:ext cx="336" cy="0"/>
            </a:xfrm>
            <a:prstGeom prst="line">
              <a:avLst/>
            </a:prstGeom>
            <a:noFill/>
            <a:ln w="19050">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defRPr/>
              </a:pPr>
              <a:endParaRPr lang="en-US">
                <a:latin typeface="Helvetica" pitchFamily="-65" charset="0"/>
              </a:endParaRPr>
            </a:p>
          </p:txBody>
        </p:sp>
        <p:sp>
          <p:nvSpPr>
            <p:cNvPr id="649225" name="Line 9"/>
            <p:cNvSpPr>
              <a:spLocks noChangeShapeType="1"/>
            </p:cNvSpPr>
            <p:nvPr/>
          </p:nvSpPr>
          <p:spPr bwMode="auto">
            <a:xfrm>
              <a:off x="720" y="3169"/>
              <a:ext cx="336" cy="0"/>
            </a:xfrm>
            <a:prstGeom prst="line">
              <a:avLst/>
            </a:prstGeom>
            <a:noFill/>
            <a:ln w="19050">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defRPr/>
              </a:pPr>
              <a:endParaRPr lang="en-US">
                <a:latin typeface="Helvetica" pitchFamily="-65" charset="0"/>
              </a:endParaRPr>
            </a:p>
          </p:txBody>
        </p:sp>
        <p:sp>
          <p:nvSpPr>
            <p:cNvPr id="649226" name="Line 10"/>
            <p:cNvSpPr>
              <a:spLocks noChangeShapeType="1"/>
            </p:cNvSpPr>
            <p:nvPr/>
          </p:nvSpPr>
          <p:spPr bwMode="auto">
            <a:xfrm>
              <a:off x="720" y="3264"/>
              <a:ext cx="336" cy="0"/>
            </a:xfrm>
            <a:prstGeom prst="line">
              <a:avLst/>
            </a:prstGeom>
            <a:noFill/>
            <a:ln w="19050">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defRPr/>
              </a:pPr>
              <a:endParaRPr lang="en-US">
                <a:latin typeface="Helvetica" pitchFamily="-65" charset="0"/>
              </a:endParaRPr>
            </a:p>
          </p:txBody>
        </p:sp>
        <p:sp>
          <p:nvSpPr>
            <p:cNvPr id="649227" name="Line 11"/>
            <p:cNvSpPr>
              <a:spLocks noChangeShapeType="1"/>
            </p:cNvSpPr>
            <p:nvPr/>
          </p:nvSpPr>
          <p:spPr bwMode="auto">
            <a:xfrm>
              <a:off x="720" y="3361"/>
              <a:ext cx="336" cy="0"/>
            </a:xfrm>
            <a:prstGeom prst="line">
              <a:avLst/>
            </a:prstGeom>
            <a:noFill/>
            <a:ln w="19050">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defRPr/>
              </a:pPr>
              <a:endParaRPr lang="en-US">
                <a:latin typeface="Helvetica" pitchFamily="-65" charset="0"/>
              </a:endParaRPr>
            </a:p>
          </p:txBody>
        </p:sp>
      </p:grpSp>
      <p:sp>
        <p:nvSpPr>
          <p:cNvPr id="63497" name="Rectangle 13"/>
          <p:cNvSpPr>
            <a:spLocks noChangeArrowheads="1"/>
          </p:cNvSpPr>
          <p:nvPr/>
        </p:nvSpPr>
        <p:spPr bwMode="auto">
          <a:xfrm>
            <a:off x="2133600" y="3657600"/>
            <a:ext cx="4648200" cy="1219200"/>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sp>
        <p:nvSpPr>
          <p:cNvPr id="63498" name="Oval 22"/>
          <p:cNvSpPr>
            <a:spLocks noChangeArrowheads="1"/>
          </p:cNvSpPr>
          <p:nvPr/>
        </p:nvSpPr>
        <p:spPr bwMode="auto">
          <a:xfrm>
            <a:off x="2057400" y="2743200"/>
            <a:ext cx="11430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endParaRPr lang="en-US"/>
          </a:p>
        </p:txBody>
      </p:sp>
      <p:sp>
        <p:nvSpPr>
          <p:cNvPr id="63499" name="Oval 23"/>
          <p:cNvSpPr>
            <a:spLocks noChangeArrowheads="1"/>
          </p:cNvSpPr>
          <p:nvPr/>
        </p:nvSpPr>
        <p:spPr bwMode="auto">
          <a:xfrm>
            <a:off x="3886200" y="2590800"/>
            <a:ext cx="11430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endParaRPr lang="en-US"/>
          </a:p>
        </p:txBody>
      </p:sp>
      <p:sp>
        <p:nvSpPr>
          <p:cNvPr id="63500" name="Oval 24"/>
          <p:cNvSpPr>
            <a:spLocks noChangeArrowheads="1"/>
          </p:cNvSpPr>
          <p:nvPr/>
        </p:nvSpPr>
        <p:spPr bwMode="auto">
          <a:xfrm>
            <a:off x="5638800" y="2590800"/>
            <a:ext cx="11430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endParaRPr lang="en-US"/>
          </a:p>
        </p:txBody>
      </p:sp>
      <p:grpSp>
        <p:nvGrpSpPr>
          <p:cNvPr id="63501" name="Group 25"/>
          <p:cNvGrpSpPr>
            <a:grpSpLocks/>
          </p:cNvGrpSpPr>
          <p:nvPr/>
        </p:nvGrpSpPr>
        <p:grpSpPr bwMode="auto">
          <a:xfrm>
            <a:off x="3505200" y="4191000"/>
            <a:ext cx="304800" cy="304800"/>
            <a:chOff x="624" y="2976"/>
            <a:chExt cx="528" cy="480"/>
          </a:xfrm>
        </p:grpSpPr>
        <p:sp>
          <p:nvSpPr>
            <p:cNvPr id="649242" name="AutoShape 26"/>
            <p:cNvSpPr>
              <a:spLocks noChangeArrowheads="1"/>
            </p:cNvSpPr>
            <p:nvPr/>
          </p:nvSpPr>
          <p:spPr bwMode="auto">
            <a:xfrm>
              <a:off x="624" y="2976"/>
              <a:ext cx="528" cy="480"/>
            </a:xfrm>
            <a:prstGeom prst="foldedCorner">
              <a:avLst>
                <a:gd name="adj" fmla="val 12500"/>
              </a:avLst>
            </a:prstGeom>
            <a:solidFill>
              <a:srgbClr val="C1DEFA"/>
            </a:solidFill>
            <a:ln w="19050">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649243" name="Line 27"/>
            <p:cNvSpPr>
              <a:spLocks noChangeShapeType="1"/>
            </p:cNvSpPr>
            <p:nvPr/>
          </p:nvSpPr>
          <p:spPr bwMode="auto">
            <a:xfrm>
              <a:off x="720" y="3071"/>
              <a:ext cx="336" cy="0"/>
            </a:xfrm>
            <a:prstGeom prst="line">
              <a:avLst/>
            </a:prstGeom>
            <a:noFill/>
            <a:ln w="19050">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defRPr/>
              </a:pPr>
              <a:endParaRPr lang="en-US">
                <a:latin typeface="Helvetica" pitchFamily="-65" charset="0"/>
              </a:endParaRPr>
            </a:p>
          </p:txBody>
        </p:sp>
        <p:sp>
          <p:nvSpPr>
            <p:cNvPr id="649244" name="Line 28"/>
            <p:cNvSpPr>
              <a:spLocks noChangeShapeType="1"/>
            </p:cNvSpPr>
            <p:nvPr/>
          </p:nvSpPr>
          <p:spPr bwMode="auto">
            <a:xfrm>
              <a:off x="720" y="3169"/>
              <a:ext cx="336" cy="0"/>
            </a:xfrm>
            <a:prstGeom prst="line">
              <a:avLst/>
            </a:prstGeom>
            <a:noFill/>
            <a:ln w="19050">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defRPr/>
              </a:pPr>
              <a:endParaRPr lang="en-US">
                <a:latin typeface="Helvetica" pitchFamily="-65" charset="0"/>
              </a:endParaRPr>
            </a:p>
          </p:txBody>
        </p:sp>
        <p:sp>
          <p:nvSpPr>
            <p:cNvPr id="649245" name="Line 29"/>
            <p:cNvSpPr>
              <a:spLocks noChangeShapeType="1"/>
            </p:cNvSpPr>
            <p:nvPr/>
          </p:nvSpPr>
          <p:spPr bwMode="auto">
            <a:xfrm>
              <a:off x="720" y="3264"/>
              <a:ext cx="336" cy="0"/>
            </a:xfrm>
            <a:prstGeom prst="line">
              <a:avLst/>
            </a:prstGeom>
            <a:noFill/>
            <a:ln w="19050">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defRPr/>
              </a:pPr>
              <a:endParaRPr lang="en-US">
                <a:latin typeface="Helvetica" pitchFamily="-65" charset="0"/>
              </a:endParaRPr>
            </a:p>
          </p:txBody>
        </p:sp>
        <p:sp>
          <p:nvSpPr>
            <p:cNvPr id="649246" name="Line 30"/>
            <p:cNvSpPr>
              <a:spLocks noChangeShapeType="1"/>
            </p:cNvSpPr>
            <p:nvPr/>
          </p:nvSpPr>
          <p:spPr bwMode="auto">
            <a:xfrm>
              <a:off x="720" y="3361"/>
              <a:ext cx="336" cy="0"/>
            </a:xfrm>
            <a:prstGeom prst="line">
              <a:avLst/>
            </a:prstGeom>
            <a:noFill/>
            <a:ln w="19050">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defRPr/>
              </a:pPr>
              <a:endParaRPr lang="en-US">
                <a:latin typeface="Helvetica" pitchFamily="-65" charset="0"/>
              </a:endParaRPr>
            </a:p>
          </p:txBody>
        </p:sp>
      </p:grpSp>
      <p:grpSp>
        <p:nvGrpSpPr>
          <p:cNvPr id="63502" name="Group 31"/>
          <p:cNvGrpSpPr>
            <a:grpSpLocks/>
          </p:cNvGrpSpPr>
          <p:nvPr/>
        </p:nvGrpSpPr>
        <p:grpSpPr bwMode="auto">
          <a:xfrm>
            <a:off x="4267200" y="3581400"/>
            <a:ext cx="304800" cy="304800"/>
            <a:chOff x="624" y="2976"/>
            <a:chExt cx="528" cy="480"/>
          </a:xfrm>
        </p:grpSpPr>
        <p:sp>
          <p:nvSpPr>
            <p:cNvPr id="63513" name="AutoShape 32"/>
            <p:cNvSpPr>
              <a:spLocks noChangeArrowheads="1"/>
            </p:cNvSpPr>
            <p:nvPr/>
          </p:nvSpPr>
          <p:spPr bwMode="auto">
            <a:xfrm>
              <a:off x="624" y="2976"/>
              <a:ext cx="528" cy="480"/>
            </a:xfrm>
            <a:prstGeom prst="foldedCorner">
              <a:avLst>
                <a:gd name="adj" fmla="val 12500"/>
              </a:avLst>
            </a:prstGeom>
            <a:solidFill>
              <a:srgbClr val="C1DEFA"/>
            </a:solidFill>
            <a:ln w="19050">
              <a:solidFill>
                <a:schemeClr val="tx1"/>
              </a:solidFill>
              <a:round/>
              <a:headEnd/>
              <a:tailEnd/>
            </a:ln>
          </p:spPr>
          <p:txBody>
            <a:bodyPr wrap="none" anchor="ctr">
              <a:prstTxWarp prst="textNoShape">
                <a:avLst/>
              </a:prstTxWarp>
            </a:bodyPr>
            <a:lstStyle/>
            <a:p>
              <a:endParaRPr lang="en-US"/>
            </a:p>
          </p:txBody>
        </p:sp>
        <p:sp>
          <p:nvSpPr>
            <p:cNvPr id="63514" name="Line 33"/>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3515" name="Line 34"/>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3516" name="Line 35"/>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3517" name="Line 36"/>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grpSp>
        <p:nvGrpSpPr>
          <p:cNvPr id="63503" name="Group 37"/>
          <p:cNvGrpSpPr>
            <a:grpSpLocks/>
          </p:cNvGrpSpPr>
          <p:nvPr/>
        </p:nvGrpSpPr>
        <p:grpSpPr bwMode="auto">
          <a:xfrm>
            <a:off x="5410200" y="4038600"/>
            <a:ext cx="304800" cy="304800"/>
            <a:chOff x="624" y="2976"/>
            <a:chExt cx="528" cy="480"/>
          </a:xfrm>
        </p:grpSpPr>
        <p:sp>
          <p:nvSpPr>
            <p:cNvPr id="63508" name="AutoShape 38"/>
            <p:cNvSpPr>
              <a:spLocks noChangeArrowheads="1"/>
            </p:cNvSpPr>
            <p:nvPr/>
          </p:nvSpPr>
          <p:spPr bwMode="auto">
            <a:xfrm>
              <a:off x="624" y="2976"/>
              <a:ext cx="528" cy="480"/>
            </a:xfrm>
            <a:prstGeom prst="foldedCorner">
              <a:avLst>
                <a:gd name="adj" fmla="val 12500"/>
              </a:avLst>
            </a:prstGeom>
            <a:solidFill>
              <a:srgbClr val="C1DEFA"/>
            </a:solidFill>
            <a:ln w="19050">
              <a:solidFill>
                <a:schemeClr val="tx1"/>
              </a:solidFill>
              <a:round/>
              <a:headEnd/>
              <a:tailEnd/>
            </a:ln>
          </p:spPr>
          <p:txBody>
            <a:bodyPr wrap="none" anchor="ctr">
              <a:prstTxWarp prst="textNoShape">
                <a:avLst/>
              </a:prstTxWarp>
            </a:bodyPr>
            <a:lstStyle/>
            <a:p>
              <a:endParaRPr lang="en-US"/>
            </a:p>
          </p:txBody>
        </p:sp>
        <p:sp>
          <p:nvSpPr>
            <p:cNvPr id="63509" name="Line 39"/>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3510" name="Line 40"/>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3511" name="Line 41"/>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3512" name="Line 42"/>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cxnSp>
        <p:nvCxnSpPr>
          <p:cNvPr id="63504" name="AutoShape 50"/>
          <p:cNvCxnSpPr>
            <a:cxnSpLocks noChangeShapeType="1"/>
            <a:stCxn id="63498" idx="4"/>
            <a:endCxn id="649223" idx="0"/>
          </p:cNvCxnSpPr>
          <p:nvPr/>
        </p:nvCxnSpPr>
        <p:spPr bwMode="auto">
          <a:xfrm>
            <a:off x="2628900" y="3367088"/>
            <a:ext cx="190500" cy="966787"/>
          </a:xfrm>
          <a:prstGeom prst="straightConnector1">
            <a:avLst/>
          </a:prstGeom>
          <a:noFill/>
          <a:ln w="19050">
            <a:solidFill>
              <a:schemeClr val="tx1"/>
            </a:solidFill>
            <a:round/>
            <a:headEnd/>
            <a:tailEnd type="triangle" w="med" len="med"/>
          </a:ln>
        </p:spPr>
      </p:cxnSp>
      <p:cxnSp>
        <p:nvCxnSpPr>
          <p:cNvPr id="63505" name="AutoShape 51"/>
          <p:cNvCxnSpPr>
            <a:cxnSpLocks noChangeShapeType="1"/>
            <a:stCxn id="63513" idx="0"/>
            <a:endCxn id="63499" idx="4"/>
          </p:cNvCxnSpPr>
          <p:nvPr/>
        </p:nvCxnSpPr>
        <p:spPr bwMode="auto">
          <a:xfrm flipV="1">
            <a:off x="4419600" y="3214688"/>
            <a:ext cx="38100" cy="357187"/>
          </a:xfrm>
          <a:prstGeom prst="straightConnector1">
            <a:avLst/>
          </a:prstGeom>
          <a:noFill/>
          <a:ln w="19050">
            <a:solidFill>
              <a:schemeClr val="tx1"/>
            </a:solidFill>
            <a:round/>
            <a:headEnd/>
            <a:tailEnd type="triangle" w="med" len="med"/>
          </a:ln>
        </p:spPr>
      </p:cxnSp>
      <p:sp>
        <p:nvSpPr>
          <p:cNvPr id="63506" name="AutoShape 53"/>
          <p:cNvSpPr>
            <a:spLocks noChangeArrowheads="1"/>
          </p:cNvSpPr>
          <p:nvPr/>
        </p:nvSpPr>
        <p:spPr bwMode="auto">
          <a:xfrm>
            <a:off x="6096000" y="3581400"/>
            <a:ext cx="304800" cy="304800"/>
          </a:xfrm>
          <a:prstGeom prst="foldedCorner">
            <a:avLst>
              <a:gd name="adj" fmla="val 12500"/>
            </a:avLst>
          </a:prstGeom>
          <a:solidFill>
            <a:schemeClr val="bg1"/>
          </a:solidFill>
          <a:ln w="19050">
            <a:solidFill>
              <a:schemeClr val="tx1"/>
            </a:solidFill>
            <a:round/>
            <a:headEnd/>
            <a:tailEnd/>
          </a:ln>
        </p:spPr>
        <p:txBody>
          <a:bodyPr wrap="none" anchor="ctr">
            <a:prstTxWarp prst="textNoShape">
              <a:avLst/>
            </a:prstTxWarp>
          </a:bodyPr>
          <a:lstStyle/>
          <a:p>
            <a:pPr algn="ctr"/>
            <a:r>
              <a:rPr lang="en-US" sz="1800"/>
              <a:t>?</a:t>
            </a:r>
            <a:endParaRPr lang="en-US"/>
          </a:p>
        </p:txBody>
      </p:sp>
      <p:cxnSp>
        <p:nvCxnSpPr>
          <p:cNvPr id="63507" name="AutoShape 59"/>
          <p:cNvCxnSpPr>
            <a:cxnSpLocks noChangeShapeType="1"/>
            <a:stCxn id="63506" idx="0"/>
            <a:endCxn id="63500" idx="4"/>
          </p:cNvCxnSpPr>
          <p:nvPr/>
        </p:nvCxnSpPr>
        <p:spPr bwMode="auto">
          <a:xfrm flipH="1" flipV="1">
            <a:off x="6210300" y="3214688"/>
            <a:ext cx="38100" cy="357187"/>
          </a:xfrm>
          <a:prstGeom prst="straightConnector1">
            <a:avLst/>
          </a:prstGeom>
          <a:noFill/>
          <a:ln w="19050">
            <a:solidFill>
              <a:schemeClr val="tx1"/>
            </a:solidFill>
            <a:round/>
            <a:headEn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Date Placeholder 2"/>
          <p:cNvSpPr>
            <a:spLocks noGrp="1"/>
          </p:cNvSpPr>
          <p:nvPr>
            <p:ph type="dt" sz="quarter" idx="10"/>
          </p:nvPr>
        </p:nvSpPr>
        <p:spPr>
          <a:noFill/>
        </p:spPr>
        <p:txBody>
          <a:bodyPr/>
          <a:lstStyle/>
          <a:p>
            <a:r>
              <a:rPr lang="en-US" smtClean="0"/>
              <a:t>© Oscar Nierstrasz</a:t>
            </a:r>
            <a:endParaRPr lang="de-CH" smtClean="0"/>
          </a:p>
        </p:txBody>
      </p:sp>
      <p:sp>
        <p:nvSpPr>
          <p:cNvPr id="65539" name="Footer Placeholder 3"/>
          <p:cNvSpPr>
            <a:spLocks noGrp="1"/>
          </p:cNvSpPr>
          <p:nvPr>
            <p:ph type="ftr" sz="quarter" idx="11"/>
          </p:nvPr>
        </p:nvSpPr>
        <p:spPr>
          <a:noFill/>
        </p:spPr>
        <p:txBody>
          <a:bodyPr/>
          <a:lstStyle/>
          <a:p>
            <a:r>
              <a:rPr lang="en-US" smtClean="0"/>
              <a:t>Architectural Styles for Concurrency</a:t>
            </a:r>
            <a:endParaRPr lang="de-CH" smtClean="0"/>
          </a:p>
        </p:txBody>
      </p:sp>
      <p:sp>
        <p:nvSpPr>
          <p:cNvPr id="65540" name="Slide Number Placeholder 4"/>
          <p:cNvSpPr>
            <a:spLocks noGrp="1"/>
          </p:cNvSpPr>
          <p:nvPr>
            <p:ph type="sldNum" sz="quarter" idx="12"/>
          </p:nvPr>
        </p:nvSpPr>
        <p:spPr>
          <a:noFill/>
        </p:spPr>
        <p:txBody>
          <a:bodyPr/>
          <a:lstStyle/>
          <a:p>
            <a:fld id="{A407DEFA-507D-EC46-AF40-A35CABED9416}" type="slidenum">
              <a:rPr lang="de-CH" smtClean="0"/>
              <a:pPr/>
              <a:t>28</a:t>
            </a:fld>
            <a:endParaRPr lang="de-CH" sz="1400" smtClean="0">
              <a:solidFill>
                <a:srgbClr val="7E7E7E"/>
              </a:solidFill>
              <a:latin typeface="Times" charset="0"/>
            </a:endParaRPr>
          </a:p>
        </p:txBody>
      </p:sp>
      <p:sp>
        <p:nvSpPr>
          <p:cNvPr id="65541" name="Rectangle 2"/>
          <p:cNvSpPr>
            <a:spLocks noGrp="1" noChangeArrowheads="1"/>
          </p:cNvSpPr>
          <p:nvPr>
            <p:ph type="title"/>
          </p:nvPr>
        </p:nvSpPr>
        <p:spPr/>
        <p:txBody>
          <a:bodyPr/>
          <a:lstStyle/>
          <a:p>
            <a:r>
              <a:rPr lang="en-US"/>
              <a:t>Result Parallelism</a:t>
            </a:r>
          </a:p>
        </p:txBody>
      </p:sp>
      <p:sp>
        <p:nvSpPr>
          <p:cNvPr id="65542" name="Rectangle 3"/>
          <p:cNvSpPr>
            <a:spLocks noGrp="1" noChangeArrowheads="1"/>
          </p:cNvSpPr>
          <p:nvPr>
            <p:ph type="body" idx="4294967295"/>
          </p:nvPr>
        </p:nvSpPr>
        <p:spPr>
          <a:xfrm>
            <a:off x="609600" y="1752600"/>
            <a:ext cx="7924800" cy="685800"/>
          </a:xfrm>
        </p:spPr>
        <p:txBody>
          <a:bodyPr/>
          <a:lstStyle/>
          <a:p>
            <a:pPr marL="0" indent="0">
              <a:buFont typeface="Helvetica CE" charset="0"/>
              <a:buNone/>
            </a:pPr>
            <a:r>
              <a:rPr lang="en-US" u="sng"/>
              <a:t>Result parallelism</a:t>
            </a:r>
            <a:r>
              <a:rPr lang="en-US"/>
              <a:t> is a blackboard architectural style in which workers </a:t>
            </a:r>
            <a:r>
              <a:rPr lang="en-US" i="1">
                <a:solidFill>
                  <a:srgbClr val="7F0101"/>
                </a:solidFill>
              </a:rPr>
              <a:t>produce parts of a more complex whole</a:t>
            </a:r>
            <a:r>
              <a:rPr lang="en-US"/>
              <a:t>.</a:t>
            </a:r>
          </a:p>
        </p:txBody>
      </p:sp>
      <p:sp>
        <p:nvSpPr>
          <p:cNvPr id="65543" name="AutoShape 6"/>
          <p:cNvSpPr>
            <a:spLocks noChangeArrowheads="1"/>
          </p:cNvSpPr>
          <p:nvPr/>
        </p:nvSpPr>
        <p:spPr bwMode="auto">
          <a:xfrm>
            <a:off x="3352800" y="5638800"/>
            <a:ext cx="3429000" cy="762000"/>
          </a:xfrm>
          <a:prstGeom prst="foldedCorner">
            <a:avLst>
              <a:gd name="adj" fmla="val 12500"/>
            </a:avLst>
          </a:prstGeom>
          <a:solidFill>
            <a:schemeClr val="accent1"/>
          </a:solidFill>
          <a:ln w="9525">
            <a:solidFill>
              <a:schemeClr val="tx1"/>
            </a:solidFill>
            <a:round/>
            <a:headEnd/>
            <a:tailEnd/>
          </a:ln>
        </p:spPr>
        <p:txBody>
          <a:bodyPr anchor="ctr">
            <a:prstTxWarp prst="textNoShape">
              <a:avLst/>
            </a:prstTxWarp>
          </a:bodyPr>
          <a:lstStyle/>
          <a:p>
            <a:pPr algn="ctr" eaLnBrk="1" hangingPunct="1">
              <a:lnSpc>
                <a:spcPct val="95000"/>
              </a:lnSpc>
              <a:spcBef>
                <a:spcPct val="20000"/>
              </a:spcBef>
              <a:buClr>
                <a:schemeClr val="hlink"/>
              </a:buClr>
              <a:buSzPct val="85000"/>
              <a:buFont typeface="Helvetica CE" charset="0"/>
              <a:buNone/>
            </a:pPr>
            <a:r>
              <a:rPr lang="en-US" sz="2000" i="1">
                <a:solidFill>
                  <a:srgbClr val="7F0101"/>
                </a:solidFill>
              </a:rPr>
              <a:t>Workers may be arranged hierarchically ...</a:t>
            </a:r>
            <a:endParaRPr lang="en-US" sz="2800"/>
          </a:p>
        </p:txBody>
      </p:sp>
      <p:grpSp>
        <p:nvGrpSpPr>
          <p:cNvPr id="65544" name="Group 7"/>
          <p:cNvGrpSpPr>
            <a:grpSpLocks/>
          </p:cNvGrpSpPr>
          <p:nvPr/>
        </p:nvGrpSpPr>
        <p:grpSpPr bwMode="auto">
          <a:xfrm>
            <a:off x="2743200" y="3886200"/>
            <a:ext cx="304800" cy="304800"/>
            <a:chOff x="624" y="2976"/>
            <a:chExt cx="528" cy="480"/>
          </a:xfrm>
        </p:grpSpPr>
        <p:sp>
          <p:nvSpPr>
            <p:cNvPr id="65577" name="AutoShape 8"/>
            <p:cNvSpPr>
              <a:spLocks noChangeArrowheads="1"/>
            </p:cNvSpPr>
            <p:nvPr/>
          </p:nvSpPr>
          <p:spPr bwMode="auto">
            <a:xfrm>
              <a:off x="624" y="2976"/>
              <a:ext cx="528" cy="480"/>
            </a:xfrm>
            <a:prstGeom prst="foldedCorner">
              <a:avLst>
                <a:gd name="adj" fmla="val 12500"/>
              </a:avLst>
            </a:prstGeom>
            <a:solidFill>
              <a:srgbClr val="C1DEFA"/>
            </a:solidFill>
            <a:ln w="19050">
              <a:solidFill>
                <a:schemeClr val="tx1"/>
              </a:solidFill>
              <a:round/>
              <a:headEnd/>
              <a:tailEnd/>
            </a:ln>
          </p:spPr>
          <p:txBody>
            <a:bodyPr wrap="none" anchor="ctr">
              <a:prstTxWarp prst="textNoShape">
                <a:avLst/>
              </a:prstTxWarp>
            </a:bodyPr>
            <a:lstStyle/>
            <a:p>
              <a:endParaRPr lang="en-US"/>
            </a:p>
          </p:txBody>
        </p:sp>
        <p:sp>
          <p:nvSpPr>
            <p:cNvPr id="65578" name="Line 9"/>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5579" name="Line 10"/>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5580" name="Line 11"/>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5581" name="Line 12"/>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sp>
        <p:nvSpPr>
          <p:cNvPr id="65545" name="Rectangle 13"/>
          <p:cNvSpPr>
            <a:spLocks noChangeArrowheads="1"/>
          </p:cNvSpPr>
          <p:nvPr/>
        </p:nvSpPr>
        <p:spPr bwMode="auto">
          <a:xfrm>
            <a:off x="2133600" y="3657600"/>
            <a:ext cx="4648200" cy="762000"/>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sp>
        <p:nvSpPr>
          <p:cNvPr id="65546" name="Oval 14"/>
          <p:cNvSpPr>
            <a:spLocks noChangeArrowheads="1"/>
          </p:cNvSpPr>
          <p:nvPr/>
        </p:nvSpPr>
        <p:spPr bwMode="auto">
          <a:xfrm>
            <a:off x="1752600" y="4876800"/>
            <a:ext cx="11430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endParaRPr lang="en-US"/>
          </a:p>
        </p:txBody>
      </p:sp>
      <p:sp>
        <p:nvSpPr>
          <p:cNvPr id="65547" name="Oval 15"/>
          <p:cNvSpPr>
            <a:spLocks noChangeArrowheads="1"/>
          </p:cNvSpPr>
          <p:nvPr/>
        </p:nvSpPr>
        <p:spPr bwMode="auto">
          <a:xfrm>
            <a:off x="3886200" y="2590800"/>
            <a:ext cx="11430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endParaRPr lang="en-US"/>
          </a:p>
        </p:txBody>
      </p:sp>
      <p:cxnSp>
        <p:nvCxnSpPr>
          <p:cNvPr id="65548" name="AutoShape 41"/>
          <p:cNvCxnSpPr>
            <a:cxnSpLocks noChangeShapeType="1"/>
            <a:stCxn id="65546" idx="0"/>
            <a:endCxn id="65577" idx="2"/>
          </p:cNvCxnSpPr>
          <p:nvPr/>
        </p:nvCxnSpPr>
        <p:spPr bwMode="auto">
          <a:xfrm flipV="1">
            <a:off x="2324100" y="4200525"/>
            <a:ext cx="571500" cy="661988"/>
          </a:xfrm>
          <a:prstGeom prst="straightConnector1">
            <a:avLst/>
          </a:prstGeom>
          <a:noFill/>
          <a:ln w="19050">
            <a:solidFill>
              <a:schemeClr val="tx1"/>
            </a:solidFill>
            <a:round/>
            <a:headEnd/>
            <a:tailEnd type="triangle" w="med" len="med"/>
          </a:ln>
        </p:spPr>
      </p:cxnSp>
      <p:cxnSp>
        <p:nvCxnSpPr>
          <p:cNvPr id="65549" name="AutoShape 45"/>
          <p:cNvCxnSpPr>
            <a:cxnSpLocks noChangeShapeType="1"/>
            <a:stCxn id="65577" idx="0"/>
            <a:endCxn id="65547" idx="3"/>
          </p:cNvCxnSpPr>
          <p:nvPr/>
        </p:nvCxnSpPr>
        <p:spPr bwMode="auto">
          <a:xfrm flipV="1">
            <a:off x="2895600" y="3125788"/>
            <a:ext cx="1157288" cy="750887"/>
          </a:xfrm>
          <a:prstGeom prst="straightConnector1">
            <a:avLst/>
          </a:prstGeom>
          <a:noFill/>
          <a:ln w="19050">
            <a:solidFill>
              <a:schemeClr val="tx1"/>
            </a:solidFill>
            <a:round/>
            <a:headEnd/>
            <a:tailEnd type="triangle" w="med" len="med"/>
          </a:ln>
        </p:spPr>
      </p:cxnSp>
      <p:grpSp>
        <p:nvGrpSpPr>
          <p:cNvPr id="65550" name="Group 46"/>
          <p:cNvGrpSpPr>
            <a:grpSpLocks/>
          </p:cNvGrpSpPr>
          <p:nvPr/>
        </p:nvGrpSpPr>
        <p:grpSpPr bwMode="auto">
          <a:xfrm>
            <a:off x="3810000" y="3886200"/>
            <a:ext cx="304800" cy="304800"/>
            <a:chOff x="624" y="2976"/>
            <a:chExt cx="528" cy="480"/>
          </a:xfrm>
        </p:grpSpPr>
        <p:sp>
          <p:nvSpPr>
            <p:cNvPr id="65572" name="AutoShape 47"/>
            <p:cNvSpPr>
              <a:spLocks noChangeArrowheads="1"/>
            </p:cNvSpPr>
            <p:nvPr/>
          </p:nvSpPr>
          <p:spPr bwMode="auto">
            <a:xfrm>
              <a:off x="624" y="2976"/>
              <a:ext cx="528" cy="480"/>
            </a:xfrm>
            <a:prstGeom prst="foldedCorner">
              <a:avLst>
                <a:gd name="adj" fmla="val 12500"/>
              </a:avLst>
            </a:prstGeom>
            <a:solidFill>
              <a:srgbClr val="C1DEFA"/>
            </a:solidFill>
            <a:ln w="19050">
              <a:solidFill>
                <a:schemeClr val="tx1"/>
              </a:solidFill>
              <a:round/>
              <a:headEnd/>
              <a:tailEnd/>
            </a:ln>
          </p:spPr>
          <p:txBody>
            <a:bodyPr wrap="none" anchor="ctr">
              <a:prstTxWarp prst="textNoShape">
                <a:avLst/>
              </a:prstTxWarp>
            </a:bodyPr>
            <a:lstStyle/>
            <a:p>
              <a:endParaRPr lang="en-US"/>
            </a:p>
          </p:txBody>
        </p:sp>
        <p:sp>
          <p:nvSpPr>
            <p:cNvPr id="65573" name="Line 48"/>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5574" name="Line 49"/>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5575" name="Line 50"/>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5576" name="Line 51"/>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sp>
        <p:nvSpPr>
          <p:cNvPr id="65551" name="Oval 52"/>
          <p:cNvSpPr>
            <a:spLocks noChangeArrowheads="1"/>
          </p:cNvSpPr>
          <p:nvPr/>
        </p:nvSpPr>
        <p:spPr bwMode="auto">
          <a:xfrm>
            <a:off x="3048000" y="4876800"/>
            <a:ext cx="11430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endParaRPr lang="en-US"/>
          </a:p>
        </p:txBody>
      </p:sp>
      <p:cxnSp>
        <p:nvCxnSpPr>
          <p:cNvPr id="65552" name="AutoShape 59"/>
          <p:cNvCxnSpPr>
            <a:cxnSpLocks noChangeShapeType="1"/>
            <a:stCxn id="65551" idx="0"/>
            <a:endCxn id="65572" idx="2"/>
          </p:cNvCxnSpPr>
          <p:nvPr/>
        </p:nvCxnSpPr>
        <p:spPr bwMode="auto">
          <a:xfrm flipV="1">
            <a:off x="3619500" y="4200525"/>
            <a:ext cx="342900" cy="661988"/>
          </a:xfrm>
          <a:prstGeom prst="straightConnector1">
            <a:avLst/>
          </a:prstGeom>
          <a:noFill/>
          <a:ln w="19050">
            <a:solidFill>
              <a:schemeClr val="tx1"/>
            </a:solidFill>
            <a:round/>
            <a:headEnd/>
            <a:tailEnd type="triangle" w="med" len="med"/>
          </a:ln>
        </p:spPr>
      </p:cxnSp>
      <p:cxnSp>
        <p:nvCxnSpPr>
          <p:cNvPr id="65553" name="AutoShape 60"/>
          <p:cNvCxnSpPr>
            <a:cxnSpLocks noChangeShapeType="1"/>
            <a:stCxn id="65572" idx="0"/>
            <a:endCxn id="65547" idx="4"/>
          </p:cNvCxnSpPr>
          <p:nvPr/>
        </p:nvCxnSpPr>
        <p:spPr bwMode="auto">
          <a:xfrm flipV="1">
            <a:off x="3962400" y="3214688"/>
            <a:ext cx="495300" cy="661987"/>
          </a:xfrm>
          <a:prstGeom prst="straightConnector1">
            <a:avLst/>
          </a:prstGeom>
          <a:noFill/>
          <a:ln w="19050">
            <a:solidFill>
              <a:schemeClr val="tx1"/>
            </a:solidFill>
            <a:round/>
            <a:headEnd/>
            <a:tailEnd type="triangle" w="med" len="med"/>
          </a:ln>
        </p:spPr>
      </p:cxnSp>
      <p:grpSp>
        <p:nvGrpSpPr>
          <p:cNvPr id="65554" name="Group 61"/>
          <p:cNvGrpSpPr>
            <a:grpSpLocks/>
          </p:cNvGrpSpPr>
          <p:nvPr/>
        </p:nvGrpSpPr>
        <p:grpSpPr bwMode="auto">
          <a:xfrm>
            <a:off x="4876800" y="3810000"/>
            <a:ext cx="304800" cy="304800"/>
            <a:chOff x="624" y="2976"/>
            <a:chExt cx="528" cy="480"/>
          </a:xfrm>
        </p:grpSpPr>
        <p:sp>
          <p:nvSpPr>
            <p:cNvPr id="65567" name="AutoShape 62"/>
            <p:cNvSpPr>
              <a:spLocks noChangeArrowheads="1"/>
            </p:cNvSpPr>
            <p:nvPr/>
          </p:nvSpPr>
          <p:spPr bwMode="auto">
            <a:xfrm>
              <a:off x="624" y="2976"/>
              <a:ext cx="528" cy="480"/>
            </a:xfrm>
            <a:prstGeom prst="foldedCorner">
              <a:avLst>
                <a:gd name="adj" fmla="val 12500"/>
              </a:avLst>
            </a:prstGeom>
            <a:solidFill>
              <a:srgbClr val="C1DEFA"/>
            </a:solidFill>
            <a:ln w="19050">
              <a:solidFill>
                <a:schemeClr val="tx1"/>
              </a:solidFill>
              <a:round/>
              <a:headEnd/>
              <a:tailEnd/>
            </a:ln>
          </p:spPr>
          <p:txBody>
            <a:bodyPr wrap="none" anchor="ctr">
              <a:prstTxWarp prst="textNoShape">
                <a:avLst/>
              </a:prstTxWarp>
            </a:bodyPr>
            <a:lstStyle/>
            <a:p>
              <a:endParaRPr lang="en-US"/>
            </a:p>
          </p:txBody>
        </p:sp>
        <p:sp>
          <p:nvSpPr>
            <p:cNvPr id="65568" name="Line 63"/>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5569" name="Line 64"/>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5570" name="Line 65"/>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5571" name="Line 66"/>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sp>
        <p:nvSpPr>
          <p:cNvPr id="65555" name="Oval 67"/>
          <p:cNvSpPr>
            <a:spLocks noChangeArrowheads="1"/>
          </p:cNvSpPr>
          <p:nvPr/>
        </p:nvSpPr>
        <p:spPr bwMode="auto">
          <a:xfrm>
            <a:off x="4648200" y="4724400"/>
            <a:ext cx="11430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endParaRPr lang="en-US"/>
          </a:p>
        </p:txBody>
      </p:sp>
      <p:cxnSp>
        <p:nvCxnSpPr>
          <p:cNvPr id="65556" name="AutoShape 68"/>
          <p:cNvCxnSpPr>
            <a:cxnSpLocks noChangeShapeType="1"/>
            <a:stCxn id="65555" idx="0"/>
            <a:endCxn id="65567" idx="2"/>
          </p:cNvCxnSpPr>
          <p:nvPr/>
        </p:nvCxnSpPr>
        <p:spPr bwMode="auto">
          <a:xfrm flipH="1" flipV="1">
            <a:off x="5029200" y="4124325"/>
            <a:ext cx="190500" cy="585788"/>
          </a:xfrm>
          <a:prstGeom prst="straightConnector1">
            <a:avLst/>
          </a:prstGeom>
          <a:noFill/>
          <a:ln w="19050">
            <a:solidFill>
              <a:schemeClr val="tx1"/>
            </a:solidFill>
            <a:round/>
            <a:headEnd/>
            <a:tailEnd type="triangle" w="med" len="med"/>
          </a:ln>
        </p:spPr>
      </p:cxnSp>
      <p:cxnSp>
        <p:nvCxnSpPr>
          <p:cNvPr id="65557" name="AutoShape 69"/>
          <p:cNvCxnSpPr>
            <a:cxnSpLocks noChangeShapeType="1"/>
            <a:stCxn id="65567" idx="0"/>
            <a:endCxn id="65547" idx="5"/>
          </p:cNvCxnSpPr>
          <p:nvPr/>
        </p:nvCxnSpPr>
        <p:spPr bwMode="auto">
          <a:xfrm flipH="1" flipV="1">
            <a:off x="4862513" y="3125788"/>
            <a:ext cx="166687" cy="674687"/>
          </a:xfrm>
          <a:prstGeom prst="straightConnector1">
            <a:avLst/>
          </a:prstGeom>
          <a:noFill/>
          <a:ln w="19050">
            <a:solidFill>
              <a:schemeClr val="tx1"/>
            </a:solidFill>
            <a:round/>
            <a:headEnd/>
            <a:tailEnd type="triangle" w="med" len="med"/>
          </a:ln>
        </p:spPr>
      </p:cxnSp>
      <p:grpSp>
        <p:nvGrpSpPr>
          <p:cNvPr id="65558" name="Group 70"/>
          <p:cNvGrpSpPr>
            <a:grpSpLocks/>
          </p:cNvGrpSpPr>
          <p:nvPr/>
        </p:nvGrpSpPr>
        <p:grpSpPr bwMode="auto">
          <a:xfrm>
            <a:off x="6019800" y="3810000"/>
            <a:ext cx="304800" cy="304800"/>
            <a:chOff x="624" y="2976"/>
            <a:chExt cx="528" cy="480"/>
          </a:xfrm>
        </p:grpSpPr>
        <p:sp>
          <p:nvSpPr>
            <p:cNvPr id="65562" name="AutoShape 71"/>
            <p:cNvSpPr>
              <a:spLocks noChangeArrowheads="1"/>
            </p:cNvSpPr>
            <p:nvPr/>
          </p:nvSpPr>
          <p:spPr bwMode="auto">
            <a:xfrm>
              <a:off x="624" y="2976"/>
              <a:ext cx="528" cy="480"/>
            </a:xfrm>
            <a:prstGeom prst="foldedCorner">
              <a:avLst>
                <a:gd name="adj" fmla="val 12500"/>
              </a:avLst>
            </a:prstGeom>
            <a:solidFill>
              <a:srgbClr val="C1DEFA"/>
            </a:solidFill>
            <a:ln w="19050">
              <a:solidFill>
                <a:schemeClr val="tx1"/>
              </a:solidFill>
              <a:round/>
              <a:headEnd/>
              <a:tailEnd/>
            </a:ln>
          </p:spPr>
          <p:txBody>
            <a:bodyPr wrap="none" anchor="ctr">
              <a:prstTxWarp prst="textNoShape">
                <a:avLst/>
              </a:prstTxWarp>
            </a:bodyPr>
            <a:lstStyle/>
            <a:p>
              <a:endParaRPr lang="en-US"/>
            </a:p>
          </p:txBody>
        </p:sp>
        <p:sp>
          <p:nvSpPr>
            <p:cNvPr id="65563" name="Line 72"/>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5564" name="Line 73"/>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5565" name="Line 74"/>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5566" name="Line 75"/>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sp>
        <p:nvSpPr>
          <p:cNvPr id="65559" name="Oval 76"/>
          <p:cNvSpPr>
            <a:spLocks noChangeArrowheads="1"/>
          </p:cNvSpPr>
          <p:nvPr/>
        </p:nvSpPr>
        <p:spPr bwMode="auto">
          <a:xfrm>
            <a:off x="6553200" y="4800600"/>
            <a:ext cx="11430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endParaRPr lang="en-US"/>
          </a:p>
        </p:txBody>
      </p:sp>
      <p:cxnSp>
        <p:nvCxnSpPr>
          <p:cNvPr id="65560" name="AutoShape 77"/>
          <p:cNvCxnSpPr>
            <a:cxnSpLocks noChangeShapeType="1"/>
            <a:stCxn id="65559" idx="0"/>
            <a:endCxn id="65562" idx="2"/>
          </p:cNvCxnSpPr>
          <p:nvPr/>
        </p:nvCxnSpPr>
        <p:spPr bwMode="auto">
          <a:xfrm flipH="1" flipV="1">
            <a:off x="6172200" y="4124325"/>
            <a:ext cx="952500" cy="661988"/>
          </a:xfrm>
          <a:prstGeom prst="straightConnector1">
            <a:avLst/>
          </a:prstGeom>
          <a:noFill/>
          <a:ln w="19050">
            <a:solidFill>
              <a:schemeClr val="tx1"/>
            </a:solidFill>
            <a:round/>
            <a:headEnd/>
            <a:tailEnd type="triangle" w="med" len="med"/>
          </a:ln>
        </p:spPr>
      </p:cxnSp>
      <p:cxnSp>
        <p:nvCxnSpPr>
          <p:cNvPr id="65561" name="AutoShape 78"/>
          <p:cNvCxnSpPr>
            <a:cxnSpLocks noChangeShapeType="1"/>
            <a:stCxn id="65562" idx="0"/>
            <a:endCxn id="65547" idx="6"/>
          </p:cNvCxnSpPr>
          <p:nvPr/>
        </p:nvCxnSpPr>
        <p:spPr bwMode="auto">
          <a:xfrm flipH="1" flipV="1">
            <a:off x="5043488" y="2895600"/>
            <a:ext cx="1128712" cy="904875"/>
          </a:xfrm>
          <a:prstGeom prst="straightConnector1">
            <a:avLst/>
          </a:prstGeom>
          <a:noFill/>
          <a:ln w="19050">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Date Placeholder 3"/>
          <p:cNvSpPr>
            <a:spLocks noGrp="1"/>
          </p:cNvSpPr>
          <p:nvPr>
            <p:ph type="dt" sz="quarter" idx="10"/>
          </p:nvPr>
        </p:nvSpPr>
        <p:spPr>
          <a:noFill/>
        </p:spPr>
        <p:txBody>
          <a:bodyPr/>
          <a:lstStyle/>
          <a:p>
            <a:r>
              <a:rPr lang="en-US" smtClean="0"/>
              <a:t>© Oscar Nierstrasz</a:t>
            </a:r>
            <a:endParaRPr lang="de-CH" smtClean="0"/>
          </a:p>
        </p:txBody>
      </p:sp>
      <p:sp>
        <p:nvSpPr>
          <p:cNvPr id="67587"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67588" name="Slide Number Placeholder 5"/>
          <p:cNvSpPr>
            <a:spLocks noGrp="1"/>
          </p:cNvSpPr>
          <p:nvPr>
            <p:ph type="sldNum" sz="quarter" idx="12"/>
          </p:nvPr>
        </p:nvSpPr>
        <p:spPr>
          <a:noFill/>
        </p:spPr>
        <p:txBody>
          <a:bodyPr/>
          <a:lstStyle/>
          <a:p>
            <a:fld id="{99E37CC9-1DB7-484C-8C5C-CBA059A1CFFC}" type="slidenum">
              <a:rPr lang="de-CH" smtClean="0"/>
              <a:pPr/>
              <a:t>29</a:t>
            </a:fld>
            <a:endParaRPr lang="de-CH" sz="1400" smtClean="0">
              <a:solidFill>
                <a:srgbClr val="7E7E7E"/>
              </a:solidFill>
              <a:latin typeface="Times" charset="0"/>
            </a:endParaRPr>
          </a:p>
        </p:txBody>
      </p:sp>
      <p:sp>
        <p:nvSpPr>
          <p:cNvPr id="67589" name="Text Box 2"/>
          <p:cNvSpPr txBox="1">
            <a:spLocks noChangeArrowheads="1"/>
          </p:cNvSpPr>
          <p:nvPr/>
        </p:nvSpPr>
        <p:spPr bwMode="auto">
          <a:xfrm>
            <a:off x="609600" y="1584325"/>
            <a:ext cx="7848600" cy="1200150"/>
          </a:xfrm>
          <a:prstGeom prst="rect">
            <a:avLst/>
          </a:prstGeom>
          <a:noFill/>
          <a:ln w="9525">
            <a:noFill/>
            <a:miter lim="800000"/>
            <a:headEnd/>
            <a:tailEnd/>
          </a:ln>
        </p:spPr>
        <p:txBody>
          <a:bodyPr>
            <a:prstTxWarp prst="textNoShape">
              <a:avLst/>
            </a:prstTxWarp>
            <a:spAutoFit/>
          </a:bodyPr>
          <a:lstStyle/>
          <a:p>
            <a:r>
              <a:rPr lang="en-US" u="sng">
                <a:solidFill>
                  <a:srgbClr val="00027F"/>
                </a:solidFill>
              </a:rPr>
              <a:t>Agenda parallelism</a:t>
            </a:r>
            <a:r>
              <a:rPr lang="en-US">
                <a:solidFill>
                  <a:srgbClr val="00027F"/>
                </a:solidFill>
              </a:rPr>
              <a:t> is a blackboard style in which workers </a:t>
            </a:r>
            <a:r>
              <a:rPr lang="en-US" i="1">
                <a:solidFill>
                  <a:srgbClr val="7F0101"/>
                </a:solidFill>
              </a:rPr>
              <a:t>retrieve tasks to perform from a blackboard</a:t>
            </a:r>
            <a:r>
              <a:rPr lang="en-US">
                <a:solidFill>
                  <a:srgbClr val="00027F"/>
                </a:solidFill>
              </a:rPr>
              <a:t>, and may generate new tasks to perform.</a:t>
            </a:r>
          </a:p>
        </p:txBody>
      </p:sp>
      <p:sp>
        <p:nvSpPr>
          <p:cNvPr id="67590" name="Rectangle 3"/>
          <p:cNvSpPr>
            <a:spLocks noGrp="1" noChangeArrowheads="1"/>
          </p:cNvSpPr>
          <p:nvPr>
            <p:ph type="title"/>
          </p:nvPr>
        </p:nvSpPr>
        <p:spPr/>
        <p:txBody>
          <a:bodyPr/>
          <a:lstStyle/>
          <a:p>
            <a:r>
              <a:rPr lang="en-US"/>
              <a:t>Agenda Parallelism</a:t>
            </a:r>
          </a:p>
        </p:txBody>
      </p:sp>
      <p:grpSp>
        <p:nvGrpSpPr>
          <p:cNvPr id="67591" name="Group 6"/>
          <p:cNvGrpSpPr>
            <a:grpSpLocks/>
          </p:cNvGrpSpPr>
          <p:nvPr/>
        </p:nvGrpSpPr>
        <p:grpSpPr bwMode="auto">
          <a:xfrm>
            <a:off x="3124200" y="4648200"/>
            <a:ext cx="304800" cy="304800"/>
            <a:chOff x="624" y="2976"/>
            <a:chExt cx="528" cy="480"/>
          </a:xfrm>
        </p:grpSpPr>
        <p:sp>
          <p:nvSpPr>
            <p:cNvPr id="67633" name="AutoShape 7"/>
            <p:cNvSpPr>
              <a:spLocks noChangeArrowheads="1"/>
            </p:cNvSpPr>
            <p:nvPr/>
          </p:nvSpPr>
          <p:spPr bwMode="auto">
            <a:xfrm>
              <a:off x="624" y="2976"/>
              <a:ext cx="528" cy="480"/>
            </a:xfrm>
            <a:prstGeom prst="foldedCorner">
              <a:avLst>
                <a:gd name="adj" fmla="val 12500"/>
              </a:avLst>
            </a:prstGeom>
            <a:solidFill>
              <a:srgbClr val="C1DEFA"/>
            </a:solidFill>
            <a:ln w="19050">
              <a:solidFill>
                <a:schemeClr val="tx1"/>
              </a:solidFill>
              <a:round/>
              <a:headEnd/>
              <a:tailEnd/>
            </a:ln>
          </p:spPr>
          <p:txBody>
            <a:bodyPr wrap="none" anchor="ctr">
              <a:prstTxWarp prst="textNoShape">
                <a:avLst/>
              </a:prstTxWarp>
            </a:bodyPr>
            <a:lstStyle/>
            <a:p>
              <a:endParaRPr lang="en-US"/>
            </a:p>
          </p:txBody>
        </p:sp>
        <p:sp>
          <p:nvSpPr>
            <p:cNvPr id="67634" name="Line 8"/>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7635" name="Line 9"/>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7636" name="Line 10"/>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7637" name="Line 11"/>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sp>
        <p:nvSpPr>
          <p:cNvPr id="67592" name="Rectangle 12"/>
          <p:cNvSpPr>
            <a:spLocks noChangeArrowheads="1"/>
          </p:cNvSpPr>
          <p:nvPr/>
        </p:nvSpPr>
        <p:spPr bwMode="auto">
          <a:xfrm>
            <a:off x="1447800" y="3962400"/>
            <a:ext cx="5791200" cy="1219200"/>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sp>
        <p:nvSpPr>
          <p:cNvPr id="67593" name="Oval 13"/>
          <p:cNvSpPr>
            <a:spLocks noChangeArrowheads="1"/>
          </p:cNvSpPr>
          <p:nvPr/>
        </p:nvSpPr>
        <p:spPr bwMode="auto">
          <a:xfrm>
            <a:off x="2514600" y="3048000"/>
            <a:ext cx="11430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endParaRPr lang="en-US"/>
          </a:p>
        </p:txBody>
      </p:sp>
      <p:sp>
        <p:nvSpPr>
          <p:cNvPr id="67594" name="Oval 14"/>
          <p:cNvSpPr>
            <a:spLocks noChangeArrowheads="1"/>
          </p:cNvSpPr>
          <p:nvPr/>
        </p:nvSpPr>
        <p:spPr bwMode="auto">
          <a:xfrm>
            <a:off x="4114800" y="2895600"/>
            <a:ext cx="11430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endParaRPr lang="en-US"/>
          </a:p>
        </p:txBody>
      </p:sp>
      <p:sp>
        <p:nvSpPr>
          <p:cNvPr id="67595" name="Oval 15"/>
          <p:cNvSpPr>
            <a:spLocks noChangeArrowheads="1"/>
          </p:cNvSpPr>
          <p:nvPr/>
        </p:nvSpPr>
        <p:spPr bwMode="auto">
          <a:xfrm>
            <a:off x="6096000" y="2895600"/>
            <a:ext cx="11430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endParaRPr lang="en-US"/>
          </a:p>
        </p:txBody>
      </p:sp>
      <p:grpSp>
        <p:nvGrpSpPr>
          <p:cNvPr id="67596" name="Group 16"/>
          <p:cNvGrpSpPr>
            <a:grpSpLocks/>
          </p:cNvGrpSpPr>
          <p:nvPr/>
        </p:nvGrpSpPr>
        <p:grpSpPr bwMode="auto">
          <a:xfrm>
            <a:off x="1752600" y="4648200"/>
            <a:ext cx="304800" cy="304800"/>
            <a:chOff x="624" y="2976"/>
            <a:chExt cx="528" cy="480"/>
          </a:xfrm>
        </p:grpSpPr>
        <p:sp>
          <p:nvSpPr>
            <p:cNvPr id="67628" name="AutoShape 17"/>
            <p:cNvSpPr>
              <a:spLocks noChangeArrowheads="1"/>
            </p:cNvSpPr>
            <p:nvPr/>
          </p:nvSpPr>
          <p:spPr bwMode="auto">
            <a:xfrm>
              <a:off x="624" y="2976"/>
              <a:ext cx="528" cy="480"/>
            </a:xfrm>
            <a:prstGeom prst="foldedCorner">
              <a:avLst>
                <a:gd name="adj" fmla="val 12500"/>
              </a:avLst>
            </a:prstGeom>
            <a:solidFill>
              <a:srgbClr val="C1DEFA"/>
            </a:solidFill>
            <a:ln w="19050">
              <a:solidFill>
                <a:schemeClr val="tx1"/>
              </a:solidFill>
              <a:round/>
              <a:headEnd/>
              <a:tailEnd/>
            </a:ln>
          </p:spPr>
          <p:txBody>
            <a:bodyPr wrap="none" anchor="ctr">
              <a:prstTxWarp prst="textNoShape">
                <a:avLst/>
              </a:prstTxWarp>
            </a:bodyPr>
            <a:lstStyle/>
            <a:p>
              <a:endParaRPr lang="en-US"/>
            </a:p>
          </p:txBody>
        </p:sp>
        <p:sp>
          <p:nvSpPr>
            <p:cNvPr id="67629" name="Line 18"/>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7630" name="Line 19"/>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7631" name="Line 20"/>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7632" name="Line 21"/>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grpSp>
        <p:nvGrpSpPr>
          <p:cNvPr id="67597" name="Group 22"/>
          <p:cNvGrpSpPr>
            <a:grpSpLocks/>
          </p:cNvGrpSpPr>
          <p:nvPr/>
        </p:nvGrpSpPr>
        <p:grpSpPr bwMode="auto">
          <a:xfrm>
            <a:off x="4343400" y="4648200"/>
            <a:ext cx="304800" cy="304800"/>
            <a:chOff x="624" y="2976"/>
            <a:chExt cx="528" cy="480"/>
          </a:xfrm>
        </p:grpSpPr>
        <p:sp>
          <p:nvSpPr>
            <p:cNvPr id="67623" name="AutoShape 23"/>
            <p:cNvSpPr>
              <a:spLocks noChangeArrowheads="1"/>
            </p:cNvSpPr>
            <p:nvPr/>
          </p:nvSpPr>
          <p:spPr bwMode="auto">
            <a:xfrm>
              <a:off x="624" y="2976"/>
              <a:ext cx="528" cy="480"/>
            </a:xfrm>
            <a:prstGeom prst="foldedCorner">
              <a:avLst>
                <a:gd name="adj" fmla="val 12500"/>
              </a:avLst>
            </a:prstGeom>
            <a:solidFill>
              <a:srgbClr val="C1DEFA"/>
            </a:solidFill>
            <a:ln w="19050">
              <a:solidFill>
                <a:schemeClr val="tx1"/>
              </a:solidFill>
              <a:round/>
              <a:headEnd/>
              <a:tailEnd/>
            </a:ln>
          </p:spPr>
          <p:txBody>
            <a:bodyPr wrap="none" anchor="ctr">
              <a:prstTxWarp prst="textNoShape">
                <a:avLst/>
              </a:prstTxWarp>
            </a:bodyPr>
            <a:lstStyle/>
            <a:p>
              <a:endParaRPr lang="en-US"/>
            </a:p>
          </p:txBody>
        </p:sp>
        <p:sp>
          <p:nvSpPr>
            <p:cNvPr id="67624" name="Line 24"/>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7625" name="Line 25"/>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7626" name="Line 26"/>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7627" name="Line 27"/>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grpSp>
        <p:nvGrpSpPr>
          <p:cNvPr id="67598" name="Group 28"/>
          <p:cNvGrpSpPr>
            <a:grpSpLocks/>
          </p:cNvGrpSpPr>
          <p:nvPr/>
        </p:nvGrpSpPr>
        <p:grpSpPr bwMode="auto">
          <a:xfrm>
            <a:off x="5562600" y="4572000"/>
            <a:ext cx="304800" cy="304800"/>
            <a:chOff x="624" y="2976"/>
            <a:chExt cx="528" cy="480"/>
          </a:xfrm>
        </p:grpSpPr>
        <p:sp>
          <p:nvSpPr>
            <p:cNvPr id="67618" name="AutoShape 29"/>
            <p:cNvSpPr>
              <a:spLocks noChangeArrowheads="1"/>
            </p:cNvSpPr>
            <p:nvPr/>
          </p:nvSpPr>
          <p:spPr bwMode="auto">
            <a:xfrm>
              <a:off x="624" y="2976"/>
              <a:ext cx="528" cy="480"/>
            </a:xfrm>
            <a:prstGeom prst="foldedCorner">
              <a:avLst>
                <a:gd name="adj" fmla="val 12500"/>
              </a:avLst>
            </a:prstGeom>
            <a:solidFill>
              <a:srgbClr val="C1DEFA"/>
            </a:solidFill>
            <a:ln w="19050">
              <a:solidFill>
                <a:schemeClr val="tx1"/>
              </a:solidFill>
              <a:round/>
              <a:headEnd/>
              <a:tailEnd/>
            </a:ln>
          </p:spPr>
          <p:txBody>
            <a:bodyPr wrap="none" anchor="ctr">
              <a:prstTxWarp prst="textNoShape">
                <a:avLst/>
              </a:prstTxWarp>
            </a:bodyPr>
            <a:lstStyle/>
            <a:p>
              <a:endParaRPr lang="en-US"/>
            </a:p>
          </p:txBody>
        </p:sp>
        <p:sp>
          <p:nvSpPr>
            <p:cNvPr id="67619" name="Line 30"/>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7620" name="Line 31"/>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7621" name="Line 32"/>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7622" name="Line 33"/>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cxnSp>
        <p:nvCxnSpPr>
          <p:cNvPr id="67599" name="AutoShape 40"/>
          <p:cNvCxnSpPr>
            <a:cxnSpLocks noChangeShapeType="1"/>
            <a:stCxn id="67593" idx="4"/>
          </p:cNvCxnSpPr>
          <p:nvPr/>
        </p:nvCxnSpPr>
        <p:spPr bwMode="auto">
          <a:xfrm>
            <a:off x="3086100" y="3671888"/>
            <a:ext cx="190500" cy="966787"/>
          </a:xfrm>
          <a:prstGeom prst="straightConnector1">
            <a:avLst/>
          </a:prstGeom>
          <a:noFill/>
          <a:ln w="19050">
            <a:solidFill>
              <a:schemeClr val="tx1"/>
            </a:solidFill>
            <a:round/>
            <a:headEnd/>
            <a:tailEnd type="triangle" w="med" len="med"/>
          </a:ln>
        </p:spPr>
      </p:cxnSp>
      <p:cxnSp>
        <p:nvCxnSpPr>
          <p:cNvPr id="67600" name="AutoShape 41"/>
          <p:cNvCxnSpPr>
            <a:cxnSpLocks noChangeShapeType="1"/>
            <a:endCxn id="67594" idx="3"/>
          </p:cNvCxnSpPr>
          <p:nvPr/>
        </p:nvCxnSpPr>
        <p:spPr bwMode="auto">
          <a:xfrm flipV="1">
            <a:off x="3276600" y="3430588"/>
            <a:ext cx="1004888" cy="1208087"/>
          </a:xfrm>
          <a:prstGeom prst="straightConnector1">
            <a:avLst/>
          </a:prstGeom>
          <a:noFill/>
          <a:ln w="19050">
            <a:solidFill>
              <a:schemeClr val="tx1"/>
            </a:solidFill>
            <a:round/>
            <a:headEnd/>
            <a:tailEnd type="triangle" w="med" len="med"/>
          </a:ln>
        </p:spPr>
      </p:cxnSp>
      <p:cxnSp>
        <p:nvCxnSpPr>
          <p:cNvPr id="67601" name="AutoShape 44"/>
          <p:cNvCxnSpPr>
            <a:cxnSpLocks noChangeShapeType="1"/>
            <a:endCxn id="67593" idx="3"/>
          </p:cNvCxnSpPr>
          <p:nvPr/>
        </p:nvCxnSpPr>
        <p:spPr bwMode="auto">
          <a:xfrm flipV="1">
            <a:off x="1905000" y="3582988"/>
            <a:ext cx="776288" cy="1055687"/>
          </a:xfrm>
          <a:prstGeom prst="straightConnector1">
            <a:avLst/>
          </a:prstGeom>
          <a:noFill/>
          <a:ln w="19050">
            <a:solidFill>
              <a:schemeClr val="tx1"/>
            </a:solidFill>
            <a:round/>
            <a:headEnd/>
            <a:tailEnd type="triangle" w="med" len="med"/>
          </a:ln>
        </p:spPr>
      </p:cxnSp>
      <p:cxnSp>
        <p:nvCxnSpPr>
          <p:cNvPr id="67602" name="AutoShape 45"/>
          <p:cNvCxnSpPr>
            <a:cxnSpLocks noChangeShapeType="1"/>
            <a:stCxn id="67593" idx="5"/>
          </p:cNvCxnSpPr>
          <p:nvPr/>
        </p:nvCxnSpPr>
        <p:spPr bwMode="auto">
          <a:xfrm>
            <a:off x="3490913" y="3582988"/>
            <a:ext cx="1004887" cy="1055687"/>
          </a:xfrm>
          <a:prstGeom prst="straightConnector1">
            <a:avLst/>
          </a:prstGeom>
          <a:noFill/>
          <a:ln w="19050">
            <a:solidFill>
              <a:schemeClr val="tx1"/>
            </a:solidFill>
            <a:round/>
            <a:headEnd/>
            <a:tailEnd type="triangle" w="med" len="med"/>
          </a:ln>
        </p:spPr>
      </p:cxnSp>
      <p:cxnSp>
        <p:nvCxnSpPr>
          <p:cNvPr id="67603" name="AutoShape 46"/>
          <p:cNvCxnSpPr>
            <a:cxnSpLocks noChangeShapeType="1"/>
            <a:stCxn id="67594" idx="5"/>
          </p:cNvCxnSpPr>
          <p:nvPr/>
        </p:nvCxnSpPr>
        <p:spPr bwMode="auto">
          <a:xfrm>
            <a:off x="5091113" y="3430588"/>
            <a:ext cx="623887" cy="1131887"/>
          </a:xfrm>
          <a:prstGeom prst="straightConnector1">
            <a:avLst/>
          </a:prstGeom>
          <a:noFill/>
          <a:ln w="19050">
            <a:solidFill>
              <a:schemeClr val="tx1"/>
            </a:solidFill>
            <a:round/>
            <a:headEnd/>
            <a:tailEnd type="triangle" w="med" len="med"/>
          </a:ln>
        </p:spPr>
      </p:cxnSp>
      <p:cxnSp>
        <p:nvCxnSpPr>
          <p:cNvPr id="67604" name="AutoShape 47"/>
          <p:cNvCxnSpPr>
            <a:cxnSpLocks noChangeShapeType="1"/>
            <a:endCxn id="67595" idx="3"/>
          </p:cNvCxnSpPr>
          <p:nvPr/>
        </p:nvCxnSpPr>
        <p:spPr bwMode="auto">
          <a:xfrm flipV="1">
            <a:off x="5715000" y="3430588"/>
            <a:ext cx="547688" cy="1131887"/>
          </a:xfrm>
          <a:prstGeom prst="straightConnector1">
            <a:avLst/>
          </a:prstGeom>
          <a:noFill/>
          <a:ln w="19050">
            <a:solidFill>
              <a:schemeClr val="tx1"/>
            </a:solidFill>
            <a:round/>
            <a:headEnd/>
            <a:tailEnd type="triangle" w="med" len="med"/>
          </a:ln>
        </p:spPr>
      </p:cxnSp>
      <p:grpSp>
        <p:nvGrpSpPr>
          <p:cNvPr id="67605" name="Group 48"/>
          <p:cNvGrpSpPr>
            <a:grpSpLocks/>
          </p:cNvGrpSpPr>
          <p:nvPr/>
        </p:nvGrpSpPr>
        <p:grpSpPr bwMode="auto">
          <a:xfrm>
            <a:off x="4876800" y="4572000"/>
            <a:ext cx="304800" cy="304800"/>
            <a:chOff x="624" y="2976"/>
            <a:chExt cx="528" cy="480"/>
          </a:xfrm>
        </p:grpSpPr>
        <p:sp>
          <p:nvSpPr>
            <p:cNvPr id="67613" name="AutoShape 49"/>
            <p:cNvSpPr>
              <a:spLocks noChangeArrowheads="1"/>
            </p:cNvSpPr>
            <p:nvPr/>
          </p:nvSpPr>
          <p:spPr bwMode="auto">
            <a:xfrm>
              <a:off x="624" y="2976"/>
              <a:ext cx="528" cy="480"/>
            </a:xfrm>
            <a:prstGeom prst="foldedCorner">
              <a:avLst>
                <a:gd name="adj" fmla="val 12500"/>
              </a:avLst>
            </a:prstGeom>
            <a:solidFill>
              <a:srgbClr val="C1DEFA"/>
            </a:solidFill>
            <a:ln w="19050">
              <a:solidFill>
                <a:schemeClr val="tx1"/>
              </a:solidFill>
              <a:round/>
              <a:headEnd/>
              <a:tailEnd/>
            </a:ln>
          </p:spPr>
          <p:txBody>
            <a:bodyPr wrap="none" anchor="ctr">
              <a:prstTxWarp prst="textNoShape">
                <a:avLst/>
              </a:prstTxWarp>
            </a:bodyPr>
            <a:lstStyle/>
            <a:p>
              <a:endParaRPr lang="en-US"/>
            </a:p>
          </p:txBody>
        </p:sp>
        <p:sp>
          <p:nvSpPr>
            <p:cNvPr id="67614" name="Line 50"/>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7615" name="Line 51"/>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7616" name="Line 52"/>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7617" name="Line 53"/>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grpSp>
        <p:nvGrpSpPr>
          <p:cNvPr id="67606" name="Group 54"/>
          <p:cNvGrpSpPr>
            <a:grpSpLocks/>
          </p:cNvGrpSpPr>
          <p:nvPr/>
        </p:nvGrpSpPr>
        <p:grpSpPr bwMode="auto">
          <a:xfrm>
            <a:off x="2590800" y="4419600"/>
            <a:ext cx="304800" cy="304800"/>
            <a:chOff x="624" y="2976"/>
            <a:chExt cx="528" cy="480"/>
          </a:xfrm>
        </p:grpSpPr>
        <p:sp>
          <p:nvSpPr>
            <p:cNvPr id="67608" name="AutoShape 55"/>
            <p:cNvSpPr>
              <a:spLocks noChangeArrowheads="1"/>
            </p:cNvSpPr>
            <p:nvPr/>
          </p:nvSpPr>
          <p:spPr bwMode="auto">
            <a:xfrm>
              <a:off x="624" y="2976"/>
              <a:ext cx="528" cy="480"/>
            </a:xfrm>
            <a:prstGeom prst="foldedCorner">
              <a:avLst>
                <a:gd name="adj" fmla="val 12500"/>
              </a:avLst>
            </a:prstGeom>
            <a:solidFill>
              <a:srgbClr val="C1DEFA"/>
            </a:solidFill>
            <a:ln w="19050">
              <a:solidFill>
                <a:schemeClr val="tx1"/>
              </a:solidFill>
              <a:round/>
              <a:headEnd/>
              <a:tailEnd/>
            </a:ln>
          </p:spPr>
          <p:txBody>
            <a:bodyPr wrap="none" anchor="ctr">
              <a:prstTxWarp prst="textNoShape">
                <a:avLst/>
              </a:prstTxWarp>
            </a:bodyPr>
            <a:lstStyle/>
            <a:p>
              <a:endParaRPr lang="en-US"/>
            </a:p>
          </p:txBody>
        </p:sp>
        <p:sp>
          <p:nvSpPr>
            <p:cNvPr id="67609" name="Line 56"/>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7610" name="Line 57"/>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7611" name="Line 58"/>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7612" name="Line 59"/>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sp>
        <p:nvSpPr>
          <p:cNvPr id="67607" name="AutoShape 60"/>
          <p:cNvSpPr>
            <a:spLocks noChangeArrowheads="1"/>
          </p:cNvSpPr>
          <p:nvPr/>
        </p:nvSpPr>
        <p:spPr bwMode="auto">
          <a:xfrm>
            <a:off x="914400" y="5562600"/>
            <a:ext cx="7162800" cy="838200"/>
          </a:xfrm>
          <a:prstGeom prst="foldedCorner">
            <a:avLst>
              <a:gd name="adj" fmla="val 12500"/>
            </a:avLst>
          </a:prstGeom>
          <a:solidFill>
            <a:schemeClr val="accent1"/>
          </a:solidFill>
          <a:ln w="9525">
            <a:solidFill>
              <a:schemeClr val="tx1"/>
            </a:solidFill>
            <a:round/>
            <a:headEnd/>
            <a:tailEnd/>
          </a:ln>
        </p:spPr>
        <p:txBody>
          <a:bodyPr anchor="ctr">
            <a:prstTxWarp prst="textNoShape">
              <a:avLst/>
            </a:prstTxWarp>
          </a:bodyPr>
          <a:lstStyle/>
          <a:p>
            <a:pPr algn="ctr"/>
            <a:r>
              <a:rPr lang="en-US" sz="2000" i="1">
                <a:solidFill>
                  <a:srgbClr val="7F0101"/>
                </a:solidFill>
              </a:rPr>
              <a:t>Workers repeatedly retrieve tasks until everything is done.</a:t>
            </a:r>
          </a:p>
          <a:p>
            <a:pPr algn="ctr"/>
            <a:r>
              <a:rPr lang="en-US" sz="2000">
                <a:solidFill>
                  <a:srgbClr val="00027F"/>
                </a:solidFill>
              </a:rPr>
              <a:t>Workers are typically able to perform arbitrary tasks.</a:t>
            </a:r>
            <a:endParaRPr lang="en-US" sz="2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r>
              <a:rPr lang="en-US" smtClean="0"/>
              <a:t>© Oscar Nierstrasz</a:t>
            </a:r>
            <a:endParaRPr lang="de-CH" smtClean="0"/>
          </a:p>
        </p:txBody>
      </p:sp>
      <p:sp>
        <p:nvSpPr>
          <p:cNvPr id="14339"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14340" name="Slide Number Placeholder 5"/>
          <p:cNvSpPr>
            <a:spLocks noGrp="1"/>
          </p:cNvSpPr>
          <p:nvPr>
            <p:ph type="sldNum" sz="quarter" idx="12"/>
          </p:nvPr>
        </p:nvSpPr>
        <p:spPr>
          <a:noFill/>
        </p:spPr>
        <p:txBody>
          <a:bodyPr/>
          <a:lstStyle/>
          <a:p>
            <a:fld id="{4C3ED7A8-D5DC-BE4E-AD16-29AB58523544}" type="slidenum">
              <a:rPr lang="de-CH" smtClean="0"/>
              <a:pPr/>
              <a:t>3</a:t>
            </a:fld>
            <a:endParaRPr lang="de-CH" sz="1400" smtClean="0">
              <a:solidFill>
                <a:srgbClr val="7E7E7E"/>
              </a:solidFill>
              <a:latin typeface="Times" charset="0"/>
            </a:endParaRPr>
          </a:p>
        </p:txBody>
      </p:sp>
      <p:sp>
        <p:nvSpPr>
          <p:cNvPr id="14341" name="Rectangle 2"/>
          <p:cNvSpPr>
            <a:spLocks noGrp="1" noChangeArrowheads="1"/>
          </p:cNvSpPr>
          <p:nvPr>
            <p:ph type="title"/>
          </p:nvPr>
        </p:nvSpPr>
        <p:spPr/>
        <p:txBody>
          <a:bodyPr/>
          <a:lstStyle/>
          <a:p>
            <a:r>
              <a:rPr lang="en-US"/>
              <a:t>Sources</a:t>
            </a:r>
          </a:p>
        </p:txBody>
      </p:sp>
      <p:sp>
        <p:nvSpPr>
          <p:cNvPr id="14342" name="Rectangle 3"/>
          <p:cNvSpPr>
            <a:spLocks noGrp="1" noChangeArrowheads="1"/>
          </p:cNvSpPr>
          <p:nvPr>
            <p:ph type="body" idx="1"/>
          </p:nvPr>
        </p:nvSpPr>
        <p:spPr/>
        <p:txBody>
          <a:bodyPr/>
          <a:lstStyle/>
          <a:p>
            <a:pPr marL="342900" indent="-342900"/>
            <a:r>
              <a:rPr lang="en-US"/>
              <a:t>M. Shaw and D. Garlan, </a:t>
            </a:r>
            <a:r>
              <a:rPr lang="en-US" i="1">
                <a:solidFill>
                  <a:srgbClr val="7F0101"/>
                </a:solidFill>
              </a:rPr>
              <a:t>Software Architecture: Perspectives on an Emerging Discipline</a:t>
            </a:r>
            <a:r>
              <a:rPr lang="en-US"/>
              <a:t>, Prentice-Hall, 1996.</a:t>
            </a:r>
          </a:p>
          <a:p>
            <a:pPr marL="342900" indent="-342900"/>
            <a:r>
              <a:rPr lang="en-US"/>
              <a:t>F. Buschmann, et al., </a:t>
            </a:r>
            <a:r>
              <a:rPr lang="en-US" i="1">
                <a:solidFill>
                  <a:srgbClr val="7F0101"/>
                </a:solidFill>
              </a:rPr>
              <a:t>Pattern-Oriented Software Architecture — A System of Patterns</a:t>
            </a:r>
            <a:r>
              <a:rPr lang="en-US"/>
              <a:t>, John Wiley, 1996. </a:t>
            </a:r>
          </a:p>
          <a:p>
            <a:pPr marL="342900" indent="-342900"/>
            <a:r>
              <a:rPr lang="en-US"/>
              <a:t>D. Lea, </a:t>
            </a:r>
            <a:r>
              <a:rPr lang="en-US" i="1">
                <a:solidFill>
                  <a:srgbClr val="7F0101"/>
                </a:solidFill>
              </a:rPr>
              <a:t>Concurrent Programming in Java — Design principles and Patterns</a:t>
            </a:r>
            <a:r>
              <a:rPr lang="en-US"/>
              <a:t>, The Java Series, Addison-Wesley, 1996. </a:t>
            </a:r>
          </a:p>
          <a:p>
            <a:pPr marL="342900" indent="-342900"/>
            <a:r>
              <a:rPr lang="en-US"/>
              <a:t>N. Carriero and D. Gelernter, </a:t>
            </a:r>
            <a:r>
              <a:rPr lang="en-US" i="1">
                <a:solidFill>
                  <a:srgbClr val="7F0101"/>
                </a:solidFill>
              </a:rPr>
              <a:t>How to Write Parallel Programs: a First Course</a:t>
            </a:r>
            <a:r>
              <a:rPr lang="en-US"/>
              <a:t>, MIT Press, Cambridge, 1990. </a:t>
            </a:r>
          </a:p>
        </p:txBody>
      </p:sp>
      <p:sp>
        <p:nvSpPr>
          <p:cNvPr id="14343" name="Rectangle 4"/>
          <p:cNvSpPr>
            <a:spLocks noChangeArrowheads="1"/>
          </p:cNvSpPr>
          <p:nvPr/>
        </p:nvSpPr>
        <p:spPr bwMode="auto">
          <a:xfrm>
            <a:off x="6007100" y="5026025"/>
            <a:ext cx="184150" cy="457200"/>
          </a:xfrm>
          <a:prstGeom prst="rect">
            <a:avLst/>
          </a:prstGeom>
          <a:noFill/>
          <a:ln w="9525">
            <a:noFill/>
            <a:miter lim="800000"/>
            <a:headEnd/>
            <a:tailEnd/>
          </a:ln>
        </p:spPr>
        <p:txBody>
          <a:bodyPr wrap="none">
            <a:prstTxWarp prst="textNoShape">
              <a:avLst/>
            </a:prstTxWarp>
            <a:spAutoFit/>
          </a:bodyPr>
          <a:lstStyle/>
          <a:p>
            <a:endParaRPr lang="en-US">
              <a:solidFill>
                <a:srgbClr val="00027F"/>
              </a:solidFill>
              <a:latin typeface="Gill Sans"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Date Placeholder 2"/>
          <p:cNvSpPr>
            <a:spLocks noGrp="1"/>
          </p:cNvSpPr>
          <p:nvPr>
            <p:ph type="dt" sz="quarter" idx="10"/>
          </p:nvPr>
        </p:nvSpPr>
        <p:spPr>
          <a:noFill/>
        </p:spPr>
        <p:txBody>
          <a:bodyPr/>
          <a:lstStyle/>
          <a:p>
            <a:r>
              <a:rPr lang="en-US" smtClean="0"/>
              <a:t>© Oscar Nierstrasz</a:t>
            </a:r>
            <a:endParaRPr lang="de-CH" smtClean="0"/>
          </a:p>
        </p:txBody>
      </p:sp>
      <p:sp>
        <p:nvSpPr>
          <p:cNvPr id="69635" name="Footer Placeholder 3"/>
          <p:cNvSpPr>
            <a:spLocks noGrp="1"/>
          </p:cNvSpPr>
          <p:nvPr>
            <p:ph type="ftr" sz="quarter" idx="11"/>
          </p:nvPr>
        </p:nvSpPr>
        <p:spPr>
          <a:noFill/>
        </p:spPr>
        <p:txBody>
          <a:bodyPr/>
          <a:lstStyle/>
          <a:p>
            <a:r>
              <a:rPr lang="en-US" smtClean="0"/>
              <a:t>Architectural Styles for Concurrency</a:t>
            </a:r>
            <a:endParaRPr lang="de-CH" smtClean="0"/>
          </a:p>
        </p:txBody>
      </p:sp>
      <p:sp>
        <p:nvSpPr>
          <p:cNvPr id="69636" name="Slide Number Placeholder 4"/>
          <p:cNvSpPr>
            <a:spLocks noGrp="1"/>
          </p:cNvSpPr>
          <p:nvPr>
            <p:ph type="sldNum" sz="quarter" idx="12"/>
          </p:nvPr>
        </p:nvSpPr>
        <p:spPr>
          <a:noFill/>
        </p:spPr>
        <p:txBody>
          <a:bodyPr/>
          <a:lstStyle/>
          <a:p>
            <a:fld id="{D11CDB86-F092-2F45-A7C0-ED5D4C807007}" type="slidenum">
              <a:rPr lang="de-CH" smtClean="0"/>
              <a:pPr/>
              <a:t>30</a:t>
            </a:fld>
            <a:endParaRPr lang="de-CH" sz="1400" smtClean="0">
              <a:solidFill>
                <a:srgbClr val="7E7E7E"/>
              </a:solidFill>
              <a:latin typeface="Times" charset="0"/>
            </a:endParaRPr>
          </a:p>
        </p:txBody>
      </p:sp>
      <p:sp>
        <p:nvSpPr>
          <p:cNvPr id="69637" name="Rectangle 2"/>
          <p:cNvSpPr>
            <a:spLocks noGrp="1" noChangeArrowheads="1"/>
          </p:cNvSpPr>
          <p:nvPr>
            <p:ph type="title"/>
          </p:nvPr>
        </p:nvSpPr>
        <p:spPr/>
        <p:txBody>
          <a:bodyPr/>
          <a:lstStyle/>
          <a:p>
            <a:r>
              <a:rPr lang="en-US"/>
              <a:t>Specialist Parallelism</a:t>
            </a:r>
          </a:p>
        </p:txBody>
      </p:sp>
      <p:sp>
        <p:nvSpPr>
          <p:cNvPr id="69638" name="Text Box 3"/>
          <p:cNvSpPr txBox="1">
            <a:spLocks noChangeArrowheads="1"/>
          </p:cNvSpPr>
          <p:nvPr/>
        </p:nvSpPr>
        <p:spPr bwMode="auto">
          <a:xfrm>
            <a:off x="533400" y="1660525"/>
            <a:ext cx="7924800" cy="830263"/>
          </a:xfrm>
          <a:prstGeom prst="rect">
            <a:avLst/>
          </a:prstGeom>
          <a:noFill/>
          <a:ln w="9525">
            <a:noFill/>
            <a:miter lim="800000"/>
            <a:headEnd/>
            <a:tailEnd/>
          </a:ln>
        </p:spPr>
        <p:txBody>
          <a:bodyPr>
            <a:prstTxWarp prst="textNoShape">
              <a:avLst/>
            </a:prstTxWarp>
            <a:spAutoFit/>
          </a:bodyPr>
          <a:lstStyle/>
          <a:p>
            <a:pPr eaLnBrk="1" hangingPunct="1">
              <a:spcBef>
                <a:spcPct val="20000"/>
              </a:spcBef>
            </a:pPr>
            <a:r>
              <a:rPr lang="en-US" u="sng">
                <a:solidFill>
                  <a:srgbClr val="00027F"/>
                </a:solidFill>
              </a:rPr>
              <a:t>Specialist parallelism</a:t>
            </a:r>
            <a:r>
              <a:rPr lang="en-US">
                <a:solidFill>
                  <a:srgbClr val="00027F"/>
                </a:solidFill>
              </a:rPr>
              <a:t> is a style in which each worker is </a:t>
            </a:r>
            <a:r>
              <a:rPr lang="en-US" i="1">
                <a:solidFill>
                  <a:srgbClr val="7F0101"/>
                </a:solidFill>
              </a:rPr>
              <a:t>specialized to perform a particular task</a:t>
            </a:r>
            <a:r>
              <a:rPr lang="en-US">
                <a:solidFill>
                  <a:srgbClr val="00027F"/>
                </a:solidFill>
              </a:rPr>
              <a:t>.</a:t>
            </a:r>
          </a:p>
        </p:txBody>
      </p:sp>
      <p:sp>
        <p:nvSpPr>
          <p:cNvPr id="69639" name="Text Box 4"/>
          <p:cNvSpPr txBox="1">
            <a:spLocks noChangeArrowheads="1"/>
          </p:cNvSpPr>
          <p:nvPr/>
        </p:nvSpPr>
        <p:spPr bwMode="auto">
          <a:xfrm>
            <a:off x="304800" y="5089525"/>
            <a:ext cx="8610600" cy="1200150"/>
          </a:xfrm>
          <a:prstGeom prst="rect">
            <a:avLst/>
          </a:prstGeom>
          <a:noFill/>
          <a:ln w="9525">
            <a:noFill/>
            <a:miter lim="800000"/>
            <a:headEnd/>
            <a:tailEnd/>
          </a:ln>
        </p:spPr>
        <p:txBody>
          <a:bodyPr>
            <a:prstTxWarp prst="textNoShape">
              <a:avLst/>
            </a:prstTxWarp>
            <a:spAutoFit/>
          </a:bodyPr>
          <a:lstStyle/>
          <a:p>
            <a:pPr eaLnBrk="1" hangingPunct="1">
              <a:spcBef>
                <a:spcPct val="20000"/>
              </a:spcBef>
            </a:pPr>
            <a:r>
              <a:rPr lang="en-US">
                <a:solidFill>
                  <a:srgbClr val="00027F"/>
                </a:solidFill>
              </a:rPr>
              <a:t>Specialist designs are </a:t>
            </a:r>
            <a:r>
              <a:rPr lang="en-US" i="1">
                <a:solidFill>
                  <a:srgbClr val="7F0101"/>
                </a:solidFill>
              </a:rPr>
              <a:t>equivalent to message-passing</a:t>
            </a:r>
            <a:r>
              <a:rPr lang="en-US">
                <a:solidFill>
                  <a:srgbClr val="00027F"/>
                </a:solidFill>
              </a:rPr>
              <a:t>, and are often organized as </a:t>
            </a:r>
            <a:r>
              <a:rPr lang="en-US" i="1">
                <a:solidFill>
                  <a:srgbClr val="7F0101"/>
                </a:solidFill>
              </a:rPr>
              <a:t>flow architectures</a:t>
            </a:r>
            <a:r>
              <a:rPr lang="en-US">
                <a:solidFill>
                  <a:srgbClr val="00027F"/>
                </a:solidFill>
              </a:rPr>
              <a:t>, with each specialist producing results for the next specialist to consume.</a:t>
            </a:r>
          </a:p>
        </p:txBody>
      </p:sp>
      <p:grpSp>
        <p:nvGrpSpPr>
          <p:cNvPr id="69640" name="Group 6"/>
          <p:cNvGrpSpPr>
            <a:grpSpLocks/>
          </p:cNvGrpSpPr>
          <p:nvPr/>
        </p:nvGrpSpPr>
        <p:grpSpPr bwMode="auto">
          <a:xfrm>
            <a:off x="2895600" y="4343400"/>
            <a:ext cx="304800" cy="304800"/>
            <a:chOff x="624" y="2976"/>
            <a:chExt cx="528" cy="480"/>
          </a:xfrm>
        </p:grpSpPr>
        <p:sp>
          <p:nvSpPr>
            <p:cNvPr id="69687" name="AutoShape 7"/>
            <p:cNvSpPr>
              <a:spLocks noChangeArrowheads="1"/>
            </p:cNvSpPr>
            <p:nvPr/>
          </p:nvSpPr>
          <p:spPr bwMode="auto">
            <a:xfrm>
              <a:off x="624" y="2976"/>
              <a:ext cx="528" cy="480"/>
            </a:xfrm>
            <a:prstGeom prst="foldedCorner">
              <a:avLst>
                <a:gd name="adj" fmla="val 12500"/>
              </a:avLst>
            </a:prstGeom>
            <a:solidFill>
              <a:srgbClr val="CCFADD"/>
            </a:solidFill>
            <a:ln w="19050">
              <a:solidFill>
                <a:schemeClr val="tx1"/>
              </a:solidFill>
              <a:round/>
              <a:headEnd/>
              <a:tailEnd/>
            </a:ln>
          </p:spPr>
          <p:txBody>
            <a:bodyPr wrap="none" anchor="ctr">
              <a:prstTxWarp prst="textNoShape">
                <a:avLst/>
              </a:prstTxWarp>
            </a:bodyPr>
            <a:lstStyle/>
            <a:p>
              <a:endParaRPr lang="en-US"/>
            </a:p>
          </p:txBody>
        </p:sp>
        <p:sp>
          <p:nvSpPr>
            <p:cNvPr id="69688" name="Line 8"/>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9689" name="Line 9"/>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9690" name="Line 10"/>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9691" name="Line 11"/>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sp>
        <p:nvSpPr>
          <p:cNvPr id="69641" name="Rectangle 12"/>
          <p:cNvSpPr>
            <a:spLocks noChangeArrowheads="1"/>
          </p:cNvSpPr>
          <p:nvPr/>
        </p:nvSpPr>
        <p:spPr bwMode="auto">
          <a:xfrm>
            <a:off x="1066800" y="3810000"/>
            <a:ext cx="5791200" cy="1219200"/>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sp>
        <p:nvSpPr>
          <p:cNvPr id="69642" name="Oval 13"/>
          <p:cNvSpPr>
            <a:spLocks noChangeArrowheads="1"/>
          </p:cNvSpPr>
          <p:nvPr/>
        </p:nvSpPr>
        <p:spPr bwMode="auto">
          <a:xfrm>
            <a:off x="1752600" y="2819400"/>
            <a:ext cx="11430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endParaRPr lang="en-US"/>
          </a:p>
        </p:txBody>
      </p:sp>
      <p:sp>
        <p:nvSpPr>
          <p:cNvPr id="69643" name="Oval 14"/>
          <p:cNvSpPr>
            <a:spLocks noChangeArrowheads="1"/>
          </p:cNvSpPr>
          <p:nvPr/>
        </p:nvSpPr>
        <p:spPr bwMode="auto">
          <a:xfrm>
            <a:off x="3429000" y="2743200"/>
            <a:ext cx="1143000" cy="609600"/>
          </a:xfrm>
          <a:prstGeom prst="ellipse">
            <a:avLst/>
          </a:prstGeom>
          <a:solidFill>
            <a:srgbClr val="CCFADD"/>
          </a:solidFill>
          <a:ln w="28575">
            <a:solidFill>
              <a:schemeClr val="tx1"/>
            </a:solidFill>
            <a:round/>
            <a:headEnd/>
            <a:tailEnd/>
          </a:ln>
        </p:spPr>
        <p:txBody>
          <a:bodyPr wrap="none" anchor="ctr">
            <a:prstTxWarp prst="textNoShape">
              <a:avLst/>
            </a:prstTxWarp>
          </a:bodyPr>
          <a:lstStyle/>
          <a:p>
            <a:pPr algn="ctr"/>
            <a:endParaRPr lang="en-US"/>
          </a:p>
        </p:txBody>
      </p:sp>
      <p:sp>
        <p:nvSpPr>
          <p:cNvPr id="69644" name="Oval 15"/>
          <p:cNvSpPr>
            <a:spLocks noChangeArrowheads="1"/>
          </p:cNvSpPr>
          <p:nvPr/>
        </p:nvSpPr>
        <p:spPr bwMode="auto">
          <a:xfrm>
            <a:off x="5715000" y="2819400"/>
            <a:ext cx="1143000" cy="609600"/>
          </a:xfrm>
          <a:prstGeom prst="ellipse">
            <a:avLst/>
          </a:prstGeom>
          <a:solidFill>
            <a:srgbClr val="F5CBCE"/>
          </a:solidFill>
          <a:ln w="28575">
            <a:solidFill>
              <a:schemeClr val="tx1"/>
            </a:solidFill>
            <a:round/>
            <a:headEnd/>
            <a:tailEnd/>
          </a:ln>
        </p:spPr>
        <p:txBody>
          <a:bodyPr wrap="none" anchor="ctr">
            <a:prstTxWarp prst="textNoShape">
              <a:avLst/>
            </a:prstTxWarp>
          </a:bodyPr>
          <a:lstStyle/>
          <a:p>
            <a:pPr algn="ctr"/>
            <a:endParaRPr lang="en-US"/>
          </a:p>
        </p:txBody>
      </p:sp>
      <p:grpSp>
        <p:nvGrpSpPr>
          <p:cNvPr id="69645" name="Group 16"/>
          <p:cNvGrpSpPr>
            <a:grpSpLocks/>
          </p:cNvGrpSpPr>
          <p:nvPr/>
        </p:nvGrpSpPr>
        <p:grpSpPr bwMode="auto">
          <a:xfrm>
            <a:off x="1752600" y="4495800"/>
            <a:ext cx="304800" cy="304800"/>
            <a:chOff x="624" y="2976"/>
            <a:chExt cx="528" cy="480"/>
          </a:xfrm>
        </p:grpSpPr>
        <p:sp>
          <p:nvSpPr>
            <p:cNvPr id="69682" name="AutoShape 17"/>
            <p:cNvSpPr>
              <a:spLocks noChangeArrowheads="1"/>
            </p:cNvSpPr>
            <p:nvPr/>
          </p:nvSpPr>
          <p:spPr bwMode="auto">
            <a:xfrm>
              <a:off x="624" y="2976"/>
              <a:ext cx="528" cy="480"/>
            </a:xfrm>
            <a:prstGeom prst="foldedCorner">
              <a:avLst>
                <a:gd name="adj" fmla="val 12500"/>
              </a:avLst>
            </a:prstGeom>
            <a:solidFill>
              <a:schemeClr val="accent1"/>
            </a:solidFill>
            <a:ln w="19050">
              <a:solidFill>
                <a:schemeClr val="tx1"/>
              </a:solidFill>
              <a:round/>
              <a:headEnd/>
              <a:tailEnd/>
            </a:ln>
          </p:spPr>
          <p:txBody>
            <a:bodyPr wrap="none" anchor="ctr">
              <a:prstTxWarp prst="textNoShape">
                <a:avLst/>
              </a:prstTxWarp>
            </a:bodyPr>
            <a:lstStyle/>
            <a:p>
              <a:endParaRPr lang="en-US"/>
            </a:p>
          </p:txBody>
        </p:sp>
        <p:sp>
          <p:nvSpPr>
            <p:cNvPr id="69683" name="Line 18"/>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9684" name="Line 19"/>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9685" name="Line 20"/>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9686" name="Line 21"/>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grpSp>
        <p:nvGrpSpPr>
          <p:cNvPr id="69646" name="Group 22"/>
          <p:cNvGrpSpPr>
            <a:grpSpLocks/>
          </p:cNvGrpSpPr>
          <p:nvPr/>
        </p:nvGrpSpPr>
        <p:grpSpPr bwMode="auto">
          <a:xfrm>
            <a:off x="3657600" y="4419600"/>
            <a:ext cx="304800" cy="304800"/>
            <a:chOff x="624" y="2976"/>
            <a:chExt cx="528" cy="480"/>
          </a:xfrm>
        </p:grpSpPr>
        <p:sp>
          <p:nvSpPr>
            <p:cNvPr id="69677" name="AutoShape 23"/>
            <p:cNvSpPr>
              <a:spLocks noChangeArrowheads="1"/>
            </p:cNvSpPr>
            <p:nvPr/>
          </p:nvSpPr>
          <p:spPr bwMode="auto">
            <a:xfrm>
              <a:off x="624" y="2976"/>
              <a:ext cx="528" cy="480"/>
            </a:xfrm>
            <a:prstGeom prst="foldedCorner">
              <a:avLst>
                <a:gd name="adj" fmla="val 12500"/>
              </a:avLst>
            </a:prstGeom>
            <a:solidFill>
              <a:srgbClr val="CCFADD"/>
            </a:solidFill>
            <a:ln w="19050">
              <a:solidFill>
                <a:schemeClr val="tx1"/>
              </a:solidFill>
              <a:round/>
              <a:headEnd/>
              <a:tailEnd/>
            </a:ln>
          </p:spPr>
          <p:txBody>
            <a:bodyPr wrap="none" anchor="ctr">
              <a:prstTxWarp prst="textNoShape">
                <a:avLst/>
              </a:prstTxWarp>
            </a:bodyPr>
            <a:lstStyle/>
            <a:p>
              <a:endParaRPr lang="en-US"/>
            </a:p>
          </p:txBody>
        </p:sp>
        <p:sp>
          <p:nvSpPr>
            <p:cNvPr id="69678" name="Line 24"/>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9679" name="Line 25"/>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9680" name="Line 26"/>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9681" name="Line 27"/>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grpSp>
        <p:nvGrpSpPr>
          <p:cNvPr id="69647" name="Group 28"/>
          <p:cNvGrpSpPr>
            <a:grpSpLocks/>
          </p:cNvGrpSpPr>
          <p:nvPr/>
        </p:nvGrpSpPr>
        <p:grpSpPr bwMode="auto">
          <a:xfrm>
            <a:off x="5562600" y="4419600"/>
            <a:ext cx="304800" cy="304800"/>
            <a:chOff x="624" y="2976"/>
            <a:chExt cx="528" cy="480"/>
          </a:xfrm>
        </p:grpSpPr>
        <p:sp>
          <p:nvSpPr>
            <p:cNvPr id="69672" name="AutoShape 29"/>
            <p:cNvSpPr>
              <a:spLocks noChangeArrowheads="1"/>
            </p:cNvSpPr>
            <p:nvPr/>
          </p:nvSpPr>
          <p:spPr bwMode="auto">
            <a:xfrm>
              <a:off x="624" y="2976"/>
              <a:ext cx="528" cy="480"/>
            </a:xfrm>
            <a:prstGeom prst="foldedCorner">
              <a:avLst>
                <a:gd name="adj" fmla="val 12500"/>
              </a:avLst>
            </a:prstGeom>
            <a:solidFill>
              <a:srgbClr val="F5CBCE"/>
            </a:solidFill>
            <a:ln w="19050">
              <a:solidFill>
                <a:schemeClr val="tx1"/>
              </a:solidFill>
              <a:round/>
              <a:headEnd/>
              <a:tailEnd/>
            </a:ln>
          </p:spPr>
          <p:txBody>
            <a:bodyPr wrap="none" anchor="ctr">
              <a:prstTxWarp prst="textNoShape">
                <a:avLst/>
              </a:prstTxWarp>
            </a:bodyPr>
            <a:lstStyle/>
            <a:p>
              <a:endParaRPr lang="en-US"/>
            </a:p>
          </p:txBody>
        </p:sp>
        <p:sp>
          <p:nvSpPr>
            <p:cNvPr id="69673" name="Line 30"/>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9674" name="Line 31"/>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9675" name="Line 32"/>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9676" name="Line 33"/>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cxnSp>
        <p:nvCxnSpPr>
          <p:cNvPr id="69648" name="AutoShape 34"/>
          <p:cNvCxnSpPr>
            <a:cxnSpLocks noChangeShapeType="1"/>
            <a:stCxn id="69642" idx="4"/>
            <a:endCxn id="69687" idx="0"/>
          </p:cNvCxnSpPr>
          <p:nvPr/>
        </p:nvCxnSpPr>
        <p:spPr bwMode="auto">
          <a:xfrm>
            <a:off x="2324100" y="3443288"/>
            <a:ext cx="723900" cy="890587"/>
          </a:xfrm>
          <a:prstGeom prst="straightConnector1">
            <a:avLst/>
          </a:prstGeom>
          <a:noFill/>
          <a:ln w="19050">
            <a:solidFill>
              <a:schemeClr val="tx1"/>
            </a:solidFill>
            <a:round/>
            <a:headEnd/>
            <a:tailEnd type="triangle" w="med" len="med"/>
          </a:ln>
        </p:spPr>
      </p:cxnSp>
      <p:cxnSp>
        <p:nvCxnSpPr>
          <p:cNvPr id="69649" name="AutoShape 35"/>
          <p:cNvCxnSpPr>
            <a:cxnSpLocks noChangeShapeType="1"/>
            <a:stCxn id="69687" idx="0"/>
            <a:endCxn id="69643" idx="3"/>
          </p:cNvCxnSpPr>
          <p:nvPr/>
        </p:nvCxnSpPr>
        <p:spPr bwMode="auto">
          <a:xfrm flipV="1">
            <a:off x="3048000" y="3278188"/>
            <a:ext cx="547688" cy="1055687"/>
          </a:xfrm>
          <a:prstGeom prst="straightConnector1">
            <a:avLst/>
          </a:prstGeom>
          <a:noFill/>
          <a:ln w="19050">
            <a:solidFill>
              <a:schemeClr val="tx1"/>
            </a:solidFill>
            <a:round/>
            <a:headEnd/>
            <a:tailEnd type="triangle" w="med" len="med"/>
          </a:ln>
        </p:spPr>
      </p:cxnSp>
      <p:cxnSp>
        <p:nvCxnSpPr>
          <p:cNvPr id="69650" name="AutoShape 36"/>
          <p:cNvCxnSpPr>
            <a:cxnSpLocks noChangeShapeType="1"/>
            <a:stCxn id="69682" idx="0"/>
            <a:endCxn id="69642" idx="3"/>
          </p:cNvCxnSpPr>
          <p:nvPr/>
        </p:nvCxnSpPr>
        <p:spPr bwMode="auto">
          <a:xfrm flipV="1">
            <a:off x="1905000" y="3354388"/>
            <a:ext cx="14288" cy="1131887"/>
          </a:xfrm>
          <a:prstGeom prst="straightConnector1">
            <a:avLst/>
          </a:prstGeom>
          <a:noFill/>
          <a:ln w="19050">
            <a:solidFill>
              <a:schemeClr val="tx1"/>
            </a:solidFill>
            <a:round/>
            <a:headEnd/>
            <a:tailEnd type="triangle" w="med" len="med"/>
          </a:ln>
        </p:spPr>
      </p:cxnSp>
      <p:cxnSp>
        <p:nvCxnSpPr>
          <p:cNvPr id="69651" name="AutoShape 37"/>
          <p:cNvCxnSpPr>
            <a:cxnSpLocks noChangeShapeType="1"/>
            <a:stCxn id="69642" idx="5"/>
            <a:endCxn id="69677" idx="0"/>
          </p:cNvCxnSpPr>
          <p:nvPr/>
        </p:nvCxnSpPr>
        <p:spPr bwMode="auto">
          <a:xfrm>
            <a:off x="2728913" y="3354388"/>
            <a:ext cx="1081087" cy="1055687"/>
          </a:xfrm>
          <a:prstGeom prst="straightConnector1">
            <a:avLst/>
          </a:prstGeom>
          <a:noFill/>
          <a:ln w="19050">
            <a:solidFill>
              <a:schemeClr val="tx1"/>
            </a:solidFill>
            <a:round/>
            <a:headEnd/>
            <a:tailEnd type="triangle" w="med" len="med"/>
          </a:ln>
        </p:spPr>
      </p:cxnSp>
      <p:cxnSp>
        <p:nvCxnSpPr>
          <p:cNvPr id="69652" name="AutoShape 38"/>
          <p:cNvCxnSpPr>
            <a:cxnSpLocks noChangeShapeType="1"/>
            <a:stCxn id="69643" idx="5"/>
            <a:endCxn id="69672" idx="0"/>
          </p:cNvCxnSpPr>
          <p:nvPr/>
        </p:nvCxnSpPr>
        <p:spPr bwMode="auto">
          <a:xfrm>
            <a:off x="4405313" y="3278188"/>
            <a:ext cx="1309687" cy="1131887"/>
          </a:xfrm>
          <a:prstGeom prst="straightConnector1">
            <a:avLst/>
          </a:prstGeom>
          <a:noFill/>
          <a:ln w="19050">
            <a:solidFill>
              <a:schemeClr val="tx1"/>
            </a:solidFill>
            <a:round/>
            <a:headEnd/>
            <a:tailEnd type="triangle" w="med" len="med"/>
          </a:ln>
        </p:spPr>
      </p:cxnSp>
      <p:cxnSp>
        <p:nvCxnSpPr>
          <p:cNvPr id="69653" name="AutoShape 39"/>
          <p:cNvCxnSpPr>
            <a:cxnSpLocks noChangeShapeType="1"/>
            <a:stCxn id="69672" idx="0"/>
            <a:endCxn id="69644" idx="4"/>
          </p:cNvCxnSpPr>
          <p:nvPr/>
        </p:nvCxnSpPr>
        <p:spPr bwMode="auto">
          <a:xfrm flipV="1">
            <a:off x="5715000" y="3443288"/>
            <a:ext cx="571500" cy="966787"/>
          </a:xfrm>
          <a:prstGeom prst="straightConnector1">
            <a:avLst/>
          </a:prstGeom>
          <a:noFill/>
          <a:ln w="19050">
            <a:solidFill>
              <a:schemeClr val="tx1"/>
            </a:solidFill>
            <a:round/>
            <a:headEnd/>
            <a:tailEnd type="triangle" w="med" len="med"/>
          </a:ln>
        </p:spPr>
      </p:cxnSp>
      <p:grpSp>
        <p:nvGrpSpPr>
          <p:cNvPr id="69654" name="Group 46"/>
          <p:cNvGrpSpPr>
            <a:grpSpLocks/>
          </p:cNvGrpSpPr>
          <p:nvPr/>
        </p:nvGrpSpPr>
        <p:grpSpPr bwMode="auto">
          <a:xfrm>
            <a:off x="2133600" y="4191000"/>
            <a:ext cx="304800" cy="304800"/>
            <a:chOff x="624" y="2976"/>
            <a:chExt cx="528" cy="480"/>
          </a:xfrm>
        </p:grpSpPr>
        <p:sp>
          <p:nvSpPr>
            <p:cNvPr id="69667" name="AutoShape 47"/>
            <p:cNvSpPr>
              <a:spLocks noChangeArrowheads="1"/>
            </p:cNvSpPr>
            <p:nvPr/>
          </p:nvSpPr>
          <p:spPr bwMode="auto">
            <a:xfrm>
              <a:off x="624" y="2976"/>
              <a:ext cx="528" cy="480"/>
            </a:xfrm>
            <a:prstGeom prst="foldedCorner">
              <a:avLst>
                <a:gd name="adj" fmla="val 12500"/>
              </a:avLst>
            </a:prstGeom>
            <a:solidFill>
              <a:schemeClr val="accent1"/>
            </a:solidFill>
            <a:ln w="19050">
              <a:solidFill>
                <a:schemeClr val="tx1"/>
              </a:solidFill>
              <a:round/>
              <a:headEnd/>
              <a:tailEnd/>
            </a:ln>
          </p:spPr>
          <p:txBody>
            <a:bodyPr wrap="none" anchor="ctr">
              <a:prstTxWarp prst="textNoShape">
                <a:avLst/>
              </a:prstTxWarp>
            </a:bodyPr>
            <a:lstStyle/>
            <a:p>
              <a:endParaRPr lang="en-US"/>
            </a:p>
          </p:txBody>
        </p:sp>
        <p:sp>
          <p:nvSpPr>
            <p:cNvPr id="69668" name="Line 48"/>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9669" name="Line 49"/>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9670" name="Line 50"/>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9671" name="Line 51"/>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grpSp>
        <p:nvGrpSpPr>
          <p:cNvPr id="69655" name="Group 52"/>
          <p:cNvGrpSpPr>
            <a:grpSpLocks/>
          </p:cNvGrpSpPr>
          <p:nvPr/>
        </p:nvGrpSpPr>
        <p:grpSpPr bwMode="auto">
          <a:xfrm>
            <a:off x="4876800" y="4343400"/>
            <a:ext cx="304800" cy="304800"/>
            <a:chOff x="624" y="2976"/>
            <a:chExt cx="528" cy="480"/>
          </a:xfrm>
        </p:grpSpPr>
        <p:sp>
          <p:nvSpPr>
            <p:cNvPr id="69662" name="AutoShape 53"/>
            <p:cNvSpPr>
              <a:spLocks noChangeArrowheads="1"/>
            </p:cNvSpPr>
            <p:nvPr/>
          </p:nvSpPr>
          <p:spPr bwMode="auto">
            <a:xfrm>
              <a:off x="624" y="2976"/>
              <a:ext cx="528" cy="480"/>
            </a:xfrm>
            <a:prstGeom prst="foldedCorner">
              <a:avLst>
                <a:gd name="adj" fmla="val 12500"/>
              </a:avLst>
            </a:prstGeom>
            <a:solidFill>
              <a:srgbClr val="F5CBCE"/>
            </a:solidFill>
            <a:ln w="19050">
              <a:solidFill>
                <a:schemeClr val="tx1"/>
              </a:solidFill>
              <a:round/>
              <a:headEnd/>
              <a:tailEnd/>
            </a:ln>
          </p:spPr>
          <p:txBody>
            <a:bodyPr wrap="none" anchor="ctr">
              <a:prstTxWarp prst="textNoShape">
                <a:avLst/>
              </a:prstTxWarp>
            </a:bodyPr>
            <a:lstStyle/>
            <a:p>
              <a:endParaRPr lang="en-US"/>
            </a:p>
          </p:txBody>
        </p:sp>
        <p:sp>
          <p:nvSpPr>
            <p:cNvPr id="69663" name="Line 54"/>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9664" name="Line 55"/>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9665" name="Line 56"/>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9666" name="Line 57"/>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grpSp>
        <p:nvGrpSpPr>
          <p:cNvPr id="69656" name="Group 58"/>
          <p:cNvGrpSpPr>
            <a:grpSpLocks/>
          </p:cNvGrpSpPr>
          <p:nvPr/>
        </p:nvGrpSpPr>
        <p:grpSpPr bwMode="auto">
          <a:xfrm>
            <a:off x="4038600" y="4038600"/>
            <a:ext cx="304800" cy="304800"/>
            <a:chOff x="624" y="2976"/>
            <a:chExt cx="528" cy="480"/>
          </a:xfrm>
        </p:grpSpPr>
        <p:sp>
          <p:nvSpPr>
            <p:cNvPr id="69657" name="AutoShape 59"/>
            <p:cNvSpPr>
              <a:spLocks noChangeArrowheads="1"/>
            </p:cNvSpPr>
            <p:nvPr/>
          </p:nvSpPr>
          <p:spPr bwMode="auto">
            <a:xfrm>
              <a:off x="624" y="2976"/>
              <a:ext cx="528" cy="480"/>
            </a:xfrm>
            <a:prstGeom prst="foldedCorner">
              <a:avLst>
                <a:gd name="adj" fmla="val 12500"/>
              </a:avLst>
            </a:prstGeom>
            <a:solidFill>
              <a:srgbClr val="CCFADD"/>
            </a:solidFill>
            <a:ln w="19050">
              <a:solidFill>
                <a:schemeClr val="tx1"/>
              </a:solidFill>
              <a:round/>
              <a:headEnd/>
              <a:tailEnd/>
            </a:ln>
          </p:spPr>
          <p:txBody>
            <a:bodyPr wrap="none" anchor="ctr">
              <a:prstTxWarp prst="textNoShape">
                <a:avLst/>
              </a:prstTxWarp>
            </a:bodyPr>
            <a:lstStyle/>
            <a:p>
              <a:endParaRPr lang="en-US"/>
            </a:p>
          </p:txBody>
        </p:sp>
        <p:sp>
          <p:nvSpPr>
            <p:cNvPr id="69658" name="Line 60"/>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9659" name="Line 61"/>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9660" name="Line 62"/>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69661" name="Line 63"/>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Date Placeholder 3"/>
          <p:cNvSpPr>
            <a:spLocks noGrp="1"/>
          </p:cNvSpPr>
          <p:nvPr>
            <p:ph type="dt" sz="quarter" idx="10"/>
          </p:nvPr>
        </p:nvSpPr>
        <p:spPr>
          <a:noFill/>
        </p:spPr>
        <p:txBody>
          <a:bodyPr/>
          <a:lstStyle/>
          <a:p>
            <a:r>
              <a:rPr lang="en-US" smtClean="0"/>
              <a:t>© Oscar Nierstrasz</a:t>
            </a:r>
            <a:endParaRPr lang="de-CH" smtClean="0"/>
          </a:p>
        </p:txBody>
      </p:sp>
      <p:sp>
        <p:nvSpPr>
          <p:cNvPr id="71683"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71684" name="Slide Number Placeholder 5"/>
          <p:cNvSpPr>
            <a:spLocks noGrp="1"/>
          </p:cNvSpPr>
          <p:nvPr>
            <p:ph type="sldNum" sz="quarter" idx="12"/>
          </p:nvPr>
        </p:nvSpPr>
        <p:spPr>
          <a:noFill/>
        </p:spPr>
        <p:txBody>
          <a:bodyPr/>
          <a:lstStyle/>
          <a:p>
            <a:fld id="{F2667145-214B-154A-9090-414C886104C8}" type="slidenum">
              <a:rPr lang="de-CH" smtClean="0"/>
              <a:pPr/>
              <a:t>31</a:t>
            </a:fld>
            <a:endParaRPr lang="de-CH" sz="1400" smtClean="0">
              <a:solidFill>
                <a:srgbClr val="7E7E7E"/>
              </a:solidFill>
              <a:latin typeface="Times" charset="0"/>
            </a:endParaRPr>
          </a:p>
        </p:txBody>
      </p:sp>
      <p:sp>
        <p:nvSpPr>
          <p:cNvPr id="71685" name="Rectangle 2"/>
          <p:cNvSpPr>
            <a:spLocks noGrp="1" noChangeArrowheads="1"/>
          </p:cNvSpPr>
          <p:nvPr>
            <p:ph type="title"/>
          </p:nvPr>
        </p:nvSpPr>
        <p:spPr/>
        <p:txBody>
          <a:bodyPr/>
          <a:lstStyle/>
          <a:p>
            <a:r>
              <a:rPr lang="en-US"/>
              <a:t>Linda</a:t>
            </a:r>
          </a:p>
        </p:txBody>
      </p:sp>
      <p:sp>
        <p:nvSpPr>
          <p:cNvPr id="71686" name="Rectangle 3"/>
          <p:cNvSpPr>
            <a:spLocks noGrp="1" noChangeArrowheads="1"/>
          </p:cNvSpPr>
          <p:nvPr>
            <p:ph type="body" idx="1"/>
          </p:nvPr>
        </p:nvSpPr>
        <p:spPr/>
        <p:txBody>
          <a:bodyPr/>
          <a:lstStyle/>
          <a:p>
            <a:pPr marL="342900" indent="-342900">
              <a:lnSpc>
                <a:spcPct val="90000"/>
              </a:lnSpc>
              <a:buFont typeface="Helvetica CE" charset="0"/>
              <a:buNone/>
            </a:pPr>
            <a:r>
              <a:rPr lang="en-US" u="sng"/>
              <a:t>Linda</a:t>
            </a:r>
            <a:r>
              <a:rPr lang="en-US"/>
              <a:t> is a </a:t>
            </a:r>
            <a:r>
              <a:rPr lang="en-US" i="1">
                <a:solidFill>
                  <a:srgbClr val="7F0101"/>
                </a:solidFill>
              </a:rPr>
              <a:t>coordination medium</a:t>
            </a:r>
            <a:r>
              <a:rPr lang="en-US"/>
              <a:t>, with associated primitives for coordinating concurrent processes, that </a:t>
            </a:r>
            <a:r>
              <a:rPr lang="en-US" i="1">
                <a:solidFill>
                  <a:srgbClr val="7F0101"/>
                </a:solidFill>
              </a:rPr>
              <a:t>can be added to an existing programming language.</a:t>
            </a:r>
          </a:p>
          <a:p>
            <a:pPr marL="342900" indent="-342900">
              <a:lnSpc>
                <a:spcPct val="90000"/>
              </a:lnSpc>
              <a:buFont typeface="Helvetica CE" charset="0"/>
              <a:buNone/>
            </a:pPr>
            <a:endParaRPr lang="en-US"/>
          </a:p>
          <a:p>
            <a:pPr marL="342900" indent="-342900">
              <a:lnSpc>
                <a:spcPct val="90000"/>
              </a:lnSpc>
              <a:buFont typeface="Helvetica CE" charset="0"/>
              <a:buNone/>
            </a:pPr>
            <a:r>
              <a:rPr lang="en-US"/>
              <a:t>The coordination medium is a </a:t>
            </a:r>
            <a:r>
              <a:rPr lang="en-US" u="sng"/>
              <a:t>tuple-space</a:t>
            </a:r>
            <a:r>
              <a:rPr lang="en-US"/>
              <a:t>, which can contain:</a:t>
            </a:r>
          </a:p>
          <a:p>
            <a:pPr marL="742950" lvl="1" indent="-285750">
              <a:lnSpc>
                <a:spcPct val="90000"/>
              </a:lnSpc>
            </a:pPr>
            <a:r>
              <a:rPr lang="en-US" i="1">
                <a:solidFill>
                  <a:srgbClr val="7F0101"/>
                </a:solidFill>
              </a:rPr>
              <a:t>data tuples</a:t>
            </a:r>
            <a:r>
              <a:rPr lang="en-US"/>
              <a:t> — tuples of primitives vales (numbers, strings ...)</a:t>
            </a:r>
          </a:p>
          <a:p>
            <a:pPr marL="742950" lvl="1" indent="-285750">
              <a:lnSpc>
                <a:spcPct val="90000"/>
              </a:lnSpc>
            </a:pPr>
            <a:r>
              <a:rPr lang="en-US" i="1">
                <a:solidFill>
                  <a:srgbClr val="7F0101"/>
                </a:solidFill>
              </a:rPr>
              <a:t>active tuples</a:t>
            </a:r>
            <a:r>
              <a:rPr lang="en-US"/>
              <a:t> — expressions which are evaluated and eventually turn into data tuples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Date Placeholder 3"/>
          <p:cNvSpPr>
            <a:spLocks noGrp="1"/>
          </p:cNvSpPr>
          <p:nvPr>
            <p:ph type="dt" sz="quarter" idx="10"/>
          </p:nvPr>
        </p:nvSpPr>
        <p:spPr>
          <a:noFill/>
        </p:spPr>
        <p:txBody>
          <a:bodyPr/>
          <a:lstStyle/>
          <a:p>
            <a:r>
              <a:rPr lang="en-US" smtClean="0"/>
              <a:t>© Oscar Nierstrasz</a:t>
            </a:r>
            <a:endParaRPr lang="de-CH" smtClean="0"/>
          </a:p>
        </p:txBody>
      </p:sp>
      <p:sp>
        <p:nvSpPr>
          <p:cNvPr id="73731"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73732" name="Slide Number Placeholder 5"/>
          <p:cNvSpPr>
            <a:spLocks noGrp="1"/>
          </p:cNvSpPr>
          <p:nvPr>
            <p:ph type="sldNum" sz="quarter" idx="12"/>
          </p:nvPr>
        </p:nvSpPr>
        <p:spPr>
          <a:noFill/>
        </p:spPr>
        <p:txBody>
          <a:bodyPr/>
          <a:lstStyle/>
          <a:p>
            <a:fld id="{D41631A9-1393-7247-A8A6-D7522B545DC6}" type="slidenum">
              <a:rPr lang="de-CH" smtClean="0"/>
              <a:pPr/>
              <a:t>32</a:t>
            </a:fld>
            <a:endParaRPr lang="de-CH" sz="1400" smtClean="0">
              <a:solidFill>
                <a:srgbClr val="7E7E7E"/>
              </a:solidFill>
              <a:latin typeface="Times" charset="0"/>
            </a:endParaRPr>
          </a:p>
        </p:txBody>
      </p:sp>
      <p:sp>
        <p:nvSpPr>
          <p:cNvPr id="73733" name="Rectangle 2"/>
          <p:cNvSpPr>
            <a:spLocks noGrp="1" noChangeArrowheads="1"/>
          </p:cNvSpPr>
          <p:nvPr>
            <p:ph type="title"/>
          </p:nvPr>
        </p:nvSpPr>
        <p:spPr/>
        <p:txBody>
          <a:bodyPr/>
          <a:lstStyle/>
          <a:p>
            <a:r>
              <a:rPr lang="en-US"/>
              <a:t>Linda primitives</a:t>
            </a:r>
          </a:p>
        </p:txBody>
      </p:sp>
      <p:graphicFrame>
        <p:nvGraphicFramePr>
          <p:cNvPr id="612394" name="Group 42"/>
          <p:cNvGraphicFramePr>
            <a:graphicFrameLocks noGrp="1"/>
          </p:cNvGraphicFramePr>
          <p:nvPr>
            <p:ph type="tbl" idx="1"/>
          </p:nvPr>
        </p:nvGraphicFramePr>
        <p:xfrm>
          <a:off x="533400" y="1752600"/>
          <a:ext cx="8061325" cy="4172711"/>
        </p:xfrm>
        <a:graphic>
          <a:graphicData uri="http://schemas.openxmlformats.org/drawingml/2006/table">
            <a:tbl>
              <a:tblPr/>
              <a:tblGrid>
                <a:gridCol w="1501775"/>
                <a:gridCol w="6559550"/>
              </a:tblGrid>
              <a:tr h="279400">
                <a:tc gridSpan="2">
                  <a:txBody>
                    <a:body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charset="0"/>
                        <a:buNone/>
                        <a:tabLst/>
                      </a:pPr>
                      <a:endParaRPr kumimoji="0" lang="en-US" sz="2400" b="0" i="1" u="none" strike="noStrike" cap="none" normalizeH="0" baseline="0">
                        <a:ln>
                          <a:noFill/>
                        </a:ln>
                        <a:solidFill>
                          <a:srgbClr val="7F0101"/>
                        </a:solidFill>
                        <a:effectLst/>
                        <a:latin typeface="Helvetica" charset="0"/>
                      </a:endParaRPr>
                    </a:p>
                  </a:txBody>
                  <a:tcPr horzOverflow="overflow">
                    <a:lnL>
                      <a:noFill/>
                    </a:lnL>
                    <a:lnR>
                      <a:noFill/>
                    </a:lnR>
                    <a:lnT>
                      <a:noFill/>
                    </a:lnT>
                    <a:lnB w="28575" cap="flat" cmpd="sng" algn="ctr">
                      <a:solidFill>
                        <a:srgbClr val="00027F"/>
                      </a:solidFill>
                      <a:prstDash val="solid"/>
                      <a:round/>
                      <a:headEnd type="none" w="med" len="med"/>
                      <a:tailEnd type="none" w="med" len="med"/>
                    </a:lnB>
                    <a:lnTlToBr>
                      <a:noFill/>
                    </a:lnTlToBr>
                    <a:lnBlToTr>
                      <a:noFill/>
                    </a:lnBlToTr>
                    <a:noFill/>
                  </a:tcPr>
                </a:tc>
                <a:tc hMerge="1">
                  <a:txBody>
                    <a:bodyPr/>
                    <a:lstStyle/>
                    <a:p>
                      <a:endParaRPr lang="en-US"/>
                    </a:p>
                  </a:txBody>
                  <a:tcPr/>
                </a:tc>
              </a:tr>
              <a:tr h="279400">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charset="0"/>
                        <a:buNone/>
                        <a:tabLst/>
                      </a:pPr>
                      <a:r>
                        <a:rPr kumimoji="0" lang="en-US" sz="2000" b="0" i="0" u="none" strike="noStrike" cap="none" normalizeH="0" baseline="0">
                          <a:ln>
                            <a:noFill/>
                          </a:ln>
                          <a:solidFill>
                            <a:srgbClr val="0A017F"/>
                          </a:solidFill>
                          <a:effectLst/>
                          <a:latin typeface="Courier" charset="0"/>
                          <a:ea typeface="Courier" charset="0"/>
                          <a:cs typeface="Courier" charset="0"/>
                        </a:rPr>
                        <a:t>out(T)</a:t>
                      </a:r>
                    </a:p>
                  </a:txBody>
                  <a:tcPr anchor="ctr" horzOverflow="overflow">
                    <a:lnL>
                      <a:noFill/>
                    </a:lnL>
                    <a:lnR w="12700" cap="flat" cmpd="sng" algn="ctr">
                      <a:solidFill>
                        <a:srgbClr val="00027F"/>
                      </a:solidFill>
                      <a:prstDash val="solid"/>
                      <a:round/>
                      <a:headEnd type="none" w="med" len="med"/>
                      <a:tailEnd type="none" w="med" len="med"/>
                    </a:lnR>
                    <a:lnT w="28575"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charset="0"/>
                        <a:buNone/>
                        <a:tabLst/>
                      </a:pPr>
                      <a:r>
                        <a:rPr kumimoji="0" lang="en-US" sz="2000" b="0" i="1" u="none" strike="noStrike" cap="none" normalizeH="0" baseline="0">
                          <a:ln>
                            <a:noFill/>
                          </a:ln>
                          <a:solidFill>
                            <a:srgbClr val="7F0101"/>
                          </a:solidFill>
                          <a:effectLst/>
                          <a:latin typeface="Helvetica" charset="0"/>
                        </a:rPr>
                        <a:t>output</a:t>
                      </a:r>
                      <a:r>
                        <a:rPr kumimoji="0" lang="en-US" sz="2000" b="0" i="0" u="none" strike="noStrike" cap="none" normalizeH="0" baseline="0">
                          <a:ln>
                            <a:noFill/>
                          </a:ln>
                          <a:solidFill>
                            <a:srgbClr val="0A017F"/>
                          </a:solidFill>
                          <a:effectLst/>
                          <a:latin typeface="Helvetica" charset="0"/>
                        </a:rPr>
                        <a:t> a tuple T to the medium (non-blocking) e.g., out(“employee”, “pingu”, 35000)</a:t>
                      </a:r>
                    </a:p>
                  </a:txBody>
                  <a:tcPr horzOverflow="overflow">
                    <a:lnL w="12700" cap="flat" cmpd="sng" algn="ctr">
                      <a:solidFill>
                        <a:srgbClr val="00027F"/>
                      </a:solidFill>
                      <a:prstDash val="solid"/>
                      <a:round/>
                      <a:headEnd type="none" w="med" len="med"/>
                      <a:tailEnd type="none" w="med" len="med"/>
                    </a:lnL>
                    <a:lnR>
                      <a:noFill/>
                    </a:lnR>
                    <a:lnT w="28575"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r>
              <a:tr h="279400">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charset="0"/>
                        <a:buNone/>
                        <a:tabLst/>
                      </a:pPr>
                      <a:r>
                        <a:rPr kumimoji="0" lang="en-US" sz="2000" b="0" i="0" u="none" strike="noStrike" cap="none" normalizeH="0" baseline="0">
                          <a:ln>
                            <a:noFill/>
                          </a:ln>
                          <a:solidFill>
                            <a:srgbClr val="0A017F"/>
                          </a:solidFill>
                          <a:effectLst/>
                          <a:latin typeface="Courier" charset="0"/>
                          <a:ea typeface="Courier" charset="0"/>
                          <a:cs typeface="Courier" charset="0"/>
                        </a:rPr>
                        <a:t>in(S)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charset="0"/>
                        <a:buNone/>
                        <a:tabLst/>
                      </a:pPr>
                      <a:r>
                        <a:rPr kumimoji="0" lang="en-US" sz="2000" b="0" i="1" u="none" strike="noStrike" cap="none" normalizeH="0" baseline="0">
                          <a:ln>
                            <a:noFill/>
                          </a:ln>
                          <a:solidFill>
                            <a:srgbClr val="7F0101"/>
                          </a:solidFill>
                          <a:effectLst/>
                          <a:latin typeface="Helvetica" charset="0"/>
                        </a:rPr>
                        <a:t>(destructively) input</a:t>
                      </a:r>
                      <a:r>
                        <a:rPr kumimoji="0" lang="en-US" sz="2000" b="0" i="0" u="none" strike="noStrike" cap="none" normalizeH="0" baseline="0">
                          <a:ln>
                            <a:noFill/>
                          </a:ln>
                          <a:solidFill>
                            <a:srgbClr val="0A017F"/>
                          </a:solidFill>
                          <a:effectLst/>
                          <a:latin typeface="Helvetica" charset="0"/>
                        </a:rPr>
                        <a:t> a tuple matching S (blocking) e.g., in(“employee”, “pingu”, ?salary)</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r>
              <a:tr h="279400">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charset="0"/>
                        <a:buNone/>
                        <a:tabLst/>
                      </a:pPr>
                      <a:r>
                        <a:rPr kumimoji="0" lang="en-US" sz="2000" b="0" i="0" u="none" strike="noStrike" cap="none" normalizeH="0" baseline="0">
                          <a:ln>
                            <a:noFill/>
                          </a:ln>
                          <a:solidFill>
                            <a:srgbClr val="0A017F"/>
                          </a:solidFill>
                          <a:effectLst/>
                          <a:latin typeface="Courier" charset="0"/>
                          <a:ea typeface="Courier" charset="0"/>
                          <a:cs typeface="Courier" charset="0"/>
                        </a:rPr>
                        <a:t>rd(S)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charset="0"/>
                        <a:buNone/>
                        <a:tabLst/>
                      </a:pPr>
                      <a:r>
                        <a:rPr kumimoji="0" lang="en-US" sz="2000" b="0" i="1" u="none" strike="noStrike" cap="none" normalizeH="0" baseline="0">
                          <a:ln>
                            <a:noFill/>
                          </a:ln>
                          <a:solidFill>
                            <a:srgbClr val="7F0101"/>
                          </a:solidFill>
                          <a:effectLst/>
                          <a:latin typeface="Helvetica" charset="0"/>
                        </a:rPr>
                        <a:t>(non-destructively) read</a:t>
                      </a:r>
                      <a:r>
                        <a:rPr kumimoji="0" lang="en-US" sz="2000" b="0" i="0" u="none" strike="noStrike" cap="none" normalizeH="0" baseline="0">
                          <a:ln>
                            <a:noFill/>
                          </a:ln>
                          <a:solidFill>
                            <a:srgbClr val="0A017F"/>
                          </a:solidFill>
                          <a:effectLst/>
                          <a:latin typeface="Helvetica" charset="0"/>
                        </a:rPr>
                        <a:t> a tuple (blocking)</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r>
              <a:tr h="611188">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charset="0"/>
                        <a:buNone/>
                        <a:tabLst/>
                      </a:pPr>
                      <a:r>
                        <a:rPr kumimoji="0" lang="en-US" sz="2000" b="0" i="0" u="none" strike="noStrike" cap="none" normalizeH="0" baseline="0">
                          <a:ln>
                            <a:noFill/>
                          </a:ln>
                          <a:solidFill>
                            <a:srgbClr val="0A017F"/>
                          </a:solidFill>
                          <a:effectLst/>
                          <a:latin typeface="Courier" charset="0"/>
                          <a:ea typeface="Courier" charset="0"/>
                          <a:cs typeface="Courier" charset="0"/>
                        </a:rPr>
                        <a:t>inp(S)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charset="0"/>
                        <a:buNone/>
                        <a:tabLst/>
                      </a:pPr>
                      <a:r>
                        <a:rPr kumimoji="0" lang="en-US" sz="2000" b="0" i="1" u="none" strike="noStrike" cap="none" normalizeH="0" baseline="0">
                          <a:ln>
                            <a:noFill/>
                          </a:ln>
                          <a:solidFill>
                            <a:srgbClr val="7F0101"/>
                          </a:solidFill>
                          <a:effectLst/>
                          <a:latin typeface="Helvetica" charset="0"/>
                        </a:rPr>
                        <a:t>try to input</a:t>
                      </a:r>
                      <a:r>
                        <a:rPr kumimoji="0" lang="en-US" sz="2000" b="0" i="0" u="none" strike="noStrike" cap="none" normalizeH="0" baseline="0">
                          <a:ln>
                            <a:noFill/>
                          </a:ln>
                          <a:solidFill>
                            <a:srgbClr val="0A017F"/>
                          </a:solidFill>
                          <a:effectLst/>
                          <a:latin typeface="Helvetica" charset="0"/>
                        </a:rPr>
                        <a:t> a tuple </a:t>
                      </a:r>
                      <a:br>
                        <a:rPr kumimoji="0" lang="en-US" sz="2000" b="0" i="0" u="none" strike="noStrike" cap="none" normalizeH="0" baseline="0">
                          <a:ln>
                            <a:noFill/>
                          </a:ln>
                          <a:solidFill>
                            <a:srgbClr val="0A017F"/>
                          </a:solidFill>
                          <a:effectLst/>
                          <a:latin typeface="Helvetica" charset="0"/>
                        </a:rPr>
                      </a:br>
                      <a:r>
                        <a:rPr kumimoji="0" lang="en-US" sz="2000" b="0" i="0" u="none" strike="noStrike" cap="none" normalizeH="0" baseline="0">
                          <a:ln>
                            <a:noFill/>
                          </a:ln>
                          <a:solidFill>
                            <a:srgbClr val="0A017F"/>
                          </a:solidFill>
                          <a:effectLst/>
                          <a:latin typeface="Helvetica" charset="0"/>
                        </a:rPr>
                        <a:t>report success or failure (non-blocking)</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r>
              <a:tr h="279400">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charset="0"/>
                        <a:buNone/>
                        <a:tabLst/>
                      </a:pPr>
                      <a:r>
                        <a:rPr kumimoji="0" lang="en-US" sz="2000" b="0" i="0" u="none" strike="noStrike" cap="none" normalizeH="0" baseline="0">
                          <a:ln>
                            <a:noFill/>
                          </a:ln>
                          <a:solidFill>
                            <a:srgbClr val="0A017F"/>
                          </a:solidFill>
                          <a:effectLst/>
                          <a:latin typeface="Courier" charset="0"/>
                          <a:ea typeface="Courier" charset="0"/>
                          <a:cs typeface="Courier" charset="0"/>
                        </a:rPr>
                        <a:t>rdp(S)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charset="0"/>
                        <a:buNone/>
                        <a:tabLst/>
                      </a:pPr>
                      <a:r>
                        <a:rPr kumimoji="0" lang="en-US" sz="2000" b="0" i="1" u="none" strike="noStrike" cap="none" normalizeH="0" baseline="0">
                          <a:ln>
                            <a:noFill/>
                          </a:ln>
                          <a:solidFill>
                            <a:srgbClr val="7F0101"/>
                          </a:solidFill>
                          <a:effectLst/>
                          <a:latin typeface="Helvetica" charset="0"/>
                        </a:rPr>
                        <a:t>try to read</a:t>
                      </a:r>
                      <a:r>
                        <a:rPr kumimoji="0" lang="en-US" sz="2000" b="0" i="0" u="none" strike="noStrike" cap="none" normalizeH="0" baseline="0">
                          <a:ln>
                            <a:noFill/>
                          </a:ln>
                          <a:solidFill>
                            <a:srgbClr val="0A017F"/>
                          </a:solidFill>
                          <a:effectLst/>
                          <a:latin typeface="Helvetica" charset="0"/>
                        </a:rPr>
                        <a:t> a tuple </a:t>
                      </a:r>
                      <a:br>
                        <a:rPr kumimoji="0" lang="en-US" sz="2000" b="0" i="0" u="none" strike="noStrike" cap="none" normalizeH="0" baseline="0">
                          <a:ln>
                            <a:noFill/>
                          </a:ln>
                          <a:solidFill>
                            <a:srgbClr val="0A017F"/>
                          </a:solidFill>
                          <a:effectLst/>
                          <a:latin typeface="Helvetica" charset="0"/>
                        </a:rPr>
                      </a:br>
                      <a:r>
                        <a:rPr kumimoji="0" lang="en-US" sz="2000" b="0" i="0" u="none" strike="noStrike" cap="none" normalizeH="0" baseline="0">
                          <a:ln>
                            <a:noFill/>
                          </a:ln>
                          <a:solidFill>
                            <a:srgbClr val="0A017F"/>
                          </a:solidFill>
                          <a:effectLst/>
                          <a:latin typeface="Helvetica" charset="0"/>
                        </a:rPr>
                        <a:t>report success or failure (non-blocking)</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r>
              <a:tr h="279400">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charset="0"/>
                        <a:buNone/>
                        <a:tabLst/>
                      </a:pPr>
                      <a:r>
                        <a:rPr kumimoji="0" lang="en-US" sz="2000" b="0" i="0" u="none" strike="noStrike" cap="none" normalizeH="0" baseline="0">
                          <a:ln>
                            <a:noFill/>
                          </a:ln>
                          <a:solidFill>
                            <a:srgbClr val="0A017F"/>
                          </a:solidFill>
                          <a:effectLst/>
                          <a:latin typeface="Courier" charset="0"/>
                          <a:ea typeface="Courier" charset="0"/>
                          <a:cs typeface="Courier" charset="0"/>
                        </a:rPr>
                        <a:t>eval(E)</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28575"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charset="0"/>
                        <a:buNone/>
                        <a:tabLst/>
                      </a:pPr>
                      <a:r>
                        <a:rPr kumimoji="0" lang="en-US" sz="2000" b="0" i="0" u="none" strike="noStrike" cap="none" normalizeH="0" baseline="0">
                          <a:ln>
                            <a:noFill/>
                          </a:ln>
                          <a:solidFill>
                            <a:srgbClr val="0A017F"/>
                          </a:solidFill>
                          <a:effectLst/>
                          <a:latin typeface="Helvetica" charset="0"/>
                        </a:rPr>
                        <a:t>evaluate E in a </a:t>
                      </a:r>
                      <a:r>
                        <a:rPr kumimoji="0" lang="en-US" sz="2000" b="0" i="1" u="none" strike="noStrike" cap="none" normalizeH="0" baseline="0">
                          <a:ln>
                            <a:noFill/>
                          </a:ln>
                          <a:solidFill>
                            <a:srgbClr val="7F0101"/>
                          </a:solidFill>
                          <a:effectLst/>
                          <a:latin typeface="Helvetica" charset="0"/>
                        </a:rPr>
                        <a:t>new process</a:t>
                      </a:r>
                      <a:br>
                        <a:rPr kumimoji="0" lang="en-US" sz="2000" b="0" i="1" u="none" strike="noStrike" cap="none" normalizeH="0" baseline="0">
                          <a:ln>
                            <a:noFill/>
                          </a:ln>
                          <a:solidFill>
                            <a:srgbClr val="7F0101"/>
                          </a:solidFill>
                          <a:effectLst/>
                          <a:latin typeface="Helvetica" charset="0"/>
                        </a:rPr>
                      </a:br>
                      <a:r>
                        <a:rPr kumimoji="0" lang="en-US" sz="2000" b="0" i="0" u="none" strike="noStrike" cap="none" normalizeH="0" baseline="0">
                          <a:ln>
                            <a:noFill/>
                          </a:ln>
                          <a:solidFill>
                            <a:srgbClr val="0A017F"/>
                          </a:solidFill>
                          <a:effectLst/>
                          <a:latin typeface="Helvetica" charset="0"/>
                        </a:rPr>
                        <a:t>leave the result in the tuple space</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28575" cap="flat" cmpd="sng" algn="ctr">
                      <a:solidFill>
                        <a:srgbClr val="00027F"/>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Date Placeholder 3"/>
          <p:cNvSpPr>
            <a:spLocks noGrp="1"/>
          </p:cNvSpPr>
          <p:nvPr>
            <p:ph type="dt" sz="quarter" idx="10"/>
          </p:nvPr>
        </p:nvSpPr>
        <p:spPr>
          <a:noFill/>
        </p:spPr>
        <p:txBody>
          <a:bodyPr/>
          <a:lstStyle/>
          <a:p>
            <a:r>
              <a:rPr lang="en-US" smtClean="0"/>
              <a:t>© Oscar Nierstrasz</a:t>
            </a:r>
            <a:endParaRPr lang="de-CH" smtClean="0"/>
          </a:p>
        </p:txBody>
      </p:sp>
      <p:sp>
        <p:nvSpPr>
          <p:cNvPr id="75779" name="Slide Number Placeholder 5"/>
          <p:cNvSpPr>
            <a:spLocks noGrp="1"/>
          </p:cNvSpPr>
          <p:nvPr>
            <p:ph type="sldNum" sz="quarter" idx="12"/>
          </p:nvPr>
        </p:nvSpPr>
        <p:spPr>
          <a:noFill/>
        </p:spPr>
        <p:txBody>
          <a:bodyPr/>
          <a:lstStyle/>
          <a:p>
            <a:fld id="{256B34ED-A7A2-C744-B286-E8A21887EF38}" type="slidenum">
              <a:rPr lang="de-CH" smtClean="0"/>
              <a:pPr/>
              <a:t>33</a:t>
            </a:fld>
            <a:endParaRPr lang="de-CH" sz="1400" smtClean="0">
              <a:solidFill>
                <a:srgbClr val="7E7E7E"/>
              </a:solidFill>
              <a:latin typeface="Times" charset="0"/>
            </a:endParaRPr>
          </a:p>
        </p:txBody>
      </p:sp>
      <p:pic>
        <p:nvPicPr>
          <p:cNvPr id="75780" name="Picture 2" descr="roadmap-grey"/>
          <p:cNvPicPr>
            <a:picLocks noChangeAspect="1" noChangeArrowheads="1"/>
          </p:cNvPicPr>
          <p:nvPr/>
        </p:nvPicPr>
        <p:blipFill>
          <a:blip r:embed="rId3"/>
          <a:srcRect/>
          <a:stretch>
            <a:fillRect/>
          </a:stretch>
        </p:blipFill>
        <p:spPr bwMode="auto">
          <a:xfrm>
            <a:off x="6629400" y="1905000"/>
            <a:ext cx="2116138" cy="1833563"/>
          </a:xfrm>
          <a:prstGeom prst="rect">
            <a:avLst/>
          </a:prstGeom>
          <a:noFill/>
          <a:ln w="9525">
            <a:noFill/>
            <a:miter lim="800000"/>
            <a:headEnd/>
            <a:tailEnd/>
          </a:ln>
        </p:spPr>
      </p:pic>
      <p:sp>
        <p:nvSpPr>
          <p:cNvPr id="75781" name="Rectangle 3"/>
          <p:cNvSpPr>
            <a:spLocks noGrp="1" noChangeArrowheads="1"/>
          </p:cNvSpPr>
          <p:nvPr>
            <p:ph type="title"/>
          </p:nvPr>
        </p:nvSpPr>
        <p:spPr/>
        <p:txBody>
          <a:bodyPr/>
          <a:lstStyle/>
          <a:p>
            <a:pPr eaLnBrk="1" hangingPunct="1"/>
            <a:r>
              <a:rPr lang="en-US"/>
              <a:t>Roadmap</a:t>
            </a:r>
          </a:p>
        </p:txBody>
      </p:sp>
      <p:sp>
        <p:nvSpPr>
          <p:cNvPr id="75782" name="Rectangle 4"/>
          <p:cNvSpPr>
            <a:spLocks noGrp="1" noChangeArrowheads="1"/>
          </p:cNvSpPr>
          <p:nvPr>
            <p:ph type="body" idx="1"/>
          </p:nvPr>
        </p:nvSpPr>
        <p:spPr/>
        <p:txBody>
          <a:bodyPr/>
          <a:lstStyle/>
          <a:p>
            <a:r>
              <a:rPr lang="en-US" dirty="0" smtClean="0"/>
              <a:t>What is Software Architecture?</a:t>
            </a:r>
          </a:p>
          <a:p>
            <a:r>
              <a:rPr lang="en-US" dirty="0" smtClean="0"/>
              <a:t>Three-layered application architecture</a:t>
            </a:r>
          </a:p>
          <a:p>
            <a:r>
              <a:rPr lang="en-US" dirty="0" smtClean="0"/>
              <a:t>Flow architectures</a:t>
            </a:r>
          </a:p>
          <a:p>
            <a:pPr lvl="1"/>
            <a:r>
              <a:rPr lang="en-US" dirty="0" smtClean="0"/>
              <a:t>Active Prime Sieve</a:t>
            </a:r>
          </a:p>
          <a:p>
            <a:r>
              <a:rPr lang="en-US" b="1" dirty="0" smtClean="0"/>
              <a:t>Blackboard architectures</a:t>
            </a:r>
          </a:p>
          <a:p>
            <a:pPr lvl="1"/>
            <a:r>
              <a:rPr lang="en-US" b="1" dirty="0" smtClean="0"/>
              <a:t>Fibonacci with Linda</a:t>
            </a:r>
          </a:p>
          <a:p>
            <a:r>
              <a:rPr lang="en-US" dirty="0" smtClean="0"/>
              <a:t>Thread Pools</a:t>
            </a:r>
            <a:endParaRPr lang="en-US" dirty="0" smtClean="0"/>
          </a:p>
          <a:p>
            <a:pPr lvl="1"/>
            <a:r>
              <a:rPr lang="en-US" dirty="0" err="1" smtClean="0"/>
              <a:t>WordCounter</a:t>
            </a:r>
            <a:endParaRPr lang="en-US" dirty="0" smtClean="0"/>
          </a:p>
        </p:txBody>
      </p:sp>
      <p:sp>
        <p:nvSpPr>
          <p:cNvPr id="75783" name="Footer Placeholder 7"/>
          <p:cNvSpPr>
            <a:spLocks noGrp="1"/>
          </p:cNvSpPr>
          <p:nvPr>
            <p:ph type="ftr" sz="quarter" idx="11"/>
          </p:nvPr>
        </p:nvSpPr>
        <p:spPr>
          <a:noFill/>
        </p:spPr>
        <p:txBody>
          <a:bodyPr/>
          <a:lstStyle/>
          <a:p>
            <a:r>
              <a:rPr lang="en-US" smtClean="0"/>
              <a:t>Architectural Styles for Concurrency</a:t>
            </a:r>
            <a:endParaRPr lang="de-CH"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Example: Fibonacci with JavaSpaces</a:t>
            </a:r>
          </a:p>
        </p:txBody>
      </p:sp>
      <p:sp>
        <p:nvSpPr>
          <p:cNvPr id="77827" name="Date Placeholder 3"/>
          <p:cNvSpPr>
            <a:spLocks noGrp="1"/>
          </p:cNvSpPr>
          <p:nvPr>
            <p:ph type="dt" sz="quarter" idx="10"/>
          </p:nvPr>
        </p:nvSpPr>
        <p:spPr>
          <a:noFill/>
        </p:spPr>
        <p:txBody>
          <a:bodyPr/>
          <a:lstStyle/>
          <a:p>
            <a:r>
              <a:rPr lang="en-US" smtClean="0"/>
              <a:t>© Oscar Nierstrasz</a:t>
            </a:r>
            <a:endParaRPr lang="de-CH" smtClean="0"/>
          </a:p>
        </p:txBody>
      </p:sp>
      <p:sp>
        <p:nvSpPr>
          <p:cNvPr id="77828"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77829" name="Slide Number Placeholder 5"/>
          <p:cNvSpPr>
            <a:spLocks noGrp="1"/>
          </p:cNvSpPr>
          <p:nvPr>
            <p:ph type="sldNum" sz="quarter" idx="12"/>
          </p:nvPr>
        </p:nvSpPr>
        <p:spPr>
          <a:noFill/>
        </p:spPr>
        <p:txBody>
          <a:bodyPr/>
          <a:lstStyle/>
          <a:p>
            <a:fld id="{A594A9C3-A3D2-F543-B23A-6F7B79CFC11D}" type="slidenum">
              <a:rPr lang="de-CH" smtClean="0"/>
              <a:pPr/>
              <a:t>34</a:t>
            </a:fld>
            <a:endParaRPr lang="de-CH" sz="1400" smtClean="0">
              <a:solidFill>
                <a:srgbClr val="7E7E7E"/>
              </a:solidFill>
              <a:latin typeface="Times" charset="0"/>
            </a:endParaRPr>
          </a:p>
        </p:txBody>
      </p:sp>
      <p:sp>
        <p:nvSpPr>
          <p:cNvPr id="77830" name="Rectangle 4"/>
          <p:cNvSpPr>
            <a:spLocks noChangeArrowheads="1"/>
          </p:cNvSpPr>
          <p:nvPr/>
        </p:nvSpPr>
        <p:spPr bwMode="auto">
          <a:xfrm>
            <a:off x="220663" y="1828800"/>
            <a:ext cx="8694737" cy="4379913"/>
          </a:xfrm>
          <a:prstGeom prst="rect">
            <a:avLst/>
          </a:prstGeom>
          <a:solidFill>
            <a:schemeClr val="bg1"/>
          </a:solidFill>
          <a:ln w="9525">
            <a:solidFill>
              <a:schemeClr val="tx1"/>
            </a:solidFill>
            <a:miter lim="800000"/>
            <a:headEnd/>
            <a:tailEnd/>
          </a:ln>
        </p:spPr>
        <p:txBody>
          <a:bodyPr wrap="none">
            <a:prstTxWarp prst="textNoShape">
              <a:avLst/>
            </a:prstTxWarp>
            <a:spAutoFit/>
          </a:bodyPr>
          <a:lstStyle/>
          <a:p>
            <a:pPr defTabSz="379413" eaLnBrk="1" hangingPunct="1">
              <a:lnSpc>
                <a:spcPct val="90000"/>
              </a:lnSpc>
              <a:spcBef>
                <a:spcPct val="20000"/>
              </a:spcBef>
              <a:buClr>
                <a:schemeClr val="hlink"/>
              </a:buClr>
              <a:buSzPct val="85000"/>
              <a:buFont typeface="Helvetica CE" charset="0"/>
              <a:buNone/>
            </a:pPr>
            <a:r>
              <a:rPr lang="en-US" sz="1600" dirty="0" err="1">
                <a:solidFill>
                  <a:srgbClr val="0A017F"/>
                </a:solidFill>
                <a:latin typeface="Courier" charset="0"/>
                <a:ea typeface="Courier" charset="0"/>
                <a:cs typeface="Courier" charset="0"/>
              </a:rPr>
              <a:t>int</a:t>
            </a:r>
            <a:r>
              <a:rPr lang="en-US" sz="1600" dirty="0">
                <a:solidFill>
                  <a:srgbClr val="0A017F"/>
                </a:solidFill>
                <a:latin typeface="Courier" charset="0"/>
                <a:ea typeface="Courier" charset="0"/>
                <a:cs typeface="Courier" charset="0"/>
              </a:rPr>
              <a:t> </a:t>
            </a:r>
            <a:r>
              <a:rPr lang="en-US" sz="1600" dirty="0" err="1">
                <a:solidFill>
                  <a:srgbClr val="0A017F"/>
                </a:solidFill>
                <a:latin typeface="Courier" charset="0"/>
                <a:ea typeface="Courier" charset="0"/>
                <a:cs typeface="Courier" charset="0"/>
              </a:rPr>
              <a:t>fib(final</a:t>
            </a:r>
            <a:r>
              <a:rPr lang="en-US" sz="1600" dirty="0">
                <a:solidFill>
                  <a:srgbClr val="0A017F"/>
                </a:solidFill>
                <a:latin typeface="Courier" charset="0"/>
                <a:ea typeface="Courier" charset="0"/>
                <a:cs typeface="Courier" charset="0"/>
              </a:rPr>
              <a:t> </a:t>
            </a:r>
            <a:r>
              <a:rPr lang="en-US" sz="1600" dirty="0" err="1">
                <a:solidFill>
                  <a:srgbClr val="0A017F"/>
                </a:solidFill>
                <a:latin typeface="Courier" charset="0"/>
                <a:ea typeface="Courier" charset="0"/>
                <a:cs typeface="Courier" charset="0"/>
              </a:rPr>
              <a:t>int</a:t>
            </a:r>
            <a:r>
              <a:rPr lang="en-US" sz="1600" dirty="0">
                <a:solidFill>
                  <a:srgbClr val="0A017F"/>
                </a:solidFill>
                <a:latin typeface="Courier" charset="0"/>
                <a:ea typeface="Courier" charset="0"/>
                <a:cs typeface="Courier" charset="0"/>
              </a:rPr>
              <a:t> </a:t>
            </a:r>
            <a:r>
              <a:rPr lang="en-US" sz="1600" dirty="0" err="1">
                <a:solidFill>
                  <a:srgbClr val="0A017F"/>
                </a:solidFill>
                <a:latin typeface="Courier" charset="0"/>
                <a:ea typeface="Courier" charset="0"/>
                <a:cs typeface="Courier" charset="0"/>
              </a:rPr>
              <a:t>n</a:t>
            </a:r>
            <a:r>
              <a:rPr lang="en-US" sz="1600" dirty="0">
                <a:solidFill>
                  <a:srgbClr val="0A017F"/>
                </a:solidFill>
                <a:latin typeface="Courier" charset="0"/>
                <a:ea typeface="Courier" charset="0"/>
                <a:cs typeface="Courier" charset="0"/>
              </a:rPr>
              <a:t>) {</a:t>
            </a:r>
          </a:p>
          <a:p>
            <a:pPr defTabSz="379413" eaLnBrk="1" hangingPunct="1">
              <a:lnSpc>
                <a:spcPct val="90000"/>
              </a:lnSpc>
              <a:spcBef>
                <a:spcPct val="20000"/>
              </a:spcBef>
              <a:buClr>
                <a:schemeClr val="hlink"/>
              </a:buClr>
              <a:buSzPct val="85000"/>
              <a:buFont typeface="Helvetica CE" charset="0"/>
              <a:buNone/>
            </a:pPr>
            <a:r>
              <a:rPr lang="en-US" sz="1600" dirty="0">
                <a:solidFill>
                  <a:srgbClr val="0A017F"/>
                </a:solidFill>
                <a:latin typeface="Courier" charset="0"/>
                <a:ea typeface="Courier" charset="0"/>
                <a:cs typeface="Courier" charset="0"/>
              </a:rPr>
              <a:t>	</a:t>
            </a:r>
            <a:r>
              <a:rPr lang="en-US" sz="1600" dirty="0" err="1">
                <a:solidFill>
                  <a:srgbClr val="0A017F"/>
                </a:solidFill>
                <a:latin typeface="Courier" charset="0"/>
                <a:ea typeface="Courier" charset="0"/>
                <a:cs typeface="Courier" charset="0"/>
              </a:rPr>
              <a:t>Tuple</a:t>
            </a:r>
            <a:r>
              <a:rPr lang="en-US" sz="1600" dirty="0">
                <a:solidFill>
                  <a:srgbClr val="0A017F"/>
                </a:solidFill>
                <a:latin typeface="Courier" charset="0"/>
                <a:ea typeface="Courier" charset="0"/>
                <a:cs typeface="Courier" charset="0"/>
              </a:rPr>
              <a:t> </a:t>
            </a:r>
            <a:r>
              <a:rPr lang="en-US" sz="1600" dirty="0" err="1">
                <a:solidFill>
                  <a:srgbClr val="0A017F"/>
                </a:solidFill>
                <a:latin typeface="Courier" charset="0"/>
                <a:ea typeface="Courier" charset="0"/>
                <a:cs typeface="Courier" charset="0"/>
              </a:rPr>
              <a:t>tuple</a:t>
            </a:r>
            <a:r>
              <a:rPr lang="en-US" sz="1600" dirty="0">
                <a:solidFill>
                  <a:srgbClr val="0A017F"/>
                </a:solidFill>
                <a:latin typeface="Courier" charset="0"/>
                <a:ea typeface="Courier" charset="0"/>
                <a:cs typeface="Courier" charset="0"/>
              </a:rPr>
              <a:t>;</a:t>
            </a:r>
          </a:p>
          <a:p>
            <a:pPr defTabSz="379413" eaLnBrk="1" hangingPunct="1">
              <a:lnSpc>
                <a:spcPct val="90000"/>
              </a:lnSpc>
              <a:spcBef>
                <a:spcPct val="20000"/>
              </a:spcBef>
              <a:buClr>
                <a:schemeClr val="hlink"/>
              </a:buClr>
              <a:buSzPct val="85000"/>
              <a:buFont typeface="Helvetica CE" charset="0"/>
              <a:buNone/>
            </a:pPr>
            <a:r>
              <a:rPr lang="en-US" sz="1600" b="1" dirty="0">
                <a:solidFill>
                  <a:srgbClr val="0A017F"/>
                </a:solidFill>
                <a:latin typeface="Courier" charset="0"/>
                <a:ea typeface="Courier" charset="0"/>
                <a:cs typeface="Courier" charset="0"/>
              </a:rPr>
              <a:t>	</a:t>
            </a:r>
            <a:r>
              <a:rPr lang="en-US" sz="1600" b="1" dirty="0" err="1">
                <a:solidFill>
                  <a:srgbClr val="0A017F"/>
                </a:solidFill>
                <a:latin typeface="Courier" charset="0"/>
                <a:ea typeface="Courier" charset="0"/>
                <a:cs typeface="Courier" charset="0"/>
              </a:rPr>
              <a:t>tuple</a:t>
            </a:r>
            <a:r>
              <a:rPr lang="en-US" sz="1600" b="1" dirty="0">
                <a:solidFill>
                  <a:srgbClr val="0A017F"/>
                </a:solidFill>
                <a:latin typeface="Courier" charset="0"/>
                <a:ea typeface="Courier" charset="0"/>
                <a:cs typeface="Courier" charset="0"/>
              </a:rPr>
              <a:t> = </a:t>
            </a:r>
            <a:r>
              <a:rPr lang="en-US" sz="1600" b="1" dirty="0" err="1">
                <a:solidFill>
                  <a:srgbClr val="0A017F"/>
                </a:solidFill>
                <a:latin typeface="Courier" charset="0"/>
                <a:ea typeface="Courier" charset="0"/>
                <a:cs typeface="Courier" charset="0"/>
              </a:rPr>
              <a:t>rdp(new</a:t>
            </a:r>
            <a:r>
              <a:rPr lang="en-US" sz="1600" b="1" dirty="0">
                <a:solidFill>
                  <a:srgbClr val="0A017F"/>
                </a:solidFill>
                <a:latin typeface="Courier" charset="0"/>
                <a:ea typeface="Courier" charset="0"/>
                <a:cs typeface="Courier" charset="0"/>
              </a:rPr>
              <a:t> </a:t>
            </a:r>
            <a:r>
              <a:rPr lang="en-US" sz="1600" b="1" dirty="0" err="1">
                <a:solidFill>
                  <a:srgbClr val="0A017F"/>
                </a:solidFill>
                <a:latin typeface="Courier" charset="0"/>
                <a:ea typeface="Courier" charset="0"/>
                <a:cs typeface="Courier" charset="0"/>
              </a:rPr>
              <a:t>Tuple("Fib</a:t>
            </a:r>
            <a:r>
              <a:rPr lang="en-US" sz="1600" b="1" dirty="0">
                <a:solidFill>
                  <a:srgbClr val="0A017F"/>
                </a:solidFill>
                <a:latin typeface="Courier" charset="0"/>
                <a:ea typeface="Courier" charset="0"/>
                <a:cs typeface="Courier" charset="0"/>
              </a:rPr>
              <a:t>", </a:t>
            </a:r>
            <a:r>
              <a:rPr lang="en-US" sz="1600" b="1" dirty="0" err="1">
                <a:solidFill>
                  <a:srgbClr val="0A017F"/>
                </a:solidFill>
                <a:latin typeface="Courier" charset="0"/>
                <a:ea typeface="Courier" charset="0"/>
                <a:cs typeface="Courier" charset="0"/>
              </a:rPr>
              <a:t>n</a:t>
            </a:r>
            <a:r>
              <a:rPr lang="en-US" sz="1600" b="1" dirty="0">
                <a:solidFill>
                  <a:srgbClr val="0A017F"/>
                </a:solidFill>
                <a:latin typeface="Courier" charset="0"/>
                <a:ea typeface="Courier" charset="0"/>
                <a:cs typeface="Courier" charset="0"/>
              </a:rPr>
              <a:t>, null));</a:t>
            </a:r>
            <a:r>
              <a:rPr lang="en-US" sz="1600" b="1" dirty="0" smtClean="0">
                <a:solidFill>
                  <a:srgbClr val="0A017F"/>
                </a:solidFill>
                <a:latin typeface="Courier" charset="0"/>
                <a:ea typeface="Courier" charset="0"/>
                <a:cs typeface="Courier" charset="0"/>
              </a:rPr>
              <a:t>			</a:t>
            </a:r>
            <a:r>
              <a:rPr lang="en-US" sz="1600" b="1" i="1" dirty="0">
                <a:solidFill>
                  <a:schemeClr val="accent2"/>
                </a:solidFill>
                <a:latin typeface="Courier" charset="0"/>
                <a:ea typeface="Courier" charset="0"/>
                <a:cs typeface="Courier" charset="0"/>
              </a:rPr>
              <a:t>// non-blocking</a:t>
            </a:r>
          </a:p>
          <a:p>
            <a:pPr defTabSz="379413" eaLnBrk="1" hangingPunct="1">
              <a:lnSpc>
                <a:spcPct val="90000"/>
              </a:lnSpc>
              <a:spcBef>
                <a:spcPct val="20000"/>
              </a:spcBef>
              <a:buClr>
                <a:schemeClr val="hlink"/>
              </a:buClr>
              <a:buSzPct val="85000"/>
              <a:buFont typeface="Helvetica CE" charset="0"/>
              <a:buNone/>
            </a:pPr>
            <a:r>
              <a:rPr lang="en-US" sz="1600" dirty="0">
                <a:solidFill>
                  <a:srgbClr val="0A017F"/>
                </a:solidFill>
                <a:latin typeface="Courier" charset="0"/>
                <a:ea typeface="Courier" charset="0"/>
                <a:cs typeface="Courier" charset="0"/>
              </a:rPr>
              <a:t>	if (</a:t>
            </a:r>
            <a:r>
              <a:rPr lang="en-US" sz="1600" dirty="0" err="1">
                <a:solidFill>
                  <a:srgbClr val="0A017F"/>
                </a:solidFill>
                <a:latin typeface="Courier" charset="0"/>
                <a:ea typeface="Courier" charset="0"/>
                <a:cs typeface="Courier" charset="0"/>
              </a:rPr>
              <a:t>tuple</a:t>
            </a:r>
            <a:r>
              <a:rPr lang="en-US" sz="1600" dirty="0">
                <a:solidFill>
                  <a:srgbClr val="0A017F"/>
                </a:solidFill>
                <a:latin typeface="Courier" charset="0"/>
                <a:ea typeface="Courier" charset="0"/>
                <a:cs typeface="Courier" charset="0"/>
              </a:rPr>
              <a:t> != null) {</a:t>
            </a:r>
          </a:p>
          <a:p>
            <a:pPr defTabSz="379413" eaLnBrk="1" hangingPunct="1">
              <a:lnSpc>
                <a:spcPct val="90000"/>
              </a:lnSpc>
              <a:spcBef>
                <a:spcPct val="20000"/>
              </a:spcBef>
              <a:buClr>
                <a:schemeClr val="hlink"/>
              </a:buClr>
              <a:buSzPct val="85000"/>
              <a:buFont typeface="Helvetica CE" charset="0"/>
              <a:buNone/>
            </a:pPr>
            <a:r>
              <a:rPr lang="en-US" sz="1600" dirty="0">
                <a:solidFill>
                  <a:srgbClr val="0A017F"/>
                </a:solidFill>
                <a:latin typeface="Courier" charset="0"/>
                <a:ea typeface="Courier" charset="0"/>
                <a:cs typeface="Courier" charset="0"/>
              </a:rPr>
              <a:t>		return </a:t>
            </a:r>
            <a:r>
              <a:rPr lang="en-US" sz="1600" dirty="0" err="1">
                <a:solidFill>
                  <a:srgbClr val="0A017F"/>
                </a:solidFill>
                <a:latin typeface="Courier" charset="0"/>
                <a:ea typeface="Courier" charset="0"/>
                <a:cs typeface="Courier" charset="0"/>
              </a:rPr>
              <a:t>tuple.result</a:t>
            </a:r>
            <a:r>
              <a:rPr lang="en-US" sz="1600" dirty="0">
                <a:solidFill>
                  <a:srgbClr val="0A017F"/>
                </a:solidFill>
                <a:latin typeface="Courier" charset="0"/>
                <a:ea typeface="Courier" charset="0"/>
                <a:cs typeface="Courier" charset="0"/>
              </a:rPr>
              <a:t>;</a:t>
            </a:r>
          </a:p>
          <a:p>
            <a:pPr defTabSz="379413" eaLnBrk="1" hangingPunct="1">
              <a:lnSpc>
                <a:spcPct val="90000"/>
              </a:lnSpc>
              <a:spcBef>
                <a:spcPct val="20000"/>
              </a:spcBef>
              <a:buClr>
                <a:schemeClr val="hlink"/>
              </a:buClr>
              <a:buSzPct val="85000"/>
              <a:buFont typeface="Helvetica CE" charset="0"/>
              <a:buNone/>
            </a:pPr>
            <a:r>
              <a:rPr lang="en-US" sz="1600" dirty="0">
                <a:solidFill>
                  <a:srgbClr val="0A017F"/>
                </a:solidFill>
                <a:latin typeface="Courier" charset="0"/>
                <a:ea typeface="Courier" charset="0"/>
                <a:cs typeface="Courier" charset="0"/>
              </a:rPr>
              <a:t>	}</a:t>
            </a:r>
          </a:p>
          <a:p>
            <a:pPr defTabSz="379413" eaLnBrk="1" hangingPunct="1">
              <a:lnSpc>
                <a:spcPct val="90000"/>
              </a:lnSpc>
              <a:spcBef>
                <a:spcPct val="20000"/>
              </a:spcBef>
              <a:buClr>
                <a:schemeClr val="hlink"/>
              </a:buClr>
              <a:buSzPct val="85000"/>
              <a:buFont typeface="Helvetica CE" charset="0"/>
              <a:buNone/>
            </a:pPr>
            <a:r>
              <a:rPr lang="en-US" sz="1600" dirty="0">
                <a:solidFill>
                  <a:srgbClr val="0A017F"/>
                </a:solidFill>
                <a:latin typeface="Courier" charset="0"/>
                <a:ea typeface="Courier" charset="0"/>
                <a:cs typeface="Courier" charset="0"/>
              </a:rPr>
              <a:t>	if (</a:t>
            </a:r>
            <a:r>
              <a:rPr lang="en-US" sz="1600" dirty="0" err="1">
                <a:solidFill>
                  <a:srgbClr val="0A017F"/>
                </a:solidFill>
                <a:latin typeface="Courier" charset="0"/>
                <a:ea typeface="Courier" charset="0"/>
                <a:cs typeface="Courier" charset="0"/>
              </a:rPr>
              <a:t>n</a:t>
            </a:r>
            <a:r>
              <a:rPr lang="en-US" sz="1600" dirty="0">
                <a:solidFill>
                  <a:srgbClr val="0A017F"/>
                </a:solidFill>
                <a:latin typeface="Courier" charset="0"/>
                <a:ea typeface="Courier" charset="0"/>
                <a:cs typeface="Courier" charset="0"/>
              </a:rPr>
              <a:t>&lt;2) {</a:t>
            </a:r>
          </a:p>
          <a:p>
            <a:pPr defTabSz="379413" eaLnBrk="1" hangingPunct="1">
              <a:lnSpc>
                <a:spcPct val="90000"/>
              </a:lnSpc>
              <a:spcBef>
                <a:spcPct val="20000"/>
              </a:spcBef>
              <a:buClr>
                <a:schemeClr val="hlink"/>
              </a:buClr>
              <a:buSzPct val="85000"/>
              <a:buFont typeface="Helvetica CE" charset="0"/>
              <a:buNone/>
            </a:pPr>
            <a:r>
              <a:rPr lang="en-US" sz="1600" b="1" dirty="0">
                <a:solidFill>
                  <a:srgbClr val="0A017F"/>
                </a:solidFill>
                <a:latin typeface="Courier" charset="0"/>
                <a:ea typeface="Courier" charset="0"/>
                <a:cs typeface="Courier" charset="0"/>
              </a:rPr>
              <a:t>		</a:t>
            </a:r>
            <a:r>
              <a:rPr lang="en-US" sz="1600" b="1" dirty="0" err="1">
                <a:solidFill>
                  <a:srgbClr val="0A017F"/>
                </a:solidFill>
                <a:latin typeface="Courier" charset="0"/>
                <a:ea typeface="Courier" charset="0"/>
                <a:cs typeface="Courier" charset="0"/>
              </a:rPr>
              <a:t>out(new</a:t>
            </a:r>
            <a:r>
              <a:rPr lang="en-US" sz="1600" b="1" dirty="0">
                <a:solidFill>
                  <a:srgbClr val="0A017F"/>
                </a:solidFill>
                <a:latin typeface="Courier" charset="0"/>
                <a:ea typeface="Courier" charset="0"/>
                <a:cs typeface="Courier" charset="0"/>
              </a:rPr>
              <a:t> </a:t>
            </a:r>
            <a:r>
              <a:rPr lang="en-US" sz="1600" b="1" dirty="0" err="1">
                <a:solidFill>
                  <a:srgbClr val="0A017F"/>
                </a:solidFill>
                <a:latin typeface="Courier" charset="0"/>
                <a:ea typeface="Courier" charset="0"/>
                <a:cs typeface="Courier" charset="0"/>
              </a:rPr>
              <a:t>Tuple("Fib</a:t>
            </a:r>
            <a:r>
              <a:rPr lang="en-US" sz="1600" b="1" dirty="0">
                <a:solidFill>
                  <a:srgbClr val="0A017F"/>
                </a:solidFill>
                <a:latin typeface="Courier" charset="0"/>
                <a:ea typeface="Courier" charset="0"/>
                <a:cs typeface="Courier" charset="0"/>
              </a:rPr>
              <a:t>", </a:t>
            </a:r>
            <a:r>
              <a:rPr lang="en-US" sz="1600" b="1" dirty="0" err="1">
                <a:solidFill>
                  <a:srgbClr val="0A017F"/>
                </a:solidFill>
                <a:latin typeface="Courier" charset="0"/>
                <a:ea typeface="Courier" charset="0"/>
                <a:cs typeface="Courier" charset="0"/>
              </a:rPr>
              <a:t>n</a:t>
            </a:r>
            <a:r>
              <a:rPr lang="en-US" sz="1600" b="1" dirty="0">
                <a:solidFill>
                  <a:srgbClr val="0A017F"/>
                </a:solidFill>
                <a:latin typeface="Courier" charset="0"/>
                <a:ea typeface="Courier" charset="0"/>
                <a:cs typeface="Courier" charset="0"/>
              </a:rPr>
              <a:t>, 1));			</a:t>
            </a:r>
            <a:r>
              <a:rPr lang="en-US" sz="1600" b="1">
                <a:solidFill>
                  <a:srgbClr val="0A017F"/>
                </a:solidFill>
                <a:latin typeface="Courier" charset="0"/>
                <a:ea typeface="Courier" charset="0"/>
                <a:cs typeface="Courier" charset="0"/>
              </a:rPr>
              <a:t>	</a:t>
            </a:r>
            <a:r>
              <a:rPr lang="en-US" sz="1600" b="1" smtClean="0">
                <a:solidFill>
                  <a:srgbClr val="0A017F"/>
                </a:solidFill>
                <a:latin typeface="Courier" charset="0"/>
                <a:ea typeface="Courier" charset="0"/>
                <a:cs typeface="Courier" charset="0"/>
              </a:rPr>
              <a:t>			</a:t>
            </a:r>
            <a:r>
              <a:rPr lang="en-US" sz="1600" b="1" dirty="0" smtClean="0">
                <a:solidFill>
                  <a:srgbClr val="0A017F"/>
                </a:solidFill>
                <a:latin typeface="Courier" charset="0"/>
                <a:ea typeface="Courier" charset="0"/>
                <a:cs typeface="Courier" charset="0"/>
              </a:rPr>
              <a:t>	</a:t>
            </a:r>
            <a:r>
              <a:rPr lang="en-US" sz="1600" b="1" i="1" dirty="0" smtClean="0">
                <a:solidFill>
                  <a:srgbClr val="7E0007"/>
                </a:solidFill>
                <a:latin typeface="Courier" charset="0"/>
                <a:ea typeface="Courier" charset="0"/>
                <a:cs typeface="Courier" charset="0"/>
              </a:rPr>
              <a:t>/</a:t>
            </a:r>
            <a:r>
              <a:rPr lang="en-US" sz="1600" b="1" i="1" dirty="0">
                <a:solidFill>
                  <a:srgbClr val="7E0007"/>
                </a:solidFill>
                <a:latin typeface="Courier" charset="0"/>
                <a:ea typeface="Courier" charset="0"/>
                <a:cs typeface="Courier" charset="0"/>
              </a:rPr>
              <a:t>/ non-blocking</a:t>
            </a:r>
          </a:p>
          <a:p>
            <a:pPr defTabSz="379413" eaLnBrk="1" hangingPunct="1">
              <a:lnSpc>
                <a:spcPct val="90000"/>
              </a:lnSpc>
              <a:spcBef>
                <a:spcPct val="20000"/>
              </a:spcBef>
              <a:buClr>
                <a:schemeClr val="hlink"/>
              </a:buClr>
              <a:buSzPct val="85000"/>
              <a:buFont typeface="Helvetica CE" charset="0"/>
              <a:buNone/>
            </a:pPr>
            <a:r>
              <a:rPr lang="en-US" sz="1600" dirty="0">
                <a:solidFill>
                  <a:srgbClr val="0A017F"/>
                </a:solidFill>
                <a:latin typeface="Courier" charset="0"/>
                <a:ea typeface="Courier" charset="0"/>
                <a:cs typeface="Courier" charset="0"/>
              </a:rPr>
              <a:t>		return 1;</a:t>
            </a:r>
          </a:p>
          <a:p>
            <a:pPr defTabSz="379413" eaLnBrk="1" hangingPunct="1">
              <a:lnSpc>
                <a:spcPct val="90000"/>
              </a:lnSpc>
              <a:spcBef>
                <a:spcPct val="20000"/>
              </a:spcBef>
              <a:buClr>
                <a:schemeClr val="hlink"/>
              </a:buClr>
              <a:buSzPct val="85000"/>
              <a:buFont typeface="Helvetica CE" charset="0"/>
              <a:buNone/>
            </a:pPr>
            <a:r>
              <a:rPr lang="en-US" sz="1600" dirty="0">
                <a:solidFill>
                  <a:srgbClr val="0A017F"/>
                </a:solidFill>
                <a:latin typeface="Courier" charset="0"/>
                <a:ea typeface="Courier" charset="0"/>
                <a:cs typeface="Courier" charset="0"/>
              </a:rPr>
              <a:t>	}</a:t>
            </a:r>
          </a:p>
          <a:p>
            <a:pPr defTabSz="379413" eaLnBrk="1" hangingPunct="1">
              <a:lnSpc>
                <a:spcPct val="90000"/>
              </a:lnSpc>
              <a:spcBef>
                <a:spcPct val="20000"/>
              </a:spcBef>
              <a:buClr>
                <a:schemeClr val="hlink"/>
              </a:buClr>
              <a:buSzPct val="85000"/>
              <a:buFont typeface="Helvetica CE" charset="0"/>
              <a:buNone/>
            </a:pPr>
            <a:r>
              <a:rPr lang="en-US" sz="1600" b="1" dirty="0">
                <a:solidFill>
                  <a:srgbClr val="0A017F"/>
                </a:solidFill>
                <a:latin typeface="Courier" charset="0"/>
                <a:ea typeface="Courier" charset="0"/>
                <a:cs typeface="Courier" charset="0"/>
              </a:rPr>
              <a:t>	</a:t>
            </a:r>
            <a:r>
              <a:rPr lang="en-US" sz="1600" b="1" dirty="0" err="1">
                <a:solidFill>
                  <a:srgbClr val="0A017F"/>
                </a:solidFill>
                <a:latin typeface="Courier" charset="0"/>
                <a:ea typeface="Courier" charset="0"/>
                <a:cs typeface="Courier" charset="0"/>
              </a:rPr>
              <a:t>eval("Fib</a:t>
            </a:r>
            <a:r>
              <a:rPr lang="en-US" sz="1600" b="1" dirty="0">
                <a:solidFill>
                  <a:srgbClr val="0A017F"/>
                </a:solidFill>
                <a:latin typeface="Courier" charset="0"/>
                <a:ea typeface="Courier" charset="0"/>
                <a:cs typeface="Courier" charset="0"/>
              </a:rPr>
              <a:t>", </a:t>
            </a:r>
            <a:r>
              <a:rPr lang="en-US" sz="1600" b="1" dirty="0" err="1">
                <a:solidFill>
                  <a:srgbClr val="0A017F"/>
                </a:solidFill>
                <a:latin typeface="Courier" charset="0"/>
                <a:ea typeface="Courier" charset="0"/>
                <a:cs typeface="Courier" charset="0"/>
              </a:rPr>
              <a:t>n</a:t>
            </a:r>
            <a:r>
              <a:rPr lang="en-US" sz="1600" b="1" dirty="0">
                <a:solidFill>
                  <a:srgbClr val="0A017F"/>
                </a:solidFill>
                <a:latin typeface="Courier" charset="0"/>
                <a:ea typeface="Courier" charset="0"/>
                <a:cs typeface="Courier" charset="0"/>
              </a:rPr>
              <a:t>, new </a:t>
            </a:r>
            <a:r>
              <a:rPr lang="en-US" sz="1600" b="1" dirty="0" err="1">
                <a:solidFill>
                  <a:srgbClr val="0A017F"/>
                </a:solidFill>
                <a:latin typeface="Courier" charset="0"/>
                <a:ea typeface="Courier" charset="0"/>
                <a:cs typeface="Courier" charset="0"/>
              </a:rPr>
              <a:t>Eval("fib</a:t>
            </a:r>
            <a:r>
              <a:rPr lang="en-US" sz="1600" b="1" dirty="0">
                <a:solidFill>
                  <a:srgbClr val="0A017F"/>
                </a:solidFill>
                <a:latin typeface="Courier" charset="0"/>
                <a:ea typeface="Courier" charset="0"/>
                <a:cs typeface="Courier" charset="0"/>
              </a:rPr>
              <a:t>(" + (n-1) + ")+fib(" + (n-2) + ")") {</a:t>
            </a:r>
          </a:p>
          <a:p>
            <a:pPr defTabSz="379413" eaLnBrk="1" hangingPunct="1">
              <a:lnSpc>
                <a:spcPct val="90000"/>
              </a:lnSpc>
              <a:spcBef>
                <a:spcPct val="20000"/>
              </a:spcBef>
              <a:buClr>
                <a:schemeClr val="hlink"/>
              </a:buClr>
              <a:buSzPct val="85000"/>
              <a:buFont typeface="Helvetica CE" charset="0"/>
              <a:buNone/>
            </a:pPr>
            <a:r>
              <a:rPr lang="en-US" sz="1600" b="1" dirty="0">
                <a:solidFill>
                  <a:srgbClr val="0A017F"/>
                </a:solidFill>
                <a:latin typeface="Courier" charset="0"/>
                <a:ea typeface="Courier" charset="0"/>
                <a:cs typeface="Courier" charset="0"/>
              </a:rPr>
              <a:t>		public </a:t>
            </a:r>
            <a:r>
              <a:rPr lang="en-US" sz="1600" b="1" dirty="0" err="1">
                <a:solidFill>
                  <a:srgbClr val="0A017F"/>
                </a:solidFill>
                <a:latin typeface="Courier" charset="0"/>
                <a:ea typeface="Courier" charset="0"/>
                <a:cs typeface="Courier" charset="0"/>
              </a:rPr>
              <a:t>int</a:t>
            </a:r>
            <a:r>
              <a:rPr lang="en-US" sz="1600" b="1" dirty="0">
                <a:solidFill>
                  <a:srgbClr val="0A017F"/>
                </a:solidFill>
                <a:latin typeface="Courier" charset="0"/>
                <a:ea typeface="Courier" charset="0"/>
                <a:cs typeface="Courier" charset="0"/>
              </a:rPr>
              <a:t> </a:t>
            </a:r>
            <a:r>
              <a:rPr lang="en-US" sz="1600" b="1" dirty="0" err="1">
                <a:solidFill>
                  <a:srgbClr val="0A017F"/>
                </a:solidFill>
                <a:latin typeface="Courier" charset="0"/>
                <a:ea typeface="Courier" charset="0"/>
                <a:cs typeface="Courier" charset="0"/>
              </a:rPr>
              <a:t>expr</a:t>
            </a:r>
            <a:r>
              <a:rPr lang="en-US" sz="1600" b="1" dirty="0">
                <a:solidFill>
                  <a:srgbClr val="0A017F"/>
                </a:solidFill>
                <a:latin typeface="Courier" charset="0"/>
                <a:ea typeface="Courier" charset="0"/>
                <a:cs typeface="Courier" charset="0"/>
              </a:rPr>
              <a:t>() { return fib(n-1)+fib(n-2); }</a:t>
            </a:r>
          </a:p>
          <a:p>
            <a:pPr defTabSz="379413" eaLnBrk="1" hangingPunct="1">
              <a:lnSpc>
                <a:spcPct val="90000"/>
              </a:lnSpc>
              <a:spcBef>
                <a:spcPct val="20000"/>
              </a:spcBef>
              <a:buClr>
                <a:schemeClr val="hlink"/>
              </a:buClr>
              <a:buSzPct val="85000"/>
              <a:buFont typeface="Helvetica CE" charset="0"/>
              <a:buNone/>
            </a:pPr>
            <a:r>
              <a:rPr lang="en-US" sz="1600" b="1" dirty="0">
                <a:solidFill>
                  <a:srgbClr val="0A017F"/>
                </a:solidFill>
                <a:latin typeface="Courier" charset="0"/>
                <a:ea typeface="Courier" charset="0"/>
                <a:cs typeface="Courier" charset="0"/>
              </a:rPr>
              <a:t>	} );</a:t>
            </a:r>
          </a:p>
          <a:p>
            <a:pPr defTabSz="379413" eaLnBrk="1" hangingPunct="1">
              <a:lnSpc>
                <a:spcPct val="90000"/>
              </a:lnSpc>
              <a:spcBef>
                <a:spcPct val="20000"/>
              </a:spcBef>
              <a:buClr>
                <a:schemeClr val="hlink"/>
              </a:buClr>
              <a:buSzPct val="85000"/>
              <a:buFont typeface="Helvetica CE" charset="0"/>
              <a:buNone/>
            </a:pPr>
            <a:r>
              <a:rPr lang="en-US" sz="1600" b="1" dirty="0">
                <a:solidFill>
                  <a:srgbClr val="0A017F"/>
                </a:solidFill>
                <a:latin typeface="Courier" charset="0"/>
                <a:ea typeface="Courier" charset="0"/>
                <a:cs typeface="Courier" charset="0"/>
              </a:rPr>
              <a:t>	</a:t>
            </a:r>
            <a:r>
              <a:rPr lang="en-US" sz="1600" b="1" dirty="0" err="1">
                <a:solidFill>
                  <a:srgbClr val="0A017F"/>
                </a:solidFill>
                <a:latin typeface="Courier" charset="0"/>
                <a:ea typeface="Courier" charset="0"/>
                <a:cs typeface="Courier" charset="0"/>
              </a:rPr>
              <a:t>tuple</a:t>
            </a:r>
            <a:r>
              <a:rPr lang="en-US" sz="1600" b="1" dirty="0">
                <a:solidFill>
                  <a:srgbClr val="0A017F"/>
                </a:solidFill>
                <a:latin typeface="Courier" charset="0"/>
                <a:ea typeface="Courier" charset="0"/>
                <a:cs typeface="Courier" charset="0"/>
              </a:rPr>
              <a:t> = </a:t>
            </a:r>
            <a:r>
              <a:rPr lang="en-US" sz="1600" b="1" dirty="0" err="1">
                <a:solidFill>
                  <a:srgbClr val="0A017F"/>
                </a:solidFill>
                <a:latin typeface="Courier" charset="0"/>
                <a:ea typeface="Courier" charset="0"/>
                <a:cs typeface="Courier" charset="0"/>
              </a:rPr>
              <a:t>rd(new</a:t>
            </a:r>
            <a:r>
              <a:rPr lang="en-US" sz="1600" b="1" dirty="0">
                <a:solidFill>
                  <a:srgbClr val="0A017F"/>
                </a:solidFill>
                <a:latin typeface="Courier" charset="0"/>
                <a:ea typeface="Courier" charset="0"/>
                <a:cs typeface="Courier" charset="0"/>
              </a:rPr>
              <a:t> </a:t>
            </a:r>
            <a:r>
              <a:rPr lang="en-US" sz="1600" b="1" dirty="0" err="1">
                <a:solidFill>
                  <a:srgbClr val="0A017F"/>
                </a:solidFill>
                <a:latin typeface="Courier" charset="0"/>
                <a:ea typeface="Courier" charset="0"/>
                <a:cs typeface="Courier" charset="0"/>
              </a:rPr>
              <a:t>Tuple("Fib</a:t>
            </a:r>
            <a:r>
              <a:rPr lang="en-US" sz="1600" b="1" dirty="0">
                <a:solidFill>
                  <a:srgbClr val="0A017F"/>
                </a:solidFill>
                <a:latin typeface="Courier" charset="0"/>
                <a:ea typeface="Courier" charset="0"/>
                <a:cs typeface="Courier" charset="0"/>
              </a:rPr>
              <a:t>", </a:t>
            </a:r>
            <a:r>
              <a:rPr lang="en-US" sz="1600" b="1" dirty="0" err="1">
                <a:solidFill>
                  <a:srgbClr val="0A017F"/>
                </a:solidFill>
                <a:latin typeface="Courier" charset="0"/>
                <a:ea typeface="Courier" charset="0"/>
                <a:cs typeface="Courier" charset="0"/>
              </a:rPr>
              <a:t>n</a:t>
            </a:r>
            <a:r>
              <a:rPr lang="en-US" sz="1600" b="1" dirty="0">
                <a:solidFill>
                  <a:srgbClr val="0A017F"/>
                </a:solidFill>
                <a:latin typeface="Courier" charset="0"/>
                <a:ea typeface="Courier" charset="0"/>
                <a:cs typeface="Courier" charset="0"/>
              </a:rPr>
              <a:t>, null));			</a:t>
            </a:r>
            <a:r>
              <a:rPr lang="en-US" sz="1600" b="1" i="1" dirty="0">
                <a:solidFill>
                  <a:srgbClr val="7E0007"/>
                </a:solidFill>
                <a:latin typeface="Courier" charset="0"/>
                <a:ea typeface="Courier" charset="0"/>
                <a:cs typeface="Courier" charset="0"/>
              </a:rPr>
              <a:t>// blocking</a:t>
            </a:r>
          </a:p>
          <a:p>
            <a:pPr defTabSz="379413" eaLnBrk="1" hangingPunct="1">
              <a:lnSpc>
                <a:spcPct val="90000"/>
              </a:lnSpc>
              <a:spcBef>
                <a:spcPct val="20000"/>
              </a:spcBef>
              <a:buClr>
                <a:schemeClr val="hlink"/>
              </a:buClr>
              <a:buSzPct val="85000"/>
              <a:buFont typeface="Helvetica CE" charset="0"/>
              <a:buNone/>
            </a:pPr>
            <a:r>
              <a:rPr lang="en-US" sz="1600" dirty="0">
                <a:solidFill>
                  <a:srgbClr val="0A017F"/>
                </a:solidFill>
                <a:latin typeface="Courier" charset="0"/>
                <a:ea typeface="Courier" charset="0"/>
                <a:cs typeface="Courier" charset="0"/>
              </a:rPr>
              <a:t>	return </a:t>
            </a:r>
            <a:r>
              <a:rPr lang="en-US" sz="1600" dirty="0" err="1">
                <a:solidFill>
                  <a:srgbClr val="0A017F"/>
                </a:solidFill>
                <a:latin typeface="Courier" charset="0"/>
                <a:ea typeface="Courier" charset="0"/>
                <a:cs typeface="Courier" charset="0"/>
              </a:rPr>
              <a:t>tuple.result</a:t>
            </a:r>
            <a:r>
              <a:rPr lang="en-US" sz="1600" dirty="0">
                <a:solidFill>
                  <a:srgbClr val="0A017F"/>
                </a:solidFill>
                <a:latin typeface="Courier" charset="0"/>
                <a:ea typeface="Courier" charset="0"/>
                <a:cs typeface="Courier" charset="0"/>
              </a:rPr>
              <a:t>;</a:t>
            </a:r>
          </a:p>
          <a:p>
            <a:pPr defTabSz="379413" eaLnBrk="1" hangingPunct="1">
              <a:lnSpc>
                <a:spcPct val="90000"/>
              </a:lnSpc>
              <a:spcBef>
                <a:spcPct val="20000"/>
              </a:spcBef>
              <a:buClr>
                <a:schemeClr val="hlink"/>
              </a:buClr>
              <a:buSzPct val="85000"/>
              <a:buFont typeface="Helvetica CE" charset="0"/>
              <a:buNone/>
            </a:pPr>
            <a:r>
              <a:rPr lang="en-US" sz="1600" dirty="0">
                <a:solidFill>
                  <a:srgbClr val="0A017F"/>
                </a:solidFill>
                <a:latin typeface="Courier" charset="0"/>
                <a:ea typeface="Courier" charset="0"/>
                <a:cs typeface="Courier" charset="0"/>
              </a:rPr>
              <a:t>}	</a:t>
            </a:r>
            <a:r>
              <a:rPr lang="en-US" sz="1600" i="1" dirty="0">
                <a:solidFill>
                  <a:srgbClr val="7E0007"/>
                </a:solidFill>
                <a:latin typeface="Courier" charset="0"/>
                <a:ea typeface="Courier" charset="0"/>
                <a:cs typeface="Courier" charset="0"/>
              </a:rPr>
              <a:t>// Post-condition: </a:t>
            </a:r>
            <a:r>
              <a:rPr lang="en-US" sz="1600" i="1" dirty="0" err="1">
                <a:solidFill>
                  <a:srgbClr val="7E0007"/>
                </a:solidFill>
                <a:latin typeface="Courier" charset="0"/>
                <a:ea typeface="Courier" charset="0"/>
                <a:cs typeface="Courier" charset="0"/>
              </a:rPr>
              <a:t>rdp("Fib",n,null</a:t>
            </a:r>
            <a:r>
              <a:rPr lang="en-US" sz="1600" i="1" dirty="0">
                <a:solidFill>
                  <a:srgbClr val="7E0007"/>
                </a:solidFill>
                <a:latin typeface="Courier" charset="0"/>
                <a:ea typeface="Courier" charset="0"/>
                <a:cs typeface="Courier" charset="0"/>
              </a:rPr>
              <a:t>) != null</a:t>
            </a:r>
          </a:p>
        </p:txBody>
      </p:sp>
      <p:grpSp>
        <p:nvGrpSpPr>
          <p:cNvPr id="77831" name="Group 5"/>
          <p:cNvGrpSpPr>
            <a:grpSpLocks/>
          </p:cNvGrpSpPr>
          <p:nvPr/>
        </p:nvGrpSpPr>
        <p:grpSpPr bwMode="auto">
          <a:xfrm>
            <a:off x="8382000" y="6172200"/>
            <a:ext cx="457200" cy="457200"/>
            <a:chOff x="5184" y="3552"/>
            <a:chExt cx="288" cy="288"/>
          </a:xfrm>
        </p:grpSpPr>
        <p:sp>
          <p:nvSpPr>
            <p:cNvPr id="77833" name="AutoShape 6"/>
            <p:cNvSpPr>
              <a:spLocks noChangeArrowheads="1"/>
            </p:cNvSpPr>
            <p:nvPr/>
          </p:nvSpPr>
          <p:spPr bwMode="auto">
            <a:xfrm>
              <a:off x="5184" y="3552"/>
              <a:ext cx="288" cy="288"/>
            </a:xfrm>
            <a:prstGeom prst="sun">
              <a:avLst>
                <a:gd name="adj"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77834" name="Oval 7"/>
            <p:cNvSpPr>
              <a:spLocks noChangeArrowheads="1"/>
            </p:cNvSpPr>
            <p:nvPr/>
          </p:nvSpPr>
          <p:spPr bwMode="auto">
            <a:xfrm>
              <a:off x="5290" y="3625"/>
              <a:ext cx="144" cy="144"/>
            </a:xfrm>
            <a:prstGeom prst="ellipse">
              <a:avLst/>
            </a:prstGeom>
            <a:solidFill>
              <a:srgbClr val="0A017F"/>
            </a:solidFill>
            <a:ln w="9525">
              <a:solidFill>
                <a:schemeClr val="tx1"/>
              </a:solidFill>
              <a:round/>
              <a:headEnd/>
              <a:tailEnd/>
            </a:ln>
          </p:spPr>
          <p:txBody>
            <a:bodyPr wrap="none" anchor="ctr">
              <a:prstTxWarp prst="textNoShape">
                <a:avLst/>
              </a:prstTxWarp>
            </a:bodyPr>
            <a:lstStyle/>
            <a:p>
              <a:endParaRPr lang="en-US"/>
            </a:p>
          </p:txBody>
        </p:sp>
      </p:grpSp>
      <p:sp>
        <p:nvSpPr>
          <p:cNvPr id="77832" name="Rectangle 9"/>
          <p:cNvSpPr>
            <a:spLocks noChangeArrowheads="1"/>
          </p:cNvSpPr>
          <p:nvPr/>
        </p:nvSpPr>
        <p:spPr bwMode="auto">
          <a:xfrm>
            <a:off x="7848600" y="5918200"/>
            <a:ext cx="1055688" cy="276225"/>
          </a:xfrm>
          <a:prstGeom prst="rect">
            <a:avLst/>
          </a:prstGeom>
          <a:noFill/>
          <a:ln w="9525">
            <a:noFill/>
            <a:miter lim="800000"/>
            <a:headEnd/>
            <a:tailEnd/>
          </a:ln>
        </p:spPr>
        <p:txBody>
          <a:bodyPr wrap="none">
            <a:prstTxWarp prst="textNoShape">
              <a:avLst/>
            </a:prstTxWarp>
            <a:spAutoFit/>
          </a:bodyPr>
          <a:lstStyle/>
          <a:p>
            <a:r>
              <a:rPr lang="en-US" sz="1200" i="1"/>
              <a:t>JavaSpaces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mtClean="0"/>
              <a:t>Accessing the tuple space</a:t>
            </a:r>
          </a:p>
        </p:txBody>
      </p:sp>
      <p:sp>
        <p:nvSpPr>
          <p:cNvPr id="79875" name="Date Placeholder 3"/>
          <p:cNvSpPr>
            <a:spLocks noGrp="1"/>
          </p:cNvSpPr>
          <p:nvPr>
            <p:ph type="dt" sz="quarter" idx="10"/>
          </p:nvPr>
        </p:nvSpPr>
        <p:spPr>
          <a:noFill/>
        </p:spPr>
        <p:txBody>
          <a:bodyPr/>
          <a:lstStyle/>
          <a:p>
            <a:r>
              <a:rPr lang="en-US" smtClean="0"/>
              <a:t>© Oscar Nierstrasz</a:t>
            </a:r>
            <a:endParaRPr lang="de-CH" smtClean="0"/>
          </a:p>
        </p:txBody>
      </p:sp>
      <p:sp>
        <p:nvSpPr>
          <p:cNvPr id="79876"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79877" name="Slide Number Placeholder 5"/>
          <p:cNvSpPr>
            <a:spLocks noGrp="1"/>
          </p:cNvSpPr>
          <p:nvPr>
            <p:ph type="sldNum" sz="quarter" idx="12"/>
          </p:nvPr>
        </p:nvSpPr>
        <p:spPr>
          <a:noFill/>
        </p:spPr>
        <p:txBody>
          <a:bodyPr/>
          <a:lstStyle/>
          <a:p>
            <a:fld id="{AB82F87D-BFFC-9F4C-AA55-361473530AC0}" type="slidenum">
              <a:rPr lang="de-CH" smtClean="0"/>
              <a:pPr/>
              <a:t>35</a:t>
            </a:fld>
            <a:endParaRPr lang="de-CH" sz="1400" smtClean="0">
              <a:solidFill>
                <a:srgbClr val="7E7E7E"/>
              </a:solidFill>
              <a:latin typeface="Times" charset="0"/>
            </a:endParaRPr>
          </a:p>
        </p:txBody>
      </p:sp>
      <p:sp>
        <p:nvSpPr>
          <p:cNvPr id="79878" name="Rectangle 4"/>
          <p:cNvSpPr>
            <a:spLocks noChangeArrowheads="1"/>
          </p:cNvSpPr>
          <p:nvPr/>
        </p:nvSpPr>
        <p:spPr bwMode="auto">
          <a:xfrm>
            <a:off x="304800" y="1749425"/>
            <a:ext cx="8461375" cy="4651375"/>
          </a:xfrm>
          <a:prstGeom prst="rect">
            <a:avLst/>
          </a:prstGeom>
          <a:solidFill>
            <a:schemeClr val="bg1"/>
          </a:solidFill>
          <a:ln w="9525">
            <a:solidFill>
              <a:schemeClr val="tx1"/>
            </a:solidFill>
            <a:miter lim="800000"/>
            <a:headEnd/>
            <a:tailEnd/>
          </a:ln>
        </p:spPr>
        <p:txBody>
          <a:bodyPr wrap="none">
            <a:prstTxWarp prst="textNoShape">
              <a:avLst/>
            </a:prstTxWarp>
            <a:spAutoFit/>
          </a:bodyPr>
          <a:lstStyle/>
          <a:p>
            <a:pPr defTabSz="379413" eaLnBrk="1" hangingPunct="1">
              <a:lnSpc>
                <a:spcPct val="90000"/>
              </a:lnSpc>
              <a:spcBef>
                <a:spcPct val="20000"/>
              </a:spcBef>
              <a:buClr>
                <a:schemeClr val="hlink"/>
              </a:buClr>
              <a:buSzPct val="85000"/>
              <a:buFont typeface="Helvetica CE" charset="0"/>
              <a:buNone/>
            </a:pPr>
            <a:r>
              <a:rPr lang="en-US" sz="1600">
                <a:solidFill>
                  <a:srgbClr val="0A017F"/>
                </a:solidFill>
                <a:latin typeface="Courier" charset="0"/>
                <a:ea typeface="Courier" charset="0"/>
                <a:cs typeface="Courier" charset="0"/>
              </a:rPr>
              <a:t>private Tuple </a:t>
            </a:r>
            <a:r>
              <a:rPr lang="en-US" sz="1600" b="1">
                <a:solidFill>
                  <a:srgbClr val="0A017F"/>
                </a:solidFill>
                <a:latin typeface="Courier" charset="0"/>
                <a:ea typeface="Courier" charset="0"/>
                <a:cs typeface="Courier" charset="0"/>
              </a:rPr>
              <a:t>rdp</a:t>
            </a:r>
            <a:r>
              <a:rPr lang="en-US" sz="1600">
                <a:solidFill>
                  <a:srgbClr val="0A017F"/>
                </a:solidFill>
                <a:latin typeface="Courier" charset="0"/>
                <a:ea typeface="Courier" charset="0"/>
                <a:cs typeface="Courier" charset="0"/>
              </a:rPr>
              <a:t>(Tuple template) {</a:t>
            </a:r>
          </a:p>
          <a:p>
            <a:pPr defTabSz="379413" eaLnBrk="1" hangingPunct="1">
              <a:lnSpc>
                <a:spcPct val="90000"/>
              </a:lnSpc>
              <a:spcBef>
                <a:spcPct val="20000"/>
              </a:spcBef>
              <a:buClr>
                <a:schemeClr val="hlink"/>
              </a:buClr>
              <a:buSzPct val="85000"/>
              <a:buFont typeface="Helvetica CE" charset="0"/>
              <a:buNone/>
            </a:pPr>
            <a:r>
              <a:rPr lang="en-US" sz="1600">
                <a:solidFill>
                  <a:srgbClr val="0A017F"/>
                </a:solidFill>
                <a:latin typeface="Courier" charset="0"/>
                <a:ea typeface="Courier" charset="0"/>
                <a:cs typeface="Courier" charset="0"/>
              </a:rPr>
              <a:t>	return </a:t>
            </a:r>
            <a:r>
              <a:rPr lang="en-US" sz="1600" b="1">
                <a:solidFill>
                  <a:srgbClr val="0A017F"/>
                </a:solidFill>
                <a:latin typeface="Courier" charset="0"/>
                <a:ea typeface="Courier" charset="0"/>
                <a:cs typeface="Courier" charset="0"/>
              </a:rPr>
              <a:t>tupleSpace.read(template, ZeroWaitTime)</a:t>
            </a:r>
            <a:r>
              <a:rPr lang="en-US" sz="1600">
                <a:solidFill>
                  <a:srgbClr val="0A017F"/>
                </a:solidFill>
                <a:latin typeface="Courier" charset="0"/>
                <a:ea typeface="Courier" charset="0"/>
                <a:cs typeface="Courier" charset="0"/>
              </a:rPr>
              <a:t>;</a:t>
            </a:r>
          </a:p>
          <a:p>
            <a:pPr defTabSz="379413" eaLnBrk="1" hangingPunct="1">
              <a:lnSpc>
                <a:spcPct val="90000"/>
              </a:lnSpc>
              <a:spcBef>
                <a:spcPct val="20000"/>
              </a:spcBef>
              <a:buClr>
                <a:schemeClr val="hlink"/>
              </a:buClr>
              <a:buSzPct val="85000"/>
              <a:buFont typeface="Helvetica CE" charset="0"/>
              <a:buNone/>
            </a:pPr>
            <a:r>
              <a:rPr lang="en-US" sz="1600">
                <a:solidFill>
                  <a:srgbClr val="0A017F"/>
                </a:solidFill>
                <a:latin typeface="Courier" charset="0"/>
                <a:ea typeface="Courier" charset="0"/>
                <a:cs typeface="Courier" charset="0"/>
              </a:rPr>
              <a:t>}</a:t>
            </a:r>
          </a:p>
          <a:p>
            <a:pPr defTabSz="379413" eaLnBrk="1" hangingPunct="1">
              <a:lnSpc>
                <a:spcPct val="90000"/>
              </a:lnSpc>
              <a:spcBef>
                <a:spcPct val="20000"/>
              </a:spcBef>
              <a:buClr>
                <a:schemeClr val="hlink"/>
              </a:buClr>
              <a:buSzPct val="85000"/>
              <a:buFont typeface="Helvetica CE" charset="0"/>
              <a:buNone/>
            </a:pPr>
            <a:r>
              <a:rPr lang="en-US" sz="1600">
                <a:solidFill>
                  <a:srgbClr val="0A017F"/>
                </a:solidFill>
                <a:latin typeface="Courier" charset="0"/>
                <a:ea typeface="Courier" charset="0"/>
                <a:cs typeface="Courier" charset="0"/>
              </a:rPr>
              <a:t>private Tuple </a:t>
            </a:r>
            <a:r>
              <a:rPr lang="en-US" sz="1600" b="1">
                <a:solidFill>
                  <a:srgbClr val="0A017F"/>
                </a:solidFill>
                <a:latin typeface="Courier" charset="0"/>
                <a:ea typeface="Courier" charset="0"/>
                <a:cs typeface="Courier" charset="0"/>
              </a:rPr>
              <a:t>rd</a:t>
            </a:r>
            <a:r>
              <a:rPr lang="en-US" sz="1600">
                <a:solidFill>
                  <a:srgbClr val="0A017F"/>
                </a:solidFill>
                <a:latin typeface="Courier" charset="0"/>
                <a:ea typeface="Courier" charset="0"/>
                <a:cs typeface="Courier" charset="0"/>
              </a:rPr>
              <a:t>(Tuple template) {</a:t>
            </a:r>
          </a:p>
          <a:p>
            <a:pPr defTabSz="379413" eaLnBrk="1" hangingPunct="1">
              <a:lnSpc>
                <a:spcPct val="90000"/>
              </a:lnSpc>
              <a:spcBef>
                <a:spcPct val="20000"/>
              </a:spcBef>
              <a:buClr>
                <a:schemeClr val="hlink"/>
              </a:buClr>
              <a:buSzPct val="85000"/>
              <a:buFont typeface="Helvetica CE" charset="0"/>
              <a:buNone/>
            </a:pPr>
            <a:r>
              <a:rPr lang="en-US" sz="1600">
                <a:solidFill>
                  <a:srgbClr val="0A017F"/>
                </a:solidFill>
                <a:latin typeface="Courier" charset="0"/>
                <a:ea typeface="Courier" charset="0"/>
                <a:cs typeface="Courier" charset="0"/>
              </a:rPr>
              <a:t>	return </a:t>
            </a:r>
            <a:r>
              <a:rPr lang="en-US" sz="1600" b="1">
                <a:solidFill>
                  <a:srgbClr val="0A017F"/>
                </a:solidFill>
                <a:latin typeface="Courier" charset="0"/>
                <a:ea typeface="Courier" charset="0"/>
                <a:cs typeface="Courier" charset="0"/>
              </a:rPr>
              <a:t>tupleSpace.read(template, WaitTime)</a:t>
            </a:r>
            <a:r>
              <a:rPr lang="en-US" sz="1600">
                <a:solidFill>
                  <a:srgbClr val="0A017F"/>
                </a:solidFill>
                <a:latin typeface="Courier" charset="0"/>
                <a:ea typeface="Courier" charset="0"/>
                <a:cs typeface="Courier" charset="0"/>
              </a:rPr>
              <a:t>;</a:t>
            </a:r>
          </a:p>
          <a:p>
            <a:pPr defTabSz="379413" eaLnBrk="1" hangingPunct="1">
              <a:lnSpc>
                <a:spcPct val="90000"/>
              </a:lnSpc>
              <a:spcBef>
                <a:spcPct val="20000"/>
              </a:spcBef>
              <a:buClr>
                <a:schemeClr val="hlink"/>
              </a:buClr>
              <a:buSzPct val="85000"/>
              <a:buFont typeface="Helvetica CE" charset="0"/>
              <a:buNone/>
            </a:pPr>
            <a:r>
              <a:rPr lang="en-US" sz="1600">
                <a:solidFill>
                  <a:srgbClr val="0A017F"/>
                </a:solidFill>
                <a:latin typeface="Courier" charset="0"/>
                <a:ea typeface="Courier" charset="0"/>
                <a:cs typeface="Courier" charset="0"/>
              </a:rPr>
              <a:t>}</a:t>
            </a:r>
          </a:p>
          <a:p>
            <a:pPr defTabSz="379413" eaLnBrk="1" hangingPunct="1">
              <a:lnSpc>
                <a:spcPct val="90000"/>
              </a:lnSpc>
              <a:spcBef>
                <a:spcPct val="20000"/>
              </a:spcBef>
              <a:buClr>
                <a:schemeClr val="hlink"/>
              </a:buClr>
              <a:buSzPct val="85000"/>
              <a:buFont typeface="Helvetica CE" charset="0"/>
              <a:buNone/>
            </a:pPr>
            <a:r>
              <a:rPr lang="en-US" sz="1600">
                <a:solidFill>
                  <a:srgbClr val="0A017F"/>
                </a:solidFill>
                <a:latin typeface="Courier" charset="0"/>
                <a:ea typeface="Courier" charset="0"/>
                <a:cs typeface="Courier" charset="0"/>
              </a:rPr>
              <a:t>private Tuple </a:t>
            </a:r>
            <a:r>
              <a:rPr lang="en-US" sz="1600" b="1">
                <a:solidFill>
                  <a:srgbClr val="0A017F"/>
                </a:solidFill>
                <a:latin typeface="Courier" charset="0"/>
                <a:ea typeface="Courier" charset="0"/>
                <a:cs typeface="Courier" charset="0"/>
              </a:rPr>
              <a:t>inp</a:t>
            </a:r>
            <a:r>
              <a:rPr lang="en-US" sz="1600">
                <a:solidFill>
                  <a:srgbClr val="0A017F"/>
                </a:solidFill>
                <a:latin typeface="Courier" charset="0"/>
                <a:ea typeface="Courier" charset="0"/>
                <a:cs typeface="Courier" charset="0"/>
              </a:rPr>
              <a:t>(Tuple template) {</a:t>
            </a:r>
          </a:p>
          <a:p>
            <a:pPr defTabSz="379413" eaLnBrk="1" hangingPunct="1">
              <a:lnSpc>
                <a:spcPct val="90000"/>
              </a:lnSpc>
              <a:spcBef>
                <a:spcPct val="20000"/>
              </a:spcBef>
              <a:buClr>
                <a:schemeClr val="hlink"/>
              </a:buClr>
              <a:buSzPct val="85000"/>
              <a:buFont typeface="Helvetica CE" charset="0"/>
              <a:buNone/>
            </a:pPr>
            <a:r>
              <a:rPr lang="en-US" sz="1600">
                <a:solidFill>
                  <a:srgbClr val="0A017F"/>
                </a:solidFill>
                <a:latin typeface="Courier" charset="0"/>
                <a:ea typeface="Courier" charset="0"/>
                <a:cs typeface="Courier" charset="0"/>
              </a:rPr>
              <a:t>	return tupleSpace.</a:t>
            </a:r>
            <a:r>
              <a:rPr lang="en-US" sz="1600" b="1">
                <a:solidFill>
                  <a:srgbClr val="0A017F"/>
                </a:solidFill>
                <a:latin typeface="Courier" charset="0"/>
                <a:ea typeface="Courier" charset="0"/>
                <a:cs typeface="Courier" charset="0"/>
              </a:rPr>
              <a:t>take</a:t>
            </a:r>
            <a:r>
              <a:rPr lang="en-US" sz="1600">
                <a:solidFill>
                  <a:srgbClr val="0A017F"/>
                </a:solidFill>
                <a:latin typeface="Courier" charset="0"/>
                <a:ea typeface="Courier" charset="0"/>
                <a:cs typeface="Courier" charset="0"/>
              </a:rPr>
              <a:t>(template, ZeroWaitTime);</a:t>
            </a:r>
          </a:p>
          <a:p>
            <a:pPr defTabSz="379413" eaLnBrk="1" hangingPunct="1">
              <a:lnSpc>
                <a:spcPct val="90000"/>
              </a:lnSpc>
              <a:spcBef>
                <a:spcPct val="20000"/>
              </a:spcBef>
              <a:buClr>
                <a:schemeClr val="hlink"/>
              </a:buClr>
              <a:buSzPct val="85000"/>
              <a:buFont typeface="Helvetica CE" charset="0"/>
              <a:buNone/>
            </a:pPr>
            <a:r>
              <a:rPr lang="en-US" sz="1600">
                <a:solidFill>
                  <a:srgbClr val="0A017F"/>
                </a:solidFill>
                <a:latin typeface="Courier" charset="0"/>
                <a:ea typeface="Courier" charset="0"/>
                <a:cs typeface="Courier" charset="0"/>
              </a:rPr>
              <a:t>}</a:t>
            </a:r>
          </a:p>
          <a:p>
            <a:pPr defTabSz="379413" eaLnBrk="1" hangingPunct="1">
              <a:lnSpc>
                <a:spcPct val="90000"/>
              </a:lnSpc>
              <a:spcBef>
                <a:spcPct val="20000"/>
              </a:spcBef>
              <a:buClr>
                <a:schemeClr val="hlink"/>
              </a:buClr>
              <a:buSzPct val="85000"/>
              <a:buFont typeface="Helvetica CE" charset="0"/>
              <a:buNone/>
            </a:pPr>
            <a:r>
              <a:rPr lang="en-US" sz="1600">
                <a:solidFill>
                  <a:srgbClr val="0A017F"/>
                </a:solidFill>
                <a:latin typeface="Courier" charset="0"/>
                <a:ea typeface="Courier" charset="0"/>
                <a:cs typeface="Courier" charset="0"/>
              </a:rPr>
              <a:t>private void </a:t>
            </a:r>
            <a:r>
              <a:rPr lang="en-US" sz="1600" b="1">
                <a:solidFill>
                  <a:srgbClr val="0A017F"/>
                </a:solidFill>
                <a:latin typeface="Courier" charset="0"/>
                <a:ea typeface="Courier" charset="0"/>
                <a:cs typeface="Courier" charset="0"/>
              </a:rPr>
              <a:t>out</a:t>
            </a:r>
            <a:r>
              <a:rPr lang="en-US" sz="1600">
                <a:solidFill>
                  <a:srgbClr val="0A017F"/>
                </a:solidFill>
                <a:latin typeface="Courier" charset="0"/>
                <a:ea typeface="Courier" charset="0"/>
                <a:cs typeface="Courier" charset="0"/>
              </a:rPr>
              <a:t>(Tuple template) {</a:t>
            </a:r>
          </a:p>
          <a:p>
            <a:pPr defTabSz="379413" eaLnBrk="1" hangingPunct="1">
              <a:lnSpc>
                <a:spcPct val="90000"/>
              </a:lnSpc>
              <a:spcBef>
                <a:spcPct val="20000"/>
              </a:spcBef>
              <a:buClr>
                <a:schemeClr val="hlink"/>
              </a:buClr>
              <a:buSzPct val="85000"/>
              <a:buFont typeface="Helvetica CE" charset="0"/>
              <a:buNone/>
            </a:pPr>
            <a:r>
              <a:rPr lang="en-US" sz="1600">
                <a:solidFill>
                  <a:srgbClr val="0A017F"/>
                </a:solidFill>
                <a:latin typeface="Courier" charset="0"/>
                <a:ea typeface="Courier" charset="0"/>
                <a:cs typeface="Courier" charset="0"/>
              </a:rPr>
              <a:t>	tupleSpace.</a:t>
            </a:r>
            <a:r>
              <a:rPr lang="en-US" sz="1600" b="1">
                <a:solidFill>
                  <a:srgbClr val="0A017F"/>
                </a:solidFill>
                <a:latin typeface="Courier" charset="0"/>
                <a:ea typeface="Courier" charset="0"/>
                <a:cs typeface="Courier" charset="0"/>
              </a:rPr>
              <a:t>write</a:t>
            </a:r>
            <a:r>
              <a:rPr lang="en-US" sz="1600">
                <a:solidFill>
                  <a:srgbClr val="0A017F"/>
                </a:solidFill>
                <a:latin typeface="Courier" charset="0"/>
                <a:ea typeface="Courier" charset="0"/>
                <a:cs typeface="Courier" charset="0"/>
              </a:rPr>
              <a:t>(template, LeaseTime);</a:t>
            </a:r>
          </a:p>
          <a:p>
            <a:pPr defTabSz="379413" eaLnBrk="1" hangingPunct="1">
              <a:lnSpc>
                <a:spcPct val="90000"/>
              </a:lnSpc>
              <a:spcBef>
                <a:spcPct val="20000"/>
              </a:spcBef>
              <a:buClr>
                <a:schemeClr val="hlink"/>
              </a:buClr>
              <a:buSzPct val="85000"/>
              <a:buFont typeface="Helvetica CE" charset="0"/>
              <a:buNone/>
            </a:pPr>
            <a:r>
              <a:rPr lang="en-US" sz="1600">
                <a:solidFill>
                  <a:srgbClr val="0A017F"/>
                </a:solidFill>
                <a:latin typeface="Courier" charset="0"/>
                <a:ea typeface="Courier" charset="0"/>
                <a:cs typeface="Courier" charset="0"/>
              </a:rPr>
              <a:t>}</a:t>
            </a:r>
          </a:p>
          <a:p>
            <a:pPr defTabSz="379413" eaLnBrk="1" hangingPunct="1">
              <a:lnSpc>
                <a:spcPct val="90000"/>
              </a:lnSpc>
              <a:spcBef>
                <a:spcPct val="20000"/>
              </a:spcBef>
              <a:buClr>
                <a:schemeClr val="hlink"/>
              </a:buClr>
              <a:buSzPct val="85000"/>
              <a:buFont typeface="Helvetica CE" charset="0"/>
              <a:buNone/>
            </a:pPr>
            <a:r>
              <a:rPr lang="en-US" sz="1600">
                <a:solidFill>
                  <a:srgbClr val="0A017F"/>
                </a:solidFill>
                <a:latin typeface="Courier" charset="0"/>
                <a:ea typeface="Courier" charset="0"/>
                <a:cs typeface="Courier" charset="0"/>
              </a:rPr>
              <a:t>private void </a:t>
            </a:r>
            <a:r>
              <a:rPr lang="en-US" sz="1600" b="1">
                <a:solidFill>
                  <a:srgbClr val="0A017F"/>
                </a:solidFill>
                <a:latin typeface="Courier" charset="0"/>
                <a:ea typeface="Courier" charset="0"/>
                <a:cs typeface="Courier" charset="0"/>
              </a:rPr>
              <a:t>eval</a:t>
            </a:r>
            <a:r>
              <a:rPr lang="en-US" sz="1600">
                <a:solidFill>
                  <a:srgbClr val="0A017F"/>
                </a:solidFill>
                <a:latin typeface="Courier" charset="0"/>
                <a:ea typeface="Courier" charset="0"/>
                <a:cs typeface="Courier" charset="0"/>
              </a:rPr>
              <a:t>(String fn, final Integer arg, final Eval eval) {</a:t>
            </a:r>
          </a:p>
          <a:p>
            <a:pPr defTabSz="379413" eaLnBrk="1" hangingPunct="1">
              <a:lnSpc>
                <a:spcPct val="90000"/>
              </a:lnSpc>
              <a:spcBef>
                <a:spcPct val="20000"/>
              </a:spcBef>
              <a:buClr>
                <a:schemeClr val="hlink"/>
              </a:buClr>
              <a:buSzPct val="85000"/>
              <a:buFont typeface="Helvetica CE" charset="0"/>
              <a:buNone/>
            </a:pPr>
            <a:r>
              <a:rPr lang="en-US" sz="1600">
                <a:solidFill>
                  <a:srgbClr val="0A017F"/>
                </a:solidFill>
                <a:latin typeface="Courier" charset="0"/>
                <a:ea typeface="Courier" charset="0"/>
                <a:cs typeface="Courier" charset="0"/>
              </a:rPr>
              <a:t>	new Thread() {</a:t>
            </a:r>
          </a:p>
          <a:p>
            <a:pPr defTabSz="379413" eaLnBrk="1" hangingPunct="1">
              <a:lnSpc>
                <a:spcPct val="90000"/>
              </a:lnSpc>
              <a:spcBef>
                <a:spcPct val="20000"/>
              </a:spcBef>
              <a:buClr>
                <a:schemeClr val="hlink"/>
              </a:buClr>
              <a:buSzPct val="85000"/>
              <a:buFont typeface="Helvetica CE" charset="0"/>
              <a:buNone/>
            </a:pPr>
            <a:r>
              <a:rPr lang="en-US" sz="1600">
                <a:solidFill>
                  <a:srgbClr val="0A017F"/>
                </a:solidFill>
                <a:latin typeface="Courier" charset="0"/>
                <a:ea typeface="Courier" charset="0"/>
                <a:cs typeface="Courier" charset="0"/>
              </a:rPr>
              <a:t>		public void run() { </a:t>
            </a:r>
            <a:r>
              <a:rPr lang="en-US" sz="1600" b="1">
                <a:solidFill>
                  <a:srgbClr val="0A017F"/>
                </a:solidFill>
                <a:latin typeface="Courier" charset="0"/>
                <a:ea typeface="Courier" charset="0"/>
                <a:cs typeface="Courier" charset="0"/>
              </a:rPr>
              <a:t>out(new Tuple("Fib", arg, eval.expr()))</a:t>
            </a:r>
            <a:r>
              <a:rPr lang="en-US" sz="1600">
                <a:solidFill>
                  <a:srgbClr val="0A017F"/>
                </a:solidFill>
                <a:latin typeface="Courier" charset="0"/>
                <a:ea typeface="Courier" charset="0"/>
                <a:cs typeface="Courier" charset="0"/>
              </a:rPr>
              <a:t>; }</a:t>
            </a:r>
          </a:p>
          <a:p>
            <a:pPr defTabSz="379413" eaLnBrk="1" hangingPunct="1">
              <a:lnSpc>
                <a:spcPct val="90000"/>
              </a:lnSpc>
              <a:spcBef>
                <a:spcPct val="20000"/>
              </a:spcBef>
              <a:buClr>
                <a:schemeClr val="hlink"/>
              </a:buClr>
              <a:buSzPct val="85000"/>
              <a:buFont typeface="Helvetica CE" charset="0"/>
              <a:buNone/>
            </a:pPr>
            <a:r>
              <a:rPr lang="en-US" sz="1600">
                <a:solidFill>
                  <a:srgbClr val="0A017F"/>
                </a:solidFill>
                <a:latin typeface="Courier" charset="0"/>
                <a:ea typeface="Courier" charset="0"/>
                <a:cs typeface="Courier" charset="0"/>
              </a:rPr>
              <a:t>	}.start();</a:t>
            </a:r>
          </a:p>
          <a:p>
            <a:pPr defTabSz="379413" eaLnBrk="1" hangingPunct="1">
              <a:lnSpc>
                <a:spcPct val="90000"/>
              </a:lnSpc>
              <a:spcBef>
                <a:spcPct val="20000"/>
              </a:spcBef>
              <a:buClr>
                <a:schemeClr val="hlink"/>
              </a:buClr>
              <a:buSzPct val="85000"/>
              <a:buFont typeface="Helvetica CE" charset="0"/>
              <a:buNone/>
            </a:pPr>
            <a:r>
              <a:rPr lang="en-US" sz="1600">
                <a:solidFill>
                  <a:srgbClr val="0A017F"/>
                </a:solidFill>
                <a:latin typeface="Courier" charset="0"/>
                <a:ea typeface="Courier" charset="0"/>
                <a:cs typeface="Courier" charset="0"/>
              </a:rPr>
              <a:t>}</a:t>
            </a:r>
          </a:p>
        </p:txBody>
      </p:sp>
      <p:sp>
        <p:nvSpPr>
          <p:cNvPr id="79879" name="Rectangle 4"/>
          <p:cNvSpPr>
            <a:spLocks noChangeArrowheads="1"/>
          </p:cNvSpPr>
          <p:nvPr/>
        </p:nvSpPr>
        <p:spPr bwMode="auto">
          <a:xfrm>
            <a:off x="5438775" y="228600"/>
            <a:ext cx="3476625" cy="1474788"/>
          </a:xfrm>
          <a:prstGeom prst="rect">
            <a:avLst/>
          </a:prstGeom>
          <a:solidFill>
            <a:schemeClr val="bg1"/>
          </a:solidFill>
          <a:ln w="9525">
            <a:solidFill>
              <a:schemeClr val="tx1"/>
            </a:solidFill>
            <a:miter lim="800000"/>
            <a:headEnd/>
            <a:tailEnd/>
          </a:ln>
        </p:spPr>
        <p:txBody>
          <a:bodyPr wrap="none">
            <a:prstTxWarp prst="textNoShape">
              <a:avLst/>
            </a:prstTxWarp>
            <a:spAutoFit/>
          </a:bodyPr>
          <a:lstStyle/>
          <a:p>
            <a:pPr defTabSz="379413" eaLnBrk="1" hangingPunct="1">
              <a:lnSpc>
                <a:spcPct val="90000"/>
              </a:lnSpc>
              <a:spcBef>
                <a:spcPct val="20000"/>
              </a:spcBef>
              <a:buClr>
                <a:schemeClr val="hlink"/>
              </a:buClr>
              <a:buSzPct val="85000"/>
              <a:buFont typeface="Helvetica CE" charset="0"/>
              <a:buNone/>
            </a:pPr>
            <a:r>
              <a:rPr lang="en-US" sz="1400">
                <a:solidFill>
                  <a:srgbClr val="0A017F"/>
                </a:solidFill>
                <a:latin typeface="Courier" charset="0"/>
                <a:ea typeface="Courier" charset="0"/>
                <a:cs typeface="Courier" charset="0"/>
              </a:rPr>
              <a:t>public class Tuple {</a:t>
            </a:r>
          </a:p>
          <a:p>
            <a:pPr defTabSz="379413" eaLnBrk="1" hangingPunct="1">
              <a:lnSpc>
                <a:spcPct val="90000"/>
              </a:lnSpc>
              <a:spcBef>
                <a:spcPct val="20000"/>
              </a:spcBef>
              <a:buClr>
                <a:schemeClr val="hlink"/>
              </a:buClr>
              <a:buSzPct val="85000"/>
              <a:buFont typeface="Helvetica CE" charset="0"/>
              <a:buNone/>
            </a:pPr>
            <a:r>
              <a:rPr lang="en-US" sz="1400">
                <a:solidFill>
                  <a:srgbClr val="0A017F"/>
                </a:solidFill>
                <a:latin typeface="Courier" charset="0"/>
                <a:ea typeface="Courier" charset="0"/>
                <a:cs typeface="Courier" charset="0"/>
              </a:rPr>
              <a:t>	public String functionName;</a:t>
            </a:r>
          </a:p>
          <a:p>
            <a:pPr defTabSz="379413" eaLnBrk="1" hangingPunct="1">
              <a:lnSpc>
                <a:spcPct val="90000"/>
              </a:lnSpc>
              <a:spcBef>
                <a:spcPct val="20000"/>
              </a:spcBef>
              <a:buClr>
                <a:schemeClr val="hlink"/>
              </a:buClr>
              <a:buSzPct val="85000"/>
              <a:buFont typeface="Helvetica CE" charset="0"/>
              <a:buNone/>
            </a:pPr>
            <a:r>
              <a:rPr lang="en-US" sz="1400">
                <a:solidFill>
                  <a:srgbClr val="0A017F"/>
                </a:solidFill>
                <a:latin typeface="Courier" charset="0"/>
                <a:ea typeface="Courier" charset="0"/>
                <a:cs typeface="Courier" charset="0"/>
              </a:rPr>
              <a:t>	public Integer argument;</a:t>
            </a:r>
          </a:p>
          <a:p>
            <a:pPr defTabSz="379413" eaLnBrk="1" hangingPunct="1">
              <a:lnSpc>
                <a:spcPct val="90000"/>
              </a:lnSpc>
              <a:spcBef>
                <a:spcPct val="20000"/>
              </a:spcBef>
              <a:buClr>
                <a:schemeClr val="hlink"/>
              </a:buClr>
              <a:buSzPct val="85000"/>
              <a:buFont typeface="Helvetica CE" charset="0"/>
              <a:buNone/>
            </a:pPr>
            <a:r>
              <a:rPr lang="en-US" sz="1400">
                <a:solidFill>
                  <a:srgbClr val="0A017F"/>
                </a:solidFill>
                <a:latin typeface="Courier" charset="0"/>
                <a:ea typeface="Courier" charset="0"/>
                <a:cs typeface="Courier" charset="0"/>
              </a:rPr>
              <a:t>	public Integer result;</a:t>
            </a:r>
          </a:p>
          <a:p>
            <a:pPr defTabSz="379413" eaLnBrk="1" hangingPunct="1">
              <a:lnSpc>
                <a:spcPct val="90000"/>
              </a:lnSpc>
              <a:spcBef>
                <a:spcPct val="20000"/>
              </a:spcBef>
              <a:buClr>
                <a:schemeClr val="hlink"/>
              </a:buClr>
              <a:buSzPct val="85000"/>
              <a:buFont typeface="Helvetica CE" charset="0"/>
              <a:buNone/>
            </a:pPr>
            <a:r>
              <a:rPr lang="en-US" sz="1400">
                <a:solidFill>
                  <a:srgbClr val="0A017F"/>
                </a:solidFill>
                <a:latin typeface="Courier" charset="0"/>
                <a:ea typeface="Courier" charset="0"/>
                <a:cs typeface="Courier" charset="0"/>
              </a:rPr>
              <a:t>	...</a:t>
            </a:r>
          </a:p>
          <a:p>
            <a:pPr defTabSz="379413" eaLnBrk="1" hangingPunct="1">
              <a:lnSpc>
                <a:spcPct val="90000"/>
              </a:lnSpc>
              <a:spcBef>
                <a:spcPct val="20000"/>
              </a:spcBef>
              <a:buClr>
                <a:schemeClr val="hlink"/>
              </a:buClr>
              <a:buSzPct val="85000"/>
              <a:buFont typeface="Helvetica CE" charset="0"/>
              <a:buNone/>
            </a:pPr>
            <a:r>
              <a:rPr lang="en-US" sz="1400">
                <a:solidFill>
                  <a:srgbClr val="0A017F"/>
                </a:solidFill>
                <a:latin typeface="Courier" charset="0"/>
                <a:ea typeface="Courier" charset="0"/>
                <a:cs typeface="Courier" charset="0"/>
              </a:rPr>
              <a:t>}</a:t>
            </a:r>
          </a:p>
        </p:txBody>
      </p:sp>
      <p:sp>
        <p:nvSpPr>
          <p:cNvPr id="79880" name="TextBox 13"/>
          <p:cNvSpPr txBox="1">
            <a:spLocks noChangeArrowheads="1"/>
          </p:cNvSpPr>
          <p:nvPr/>
        </p:nvSpPr>
        <p:spPr bwMode="auto">
          <a:xfrm>
            <a:off x="2514600" y="5875338"/>
            <a:ext cx="5562600" cy="830262"/>
          </a:xfrm>
          <a:prstGeom prst="rect">
            <a:avLst/>
          </a:prstGeom>
          <a:solidFill>
            <a:schemeClr val="accent1"/>
          </a:solidFill>
          <a:ln w="9525">
            <a:noFill/>
            <a:miter lim="800000"/>
            <a:headEnd/>
            <a:tailEnd/>
          </a:ln>
        </p:spPr>
        <p:txBody>
          <a:bodyPr>
            <a:prstTxWarp prst="textNoShape">
              <a:avLst/>
            </a:prstTxWarp>
            <a:spAutoFit/>
          </a:bodyPr>
          <a:lstStyle/>
          <a:p>
            <a:r>
              <a:rPr lang="en-US" i="1">
                <a:solidFill>
                  <a:srgbClr val="7E0007"/>
                </a:solidFill>
              </a:rPr>
              <a:t>We wrap a JavaSpaces implementation to resemble Linda more closely.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Date Placeholder 2"/>
          <p:cNvSpPr>
            <a:spLocks noGrp="1"/>
          </p:cNvSpPr>
          <p:nvPr>
            <p:ph type="dt" sz="quarter" idx="10"/>
          </p:nvPr>
        </p:nvSpPr>
        <p:spPr>
          <a:noFill/>
        </p:spPr>
        <p:txBody>
          <a:bodyPr/>
          <a:lstStyle/>
          <a:p>
            <a:r>
              <a:rPr lang="en-US" smtClean="0"/>
              <a:t>© Oscar Nierstrasz</a:t>
            </a:r>
            <a:endParaRPr lang="de-CH" smtClean="0"/>
          </a:p>
        </p:txBody>
      </p:sp>
      <p:sp>
        <p:nvSpPr>
          <p:cNvPr id="81923" name="Footer Placeholder 3"/>
          <p:cNvSpPr>
            <a:spLocks noGrp="1"/>
          </p:cNvSpPr>
          <p:nvPr>
            <p:ph type="ftr" sz="quarter" idx="11"/>
          </p:nvPr>
        </p:nvSpPr>
        <p:spPr>
          <a:noFill/>
        </p:spPr>
        <p:txBody>
          <a:bodyPr/>
          <a:lstStyle/>
          <a:p>
            <a:r>
              <a:rPr lang="en-US" smtClean="0"/>
              <a:t>Architectural Styles for Concurrency</a:t>
            </a:r>
            <a:endParaRPr lang="de-CH" smtClean="0"/>
          </a:p>
        </p:txBody>
      </p:sp>
      <p:sp>
        <p:nvSpPr>
          <p:cNvPr id="81924" name="Slide Number Placeholder 4"/>
          <p:cNvSpPr>
            <a:spLocks noGrp="1"/>
          </p:cNvSpPr>
          <p:nvPr>
            <p:ph type="sldNum" sz="quarter" idx="12"/>
          </p:nvPr>
        </p:nvSpPr>
        <p:spPr>
          <a:noFill/>
        </p:spPr>
        <p:txBody>
          <a:bodyPr/>
          <a:lstStyle/>
          <a:p>
            <a:fld id="{F159BAAE-9885-FA42-8FC7-1DA32E887723}" type="slidenum">
              <a:rPr lang="de-CH" smtClean="0"/>
              <a:pPr/>
              <a:t>36</a:t>
            </a:fld>
            <a:endParaRPr lang="de-CH" sz="1400" smtClean="0">
              <a:solidFill>
                <a:srgbClr val="7E7E7E"/>
              </a:solidFill>
              <a:latin typeface="Times" charset="0"/>
            </a:endParaRPr>
          </a:p>
        </p:txBody>
      </p:sp>
      <p:sp>
        <p:nvSpPr>
          <p:cNvPr id="7" name="Rectangle 6"/>
          <p:cNvSpPr>
            <a:spLocks noChangeArrowheads="1"/>
          </p:cNvSpPr>
          <p:nvPr/>
        </p:nvSpPr>
        <p:spPr bwMode="auto">
          <a:xfrm>
            <a:off x="2286000" y="288925"/>
            <a:ext cx="5943600" cy="6340475"/>
          </a:xfrm>
          <a:prstGeom prst="rect">
            <a:avLst/>
          </a:prstGeom>
          <a:solidFill>
            <a:srgbClr val="F5F399"/>
          </a:solidFill>
          <a:ln w="9525">
            <a:noFill/>
            <a:miter lim="800000"/>
            <a:headEnd/>
            <a:tailEnd/>
          </a:ln>
        </p:spPr>
        <p:txBody>
          <a:bodyPr>
            <a:prstTxWarp prst="textNoShape">
              <a:avLst/>
            </a:prstTxWarp>
            <a:spAutoFit/>
          </a:bodyPr>
          <a:lstStyle/>
          <a:p>
            <a:r>
              <a:rPr lang="en-US" sz="1400">
                <a:latin typeface="Courier" charset="0"/>
                <a:ea typeface="Courier" charset="0"/>
                <a:cs typeface="Courier" charset="0"/>
              </a:rPr>
              <a:t>Computing fib(5)</a:t>
            </a:r>
          </a:p>
          <a:p>
            <a:r>
              <a:rPr lang="en-US" sz="1400">
                <a:latin typeface="Courier" charset="0"/>
                <a:ea typeface="Courier" charset="0"/>
                <a:cs typeface="Courier" charset="0"/>
              </a:rPr>
              <a:t>rdp(Tuple("Fib", 5, null)) = null</a:t>
            </a:r>
          </a:p>
          <a:p>
            <a:r>
              <a:rPr lang="en-US" sz="1400">
                <a:latin typeface="Courier" charset="0"/>
                <a:ea typeface="Courier" charset="0"/>
                <a:cs typeface="Courier" charset="0"/>
              </a:rPr>
              <a:t>eval("Fib", 5, fib(4)+fib(3))</a:t>
            </a:r>
          </a:p>
          <a:p>
            <a:r>
              <a:rPr lang="en-US" sz="1400" b="1">
                <a:latin typeface="Courier" charset="0"/>
                <a:ea typeface="Courier" charset="0"/>
                <a:cs typeface="Courier" charset="0"/>
              </a:rPr>
              <a:t>rd(Tuple("Fib", 5, null)) [blocks]</a:t>
            </a:r>
          </a:p>
          <a:p>
            <a:r>
              <a:rPr lang="en-US" sz="1400">
                <a:latin typeface="Courier" charset="0"/>
                <a:ea typeface="Courier" charset="0"/>
                <a:cs typeface="Courier" charset="0"/>
              </a:rPr>
              <a:t>rdp(Tuple("Fib", 4, null)) = null</a:t>
            </a:r>
          </a:p>
          <a:p>
            <a:r>
              <a:rPr lang="en-US" sz="1400">
                <a:latin typeface="Courier" charset="0"/>
                <a:ea typeface="Courier" charset="0"/>
                <a:cs typeface="Courier" charset="0"/>
              </a:rPr>
              <a:t>eval("Fib", 4, fib(3)+fib(2))</a:t>
            </a:r>
          </a:p>
          <a:p>
            <a:r>
              <a:rPr lang="en-US" sz="1400" b="1">
                <a:latin typeface="Courier" charset="0"/>
                <a:ea typeface="Courier" charset="0"/>
                <a:cs typeface="Courier" charset="0"/>
              </a:rPr>
              <a:t>rd(Tuple("Fib", 4, null)) [blocks]</a:t>
            </a:r>
          </a:p>
          <a:p>
            <a:r>
              <a:rPr lang="en-US" sz="1400">
                <a:latin typeface="Courier" charset="0"/>
                <a:ea typeface="Courier" charset="0"/>
                <a:cs typeface="Courier" charset="0"/>
              </a:rPr>
              <a:t>rdp(Tuple("Fib", 3, null)) = null</a:t>
            </a:r>
          </a:p>
          <a:p>
            <a:r>
              <a:rPr lang="en-US" sz="1400">
                <a:latin typeface="Courier" charset="0"/>
                <a:ea typeface="Courier" charset="0"/>
                <a:cs typeface="Courier" charset="0"/>
              </a:rPr>
              <a:t>eval("Fib", 3, fib(2)+fib(1))</a:t>
            </a:r>
          </a:p>
          <a:p>
            <a:r>
              <a:rPr lang="en-US" sz="1400" b="1">
                <a:latin typeface="Courier" charset="0"/>
                <a:ea typeface="Courier" charset="0"/>
                <a:cs typeface="Courier" charset="0"/>
              </a:rPr>
              <a:t>rd(Tuple("Fib", 3, null)) [blocks]</a:t>
            </a:r>
          </a:p>
          <a:p>
            <a:r>
              <a:rPr lang="en-US" sz="1400">
                <a:latin typeface="Courier" charset="0"/>
                <a:ea typeface="Courier" charset="0"/>
                <a:cs typeface="Courier" charset="0"/>
              </a:rPr>
              <a:t>rdp(Tuple("Fib", 2, null)) = null</a:t>
            </a:r>
          </a:p>
          <a:p>
            <a:r>
              <a:rPr lang="en-US" sz="1400">
                <a:latin typeface="Courier" charset="0"/>
                <a:ea typeface="Courier" charset="0"/>
                <a:cs typeface="Courier" charset="0"/>
              </a:rPr>
              <a:t>eval("Fib", 2, fib(1)+fib(0))</a:t>
            </a:r>
          </a:p>
          <a:p>
            <a:r>
              <a:rPr lang="en-US" sz="1400" b="1">
                <a:latin typeface="Courier" charset="0"/>
                <a:ea typeface="Courier" charset="0"/>
                <a:cs typeface="Courier" charset="0"/>
              </a:rPr>
              <a:t>rd(Tuple("Fib", 2, null)) [blocks]</a:t>
            </a:r>
          </a:p>
          <a:p>
            <a:r>
              <a:rPr lang="en-US" sz="1400">
                <a:latin typeface="Courier" charset="0"/>
                <a:ea typeface="Courier" charset="0"/>
                <a:cs typeface="Courier" charset="0"/>
              </a:rPr>
              <a:t>rdp(Tuple("Fib", 1, null)) = null</a:t>
            </a:r>
          </a:p>
          <a:p>
            <a:r>
              <a:rPr lang="en-US" sz="1400">
                <a:latin typeface="Courier" charset="0"/>
                <a:ea typeface="Courier" charset="0"/>
                <a:cs typeface="Courier" charset="0"/>
              </a:rPr>
              <a:t>out(Tuple("Fib", 1, 1))</a:t>
            </a:r>
          </a:p>
          <a:p>
            <a:r>
              <a:rPr lang="en-US" sz="1400">
                <a:latin typeface="Courier" charset="0"/>
                <a:ea typeface="Courier" charset="0"/>
                <a:cs typeface="Courier" charset="0"/>
              </a:rPr>
              <a:t>rdp(Tuple("Fib", 0, null)) = null</a:t>
            </a:r>
          </a:p>
          <a:p>
            <a:r>
              <a:rPr lang="en-US" sz="1400">
                <a:latin typeface="Courier" charset="0"/>
                <a:ea typeface="Courier" charset="0"/>
                <a:cs typeface="Courier" charset="0"/>
              </a:rPr>
              <a:t>out(Tuple("Fib", 0, 1))</a:t>
            </a:r>
          </a:p>
          <a:p>
            <a:r>
              <a:rPr lang="en-US" sz="1400">
                <a:latin typeface="Courier" charset="0"/>
                <a:ea typeface="Courier" charset="0"/>
                <a:cs typeface="Courier" charset="0"/>
              </a:rPr>
              <a:t>out(Tuple("Fib", 2, 2))</a:t>
            </a:r>
          </a:p>
          <a:p>
            <a:r>
              <a:rPr lang="en-US" sz="1400" b="1">
                <a:latin typeface="Courier" charset="0"/>
                <a:ea typeface="Courier" charset="0"/>
                <a:cs typeface="Courier" charset="0"/>
              </a:rPr>
              <a:t>rd(Tuple("Fib", 2, 2)) [returns]</a:t>
            </a:r>
          </a:p>
          <a:p>
            <a:r>
              <a:rPr lang="en-US" sz="1400">
                <a:latin typeface="Courier" charset="0"/>
                <a:ea typeface="Courier" charset="0"/>
                <a:cs typeface="Courier" charset="0"/>
              </a:rPr>
              <a:t>rdp(Tuple("Fib", 1, null)) = Tuple("Fib", 1, 1)</a:t>
            </a:r>
          </a:p>
          <a:p>
            <a:r>
              <a:rPr lang="en-US" sz="1400">
                <a:latin typeface="Courier" charset="0"/>
                <a:ea typeface="Courier" charset="0"/>
                <a:cs typeface="Courier" charset="0"/>
              </a:rPr>
              <a:t>out(Tuple("Fib", 3, 3))</a:t>
            </a:r>
          </a:p>
          <a:p>
            <a:r>
              <a:rPr lang="en-US" sz="1400" b="1">
                <a:latin typeface="Courier" charset="0"/>
                <a:ea typeface="Courier" charset="0"/>
                <a:cs typeface="Courier" charset="0"/>
              </a:rPr>
              <a:t>rd(Tuple("Fib", 3, 3)) [returns]</a:t>
            </a:r>
          </a:p>
          <a:p>
            <a:r>
              <a:rPr lang="en-US" sz="1400">
                <a:latin typeface="Courier" charset="0"/>
                <a:ea typeface="Courier" charset="0"/>
                <a:cs typeface="Courier" charset="0"/>
              </a:rPr>
              <a:t>rdp(Tuple("Fib", 2, null)) = Tuple("Fib", 2, 2)</a:t>
            </a:r>
          </a:p>
          <a:p>
            <a:r>
              <a:rPr lang="en-US" sz="1400">
                <a:latin typeface="Courier" charset="0"/>
                <a:ea typeface="Courier" charset="0"/>
                <a:cs typeface="Courier" charset="0"/>
              </a:rPr>
              <a:t>out(Tuple("Fib", 4, 5))</a:t>
            </a:r>
          </a:p>
          <a:p>
            <a:r>
              <a:rPr lang="en-US" sz="1400" b="1">
                <a:latin typeface="Courier" charset="0"/>
                <a:ea typeface="Courier" charset="0"/>
                <a:cs typeface="Courier" charset="0"/>
              </a:rPr>
              <a:t>rd(Tuple("Fib", 4, 5)) [returns]</a:t>
            </a:r>
          </a:p>
          <a:p>
            <a:r>
              <a:rPr lang="en-US" sz="1400">
                <a:latin typeface="Courier" charset="0"/>
                <a:ea typeface="Courier" charset="0"/>
                <a:cs typeface="Courier" charset="0"/>
              </a:rPr>
              <a:t>rdp(Tuple("Fib", 3, null)) = Tuple("Fib", 3, 3)</a:t>
            </a:r>
          </a:p>
          <a:p>
            <a:r>
              <a:rPr lang="en-US" sz="1400">
                <a:latin typeface="Courier" charset="0"/>
                <a:ea typeface="Courier" charset="0"/>
                <a:cs typeface="Courier" charset="0"/>
              </a:rPr>
              <a:t>out(Tuple("Fib", 5, 8))</a:t>
            </a:r>
          </a:p>
          <a:p>
            <a:r>
              <a:rPr lang="en-US" sz="1400" b="1">
                <a:latin typeface="Courier" charset="0"/>
                <a:ea typeface="Courier" charset="0"/>
                <a:cs typeface="Courier" charset="0"/>
              </a:rPr>
              <a:t>rd(Tuple("Fib", 5, 8)) [returns]</a:t>
            </a:r>
          </a:p>
          <a:p>
            <a:r>
              <a:rPr lang="en-US" sz="1400">
                <a:latin typeface="Courier" charset="0"/>
                <a:ea typeface="Courier" charset="0"/>
                <a:cs typeface="Courier" charset="0"/>
              </a:rPr>
              <a:t>DONE: fib(5) = 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
                                            <p:txEl>
                                              <p:pRg st="21" end="2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
                                            <p:txEl>
                                              <p:pRg st="22" end="2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7">
                                            <p:txEl>
                                              <p:pRg st="23" end="2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xEl>
                                              <p:pRg st="24" end="2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7">
                                            <p:txEl>
                                              <p:pRg st="25" end="25"/>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
                                            <p:txEl>
                                              <p:pRg st="26" end="26"/>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7">
                                            <p:txEl>
                                              <p:pRg st="27" end="27"/>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
                                            <p:txEl>
                                              <p:pRg st="28"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Date Placeholder 3"/>
          <p:cNvSpPr>
            <a:spLocks noGrp="1"/>
          </p:cNvSpPr>
          <p:nvPr>
            <p:ph type="dt" sz="quarter" idx="10"/>
          </p:nvPr>
        </p:nvSpPr>
        <p:spPr>
          <a:noFill/>
        </p:spPr>
        <p:txBody>
          <a:bodyPr/>
          <a:lstStyle/>
          <a:p>
            <a:r>
              <a:rPr lang="en-US" smtClean="0"/>
              <a:t>© Oscar Nierstrasz</a:t>
            </a:r>
            <a:endParaRPr lang="de-CH" smtClean="0"/>
          </a:p>
        </p:txBody>
      </p:sp>
      <p:sp>
        <p:nvSpPr>
          <p:cNvPr id="83971" name="Slide Number Placeholder 5"/>
          <p:cNvSpPr>
            <a:spLocks noGrp="1"/>
          </p:cNvSpPr>
          <p:nvPr>
            <p:ph type="sldNum" sz="quarter" idx="12"/>
          </p:nvPr>
        </p:nvSpPr>
        <p:spPr>
          <a:noFill/>
        </p:spPr>
        <p:txBody>
          <a:bodyPr/>
          <a:lstStyle/>
          <a:p>
            <a:fld id="{1B10E0A4-A727-B846-B033-83B6D2A4564B}" type="slidenum">
              <a:rPr lang="de-CH" smtClean="0"/>
              <a:pPr/>
              <a:t>37</a:t>
            </a:fld>
            <a:endParaRPr lang="de-CH" sz="1400" smtClean="0">
              <a:solidFill>
                <a:srgbClr val="7E7E7E"/>
              </a:solidFill>
              <a:latin typeface="Times" charset="0"/>
            </a:endParaRPr>
          </a:p>
        </p:txBody>
      </p:sp>
      <p:pic>
        <p:nvPicPr>
          <p:cNvPr id="83972" name="Picture 2" descr="roadmap-grey"/>
          <p:cNvPicPr>
            <a:picLocks noChangeAspect="1" noChangeArrowheads="1"/>
          </p:cNvPicPr>
          <p:nvPr/>
        </p:nvPicPr>
        <p:blipFill>
          <a:blip r:embed="rId3"/>
          <a:srcRect/>
          <a:stretch>
            <a:fillRect/>
          </a:stretch>
        </p:blipFill>
        <p:spPr bwMode="auto">
          <a:xfrm>
            <a:off x="6629400" y="1905000"/>
            <a:ext cx="2116138" cy="1833563"/>
          </a:xfrm>
          <a:prstGeom prst="rect">
            <a:avLst/>
          </a:prstGeom>
          <a:noFill/>
          <a:ln w="9525">
            <a:noFill/>
            <a:miter lim="800000"/>
            <a:headEnd/>
            <a:tailEnd/>
          </a:ln>
        </p:spPr>
      </p:pic>
      <p:sp>
        <p:nvSpPr>
          <p:cNvPr id="83973" name="Rectangle 3"/>
          <p:cNvSpPr>
            <a:spLocks noGrp="1" noChangeArrowheads="1"/>
          </p:cNvSpPr>
          <p:nvPr>
            <p:ph type="title"/>
          </p:nvPr>
        </p:nvSpPr>
        <p:spPr/>
        <p:txBody>
          <a:bodyPr/>
          <a:lstStyle/>
          <a:p>
            <a:pPr eaLnBrk="1" hangingPunct="1"/>
            <a:r>
              <a:rPr lang="en-US"/>
              <a:t>Roadmap</a:t>
            </a:r>
          </a:p>
        </p:txBody>
      </p:sp>
      <p:sp>
        <p:nvSpPr>
          <p:cNvPr id="83974" name="Rectangle 4"/>
          <p:cNvSpPr>
            <a:spLocks noGrp="1" noChangeArrowheads="1"/>
          </p:cNvSpPr>
          <p:nvPr>
            <p:ph type="body" idx="1"/>
          </p:nvPr>
        </p:nvSpPr>
        <p:spPr/>
        <p:txBody>
          <a:bodyPr/>
          <a:lstStyle/>
          <a:p>
            <a:r>
              <a:rPr lang="en-US" dirty="0" smtClean="0"/>
              <a:t>What is Software Architecture?</a:t>
            </a:r>
          </a:p>
          <a:p>
            <a:r>
              <a:rPr lang="en-US" dirty="0" smtClean="0"/>
              <a:t>Three-layered application architecture</a:t>
            </a:r>
          </a:p>
          <a:p>
            <a:r>
              <a:rPr lang="en-US" dirty="0" smtClean="0"/>
              <a:t>Flow architectures</a:t>
            </a:r>
          </a:p>
          <a:p>
            <a:pPr lvl="1"/>
            <a:r>
              <a:rPr lang="en-US" dirty="0" smtClean="0"/>
              <a:t>Active Prime Sieve</a:t>
            </a:r>
          </a:p>
          <a:p>
            <a:r>
              <a:rPr lang="en-US" dirty="0" smtClean="0"/>
              <a:t>Blackboard architectures</a:t>
            </a:r>
          </a:p>
          <a:p>
            <a:pPr lvl="1"/>
            <a:r>
              <a:rPr lang="en-US" dirty="0" smtClean="0"/>
              <a:t>Fibonacci with Linda</a:t>
            </a:r>
          </a:p>
          <a:p>
            <a:r>
              <a:rPr lang="en-US" b="1" dirty="0" smtClean="0"/>
              <a:t>Thread Pools</a:t>
            </a:r>
            <a:endParaRPr lang="en-US" b="1" dirty="0" smtClean="0"/>
          </a:p>
          <a:p>
            <a:pPr lvl="1"/>
            <a:r>
              <a:rPr lang="en-US" b="1" dirty="0" err="1" smtClean="0"/>
              <a:t>WordCounter</a:t>
            </a:r>
            <a:endParaRPr lang="en-US" b="1" dirty="0" smtClean="0"/>
          </a:p>
        </p:txBody>
      </p:sp>
      <p:sp>
        <p:nvSpPr>
          <p:cNvPr id="83975" name="Footer Placeholder 7"/>
          <p:cNvSpPr>
            <a:spLocks noGrp="1"/>
          </p:cNvSpPr>
          <p:nvPr>
            <p:ph type="ftr" sz="quarter" idx="11"/>
          </p:nvPr>
        </p:nvSpPr>
        <p:spPr>
          <a:noFill/>
        </p:spPr>
        <p:txBody>
          <a:bodyPr/>
          <a:lstStyle/>
          <a:p>
            <a:r>
              <a:rPr lang="en-US" smtClean="0"/>
              <a:t>Architectural Styles for Concurrency</a:t>
            </a:r>
            <a:endParaRPr lang="de-CH"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Title 6"/>
          <p:cNvSpPr>
            <a:spLocks noGrp="1"/>
          </p:cNvSpPr>
          <p:nvPr>
            <p:ph type="title"/>
          </p:nvPr>
        </p:nvSpPr>
        <p:spPr/>
        <p:txBody>
          <a:bodyPr/>
          <a:lstStyle/>
          <a:p>
            <a:r>
              <a:rPr lang="en-US" dirty="0" smtClean="0"/>
              <a:t>Counting words with a thread pool</a:t>
            </a:r>
            <a:endParaRPr lang="en-US" dirty="0" smtClean="0"/>
          </a:p>
        </p:txBody>
      </p:sp>
      <p:sp>
        <p:nvSpPr>
          <p:cNvPr id="86019" name="Date Placeholder 3"/>
          <p:cNvSpPr>
            <a:spLocks noGrp="1"/>
          </p:cNvSpPr>
          <p:nvPr>
            <p:ph type="dt" sz="quarter" idx="10"/>
          </p:nvPr>
        </p:nvSpPr>
        <p:spPr>
          <a:noFill/>
        </p:spPr>
        <p:txBody>
          <a:bodyPr/>
          <a:lstStyle/>
          <a:p>
            <a:r>
              <a:rPr lang="en-US" smtClean="0"/>
              <a:t>© Oscar Nierstrasz</a:t>
            </a:r>
            <a:endParaRPr lang="de-CH" smtClean="0"/>
          </a:p>
        </p:txBody>
      </p:sp>
      <p:sp>
        <p:nvSpPr>
          <p:cNvPr id="86020"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86021" name="Slide Number Placeholder 5"/>
          <p:cNvSpPr>
            <a:spLocks noGrp="1"/>
          </p:cNvSpPr>
          <p:nvPr>
            <p:ph type="sldNum" sz="quarter" idx="12"/>
          </p:nvPr>
        </p:nvSpPr>
        <p:spPr>
          <a:noFill/>
        </p:spPr>
        <p:txBody>
          <a:bodyPr/>
          <a:lstStyle/>
          <a:p>
            <a:fld id="{21AA3B5D-AF54-2F4A-905A-A16E26690D5C}" type="slidenum">
              <a:rPr lang="de-CH" smtClean="0"/>
              <a:pPr/>
              <a:t>38</a:t>
            </a:fld>
            <a:endParaRPr lang="de-CH" sz="1400" smtClean="0">
              <a:solidFill>
                <a:srgbClr val="7E7E7E"/>
              </a:solidFill>
              <a:latin typeface="Times" charset="0"/>
            </a:endParaRPr>
          </a:p>
        </p:txBody>
      </p:sp>
      <p:sp>
        <p:nvSpPr>
          <p:cNvPr id="8" name="TextBox 7"/>
          <p:cNvSpPr txBox="1"/>
          <p:nvPr/>
        </p:nvSpPr>
        <p:spPr>
          <a:xfrm>
            <a:off x="457200" y="1562756"/>
            <a:ext cx="7849550" cy="5219044"/>
          </a:xfrm>
          <a:prstGeom prst="rect">
            <a:avLst/>
          </a:prstGeom>
          <a:solidFill>
            <a:schemeClr val="accent1">
              <a:lumMod val="60000"/>
              <a:lumOff val="40000"/>
            </a:schemeClr>
          </a:solidFill>
          <a:effectLst>
            <a:outerShdw blurRad="50800" dist="38100" dir="2700000">
              <a:srgbClr val="000000">
                <a:alpha val="43000"/>
              </a:srgbClr>
            </a:outerShdw>
          </a:effectLst>
        </p:spPr>
        <p:txBody>
          <a:bodyPr wrap="square">
            <a:prstTxWarp prst="textNoShape">
              <a:avLst/>
            </a:prstTxWarp>
            <a:spAutoFit/>
          </a:bodyPr>
          <a:lstStyle/>
          <a:p>
            <a:pPr defTabSz="361950"/>
            <a:r>
              <a:rPr lang="en-US" sz="1200" dirty="0" smtClean="0">
                <a:latin typeface="Courier" charset="0"/>
                <a:ea typeface="Courier" charset="0"/>
                <a:cs typeface="Courier" charset="0"/>
              </a:rPr>
              <a:t>public class </a:t>
            </a:r>
            <a:r>
              <a:rPr lang="en-US" sz="1200" dirty="0" err="1" smtClean="0">
                <a:latin typeface="Courier" charset="0"/>
                <a:ea typeface="Courier" charset="0"/>
                <a:cs typeface="Courier" charset="0"/>
              </a:rPr>
              <a:t>WordCounter</a:t>
            </a:r>
            <a:r>
              <a:rPr lang="en-US" sz="1200" dirty="0" smtClean="0">
                <a:latin typeface="Courier" charset="0"/>
                <a:ea typeface="Courier" charset="0"/>
                <a:cs typeface="Courier" charset="0"/>
              </a:rPr>
              <a:t> implements </a:t>
            </a:r>
            <a:r>
              <a:rPr lang="en-US" sz="1200" dirty="0" err="1" smtClean="0">
                <a:latin typeface="Courier" charset="0"/>
                <a:ea typeface="Courier" charset="0"/>
                <a:cs typeface="Courier" charset="0"/>
              </a:rPr>
              <a:t>Runnable</a:t>
            </a:r>
            <a:r>
              <a:rPr lang="en-US" sz="1200" dirty="0" smtClean="0">
                <a:latin typeface="Courier" charset="0"/>
                <a:ea typeface="Courier" charset="0"/>
                <a:cs typeface="Courier" charset="0"/>
              </a:rPr>
              <a:t> {</a:t>
            </a:r>
          </a:p>
          <a:p>
            <a:pPr defTabSz="361950"/>
            <a:r>
              <a:rPr lang="en-US" sz="1200" dirty="0" smtClean="0">
                <a:latin typeface="Courier" charset="0"/>
                <a:ea typeface="Courier" charset="0"/>
                <a:cs typeface="Courier" charset="0"/>
              </a:rPr>
              <a:t>   </a:t>
            </a:r>
            <a:r>
              <a:rPr lang="en-US" sz="1200" dirty="0" smtClean="0">
                <a:latin typeface="Courier" charset="0"/>
                <a:ea typeface="Courier" charset="0"/>
                <a:cs typeface="Courier" charset="0"/>
              </a:rPr>
              <a:t> ...</a:t>
            </a:r>
          </a:p>
          <a:p>
            <a:pPr defTabSz="361950"/>
            <a:r>
              <a:rPr lang="en-US" sz="1200" dirty="0" smtClean="0">
                <a:latin typeface="Courier" charset="0"/>
                <a:ea typeface="Courier" charset="0"/>
                <a:cs typeface="Courier" charset="0"/>
              </a:rPr>
              <a:t>    public static void </a:t>
            </a:r>
            <a:r>
              <a:rPr lang="en-US" sz="1200" dirty="0" err="1" smtClean="0">
                <a:latin typeface="Courier" charset="0"/>
                <a:ea typeface="Courier" charset="0"/>
                <a:cs typeface="Courier" charset="0"/>
              </a:rPr>
              <a:t>main(String</a:t>
            </a:r>
            <a:r>
              <a:rPr lang="en-US" sz="1200" dirty="0" smtClean="0">
                <a:latin typeface="Courier" charset="0"/>
                <a:ea typeface="Courier" charset="0"/>
                <a:cs typeface="Courier" charset="0"/>
              </a:rPr>
              <a:t> </a:t>
            </a:r>
            <a:r>
              <a:rPr lang="en-US" sz="1200" dirty="0" err="1" smtClean="0">
                <a:latin typeface="Courier" charset="0"/>
                <a:ea typeface="Courier" charset="0"/>
                <a:cs typeface="Courier" charset="0"/>
              </a:rPr>
              <a:t>args</a:t>
            </a:r>
            <a:r>
              <a:rPr lang="en-US" sz="1200" dirty="0" smtClean="0">
                <a:latin typeface="Courier" charset="0"/>
                <a:ea typeface="Courier" charset="0"/>
                <a:cs typeface="Courier" charset="0"/>
              </a:rPr>
              <a:t>[])  throws </a:t>
            </a:r>
            <a:r>
              <a:rPr lang="en-US" sz="1200" dirty="0" err="1" smtClean="0">
                <a:latin typeface="Courier" charset="0"/>
                <a:ea typeface="Courier" charset="0"/>
                <a:cs typeface="Courier" charset="0"/>
              </a:rPr>
              <a:t>java.io.IOException</a:t>
            </a:r>
            <a:r>
              <a:rPr lang="en-US" sz="1200" dirty="0" smtClean="0">
                <a:latin typeface="Courier" charset="0"/>
                <a:ea typeface="Courier" charset="0"/>
                <a:cs typeface="Courier" charset="0"/>
              </a:rPr>
              <a:t>{</a:t>
            </a:r>
          </a:p>
          <a:p>
            <a:pPr defTabSz="361950"/>
            <a:r>
              <a:rPr lang="en-US" sz="1200" dirty="0" smtClean="0">
                <a:latin typeface="Courier" charset="0"/>
                <a:ea typeface="Courier" charset="0"/>
                <a:cs typeface="Courier" charset="0"/>
              </a:rPr>
              <a:t>       </a:t>
            </a:r>
            <a:r>
              <a:rPr lang="en-US" sz="1200" dirty="0" smtClean="0">
                <a:latin typeface="Courier" charset="0"/>
                <a:ea typeface="Courier" charset="0"/>
                <a:cs typeface="Courier" charset="0"/>
              </a:rPr>
              <a:t> ...</a:t>
            </a:r>
          </a:p>
          <a:p>
            <a:pPr defTabSz="361950"/>
            <a:r>
              <a:rPr lang="en-US" sz="1200" dirty="0" smtClean="0">
                <a:latin typeface="Courier" charset="0"/>
                <a:ea typeface="Courier" charset="0"/>
                <a:cs typeface="Courier" charset="0"/>
              </a:rPr>
              <a:t>    	for (</a:t>
            </a:r>
            <a:r>
              <a:rPr lang="en-US" sz="1200" dirty="0" err="1" smtClean="0">
                <a:latin typeface="Courier" charset="0"/>
                <a:ea typeface="Courier" charset="0"/>
                <a:cs typeface="Courier" charset="0"/>
              </a:rPr>
              <a:t>int</a:t>
            </a:r>
            <a:r>
              <a:rPr lang="en-US" sz="1200" dirty="0" smtClean="0">
                <a:latin typeface="Courier" charset="0"/>
                <a:ea typeface="Courier" charset="0"/>
                <a:cs typeface="Courier" charset="0"/>
              </a:rPr>
              <a:t> </a:t>
            </a:r>
            <a:r>
              <a:rPr lang="en-US" sz="1200" dirty="0" err="1" smtClean="0">
                <a:latin typeface="Courier" charset="0"/>
                <a:ea typeface="Courier" charset="0"/>
                <a:cs typeface="Courier" charset="0"/>
              </a:rPr>
              <a:t>i</a:t>
            </a:r>
            <a:r>
              <a:rPr lang="en-US" sz="1200" dirty="0" smtClean="0">
                <a:latin typeface="Courier" charset="0"/>
                <a:ea typeface="Courier" charset="0"/>
                <a:cs typeface="Courier" charset="0"/>
              </a:rPr>
              <a:t> = 1; </a:t>
            </a:r>
            <a:r>
              <a:rPr lang="en-US" sz="1200" dirty="0" err="1" smtClean="0">
                <a:latin typeface="Courier" charset="0"/>
                <a:ea typeface="Courier" charset="0"/>
                <a:cs typeface="Courier" charset="0"/>
              </a:rPr>
              <a:t>i</a:t>
            </a:r>
            <a:r>
              <a:rPr lang="en-US" sz="1200" dirty="0" smtClean="0">
                <a:latin typeface="Courier" charset="0"/>
                <a:ea typeface="Courier" charset="0"/>
                <a:cs typeface="Courier" charset="0"/>
              </a:rPr>
              <a:t>&lt;20 ; </a:t>
            </a:r>
            <a:r>
              <a:rPr lang="en-US" sz="1200" dirty="0" err="1" smtClean="0">
                <a:latin typeface="Courier" charset="0"/>
                <a:ea typeface="Courier" charset="0"/>
                <a:cs typeface="Courier" charset="0"/>
              </a:rPr>
              <a:t>i</a:t>
            </a:r>
            <a:r>
              <a:rPr lang="en-US" sz="1200" dirty="0" smtClean="0">
                <a:latin typeface="Courier" charset="0"/>
                <a:ea typeface="Courier" charset="0"/>
                <a:cs typeface="Courier" charset="0"/>
              </a:rPr>
              <a:t>++) {</a:t>
            </a:r>
          </a:p>
          <a:p>
            <a:pPr defTabSz="361950"/>
            <a:r>
              <a:rPr lang="en-US" sz="1200" dirty="0" smtClean="0">
                <a:latin typeface="Courier" charset="0"/>
                <a:ea typeface="Courier" charset="0"/>
                <a:cs typeface="Courier" charset="0"/>
              </a:rPr>
              <a:t>    		</a:t>
            </a:r>
            <a:r>
              <a:rPr lang="en-US" sz="1200" dirty="0" err="1" smtClean="0">
                <a:latin typeface="Courier" charset="0"/>
                <a:ea typeface="Courier" charset="0"/>
                <a:cs typeface="Courier" charset="0"/>
              </a:rPr>
              <a:t>countWords(TESTFILE</a:t>
            </a:r>
            <a:r>
              <a:rPr lang="en-US" sz="1200" dirty="0" smtClean="0">
                <a:latin typeface="Courier" charset="0"/>
                <a:ea typeface="Courier" charset="0"/>
                <a:cs typeface="Courier" charset="0"/>
              </a:rPr>
              <a:t>, </a:t>
            </a:r>
            <a:r>
              <a:rPr lang="en-US" sz="1200" dirty="0" err="1" smtClean="0">
                <a:latin typeface="Courier" charset="0"/>
                <a:ea typeface="Courier" charset="0"/>
                <a:cs typeface="Courier" charset="0"/>
              </a:rPr>
              <a:t>i</a:t>
            </a:r>
            <a:r>
              <a:rPr lang="en-US" sz="1200" dirty="0" smtClean="0">
                <a:latin typeface="Courier" charset="0"/>
                <a:ea typeface="Courier" charset="0"/>
                <a:cs typeface="Courier" charset="0"/>
              </a:rPr>
              <a:t>, CHUNK);</a:t>
            </a:r>
          </a:p>
          <a:p>
            <a:pPr defTabSz="361950"/>
            <a:r>
              <a:rPr lang="en-US" sz="1200" dirty="0" smtClean="0">
                <a:latin typeface="Courier" charset="0"/>
                <a:ea typeface="Courier" charset="0"/>
                <a:cs typeface="Courier" charset="0"/>
              </a:rPr>
              <a:t>    	}</a:t>
            </a:r>
          </a:p>
          <a:p>
            <a:pPr defTabSz="361950"/>
            <a:r>
              <a:rPr lang="en-US" sz="1200" dirty="0" smtClean="0">
                <a:latin typeface="Courier" charset="0"/>
                <a:ea typeface="Courier" charset="0"/>
                <a:cs typeface="Courier" charset="0"/>
              </a:rPr>
              <a:t>    </a:t>
            </a:r>
            <a:r>
              <a:rPr lang="en-US" sz="1200" dirty="0" smtClean="0">
                <a:latin typeface="Courier" charset="0"/>
                <a:ea typeface="Courier" charset="0"/>
                <a:cs typeface="Courier" charset="0"/>
              </a:rPr>
              <a:t>}</a:t>
            </a:r>
          </a:p>
          <a:p>
            <a:pPr defTabSz="361950"/>
            <a:r>
              <a:rPr lang="en-US" sz="1200" dirty="0" smtClean="0">
                <a:latin typeface="Courier" charset="0"/>
                <a:ea typeface="Courier" charset="0"/>
                <a:cs typeface="Courier" charset="0"/>
              </a:rPr>
              <a:t>    private static void </a:t>
            </a:r>
            <a:r>
              <a:rPr lang="en-US" sz="1200" dirty="0" err="1" smtClean="0">
                <a:latin typeface="Courier" charset="0"/>
                <a:ea typeface="Courier" charset="0"/>
                <a:cs typeface="Courier" charset="0"/>
              </a:rPr>
              <a:t>countWords(String</a:t>
            </a:r>
            <a:r>
              <a:rPr lang="en-US" sz="1200" dirty="0" smtClean="0">
                <a:latin typeface="Courier" charset="0"/>
                <a:ea typeface="Courier" charset="0"/>
                <a:cs typeface="Courier" charset="0"/>
              </a:rPr>
              <a:t> </a:t>
            </a:r>
            <a:r>
              <a:rPr lang="en-US" sz="1200" dirty="0" err="1" smtClean="0">
                <a:latin typeface="Courier" charset="0"/>
                <a:ea typeface="Courier" charset="0"/>
                <a:cs typeface="Courier" charset="0"/>
              </a:rPr>
              <a:t>inputFile</a:t>
            </a:r>
            <a:r>
              <a:rPr lang="en-US" sz="1200" dirty="0" smtClean="0">
                <a:latin typeface="Courier" charset="0"/>
                <a:ea typeface="Courier" charset="0"/>
                <a:cs typeface="Courier" charset="0"/>
              </a:rPr>
              <a:t>, </a:t>
            </a:r>
            <a:r>
              <a:rPr lang="en-US" sz="1200" dirty="0" err="1" smtClean="0">
                <a:latin typeface="Courier" charset="0"/>
                <a:ea typeface="Courier" charset="0"/>
                <a:cs typeface="Courier" charset="0"/>
              </a:rPr>
              <a:t>int</a:t>
            </a:r>
            <a:r>
              <a:rPr lang="en-US" sz="1200" dirty="0" smtClean="0">
                <a:latin typeface="Courier" charset="0"/>
                <a:ea typeface="Courier" charset="0"/>
                <a:cs typeface="Courier" charset="0"/>
              </a:rPr>
              <a:t> </a:t>
            </a:r>
            <a:r>
              <a:rPr lang="en-US" sz="1200" dirty="0" err="1" smtClean="0">
                <a:latin typeface="Courier" charset="0"/>
                <a:ea typeface="Courier" charset="0"/>
                <a:cs typeface="Courier" charset="0"/>
              </a:rPr>
              <a:t>numThreads</a:t>
            </a:r>
            <a:r>
              <a:rPr lang="en-US" sz="1200" dirty="0" smtClean="0">
                <a:latin typeface="Courier" charset="0"/>
                <a:ea typeface="Courier" charset="0"/>
                <a:cs typeface="Courier" charset="0"/>
              </a:rPr>
              <a:t>, </a:t>
            </a:r>
            <a:r>
              <a:rPr lang="en-US" sz="1200" dirty="0" err="1" smtClean="0">
                <a:latin typeface="Courier" charset="0"/>
                <a:ea typeface="Courier" charset="0"/>
                <a:cs typeface="Courier" charset="0"/>
              </a:rPr>
              <a:t>int</a:t>
            </a:r>
            <a:r>
              <a:rPr lang="en-US" sz="1200" dirty="0" smtClean="0">
                <a:latin typeface="Courier" charset="0"/>
                <a:ea typeface="Courier" charset="0"/>
                <a:cs typeface="Courier" charset="0"/>
              </a:rPr>
              <a:t> </a:t>
            </a:r>
            <a:r>
              <a:rPr lang="en-US" sz="1200" dirty="0" err="1" smtClean="0">
                <a:latin typeface="Courier" charset="0"/>
                <a:ea typeface="Courier" charset="0"/>
                <a:cs typeface="Courier" charset="0"/>
              </a:rPr>
              <a:t>chunksize</a:t>
            </a:r>
            <a:r>
              <a:rPr lang="en-US" sz="1200" dirty="0" smtClean="0">
                <a:latin typeface="Courier" charset="0"/>
                <a:ea typeface="Courier" charset="0"/>
                <a:cs typeface="Courier" charset="0"/>
              </a:rPr>
              <a:t>)</a:t>
            </a:r>
          </a:p>
          <a:p>
            <a:pPr defTabSz="361950"/>
            <a:r>
              <a:rPr lang="en-US" sz="1200" dirty="0" smtClean="0">
                <a:latin typeface="Courier" charset="0"/>
                <a:ea typeface="Courier" charset="0"/>
                <a:cs typeface="Courier" charset="0"/>
              </a:rPr>
              <a:t>    		throws </a:t>
            </a:r>
            <a:r>
              <a:rPr lang="en-US" sz="1200" dirty="0" err="1" smtClean="0">
                <a:latin typeface="Courier" charset="0"/>
                <a:ea typeface="Courier" charset="0"/>
                <a:cs typeface="Courier" charset="0"/>
              </a:rPr>
              <a:t>java.io.IOException</a:t>
            </a:r>
            <a:r>
              <a:rPr lang="en-US" sz="1200" dirty="0" smtClean="0">
                <a:latin typeface="Courier" charset="0"/>
                <a:ea typeface="Courier" charset="0"/>
                <a:cs typeface="Courier" charset="0"/>
              </a:rPr>
              <a:t> {</a:t>
            </a:r>
          </a:p>
          <a:p>
            <a:pPr defTabSz="361950"/>
            <a:r>
              <a:rPr lang="en-US" sz="1200" dirty="0" smtClean="0">
                <a:latin typeface="Courier" charset="0"/>
                <a:ea typeface="Courier" charset="0"/>
                <a:cs typeface="Courier" charset="0"/>
              </a:rPr>
              <a:t>    </a:t>
            </a:r>
            <a:r>
              <a:rPr lang="en-US" sz="1200" dirty="0" smtClean="0">
                <a:latin typeface="Courier" charset="0"/>
                <a:ea typeface="Courier" charset="0"/>
                <a:cs typeface="Courier" charset="0"/>
              </a:rPr>
              <a:t>	...</a:t>
            </a:r>
          </a:p>
          <a:p>
            <a:pPr defTabSz="361950"/>
            <a:r>
              <a:rPr lang="en-US" sz="1200" dirty="0" smtClean="0">
                <a:latin typeface="Courier" charset="0"/>
                <a:ea typeface="Courier" charset="0"/>
                <a:cs typeface="Courier" charset="0"/>
              </a:rPr>
              <a:t>        while (true) {</a:t>
            </a:r>
            <a:endParaRPr lang="en-US" sz="1200" dirty="0" smtClean="0">
              <a:latin typeface="Courier" charset="0"/>
              <a:ea typeface="Courier" charset="0"/>
              <a:cs typeface="Courier" charset="0"/>
            </a:endParaRPr>
          </a:p>
          <a:p>
            <a:pPr defTabSz="361950"/>
            <a:r>
              <a:rPr lang="en-US" sz="1200" dirty="0" smtClean="0">
                <a:latin typeface="Courier" charset="0"/>
                <a:ea typeface="Courier" charset="0"/>
                <a:cs typeface="Courier" charset="0"/>
              </a:rPr>
              <a:t>			String </a:t>
            </a:r>
            <a:r>
              <a:rPr lang="en-US" sz="1200" dirty="0" err="1" smtClean="0">
                <a:latin typeface="Courier" charset="0"/>
                <a:ea typeface="Courier" charset="0"/>
                <a:cs typeface="Courier" charset="0"/>
              </a:rPr>
              <a:t>taskSubstring</a:t>
            </a:r>
            <a:r>
              <a:rPr lang="en-US" sz="1200" dirty="0" smtClean="0">
                <a:latin typeface="Courier" charset="0"/>
                <a:ea typeface="Courier" charset="0"/>
                <a:cs typeface="Courier" charset="0"/>
              </a:rPr>
              <a:t> = ..</a:t>
            </a:r>
            <a:r>
              <a:rPr lang="en-US" sz="1200" dirty="0" smtClean="0">
                <a:latin typeface="Courier" charset="0"/>
                <a:ea typeface="Courier" charset="0"/>
                <a:cs typeface="Courier" charset="0"/>
              </a:rPr>
              <a:t>. </a:t>
            </a:r>
            <a:r>
              <a:rPr lang="en-US" sz="1200" i="1" dirty="0" smtClean="0">
                <a:latin typeface="Courier" charset="0"/>
                <a:ea typeface="Courier" charset="0"/>
                <a:cs typeface="Courier" charset="0"/>
              </a:rPr>
              <a:t>// grab a chunk of the file to count words</a:t>
            </a:r>
            <a:endParaRPr lang="en-US" sz="1200" dirty="0" smtClean="0">
              <a:latin typeface="Courier" charset="0"/>
              <a:ea typeface="Courier" charset="0"/>
              <a:cs typeface="Courier" charset="0"/>
            </a:endParaRPr>
          </a:p>
          <a:p>
            <a:pPr defTabSz="361950"/>
            <a:r>
              <a:rPr lang="en-US" sz="1200" dirty="0" smtClean="0">
                <a:latin typeface="Courier" charset="0"/>
                <a:ea typeface="Courier" charset="0"/>
                <a:cs typeface="Courier" charset="0"/>
              </a:rPr>
              <a:t>            ...</a:t>
            </a:r>
          </a:p>
          <a:p>
            <a:pPr defTabSz="361950"/>
            <a:r>
              <a:rPr lang="en-US" sz="1200" dirty="0" smtClean="0">
                <a:latin typeface="Courier" charset="0"/>
                <a:ea typeface="Courier" charset="0"/>
                <a:cs typeface="Courier" charset="0"/>
              </a:rPr>
              <a:t>            </a:t>
            </a:r>
            <a:r>
              <a:rPr lang="en-US" sz="1200" b="1" dirty="0" err="1" smtClean="0">
                <a:latin typeface="Courier" charset="0"/>
                <a:ea typeface="Courier" charset="0"/>
                <a:cs typeface="Courier" charset="0"/>
              </a:rPr>
              <a:t>pool.submit</a:t>
            </a:r>
            <a:r>
              <a:rPr lang="en-US" sz="1200" dirty="0" err="1" smtClean="0">
                <a:latin typeface="Courier" charset="0"/>
                <a:ea typeface="Courier" charset="0"/>
                <a:cs typeface="Courier" charset="0"/>
              </a:rPr>
              <a:t>(new</a:t>
            </a:r>
            <a:r>
              <a:rPr lang="en-US" sz="1200" dirty="0" smtClean="0">
                <a:latin typeface="Courier" charset="0"/>
                <a:ea typeface="Courier" charset="0"/>
                <a:cs typeface="Courier" charset="0"/>
              </a:rPr>
              <a:t> </a:t>
            </a:r>
            <a:r>
              <a:rPr lang="en-US" sz="1200" dirty="0" err="1" smtClean="0">
                <a:latin typeface="Courier" charset="0"/>
                <a:ea typeface="Courier" charset="0"/>
                <a:cs typeface="Courier" charset="0"/>
              </a:rPr>
              <a:t>WordCounter(taskSubstring,m</a:t>
            </a:r>
            <a:r>
              <a:rPr lang="en-US" sz="1200" dirty="0" smtClean="0">
                <a:latin typeface="Courier" charset="0"/>
                <a:ea typeface="Courier" charset="0"/>
                <a:cs typeface="Courier" charset="0"/>
              </a:rPr>
              <a:t>));</a:t>
            </a:r>
          </a:p>
          <a:p>
            <a:pPr defTabSz="361950"/>
            <a:r>
              <a:rPr lang="en-US" sz="1200" dirty="0" smtClean="0">
                <a:latin typeface="Courier" charset="0"/>
                <a:ea typeface="Courier" charset="0"/>
                <a:cs typeface="Courier" charset="0"/>
              </a:rPr>
              <a:t>        }</a:t>
            </a:r>
          </a:p>
          <a:p>
            <a:pPr defTabSz="361950"/>
            <a:r>
              <a:rPr lang="en-US" sz="1200" dirty="0" smtClean="0">
                <a:latin typeface="Courier" charset="0"/>
                <a:ea typeface="Courier" charset="0"/>
                <a:cs typeface="Courier" charset="0"/>
              </a:rPr>
              <a:t>        </a:t>
            </a:r>
            <a:r>
              <a:rPr lang="en-US" sz="1200" b="1" dirty="0" err="1" smtClean="0">
                <a:latin typeface="Courier" charset="0"/>
                <a:ea typeface="Courier" charset="0"/>
                <a:cs typeface="Courier" charset="0"/>
              </a:rPr>
              <a:t>pool.shutdown</a:t>
            </a:r>
            <a:r>
              <a:rPr lang="en-US" sz="1200" dirty="0" smtClean="0">
                <a:latin typeface="Courier" charset="0"/>
                <a:ea typeface="Courier" charset="0"/>
                <a:cs typeface="Courier" charset="0"/>
              </a:rPr>
              <a:t>();</a:t>
            </a:r>
          </a:p>
          <a:p>
            <a:pPr defTabSz="361950"/>
            <a:r>
              <a:rPr lang="en-US" sz="1200" dirty="0" smtClean="0">
                <a:latin typeface="Courier" charset="0"/>
                <a:ea typeface="Courier" charset="0"/>
                <a:cs typeface="Courier" charset="0"/>
              </a:rPr>
              <a:t>        try {</a:t>
            </a:r>
          </a:p>
          <a:p>
            <a:pPr defTabSz="361950"/>
            <a:r>
              <a:rPr lang="en-US" sz="1200" dirty="0" smtClean="0">
                <a:latin typeface="Courier" charset="0"/>
                <a:ea typeface="Courier" charset="0"/>
                <a:cs typeface="Courier" charset="0"/>
              </a:rPr>
              <a:t>            </a:t>
            </a:r>
            <a:r>
              <a:rPr lang="en-US" sz="1200" b="1" dirty="0" smtClean="0">
                <a:latin typeface="Courier" charset="0"/>
                <a:ea typeface="Courier" charset="0"/>
                <a:cs typeface="Courier" charset="0"/>
              </a:rPr>
              <a:t>pool.awaitTermination</a:t>
            </a:r>
            <a:r>
              <a:rPr lang="en-US" sz="1200" dirty="0" smtClean="0">
                <a:latin typeface="Courier" charset="0"/>
                <a:ea typeface="Courier" charset="0"/>
                <a:cs typeface="Courier" charset="0"/>
              </a:rPr>
              <a:t>(10,TimeUnit.DAYS);</a:t>
            </a:r>
          </a:p>
          <a:p>
            <a:pPr defTabSz="361950"/>
            <a:r>
              <a:rPr lang="en-US" sz="1200" dirty="0" smtClean="0">
                <a:latin typeface="Courier" charset="0"/>
                <a:ea typeface="Courier" charset="0"/>
                <a:cs typeface="Courier" charset="0"/>
              </a:rPr>
              <a:t>        } catch (</a:t>
            </a:r>
            <a:r>
              <a:rPr lang="en-US" sz="1200" dirty="0" err="1" smtClean="0">
                <a:latin typeface="Courier" charset="0"/>
                <a:ea typeface="Courier" charset="0"/>
                <a:cs typeface="Courier" charset="0"/>
              </a:rPr>
              <a:t>InterruptedException</a:t>
            </a:r>
            <a:r>
              <a:rPr lang="en-US" sz="1200" dirty="0" smtClean="0">
                <a:latin typeface="Courier" charset="0"/>
                <a:ea typeface="Courier" charset="0"/>
                <a:cs typeface="Courier" charset="0"/>
              </a:rPr>
              <a:t> </a:t>
            </a:r>
            <a:r>
              <a:rPr lang="en-US" sz="1200" dirty="0" err="1" smtClean="0">
                <a:latin typeface="Courier" charset="0"/>
                <a:ea typeface="Courier" charset="0"/>
                <a:cs typeface="Courier" charset="0"/>
              </a:rPr>
              <a:t>e</a:t>
            </a:r>
            <a:r>
              <a:rPr lang="en-US" sz="1200" dirty="0" smtClean="0">
                <a:latin typeface="Courier" charset="0"/>
                <a:ea typeface="Courier" charset="0"/>
                <a:cs typeface="Courier" charset="0"/>
              </a:rPr>
              <a:t>) {</a:t>
            </a:r>
          </a:p>
          <a:p>
            <a:pPr defTabSz="361950"/>
            <a:r>
              <a:rPr lang="en-US" sz="1200" dirty="0" smtClean="0">
                <a:latin typeface="Courier" charset="0"/>
                <a:ea typeface="Courier" charset="0"/>
                <a:cs typeface="Courier" charset="0"/>
              </a:rPr>
              <a:t>            </a:t>
            </a:r>
            <a:r>
              <a:rPr lang="en-US" sz="1200" dirty="0" err="1" smtClean="0">
                <a:latin typeface="Courier" charset="0"/>
                <a:ea typeface="Courier" charset="0"/>
                <a:cs typeface="Courier" charset="0"/>
              </a:rPr>
              <a:t>System.out.println("Pool</a:t>
            </a:r>
            <a:r>
              <a:rPr lang="en-US" sz="1200" dirty="0" smtClean="0">
                <a:latin typeface="Courier" charset="0"/>
                <a:ea typeface="Courier" charset="0"/>
                <a:cs typeface="Courier" charset="0"/>
              </a:rPr>
              <a:t> interrupted!");</a:t>
            </a:r>
          </a:p>
          <a:p>
            <a:pPr defTabSz="361950"/>
            <a:r>
              <a:rPr lang="en-US" sz="1200" dirty="0" smtClean="0">
                <a:latin typeface="Courier" charset="0"/>
                <a:ea typeface="Courier" charset="0"/>
                <a:cs typeface="Courier" charset="0"/>
              </a:rPr>
              <a:t>            System.exit(1);</a:t>
            </a:r>
          </a:p>
          <a:p>
            <a:pPr defTabSz="361950"/>
            <a:r>
              <a:rPr lang="en-US" sz="1200" dirty="0" smtClean="0">
                <a:latin typeface="Courier" charset="0"/>
                <a:ea typeface="Courier" charset="0"/>
                <a:cs typeface="Courier" charset="0"/>
              </a:rPr>
              <a:t>        }</a:t>
            </a:r>
          </a:p>
          <a:p>
            <a:pPr defTabSz="361950"/>
            <a:r>
              <a:rPr lang="en-US" sz="1200" dirty="0" smtClean="0">
                <a:latin typeface="Courier" charset="0"/>
                <a:ea typeface="Courier" charset="0"/>
                <a:cs typeface="Courier" charset="0"/>
              </a:rPr>
              <a:t>       </a:t>
            </a:r>
            <a:r>
              <a:rPr lang="en-US" sz="1200" dirty="0" smtClean="0">
                <a:latin typeface="Courier" charset="0"/>
                <a:ea typeface="Courier" charset="0"/>
                <a:cs typeface="Courier" charset="0"/>
              </a:rPr>
              <a:t> ...</a:t>
            </a:r>
          </a:p>
          <a:p>
            <a:pPr defTabSz="361950"/>
            <a:r>
              <a:rPr lang="en-US" sz="1200" dirty="0" smtClean="0">
                <a:latin typeface="Courier" charset="0"/>
                <a:ea typeface="Courier" charset="0"/>
                <a:cs typeface="Courier" charset="0"/>
              </a:rPr>
              <a:t>	}</a:t>
            </a:r>
          </a:p>
          <a:p>
            <a:pPr defTabSz="361950"/>
            <a:r>
              <a:rPr lang="en-US" sz="1200" dirty="0" smtClean="0">
                <a:latin typeface="Courier" charset="0"/>
                <a:ea typeface="Courier" charset="0"/>
                <a:cs typeface="Courier" charset="0"/>
              </a:rPr>
              <a:t>	...</a:t>
            </a:r>
          </a:p>
          <a:p>
            <a:pPr defTabSz="361950"/>
            <a:r>
              <a:rPr lang="en-US" sz="1200" dirty="0" smtClean="0">
                <a:latin typeface="Courier" charset="0"/>
                <a:ea typeface="Courier" charset="0"/>
                <a:cs typeface="Courier" charset="0"/>
              </a:rPr>
              <a:t>}</a:t>
            </a:r>
          </a:p>
        </p:txBody>
      </p:sp>
      <p:grpSp>
        <p:nvGrpSpPr>
          <p:cNvPr id="86023" name="Group 5"/>
          <p:cNvGrpSpPr>
            <a:grpSpLocks/>
          </p:cNvGrpSpPr>
          <p:nvPr/>
        </p:nvGrpSpPr>
        <p:grpSpPr bwMode="auto">
          <a:xfrm>
            <a:off x="8382000" y="6172200"/>
            <a:ext cx="457200" cy="457200"/>
            <a:chOff x="5184" y="3552"/>
            <a:chExt cx="288" cy="288"/>
          </a:xfrm>
        </p:grpSpPr>
        <p:sp>
          <p:nvSpPr>
            <p:cNvPr id="86025" name="AutoShape 6"/>
            <p:cNvSpPr>
              <a:spLocks noChangeArrowheads="1"/>
            </p:cNvSpPr>
            <p:nvPr/>
          </p:nvSpPr>
          <p:spPr bwMode="auto">
            <a:xfrm>
              <a:off x="5184" y="3552"/>
              <a:ext cx="288" cy="288"/>
            </a:xfrm>
            <a:prstGeom prst="sun">
              <a:avLst>
                <a:gd name="adj"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86026" name="Oval 7"/>
            <p:cNvSpPr>
              <a:spLocks noChangeArrowheads="1"/>
            </p:cNvSpPr>
            <p:nvPr/>
          </p:nvSpPr>
          <p:spPr bwMode="auto">
            <a:xfrm>
              <a:off x="5290" y="3625"/>
              <a:ext cx="144" cy="144"/>
            </a:xfrm>
            <a:prstGeom prst="ellipse">
              <a:avLst/>
            </a:prstGeom>
            <a:solidFill>
              <a:srgbClr val="0A017F"/>
            </a:solidFill>
            <a:ln w="9525">
              <a:solidFill>
                <a:schemeClr val="tx1"/>
              </a:solidFill>
              <a:round/>
              <a:headEnd/>
              <a:tailEnd/>
            </a:ln>
          </p:spPr>
          <p:txBody>
            <a:bodyPr wrap="none" anchor="ctr">
              <a:prstTxWarp prst="textNoShape">
                <a:avLst/>
              </a:prstTxWarp>
            </a:bodyPr>
            <a:lstStyle/>
            <a:p>
              <a:endParaRPr lang="en-US"/>
            </a:p>
          </p:txBody>
        </p:sp>
      </p:grpSp>
      <p:sp>
        <p:nvSpPr>
          <p:cNvPr id="86024" name="Rectangle 9"/>
          <p:cNvSpPr>
            <a:spLocks noChangeArrowheads="1"/>
          </p:cNvSpPr>
          <p:nvPr/>
        </p:nvSpPr>
        <p:spPr bwMode="auto">
          <a:xfrm>
            <a:off x="6934200" y="6248400"/>
            <a:ext cx="1129786" cy="276999"/>
          </a:xfrm>
          <a:prstGeom prst="rect">
            <a:avLst/>
          </a:prstGeom>
          <a:noFill/>
          <a:ln w="9525">
            <a:noFill/>
            <a:miter lim="800000"/>
            <a:headEnd/>
            <a:tailEnd/>
          </a:ln>
        </p:spPr>
        <p:txBody>
          <a:bodyPr wrap="none">
            <a:prstTxWarp prst="textNoShape">
              <a:avLst/>
            </a:prstTxWarp>
            <a:spAutoFit/>
          </a:bodyPr>
          <a:lstStyle/>
          <a:p>
            <a:r>
              <a:rPr lang="en-US" sz="1200" i="1" dirty="0" err="1" smtClean="0"/>
              <a:t>WordCounter</a:t>
            </a:r>
            <a:endParaRPr lang="en-US" sz="1200" i="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versus number of threads</a:t>
            </a:r>
            <a:endParaRPr lang="en-US" dirty="0"/>
          </a:p>
        </p:txBody>
      </p:sp>
      <p:sp>
        <p:nvSpPr>
          <p:cNvPr id="3" name="Date Placeholder 2"/>
          <p:cNvSpPr>
            <a:spLocks noGrp="1"/>
          </p:cNvSpPr>
          <p:nvPr>
            <p:ph type="dt" sz="half" idx="10"/>
          </p:nvPr>
        </p:nvSpPr>
        <p:spPr/>
        <p:txBody>
          <a:bodyPr/>
          <a:lstStyle/>
          <a:p>
            <a:r>
              <a:rPr lang="en-US" smtClean="0"/>
              <a:t>© Oscar Nierstrasz</a:t>
            </a:r>
            <a:endParaRPr lang="de-CH"/>
          </a:p>
        </p:txBody>
      </p:sp>
      <p:sp>
        <p:nvSpPr>
          <p:cNvPr id="4" name="Footer Placeholder 3"/>
          <p:cNvSpPr>
            <a:spLocks noGrp="1"/>
          </p:cNvSpPr>
          <p:nvPr>
            <p:ph type="ftr" sz="quarter" idx="11"/>
          </p:nvPr>
        </p:nvSpPr>
        <p:spPr/>
        <p:txBody>
          <a:bodyPr/>
          <a:lstStyle/>
          <a:p>
            <a:r>
              <a:rPr lang="en-US" smtClean="0"/>
              <a:t>Architectural Styles for Concurrency</a:t>
            </a:r>
            <a:endParaRPr lang="de-CH"/>
          </a:p>
        </p:txBody>
      </p:sp>
      <p:sp>
        <p:nvSpPr>
          <p:cNvPr id="5" name="Slide Number Placeholder 4"/>
          <p:cNvSpPr>
            <a:spLocks noGrp="1"/>
          </p:cNvSpPr>
          <p:nvPr>
            <p:ph type="sldNum" sz="quarter" idx="12"/>
          </p:nvPr>
        </p:nvSpPr>
        <p:spPr/>
        <p:txBody>
          <a:bodyPr/>
          <a:lstStyle/>
          <a:p>
            <a:fld id="{020BF479-3A39-EA4C-BD57-CFD10FD3C5AD}" type="slidenum">
              <a:rPr lang="de-CH" smtClean="0"/>
              <a:pPr/>
              <a:t>39</a:t>
            </a:fld>
            <a:endParaRPr lang="de-CH" sz="1400">
              <a:solidFill>
                <a:srgbClr val="7E7E7E"/>
              </a:solidFill>
              <a:latin typeface="Times" charset="0"/>
            </a:endParaRPr>
          </a:p>
        </p:txBody>
      </p:sp>
      <p:graphicFrame>
        <p:nvGraphicFramePr>
          <p:cNvPr id="6" name="Chart 5"/>
          <p:cNvGraphicFramePr/>
          <p:nvPr/>
        </p:nvGraphicFramePr>
        <p:xfrm>
          <a:off x="2114550" y="1962150"/>
          <a:ext cx="4914900" cy="29337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2025194" y="5410200"/>
            <a:ext cx="5158985" cy="461665"/>
          </a:xfrm>
          <a:prstGeom prst="rect">
            <a:avLst/>
          </a:prstGeom>
          <a:noFill/>
        </p:spPr>
        <p:txBody>
          <a:bodyPr wrap="none" rtlCol="0">
            <a:spAutoFit/>
          </a:bodyPr>
          <a:lstStyle/>
          <a:p>
            <a:r>
              <a:rPr lang="en-US" dirty="0" smtClean="0"/>
              <a:t>iMac 2.8 GHz Intel Core i7 (4 cores)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r>
              <a:rPr lang="en-US" smtClean="0"/>
              <a:t>© Oscar Nierstrasz</a:t>
            </a:r>
            <a:endParaRPr lang="de-CH" smtClean="0"/>
          </a:p>
        </p:txBody>
      </p:sp>
      <p:sp>
        <p:nvSpPr>
          <p:cNvPr id="16387" name="Slide Number Placeholder 5"/>
          <p:cNvSpPr>
            <a:spLocks noGrp="1"/>
          </p:cNvSpPr>
          <p:nvPr>
            <p:ph type="sldNum" sz="quarter" idx="12"/>
          </p:nvPr>
        </p:nvSpPr>
        <p:spPr>
          <a:noFill/>
        </p:spPr>
        <p:txBody>
          <a:bodyPr/>
          <a:lstStyle/>
          <a:p>
            <a:fld id="{CE2DA7A9-46BE-5546-BE73-6AD6EA8D4F85}" type="slidenum">
              <a:rPr lang="de-CH" smtClean="0"/>
              <a:pPr/>
              <a:t>4</a:t>
            </a:fld>
            <a:endParaRPr lang="de-CH" sz="1400" smtClean="0">
              <a:solidFill>
                <a:srgbClr val="7E7E7E"/>
              </a:solidFill>
              <a:latin typeface="Times" charset="0"/>
            </a:endParaRPr>
          </a:p>
        </p:txBody>
      </p:sp>
      <p:pic>
        <p:nvPicPr>
          <p:cNvPr id="16388" name="Picture 2" descr="roadmap-grey"/>
          <p:cNvPicPr>
            <a:picLocks noChangeAspect="1" noChangeArrowheads="1"/>
          </p:cNvPicPr>
          <p:nvPr/>
        </p:nvPicPr>
        <p:blipFill>
          <a:blip r:embed="rId3"/>
          <a:srcRect/>
          <a:stretch>
            <a:fillRect/>
          </a:stretch>
        </p:blipFill>
        <p:spPr bwMode="auto">
          <a:xfrm>
            <a:off x="6629400" y="1905000"/>
            <a:ext cx="2116138" cy="1833563"/>
          </a:xfrm>
          <a:prstGeom prst="rect">
            <a:avLst/>
          </a:prstGeom>
          <a:noFill/>
          <a:ln w="9525">
            <a:noFill/>
            <a:miter lim="800000"/>
            <a:headEnd/>
            <a:tailEnd/>
          </a:ln>
        </p:spPr>
      </p:pic>
      <p:sp>
        <p:nvSpPr>
          <p:cNvPr id="16389" name="Rectangle 3"/>
          <p:cNvSpPr>
            <a:spLocks noGrp="1" noChangeArrowheads="1"/>
          </p:cNvSpPr>
          <p:nvPr>
            <p:ph type="title"/>
          </p:nvPr>
        </p:nvSpPr>
        <p:spPr/>
        <p:txBody>
          <a:bodyPr/>
          <a:lstStyle/>
          <a:p>
            <a:pPr eaLnBrk="1" hangingPunct="1"/>
            <a:r>
              <a:rPr lang="en-US"/>
              <a:t>Roadmap</a:t>
            </a:r>
          </a:p>
        </p:txBody>
      </p:sp>
      <p:sp>
        <p:nvSpPr>
          <p:cNvPr id="16390" name="Rectangle 4"/>
          <p:cNvSpPr>
            <a:spLocks noGrp="1" noChangeArrowheads="1"/>
          </p:cNvSpPr>
          <p:nvPr>
            <p:ph type="body" idx="1"/>
          </p:nvPr>
        </p:nvSpPr>
        <p:spPr/>
        <p:txBody>
          <a:bodyPr/>
          <a:lstStyle/>
          <a:p>
            <a:r>
              <a:rPr lang="en-US" b="1" dirty="0" smtClean="0"/>
              <a:t>What is Software Architecture?</a:t>
            </a:r>
          </a:p>
          <a:p>
            <a:r>
              <a:rPr lang="en-US" dirty="0" smtClean="0"/>
              <a:t>Three-layered application architecture</a:t>
            </a:r>
          </a:p>
          <a:p>
            <a:r>
              <a:rPr lang="en-US" dirty="0" smtClean="0"/>
              <a:t>Flow architectures</a:t>
            </a:r>
          </a:p>
          <a:p>
            <a:pPr lvl="1"/>
            <a:r>
              <a:rPr lang="en-US" dirty="0" smtClean="0"/>
              <a:t>Active Prime Sieve</a:t>
            </a:r>
          </a:p>
          <a:p>
            <a:r>
              <a:rPr lang="en-US" dirty="0" smtClean="0"/>
              <a:t>Blackboard architectures</a:t>
            </a:r>
          </a:p>
          <a:p>
            <a:pPr lvl="1"/>
            <a:r>
              <a:rPr lang="en-US" dirty="0" smtClean="0"/>
              <a:t>Fibonacci with Linda</a:t>
            </a:r>
          </a:p>
          <a:p>
            <a:r>
              <a:rPr lang="en-US" dirty="0" smtClean="0"/>
              <a:t>Thread Pools</a:t>
            </a:r>
            <a:endParaRPr lang="en-US" dirty="0" smtClean="0"/>
          </a:p>
          <a:p>
            <a:pPr lvl="1"/>
            <a:r>
              <a:rPr lang="en-US" dirty="0" err="1" smtClean="0"/>
              <a:t>WordCounter</a:t>
            </a:r>
            <a:endParaRPr lang="en-US" dirty="0" smtClean="0"/>
          </a:p>
        </p:txBody>
      </p:sp>
      <p:sp>
        <p:nvSpPr>
          <p:cNvPr id="16391" name="Footer Placeholder 7"/>
          <p:cNvSpPr>
            <a:spLocks noGrp="1"/>
          </p:cNvSpPr>
          <p:nvPr>
            <p:ph type="ftr" sz="quarter" idx="11"/>
          </p:nvPr>
        </p:nvSpPr>
        <p:spPr>
          <a:noFill/>
        </p:spPr>
        <p:txBody>
          <a:bodyPr/>
          <a:lstStyle/>
          <a:p>
            <a:r>
              <a:rPr lang="en-US" smtClean="0"/>
              <a:t>Architectural Styles for Concurrency</a:t>
            </a:r>
            <a:endParaRPr lang="de-CH"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Date Placeholder 3"/>
          <p:cNvSpPr>
            <a:spLocks noGrp="1"/>
          </p:cNvSpPr>
          <p:nvPr>
            <p:ph type="dt" sz="quarter" idx="10"/>
          </p:nvPr>
        </p:nvSpPr>
        <p:spPr>
          <a:noFill/>
        </p:spPr>
        <p:txBody>
          <a:bodyPr/>
          <a:lstStyle/>
          <a:p>
            <a:r>
              <a:rPr lang="en-US" smtClean="0"/>
              <a:t>© Oscar Nierstrasz</a:t>
            </a:r>
            <a:endParaRPr lang="de-CH" smtClean="0"/>
          </a:p>
        </p:txBody>
      </p:sp>
      <p:sp>
        <p:nvSpPr>
          <p:cNvPr id="89091"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89092" name="Slide Number Placeholder 5"/>
          <p:cNvSpPr>
            <a:spLocks noGrp="1"/>
          </p:cNvSpPr>
          <p:nvPr>
            <p:ph type="sldNum" sz="quarter" idx="12"/>
          </p:nvPr>
        </p:nvSpPr>
        <p:spPr>
          <a:noFill/>
        </p:spPr>
        <p:txBody>
          <a:bodyPr/>
          <a:lstStyle/>
          <a:p>
            <a:fld id="{7D8DCFDA-817E-214C-9D06-B7AFA65DD99A}" type="slidenum">
              <a:rPr lang="de-CH" smtClean="0"/>
              <a:pPr/>
              <a:t>40</a:t>
            </a:fld>
            <a:endParaRPr lang="de-CH" sz="1400" smtClean="0">
              <a:solidFill>
                <a:srgbClr val="7E7E7E"/>
              </a:solidFill>
              <a:latin typeface="Times" charset="0"/>
            </a:endParaRPr>
          </a:p>
        </p:txBody>
      </p:sp>
      <p:sp>
        <p:nvSpPr>
          <p:cNvPr id="89093" name="Rectangle 4"/>
          <p:cNvSpPr>
            <a:spLocks noGrp="1" noChangeArrowheads="1"/>
          </p:cNvSpPr>
          <p:nvPr>
            <p:ph type="title"/>
          </p:nvPr>
        </p:nvSpPr>
        <p:spPr/>
        <p:txBody>
          <a:bodyPr/>
          <a:lstStyle/>
          <a:p>
            <a:r>
              <a:rPr lang="en-US"/>
              <a:t>What you should know!</a:t>
            </a:r>
          </a:p>
        </p:txBody>
      </p:sp>
      <p:sp>
        <p:nvSpPr>
          <p:cNvPr id="89094" name="Rectangle 5"/>
          <p:cNvSpPr>
            <a:spLocks noGrp="1" noChangeArrowheads="1"/>
          </p:cNvSpPr>
          <p:nvPr>
            <p:ph type="body" idx="1"/>
          </p:nvPr>
        </p:nvSpPr>
        <p:spPr/>
        <p:txBody>
          <a:bodyPr/>
          <a:lstStyle/>
          <a:p>
            <a:r>
              <a:rPr lang="en-US" i="1"/>
              <a:t>What is a Software Architecture?</a:t>
            </a:r>
          </a:p>
          <a:p>
            <a:r>
              <a:rPr lang="en-US" i="1"/>
              <a:t>What are advantages and disadvantages of Layered Architectures?</a:t>
            </a:r>
          </a:p>
          <a:p>
            <a:r>
              <a:rPr lang="en-US" i="1"/>
              <a:t>What is a Flow Architecture? What are the options and tradeoffs?</a:t>
            </a:r>
          </a:p>
          <a:p>
            <a:r>
              <a:rPr lang="en-US" i="1"/>
              <a:t>What are Blackboard Architectures? What are the options and tradeoffs?</a:t>
            </a:r>
          </a:p>
          <a:p>
            <a:r>
              <a:rPr lang="en-US" i="1"/>
              <a:t>How does result parallelism differ from agenda parallelism?</a:t>
            </a:r>
          </a:p>
          <a:p>
            <a:r>
              <a:rPr lang="en-US" i="1"/>
              <a:t>How does Linda support coordination of concurrent agents?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8" name="Date Placeholder 3"/>
          <p:cNvSpPr>
            <a:spLocks noGrp="1"/>
          </p:cNvSpPr>
          <p:nvPr>
            <p:ph type="dt" sz="quarter" idx="10"/>
          </p:nvPr>
        </p:nvSpPr>
        <p:spPr>
          <a:noFill/>
        </p:spPr>
        <p:txBody>
          <a:bodyPr/>
          <a:lstStyle/>
          <a:p>
            <a:r>
              <a:rPr lang="en-US" smtClean="0"/>
              <a:t>© Oscar Nierstrasz</a:t>
            </a:r>
            <a:endParaRPr lang="de-CH" smtClean="0"/>
          </a:p>
        </p:txBody>
      </p:sp>
      <p:sp>
        <p:nvSpPr>
          <p:cNvPr id="91139"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91140" name="Slide Number Placeholder 5"/>
          <p:cNvSpPr>
            <a:spLocks noGrp="1"/>
          </p:cNvSpPr>
          <p:nvPr>
            <p:ph type="sldNum" sz="quarter" idx="12"/>
          </p:nvPr>
        </p:nvSpPr>
        <p:spPr>
          <a:noFill/>
        </p:spPr>
        <p:txBody>
          <a:bodyPr/>
          <a:lstStyle/>
          <a:p>
            <a:fld id="{6F23A43F-5098-1C4F-981C-1971659C42B5}" type="slidenum">
              <a:rPr lang="de-CH" smtClean="0"/>
              <a:pPr/>
              <a:t>41</a:t>
            </a:fld>
            <a:endParaRPr lang="de-CH" sz="1400" smtClean="0">
              <a:solidFill>
                <a:srgbClr val="7E7E7E"/>
              </a:solidFill>
              <a:latin typeface="Times" charset="0"/>
            </a:endParaRPr>
          </a:p>
        </p:txBody>
      </p:sp>
      <p:sp>
        <p:nvSpPr>
          <p:cNvPr id="91141" name="Rectangle 4"/>
          <p:cNvSpPr>
            <a:spLocks noGrp="1" noChangeArrowheads="1"/>
          </p:cNvSpPr>
          <p:nvPr>
            <p:ph type="title"/>
          </p:nvPr>
        </p:nvSpPr>
        <p:spPr/>
        <p:txBody>
          <a:bodyPr/>
          <a:lstStyle/>
          <a:p>
            <a:r>
              <a:rPr lang="en-US"/>
              <a:t>Can you answer these questions?</a:t>
            </a:r>
          </a:p>
        </p:txBody>
      </p:sp>
      <p:sp>
        <p:nvSpPr>
          <p:cNvPr id="91142" name="Rectangle 5"/>
          <p:cNvSpPr>
            <a:spLocks noGrp="1" noChangeArrowheads="1"/>
          </p:cNvSpPr>
          <p:nvPr>
            <p:ph type="body" idx="1"/>
          </p:nvPr>
        </p:nvSpPr>
        <p:spPr/>
        <p:txBody>
          <a:bodyPr/>
          <a:lstStyle/>
          <a:p>
            <a:pPr>
              <a:lnSpc>
                <a:spcPct val="85000"/>
              </a:lnSpc>
            </a:pPr>
            <a:r>
              <a:rPr lang="en-US" i="1"/>
              <a:t>How would you model message-passing agents in Java?</a:t>
            </a:r>
          </a:p>
          <a:p>
            <a:pPr>
              <a:lnSpc>
                <a:spcPct val="85000"/>
              </a:lnSpc>
            </a:pPr>
            <a:r>
              <a:rPr lang="en-US" i="1"/>
              <a:t>How would you classify Client/Server architectures? </a:t>
            </a:r>
          </a:p>
          <a:p>
            <a:pPr>
              <a:lnSpc>
                <a:spcPct val="85000"/>
              </a:lnSpc>
            </a:pPr>
            <a:r>
              <a:rPr lang="en-US" i="1"/>
              <a:t>Are there other useful styles we haven’t yet discussed?</a:t>
            </a:r>
          </a:p>
          <a:p>
            <a:pPr>
              <a:lnSpc>
                <a:spcPct val="85000"/>
              </a:lnSpc>
            </a:pPr>
            <a:r>
              <a:rPr lang="en-US" i="1"/>
              <a:t>How can we prove that the Active Prime Sieve is correct? Are you sure that new Active Primes will join the chain in the correct order?</a:t>
            </a:r>
          </a:p>
          <a:p>
            <a:pPr>
              <a:lnSpc>
                <a:spcPct val="85000"/>
              </a:lnSpc>
            </a:pPr>
            <a:r>
              <a:rPr lang="en-US" i="1"/>
              <a:t>Which Blackboard styles are better when we have multiple processors?</a:t>
            </a:r>
          </a:p>
          <a:p>
            <a:pPr>
              <a:lnSpc>
                <a:spcPct val="85000"/>
              </a:lnSpc>
            </a:pPr>
            <a:r>
              <a:rPr lang="en-US" i="1"/>
              <a:t>Which are better when we just have threads on a monoprocessor?</a:t>
            </a:r>
          </a:p>
          <a:p>
            <a:pPr>
              <a:lnSpc>
                <a:spcPct val="85000"/>
              </a:lnSpc>
            </a:pPr>
            <a:r>
              <a:rPr lang="en-US" i="1"/>
              <a:t>What will happen if you start two concurrent Fibonacci computations?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6" name="Rectangle 3"/>
          <p:cNvSpPr>
            <a:spLocks noGrp="1" noChangeArrowheads="1"/>
          </p:cNvSpPr>
          <p:nvPr>
            <p:ph type="title"/>
          </p:nvPr>
        </p:nvSpPr>
        <p:spPr/>
        <p:txBody>
          <a:bodyPr/>
          <a:lstStyle/>
          <a:p>
            <a:pPr eaLnBrk="1" hangingPunct="1"/>
            <a:r>
              <a:rPr lang="en-US" dirty="0" smtClean="0"/>
              <a:t>License</a:t>
            </a:r>
            <a:endParaRPr lang="en-US" dirty="0"/>
          </a:p>
        </p:txBody>
      </p:sp>
      <p:sp>
        <p:nvSpPr>
          <p:cNvPr id="92162" name="Date Placeholder 3"/>
          <p:cNvSpPr>
            <a:spLocks noGrp="1"/>
          </p:cNvSpPr>
          <p:nvPr>
            <p:ph type="dt" sz="half" idx="10"/>
          </p:nvPr>
        </p:nvSpPr>
        <p:spPr>
          <a:noFill/>
        </p:spPr>
        <p:txBody>
          <a:bodyPr/>
          <a:lstStyle/>
          <a:p>
            <a:r>
              <a:rPr lang="de-CH" smtClean="0">
                <a:latin typeface="Helvetica" charset="0"/>
              </a:rPr>
              <a:t>© Oscar Nierstrasz</a:t>
            </a:r>
          </a:p>
        </p:txBody>
      </p:sp>
      <p:sp>
        <p:nvSpPr>
          <p:cNvPr id="92163" name="Footer Placeholder 4"/>
          <p:cNvSpPr>
            <a:spLocks noGrp="1"/>
          </p:cNvSpPr>
          <p:nvPr>
            <p:ph type="ftr" sz="quarter" idx="11"/>
          </p:nvPr>
        </p:nvSpPr>
        <p:spPr>
          <a:noFill/>
        </p:spPr>
        <p:txBody>
          <a:bodyPr/>
          <a:lstStyle/>
          <a:p>
            <a:r>
              <a:rPr lang="de-CH" smtClean="0">
                <a:latin typeface="Helvetica" charset="0"/>
              </a:rPr>
              <a:t>ESE — Introduction</a:t>
            </a:r>
          </a:p>
        </p:txBody>
      </p:sp>
      <p:grpSp>
        <p:nvGrpSpPr>
          <p:cNvPr id="2" name="Group 11"/>
          <p:cNvGrpSpPr/>
          <p:nvPr/>
        </p:nvGrpSpPr>
        <p:grpSpPr>
          <a:xfrm>
            <a:off x="762000" y="1600200"/>
            <a:ext cx="7620000" cy="4401204"/>
            <a:chOff x="762000" y="1600200"/>
            <a:chExt cx="7620000" cy="4401204"/>
          </a:xfrm>
        </p:grpSpPr>
        <p:sp>
          <p:nvSpPr>
            <p:cNvPr id="92165" name="Rectangle 2"/>
            <p:cNvSpPr>
              <a:spLocks noChangeArrowheads="1"/>
            </p:cNvSpPr>
            <p:nvPr/>
          </p:nvSpPr>
          <p:spPr bwMode="auto">
            <a:xfrm>
              <a:off x="762000" y="1600200"/>
              <a:ext cx="7620000" cy="4401204"/>
            </a:xfrm>
            <a:prstGeom prst="rect">
              <a:avLst/>
            </a:prstGeom>
            <a:solidFill>
              <a:srgbClr val="FFFFCC"/>
            </a:solidFill>
            <a:ln w="9525">
              <a:solidFill>
                <a:schemeClr val="tx1"/>
              </a:solidFill>
              <a:miter lim="800000"/>
              <a:headEnd/>
              <a:tailEnd/>
            </a:ln>
          </p:spPr>
          <p:txBody>
            <a:bodyPr>
              <a:prstTxWarp prst="textNoShape">
                <a:avLst/>
              </a:prstTxWarp>
              <a:spAutoFit/>
            </a:bodyPr>
            <a:lstStyle/>
            <a:p>
              <a:pPr marL="192088" indent="-192088"/>
              <a:endParaRPr lang="en-US" sz="1400" b="1" dirty="0">
                <a:solidFill>
                  <a:srgbClr val="000000"/>
                </a:solidFill>
              </a:endParaRPr>
            </a:p>
            <a:p>
              <a:pPr marL="192088" indent="-192088"/>
              <a:endParaRPr lang="en-US" sz="1400" b="1" dirty="0">
                <a:solidFill>
                  <a:srgbClr val="000000"/>
                </a:solidFill>
              </a:endParaRPr>
            </a:p>
            <a:p>
              <a:pPr marL="192088" indent="-192088"/>
              <a:endParaRPr lang="en-US" sz="1400" b="1" dirty="0">
                <a:solidFill>
                  <a:srgbClr val="000000"/>
                </a:solidFill>
              </a:endParaRPr>
            </a:p>
            <a:p>
              <a:pPr marL="192088" indent="-192088"/>
              <a:endParaRPr lang="en-US" sz="1400" b="1" dirty="0">
                <a:solidFill>
                  <a:srgbClr val="000000"/>
                </a:solidFill>
              </a:endParaRPr>
            </a:p>
            <a:p>
              <a:pPr marL="192088" indent="-192088"/>
              <a:endParaRPr lang="en-US" sz="1400" b="1" dirty="0">
                <a:solidFill>
                  <a:srgbClr val="000000"/>
                </a:solidFill>
              </a:endParaRPr>
            </a:p>
            <a:p>
              <a:pPr marL="192088" indent="-192088" algn="ctr"/>
              <a:r>
                <a:rPr lang="en-US" sz="1400" b="1" dirty="0">
                  <a:solidFill>
                    <a:srgbClr val="000000"/>
                  </a:solidFill>
                </a:rPr>
                <a:t>Attribution-</a:t>
              </a:r>
              <a:r>
                <a:rPr lang="en-US" sz="1400" b="1" dirty="0" err="1">
                  <a:solidFill>
                    <a:srgbClr val="000000"/>
                  </a:solidFill>
                </a:rPr>
                <a:t>ShareAlike</a:t>
              </a:r>
              <a:r>
                <a:rPr lang="en-US" sz="1400" b="1" dirty="0">
                  <a:solidFill>
                    <a:srgbClr val="000000"/>
                  </a:solidFill>
                </a:rPr>
                <a:t> 3.0 </a:t>
              </a:r>
              <a:r>
                <a:rPr lang="en-US" sz="1400" b="1" dirty="0" err="1">
                  <a:solidFill>
                    <a:srgbClr val="000000"/>
                  </a:solidFill>
                </a:rPr>
                <a:t>Unported</a:t>
              </a:r>
              <a:endParaRPr lang="en-US" sz="1400" b="1" dirty="0">
                <a:solidFill>
                  <a:srgbClr val="000000"/>
                </a:solidFill>
              </a:endParaRPr>
            </a:p>
            <a:p>
              <a:pPr marL="192088" indent="-192088"/>
              <a:r>
                <a:rPr lang="en-US" sz="1400" b="1" i="1" dirty="0">
                  <a:solidFill>
                    <a:srgbClr val="000000"/>
                  </a:solidFill>
                </a:rPr>
                <a:t>You are free:</a:t>
              </a:r>
              <a:endParaRPr lang="en-US" sz="1400" dirty="0">
                <a:solidFill>
                  <a:srgbClr val="000000"/>
                </a:solidFill>
              </a:endParaRPr>
            </a:p>
            <a:p>
              <a:pPr lvl="1"/>
              <a:r>
                <a:rPr lang="en-US" sz="1400" b="1" dirty="0">
                  <a:solidFill>
                    <a:srgbClr val="000000"/>
                  </a:solidFill>
                </a:rPr>
                <a:t>to Share</a:t>
              </a:r>
              <a:r>
                <a:rPr lang="en-US" sz="1400" dirty="0">
                  <a:solidFill>
                    <a:srgbClr val="000000"/>
                  </a:solidFill>
                </a:rPr>
                <a:t> — to copy, distribute and transmit the work</a:t>
              </a:r>
            </a:p>
            <a:p>
              <a:pPr lvl="1"/>
              <a:r>
                <a:rPr lang="en-US" sz="1400" b="1" dirty="0">
                  <a:solidFill>
                    <a:srgbClr val="000000"/>
                  </a:solidFill>
                </a:rPr>
                <a:t>to Remix</a:t>
              </a:r>
              <a:r>
                <a:rPr lang="en-US" sz="1400" dirty="0">
                  <a:solidFill>
                    <a:srgbClr val="000000"/>
                  </a:solidFill>
                </a:rPr>
                <a:t> — to adapt the work</a:t>
              </a:r>
            </a:p>
            <a:p>
              <a:pPr marL="192088" indent="-192088"/>
              <a:endParaRPr lang="en-US" sz="1400" b="1" i="1" dirty="0">
                <a:solidFill>
                  <a:srgbClr val="000000"/>
                </a:solidFill>
              </a:endParaRPr>
            </a:p>
            <a:p>
              <a:pPr marL="192088" indent="-192088"/>
              <a:r>
                <a:rPr lang="en-US" sz="1400" b="1" i="1" dirty="0">
                  <a:solidFill>
                    <a:srgbClr val="000000"/>
                  </a:solidFill>
                </a:rPr>
                <a:t>Under the following conditions:</a:t>
              </a:r>
              <a:endParaRPr lang="en-US" sz="1400" dirty="0">
                <a:solidFill>
                  <a:srgbClr val="000000"/>
                </a:solidFill>
              </a:endParaRPr>
            </a:p>
            <a:p>
              <a:pPr lvl="1"/>
              <a:r>
                <a:rPr lang="en-US" sz="1400" b="1" dirty="0">
                  <a:solidFill>
                    <a:srgbClr val="000000"/>
                  </a:solidFill>
                </a:rPr>
                <a:t>Attribution.</a:t>
              </a:r>
              <a:r>
                <a:rPr lang="en-US" sz="1400" dirty="0">
                  <a:solidFill>
                    <a:srgbClr val="000000"/>
                  </a:solidFill>
                </a:rPr>
                <a:t> You must attribute the work in the manner specified by the author or licensor (but not in any way that suggests that they endorse you or your use of the work).</a:t>
              </a:r>
            </a:p>
            <a:p>
              <a:pPr lvl="1"/>
              <a:r>
                <a:rPr lang="en-US" sz="1400" b="1" dirty="0">
                  <a:solidFill>
                    <a:srgbClr val="000000"/>
                  </a:solidFill>
                </a:rPr>
                <a:t>Share Alike.</a:t>
              </a:r>
              <a:r>
                <a:rPr lang="en-US" sz="1400" dirty="0">
                  <a:solidFill>
                    <a:srgbClr val="000000"/>
                  </a:solidFill>
                </a:rPr>
                <a:t> If you alter, transform, or build upon this work, you may distribute the resulting work only under the same, similar or a compatible license.</a:t>
              </a:r>
            </a:p>
            <a:p>
              <a:pPr marL="192088" indent="-192088"/>
              <a:r>
                <a:rPr lang="en-US" sz="1400" dirty="0">
                  <a:solidFill>
                    <a:srgbClr val="000000"/>
                  </a:solidFill>
                </a:rPr>
                <a:t>For any reuse or distribution, you must make clear to others the license terms of this work. The best way to do this is with a link to this web page.</a:t>
              </a:r>
            </a:p>
            <a:p>
              <a:pPr marL="192088" indent="-192088"/>
              <a:r>
                <a:rPr lang="en-US" sz="1400" dirty="0">
                  <a:solidFill>
                    <a:srgbClr val="000000"/>
                  </a:solidFill>
                </a:rPr>
                <a:t>Any of the above conditions can be waived if you get permission from the copyright holder.</a:t>
              </a:r>
            </a:p>
            <a:p>
              <a:pPr marL="192088" indent="-192088"/>
              <a:r>
                <a:rPr lang="en-US" sz="1400" dirty="0">
                  <a:solidFill>
                    <a:srgbClr val="000000"/>
                  </a:solidFill>
                </a:rPr>
                <a:t>Nothing in this license impairs or restricts the author's moral rights.</a:t>
              </a:r>
            </a:p>
          </p:txBody>
        </p:sp>
        <p:pic>
          <p:nvPicPr>
            <p:cNvPr id="92168" name="Picture 5" descr="logo_deed"/>
            <p:cNvPicPr>
              <a:picLocks noChangeAspect="1" noChangeArrowheads="1"/>
            </p:cNvPicPr>
            <p:nvPr/>
          </p:nvPicPr>
          <p:blipFill>
            <a:blip r:embed="rId3"/>
            <a:srcRect/>
            <a:stretch>
              <a:fillRect/>
            </a:stretch>
          </p:blipFill>
          <p:spPr bwMode="auto">
            <a:xfrm>
              <a:off x="3319367" y="1828800"/>
              <a:ext cx="2509837" cy="708025"/>
            </a:xfrm>
            <a:prstGeom prst="rect">
              <a:avLst/>
            </a:prstGeom>
            <a:noFill/>
            <a:ln w="9525">
              <a:noFill/>
              <a:miter lim="800000"/>
              <a:headEnd/>
              <a:tailEnd/>
            </a:ln>
          </p:spPr>
        </p:pic>
      </p:grpSp>
      <p:sp>
        <p:nvSpPr>
          <p:cNvPr id="10" name="Rectangle 9"/>
          <p:cNvSpPr/>
          <p:nvPr/>
        </p:nvSpPr>
        <p:spPr>
          <a:xfrm>
            <a:off x="1676400" y="6076890"/>
            <a:ext cx="5791200" cy="400110"/>
          </a:xfrm>
          <a:prstGeom prst="rect">
            <a:avLst/>
          </a:prstGeom>
          <a:solidFill>
            <a:srgbClr val="FFFDD7"/>
          </a:solidFill>
          <a:ln>
            <a:noFill/>
          </a:ln>
        </p:spPr>
        <p:txBody>
          <a:bodyPr wrap="square">
            <a:spAutoFit/>
          </a:bodyPr>
          <a:lstStyle/>
          <a:p>
            <a:pPr algn="ctr" eaLnBrk="1" hangingPunct="1">
              <a:buNone/>
            </a:pPr>
            <a:r>
              <a:rPr lang="en-US" sz="2000" dirty="0" smtClean="0">
                <a:latin typeface="Helvetica (Body)"/>
                <a:cs typeface="Helvetica (Body)"/>
              </a:rPr>
              <a:t>http://creativecommons.org/licenses/by-sa/3.0/</a:t>
            </a:r>
            <a:endParaRPr lang="en-US" sz="2000" dirty="0">
              <a:latin typeface="Helvetica (Body)"/>
              <a:cs typeface="Helvetica (Body)"/>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r>
              <a:rPr lang="en-US" smtClean="0"/>
              <a:t>© Oscar Nierstrasz</a:t>
            </a:r>
            <a:endParaRPr lang="de-CH" smtClean="0"/>
          </a:p>
        </p:txBody>
      </p:sp>
      <p:sp>
        <p:nvSpPr>
          <p:cNvPr id="18435"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18436" name="Slide Number Placeholder 5"/>
          <p:cNvSpPr>
            <a:spLocks noGrp="1"/>
          </p:cNvSpPr>
          <p:nvPr>
            <p:ph type="sldNum" sz="quarter" idx="12"/>
          </p:nvPr>
        </p:nvSpPr>
        <p:spPr>
          <a:noFill/>
        </p:spPr>
        <p:txBody>
          <a:bodyPr/>
          <a:lstStyle/>
          <a:p>
            <a:fld id="{1693B64D-36C9-E94B-8C46-965BEC9EF534}" type="slidenum">
              <a:rPr lang="de-CH" smtClean="0"/>
              <a:pPr/>
              <a:t>5</a:t>
            </a:fld>
            <a:endParaRPr lang="de-CH" sz="1400" smtClean="0">
              <a:solidFill>
                <a:srgbClr val="7E7E7E"/>
              </a:solidFill>
              <a:latin typeface="Times" charset="0"/>
            </a:endParaRPr>
          </a:p>
        </p:txBody>
      </p:sp>
      <p:sp>
        <p:nvSpPr>
          <p:cNvPr id="18437" name="Rectangle 2"/>
          <p:cNvSpPr>
            <a:spLocks noGrp="1" noChangeArrowheads="1"/>
          </p:cNvSpPr>
          <p:nvPr>
            <p:ph type="title"/>
          </p:nvPr>
        </p:nvSpPr>
        <p:spPr/>
        <p:txBody>
          <a:bodyPr/>
          <a:lstStyle/>
          <a:p>
            <a:r>
              <a:rPr lang="en-US"/>
              <a:t>Software Architecture</a:t>
            </a:r>
          </a:p>
        </p:txBody>
      </p:sp>
      <p:sp>
        <p:nvSpPr>
          <p:cNvPr id="18438" name="Rectangle 3"/>
          <p:cNvSpPr>
            <a:spLocks noGrp="1" noChangeArrowheads="1"/>
          </p:cNvSpPr>
          <p:nvPr>
            <p:ph type="body" idx="1"/>
          </p:nvPr>
        </p:nvSpPr>
        <p:spPr/>
        <p:txBody>
          <a:bodyPr/>
          <a:lstStyle/>
          <a:p>
            <a:pPr marL="342900" indent="-342900">
              <a:buFont typeface="Helvetica CE" charset="0"/>
              <a:buNone/>
            </a:pPr>
            <a:r>
              <a:rPr lang="en-US" i="1"/>
              <a:t>	A </a:t>
            </a:r>
            <a:r>
              <a:rPr lang="en-US" i="1" u="sng"/>
              <a:t>Software Architecture</a:t>
            </a:r>
            <a:r>
              <a:rPr lang="en-US" i="1"/>
              <a:t> defines a system in terms of computational </a:t>
            </a:r>
            <a:r>
              <a:rPr lang="en-US" i="1">
                <a:solidFill>
                  <a:srgbClr val="7F0101"/>
                </a:solidFill>
              </a:rPr>
              <a:t>components and interactions</a:t>
            </a:r>
            <a:r>
              <a:rPr lang="en-US" i="1"/>
              <a:t> amongst those components.</a:t>
            </a:r>
          </a:p>
          <a:p>
            <a:pPr marL="342900" indent="-342900">
              <a:buFont typeface="Helvetica CE" charset="0"/>
              <a:buNone/>
            </a:pPr>
            <a:endParaRPr lang="en-US" i="1"/>
          </a:p>
          <a:p>
            <a:pPr marL="342900" indent="-342900">
              <a:buFont typeface="Helvetica CE" charset="0"/>
              <a:buNone/>
            </a:pPr>
            <a:r>
              <a:rPr lang="en-US" i="1"/>
              <a:t>	An </a:t>
            </a:r>
            <a:r>
              <a:rPr lang="en-US" i="1" u="sng"/>
              <a:t>Architectural Style</a:t>
            </a:r>
            <a:r>
              <a:rPr lang="en-US" i="1"/>
              <a:t> defines a </a:t>
            </a:r>
            <a:r>
              <a:rPr lang="en-US" i="1">
                <a:solidFill>
                  <a:srgbClr val="7F0101"/>
                </a:solidFill>
              </a:rPr>
              <a:t>family of systems</a:t>
            </a:r>
            <a:r>
              <a:rPr lang="en-US" i="1"/>
              <a:t> in terms of a pattern of structural organization.</a:t>
            </a:r>
            <a:endParaRPr lang="en-US"/>
          </a:p>
          <a:p>
            <a:pPr marL="342900" indent="-342900">
              <a:buFont typeface="Helvetica CE" charset="0"/>
              <a:buNone/>
            </a:pPr>
            <a:endParaRPr lang="en-US"/>
          </a:p>
          <a:p>
            <a:pPr marL="742950" lvl="1" indent="-285750" algn="r">
              <a:buFont typeface="Helvetica CE" charset="0"/>
              <a:buNone/>
            </a:pPr>
            <a:r>
              <a:rPr lang="en-US"/>
              <a:t>	— cf. Shaw &amp; Garlan, Software Architecture, pp. 3, 19</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r>
              <a:rPr lang="en-US" smtClean="0"/>
              <a:t>© Oscar Nierstrasz</a:t>
            </a:r>
            <a:endParaRPr lang="de-CH" smtClean="0"/>
          </a:p>
        </p:txBody>
      </p:sp>
      <p:sp>
        <p:nvSpPr>
          <p:cNvPr id="20483"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20484" name="Slide Number Placeholder 5"/>
          <p:cNvSpPr>
            <a:spLocks noGrp="1"/>
          </p:cNvSpPr>
          <p:nvPr>
            <p:ph type="sldNum" sz="quarter" idx="12"/>
          </p:nvPr>
        </p:nvSpPr>
        <p:spPr>
          <a:noFill/>
        </p:spPr>
        <p:txBody>
          <a:bodyPr/>
          <a:lstStyle/>
          <a:p>
            <a:fld id="{04170BBF-D2FC-D04A-BB1C-2EE7029F2784}" type="slidenum">
              <a:rPr lang="de-CH" smtClean="0"/>
              <a:pPr/>
              <a:t>6</a:t>
            </a:fld>
            <a:endParaRPr lang="de-CH" sz="1400" smtClean="0">
              <a:solidFill>
                <a:srgbClr val="7E7E7E"/>
              </a:solidFill>
              <a:latin typeface="Times" charset="0"/>
            </a:endParaRPr>
          </a:p>
        </p:txBody>
      </p:sp>
      <p:sp>
        <p:nvSpPr>
          <p:cNvPr id="20485" name="Rectangle 2"/>
          <p:cNvSpPr>
            <a:spLocks noGrp="1" noChangeArrowheads="1"/>
          </p:cNvSpPr>
          <p:nvPr>
            <p:ph type="title"/>
          </p:nvPr>
        </p:nvSpPr>
        <p:spPr/>
        <p:txBody>
          <a:bodyPr/>
          <a:lstStyle/>
          <a:p>
            <a:r>
              <a:rPr lang="en-US"/>
              <a:t>Architectural style</a:t>
            </a:r>
          </a:p>
        </p:txBody>
      </p:sp>
      <p:sp>
        <p:nvSpPr>
          <p:cNvPr id="20486" name="Rectangle 3"/>
          <p:cNvSpPr>
            <a:spLocks noGrp="1" noChangeArrowheads="1"/>
          </p:cNvSpPr>
          <p:nvPr>
            <p:ph type="body" idx="1"/>
          </p:nvPr>
        </p:nvSpPr>
        <p:spPr/>
        <p:txBody>
          <a:bodyPr/>
          <a:lstStyle/>
          <a:p>
            <a:pPr marL="342900" indent="-342900">
              <a:buFont typeface="Helvetica CE" charset="0"/>
              <a:buNone/>
            </a:pPr>
            <a:r>
              <a:rPr lang="en-US" i="1">
                <a:solidFill>
                  <a:srgbClr val="7F0101"/>
                </a:solidFill>
              </a:rPr>
              <a:t>Architectural styles typically entail four kinds of properties:</a:t>
            </a:r>
          </a:p>
          <a:p>
            <a:pPr marL="342900" indent="-342900"/>
            <a:r>
              <a:rPr lang="en-US"/>
              <a:t>A </a:t>
            </a:r>
            <a:r>
              <a:rPr lang="en-US" i="1">
                <a:solidFill>
                  <a:srgbClr val="7F0101"/>
                </a:solidFill>
              </a:rPr>
              <a:t>vocabulary</a:t>
            </a:r>
            <a:r>
              <a:rPr lang="en-US"/>
              <a:t> of design elements</a:t>
            </a:r>
          </a:p>
          <a:p>
            <a:pPr marL="742950" lvl="1" indent="-285750"/>
            <a:r>
              <a:rPr lang="en-US"/>
              <a:t>e.g., “pipes”, “filters”, “sources”, and “sinks”</a:t>
            </a:r>
          </a:p>
          <a:p>
            <a:pPr marL="342900" indent="-342900"/>
            <a:r>
              <a:rPr lang="en-US"/>
              <a:t>A set of </a:t>
            </a:r>
            <a:r>
              <a:rPr lang="en-US" i="1">
                <a:solidFill>
                  <a:srgbClr val="7F0101"/>
                </a:solidFill>
              </a:rPr>
              <a:t>configuration rules</a:t>
            </a:r>
            <a:r>
              <a:rPr lang="en-US"/>
              <a:t> that constrain compositions</a:t>
            </a:r>
          </a:p>
          <a:p>
            <a:pPr marL="742950" lvl="1" indent="-285750"/>
            <a:r>
              <a:rPr lang="en-US"/>
              <a:t>e.g., pipes and filters must alternate in a linear sequence</a:t>
            </a:r>
          </a:p>
          <a:p>
            <a:pPr marL="342900" indent="-342900"/>
            <a:r>
              <a:rPr lang="en-US"/>
              <a:t>A </a:t>
            </a:r>
            <a:r>
              <a:rPr lang="en-US" i="1">
                <a:solidFill>
                  <a:srgbClr val="7F0101"/>
                </a:solidFill>
              </a:rPr>
              <a:t>semantic interpretation</a:t>
            </a:r>
            <a:endParaRPr lang="en-US"/>
          </a:p>
          <a:p>
            <a:pPr marL="742950" lvl="1" indent="-285750"/>
            <a:r>
              <a:rPr lang="en-US"/>
              <a:t>e.g., each filter reads bytes from its input stream and writes bytes to its output stream</a:t>
            </a:r>
          </a:p>
          <a:p>
            <a:pPr marL="342900" indent="-342900"/>
            <a:r>
              <a:rPr lang="en-US"/>
              <a:t>A set of </a:t>
            </a:r>
            <a:r>
              <a:rPr lang="en-US" i="1">
                <a:solidFill>
                  <a:srgbClr val="7F0101"/>
                </a:solidFill>
              </a:rPr>
              <a:t>analyses</a:t>
            </a:r>
            <a:r>
              <a:rPr lang="en-US"/>
              <a:t> that can be performed</a:t>
            </a:r>
          </a:p>
          <a:p>
            <a:pPr marL="742950" lvl="1" indent="-285750"/>
            <a:r>
              <a:rPr lang="en-US"/>
              <a:t>e.g., if filters are “well-behaved”, no deadlock can occur, and all filters can progress in tandem</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r>
              <a:rPr lang="en-US" smtClean="0"/>
              <a:t>© Oscar Nierstrasz</a:t>
            </a:r>
            <a:endParaRPr lang="de-CH" smtClean="0"/>
          </a:p>
        </p:txBody>
      </p:sp>
      <p:sp>
        <p:nvSpPr>
          <p:cNvPr id="22531" name="Slide Number Placeholder 5"/>
          <p:cNvSpPr>
            <a:spLocks noGrp="1"/>
          </p:cNvSpPr>
          <p:nvPr>
            <p:ph type="sldNum" sz="quarter" idx="12"/>
          </p:nvPr>
        </p:nvSpPr>
        <p:spPr>
          <a:noFill/>
        </p:spPr>
        <p:txBody>
          <a:bodyPr/>
          <a:lstStyle/>
          <a:p>
            <a:fld id="{43D10C43-A737-8E40-BCF3-E8D042B63E8C}" type="slidenum">
              <a:rPr lang="de-CH" smtClean="0"/>
              <a:pPr/>
              <a:t>7</a:t>
            </a:fld>
            <a:endParaRPr lang="de-CH" sz="1400" smtClean="0">
              <a:solidFill>
                <a:srgbClr val="7E7E7E"/>
              </a:solidFill>
              <a:latin typeface="Times" charset="0"/>
            </a:endParaRPr>
          </a:p>
        </p:txBody>
      </p:sp>
      <p:pic>
        <p:nvPicPr>
          <p:cNvPr id="22532" name="Picture 2" descr="roadmap-grey"/>
          <p:cNvPicPr>
            <a:picLocks noChangeAspect="1" noChangeArrowheads="1"/>
          </p:cNvPicPr>
          <p:nvPr/>
        </p:nvPicPr>
        <p:blipFill>
          <a:blip r:embed="rId3"/>
          <a:srcRect/>
          <a:stretch>
            <a:fillRect/>
          </a:stretch>
        </p:blipFill>
        <p:spPr bwMode="auto">
          <a:xfrm>
            <a:off x="6629400" y="1905000"/>
            <a:ext cx="2116138" cy="1833563"/>
          </a:xfrm>
          <a:prstGeom prst="rect">
            <a:avLst/>
          </a:prstGeom>
          <a:noFill/>
          <a:ln w="9525">
            <a:noFill/>
            <a:miter lim="800000"/>
            <a:headEnd/>
            <a:tailEnd/>
          </a:ln>
        </p:spPr>
      </p:pic>
      <p:sp>
        <p:nvSpPr>
          <p:cNvPr id="22533" name="Rectangle 3"/>
          <p:cNvSpPr>
            <a:spLocks noGrp="1" noChangeArrowheads="1"/>
          </p:cNvSpPr>
          <p:nvPr>
            <p:ph type="title"/>
          </p:nvPr>
        </p:nvSpPr>
        <p:spPr/>
        <p:txBody>
          <a:bodyPr/>
          <a:lstStyle/>
          <a:p>
            <a:pPr eaLnBrk="1" hangingPunct="1"/>
            <a:r>
              <a:rPr lang="en-US"/>
              <a:t>Roadmap</a:t>
            </a:r>
          </a:p>
        </p:txBody>
      </p:sp>
      <p:sp>
        <p:nvSpPr>
          <p:cNvPr id="22534" name="Rectangle 4"/>
          <p:cNvSpPr>
            <a:spLocks noGrp="1" noChangeArrowheads="1"/>
          </p:cNvSpPr>
          <p:nvPr>
            <p:ph type="body" idx="1"/>
          </p:nvPr>
        </p:nvSpPr>
        <p:spPr/>
        <p:txBody>
          <a:bodyPr/>
          <a:lstStyle/>
          <a:p>
            <a:r>
              <a:rPr lang="en-US" dirty="0" smtClean="0"/>
              <a:t>What is Software Architecture?</a:t>
            </a:r>
          </a:p>
          <a:p>
            <a:r>
              <a:rPr lang="en-US" b="1" dirty="0" smtClean="0"/>
              <a:t>Three-layered application architecture</a:t>
            </a:r>
          </a:p>
          <a:p>
            <a:r>
              <a:rPr lang="en-US" dirty="0" smtClean="0"/>
              <a:t>Flow architectures</a:t>
            </a:r>
          </a:p>
          <a:p>
            <a:pPr lvl="1"/>
            <a:r>
              <a:rPr lang="en-US" dirty="0" smtClean="0"/>
              <a:t>Active Prime Sieve</a:t>
            </a:r>
          </a:p>
          <a:p>
            <a:r>
              <a:rPr lang="en-US" dirty="0" smtClean="0"/>
              <a:t>Blackboard architectures</a:t>
            </a:r>
          </a:p>
          <a:p>
            <a:pPr lvl="1"/>
            <a:r>
              <a:rPr lang="en-US" dirty="0" smtClean="0"/>
              <a:t>Fibonacci with Linda</a:t>
            </a:r>
          </a:p>
          <a:p>
            <a:r>
              <a:rPr lang="en-US" dirty="0" smtClean="0"/>
              <a:t>Thread Pools</a:t>
            </a:r>
            <a:endParaRPr lang="en-US" dirty="0" smtClean="0"/>
          </a:p>
          <a:p>
            <a:pPr lvl="1"/>
            <a:r>
              <a:rPr lang="en-US" dirty="0" err="1" smtClean="0"/>
              <a:t>WordCounter</a:t>
            </a:r>
            <a:endParaRPr lang="en-US" dirty="0" smtClean="0"/>
          </a:p>
        </p:txBody>
      </p:sp>
      <p:sp>
        <p:nvSpPr>
          <p:cNvPr id="22535" name="Footer Placeholder 7"/>
          <p:cNvSpPr>
            <a:spLocks noGrp="1"/>
          </p:cNvSpPr>
          <p:nvPr>
            <p:ph type="ftr" sz="quarter" idx="11"/>
          </p:nvPr>
        </p:nvSpPr>
        <p:spPr>
          <a:noFill/>
        </p:spPr>
        <p:txBody>
          <a:bodyPr/>
          <a:lstStyle/>
          <a:p>
            <a:r>
              <a:rPr lang="en-US" smtClean="0"/>
              <a:t>Architectural Styles for Concurrency</a:t>
            </a:r>
            <a:endParaRPr lang="de-CH"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Date Placeholder 2"/>
          <p:cNvSpPr>
            <a:spLocks noGrp="1"/>
          </p:cNvSpPr>
          <p:nvPr>
            <p:ph type="dt" sz="quarter" idx="10"/>
          </p:nvPr>
        </p:nvSpPr>
        <p:spPr>
          <a:noFill/>
        </p:spPr>
        <p:txBody>
          <a:bodyPr/>
          <a:lstStyle/>
          <a:p>
            <a:r>
              <a:rPr lang="en-US" smtClean="0"/>
              <a:t>© Oscar Nierstrasz</a:t>
            </a:r>
            <a:endParaRPr lang="de-CH" smtClean="0"/>
          </a:p>
        </p:txBody>
      </p:sp>
      <p:sp>
        <p:nvSpPr>
          <p:cNvPr id="24579" name="Footer Placeholder 3"/>
          <p:cNvSpPr>
            <a:spLocks noGrp="1"/>
          </p:cNvSpPr>
          <p:nvPr>
            <p:ph type="ftr" sz="quarter" idx="11"/>
          </p:nvPr>
        </p:nvSpPr>
        <p:spPr>
          <a:noFill/>
        </p:spPr>
        <p:txBody>
          <a:bodyPr/>
          <a:lstStyle/>
          <a:p>
            <a:r>
              <a:rPr lang="en-US" smtClean="0"/>
              <a:t>Architectural Styles for Concurrency</a:t>
            </a:r>
            <a:endParaRPr lang="de-CH" smtClean="0"/>
          </a:p>
        </p:txBody>
      </p:sp>
      <p:sp>
        <p:nvSpPr>
          <p:cNvPr id="24580" name="Slide Number Placeholder 4"/>
          <p:cNvSpPr>
            <a:spLocks noGrp="1"/>
          </p:cNvSpPr>
          <p:nvPr>
            <p:ph type="sldNum" sz="quarter" idx="12"/>
          </p:nvPr>
        </p:nvSpPr>
        <p:spPr>
          <a:noFill/>
        </p:spPr>
        <p:txBody>
          <a:bodyPr/>
          <a:lstStyle/>
          <a:p>
            <a:fld id="{02035895-FC73-D342-BD09-0928A69D43AE}" type="slidenum">
              <a:rPr lang="de-CH" smtClean="0"/>
              <a:pPr/>
              <a:t>8</a:t>
            </a:fld>
            <a:endParaRPr lang="de-CH" sz="1400" smtClean="0">
              <a:solidFill>
                <a:srgbClr val="7E7E7E"/>
              </a:solidFill>
              <a:latin typeface="Times" charset="0"/>
            </a:endParaRPr>
          </a:p>
        </p:txBody>
      </p:sp>
      <p:sp>
        <p:nvSpPr>
          <p:cNvPr id="24581" name="Rectangle 2"/>
          <p:cNvSpPr>
            <a:spLocks noGrp="1" noChangeArrowheads="1"/>
          </p:cNvSpPr>
          <p:nvPr>
            <p:ph type="title"/>
          </p:nvPr>
        </p:nvSpPr>
        <p:spPr/>
        <p:txBody>
          <a:bodyPr/>
          <a:lstStyle/>
          <a:p>
            <a:r>
              <a:rPr lang="en-US"/>
              <a:t>Communication Styles</a:t>
            </a:r>
          </a:p>
        </p:txBody>
      </p:sp>
      <p:sp>
        <p:nvSpPr>
          <p:cNvPr id="24582" name="Rectangle 3"/>
          <p:cNvSpPr>
            <a:spLocks noGrp="1" noChangeArrowheads="1"/>
          </p:cNvSpPr>
          <p:nvPr>
            <p:ph type="body" idx="4294967295"/>
          </p:nvPr>
        </p:nvSpPr>
        <p:spPr>
          <a:xfrm>
            <a:off x="609600" y="1905000"/>
            <a:ext cx="3581400" cy="1752600"/>
          </a:xfrm>
        </p:spPr>
        <p:txBody>
          <a:bodyPr/>
          <a:lstStyle/>
          <a:p>
            <a:pPr marL="0" indent="0">
              <a:buFont typeface="Helvetica CE" charset="0"/>
              <a:buNone/>
            </a:pPr>
            <a:r>
              <a:rPr lang="en-US" sz="2000" b="1" i="1"/>
              <a:t>Shared Variables</a:t>
            </a:r>
          </a:p>
          <a:p>
            <a:pPr marL="0" indent="0">
              <a:buFont typeface="Helvetica CE" charset="0"/>
              <a:buNone/>
            </a:pPr>
            <a:r>
              <a:rPr lang="en-US" sz="2000" i="1">
                <a:solidFill>
                  <a:srgbClr val="7F0101"/>
                </a:solidFill>
              </a:rPr>
              <a:t>Processes communicate indirectly.</a:t>
            </a:r>
          </a:p>
          <a:p>
            <a:pPr marL="0" indent="0">
              <a:buFont typeface="Helvetica CE" charset="0"/>
              <a:buNone/>
            </a:pPr>
            <a:r>
              <a:rPr lang="en-US" sz="2000"/>
              <a:t>Explicit synchronization mechanisms are needed.</a:t>
            </a:r>
          </a:p>
        </p:txBody>
      </p:sp>
      <p:sp>
        <p:nvSpPr>
          <p:cNvPr id="24583" name="Rectangle 4"/>
          <p:cNvSpPr>
            <a:spLocks noChangeArrowheads="1"/>
          </p:cNvSpPr>
          <p:nvPr/>
        </p:nvSpPr>
        <p:spPr bwMode="auto">
          <a:xfrm>
            <a:off x="5105400" y="4495800"/>
            <a:ext cx="3886200" cy="1676400"/>
          </a:xfrm>
          <a:prstGeom prst="rect">
            <a:avLst/>
          </a:prstGeom>
          <a:noFill/>
          <a:ln w="9525">
            <a:noFill/>
            <a:miter lim="800000"/>
            <a:headEnd/>
            <a:tailEnd/>
          </a:ln>
        </p:spPr>
        <p:txBody>
          <a:bodyPr>
            <a:prstTxWarp prst="textNoShape">
              <a:avLst/>
            </a:prstTxWarp>
          </a:bodyPr>
          <a:lstStyle/>
          <a:p>
            <a:pPr eaLnBrk="1" hangingPunct="1">
              <a:lnSpc>
                <a:spcPct val="90000"/>
              </a:lnSpc>
              <a:spcBef>
                <a:spcPct val="20000"/>
              </a:spcBef>
              <a:buClr>
                <a:schemeClr val="hlink"/>
              </a:buClr>
              <a:buSzPct val="85000"/>
              <a:buFont typeface="Helvetica CE" charset="0"/>
              <a:buNone/>
            </a:pPr>
            <a:r>
              <a:rPr lang="en-US" sz="2000" b="1" i="1">
                <a:solidFill>
                  <a:srgbClr val="0A017F"/>
                </a:solidFill>
              </a:rPr>
              <a:t>Message-Passing</a:t>
            </a:r>
          </a:p>
          <a:p>
            <a:pPr eaLnBrk="1" hangingPunct="1">
              <a:lnSpc>
                <a:spcPct val="90000"/>
              </a:lnSpc>
              <a:spcBef>
                <a:spcPct val="20000"/>
              </a:spcBef>
              <a:buClr>
                <a:schemeClr val="hlink"/>
              </a:buClr>
              <a:buSzPct val="85000"/>
              <a:buFont typeface="Helvetica CE" charset="0"/>
              <a:buNone/>
            </a:pPr>
            <a:r>
              <a:rPr lang="en-US" sz="2000" i="1">
                <a:solidFill>
                  <a:srgbClr val="7F0101"/>
                </a:solidFill>
              </a:rPr>
              <a:t>Communication and synchronization are combined.</a:t>
            </a:r>
          </a:p>
          <a:p>
            <a:pPr eaLnBrk="1" hangingPunct="1">
              <a:lnSpc>
                <a:spcPct val="95000"/>
              </a:lnSpc>
              <a:spcBef>
                <a:spcPct val="20000"/>
              </a:spcBef>
              <a:buClr>
                <a:schemeClr val="hlink"/>
              </a:buClr>
              <a:buSzPct val="85000"/>
              <a:buFont typeface="Helvetica CE" charset="0"/>
              <a:buNone/>
            </a:pPr>
            <a:r>
              <a:rPr lang="en-US" sz="2000">
                <a:solidFill>
                  <a:srgbClr val="0A017F"/>
                </a:solidFill>
              </a:rPr>
              <a:t>Communication may be either </a:t>
            </a:r>
            <a:r>
              <a:rPr lang="en-US" sz="2000" i="1">
                <a:solidFill>
                  <a:srgbClr val="7F0101"/>
                </a:solidFill>
              </a:rPr>
              <a:t>synchronous or asynchronous</a:t>
            </a:r>
            <a:r>
              <a:rPr lang="en-US" sz="2000">
                <a:solidFill>
                  <a:srgbClr val="0A017F"/>
                </a:solidFill>
              </a:rPr>
              <a:t>.</a:t>
            </a:r>
            <a:endParaRPr lang="en-US" sz="2000" i="1">
              <a:solidFill>
                <a:srgbClr val="7F0101"/>
              </a:solidFill>
            </a:endParaRPr>
          </a:p>
        </p:txBody>
      </p:sp>
      <p:grpSp>
        <p:nvGrpSpPr>
          <p:cNvPr id="24584" name="Group 7"/>
          <p:cNvGrpSpPr>
            <a:grpSpLocks/>
          </p:cNvGrpSpPr>
          <p:nvPr/>
        </p:nvGrpSpPr>
        <p:grpSpPr bwMode="auto">
          <a:xfrm>
            <a:off x="4800600" y="1676400"/>
            <a:ext cx="3733800" cy="1981200"/>
            <a:chOff x="3168" y="1056"/>
            <a:chExt cx="2352" cy="1248"/>
          </a:xfrm>
        </p:grpSpPr>
        <p:sp>
          <p:nvSpPr>
            <p:cNvPr id="24596" name="Rectangle 8"/>
            <p:cNvSpPr>
              <a:spLocks noChangeArrowheads="1"/>
            </p:cNvSpPr>
            <p:nvPr/>
          </p:nvSpPr>
          <p:spPr bwMode="auto">
            <a:xfrm>
              <a:off x="3360" y="1728"/>
              <a:ext cx="1968" cy="576"/>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sp>
          <p:nvSpPr>
            <p:cNvPr id="24597" name="Rectangle 9"/>
            <p:cNvSpPr>
              <a:spLocks noChangeArrowheads="1"/>
            </p:cNvSpPr>
            <p:nvPr/>
          </p:nvSpPr>
          <p:spPr bwMode="auto">
            <a:xfrm>
              <a:off x="3552" y="1968"/>
              <a:ext cx="336" cy="240"/>
            </a:xfrm>
            <a:prstGeom prst="rect">
              <a:avLst/>
            </a:prstGeom>
            <a:solidFill>
              <a:srgbClr val="C1DEFA"/>
            </a:solidFill>
            <a:ln w="28575">
              <a:solidFill>
                <a:schemeClr val="tx1"/>
              </a:solidFill>
              <a:miter lim="800000"/>
              <a:headEnd/>
              <a:tailEnd/>
            </a:ln>
          </p:spPr>
          <p:txBody>
            <a:bodyPr wrap="none" anchor="ctr">
              <a:prstTxWarp prst="textNoShape">
                <a:avLst/>
              </a:prstTxWarp>
            </a:bodyPr>
            <a:lstStyle/>
            <a:p>
              <a:pPr algn="ctr"/>
              <a:r>
                <a:rPr lang="en-US"/>
                <a:t>x</a:t>
              </a:r>
            </a:p>
          </p:txBody>
        </p:sp>
        <p:sp>
          <p:nvSpPr>
            <p:cNvPr id="24598" name="Rectangle 10"/>
            <p:cNvSpPr>
              <a:spLocks noChangeArrowheads="1"/>
            </p:cNvSpPr>
            <p:nvPr/>
          </p:nvSpPr>
          <p:spPr bwMode="auto">
            <a:xfrm>
              <a:off x="4608" y="1920"/>
              <a:ext cx="336" cy="240"/>
            </a:xfrm>
            <a:prstGeom prst="rect">
              <a:avLst/>
            </a:prstGeom>
            <a:solidFill>
              <a:srgbClr val="C1DEFA"/>
            </a:solidFill>
            <a:ln w="28575">
              <a:solidFill>
                <a:schemeClr val="tx1"/>
              </a:solidFill>
              <a:miter lim="800000"/>
              <a:headEnd/>
              <a:tailEnd/>
            </a:ln>
          </p:spPr>
          <p:txBody>
            <a:bodyPr wrap="none" anchor="ctr">
              <a:prstTxWarp prst="textNoShape">
                <a:avLst/>
              </a:prstTxWarp>
            </a:bodyPr>
            <a:lstStyle/>
            <a:p>
              <a:pPr algn="ctr"/>
              <a:r>
                <a:rPr lang="en-US"/>
                <a:t>z</a:t>
              </a:r>
            </a:p>
          </p:txBody>
        </p:sp>
        <p:sp>
          <p:nvSpPr>
            <p:cNvPr id="24599" name="Rectangle 11"/>
            <p:cNvSpPr>
              <a:spLocks noChangeArrowheads="1"/>
            </p:cNvSpPr>
            <p:nvPr/>
          </p:nvSpPr>
          <p:spPr bwMode="auto">
            <a:xfrm>
              <a:off x="4128" y="2016"/>
              <a:ext cx="336" cy="240"/>
            </a:xfrm>
            <a:prstGeom prst="rect">
              <a:avLst/>
            </a:prstGeom>
            <a:solidFill>
              <a:srgbClr val="C1DEFA"/>
            </a:solidFill>
            <a:ln w="28575">
              <a:solidFill>
                <a:schemeClr val="tx1"/>
              </a:solidFill>
              <a:miter lim="800000"/>
              <a:headEnd/>
              <a:tailEnd/>
            </a:ln>
          </p:spPr>
          <p:txBody>
            <a:bodyPr wrap="none" anchor="ctr">
              <a:prstTxWarp prst="textNoShape">
                <a:avLst/>
              </a:prstTxWarp>
            </a:bodyPr>
            <a:lstStyle/>
            <a:p>
              <a:pPr algn="ctr"/>
              <a:r>
                <a:rPr lang="en-US"/>
                <a:t>y</a:t>
              </a:r>
            </a:p>
          </p:txBody>
        </p:sp>
        <p:sp>
          <p:nvSpPr>
            <p:cNvPr id="24600" name="Line 12"/>
            <p:cNvSpPr>
              <a:spLocks noChangeShapeType="1"/>
            </p:cNvSpPr>
            <p:nvPr/>
          </p:nvSpPr>
          <p:spPr bwMode="auto">
            <a:xfrm>
              <a:off x="3504" y="1392"/>
              <a:ext cx="192" cy="576"/>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24601" name="Line 13"/>
            <p:cNvSpPr>
              <a:spLocks noChangeShapeType="1"/>
            </p:cNvSpPr>
            <p:nvPr/>
          </p:nvSpPr>
          <p:spPr bwMode="auto">
            <a:xfrm>
              <a:off x="4368" y="1248"/>
              <a:ext cx="384" cy="672"/>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24602" name="Line 14"/>
            <p:cNvSpPr>
              <a:spLocks noChangeShapeType="1"/>
            </p:cNvSpPr>
            <p:nvPr/>
          </p:nvSpPr>
          <p:spPr bwMode="auto">
            <a:xfrm flipH="1">
              <a:off x="3792" y="1248"/>
              <a:ext cx="528" cy="72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24603" name="Line 15"/>
            <p:cNvSpPr>
              <a:spLocks noChangeShapeType="1"/>
            </p:cNvSpPr>
            <p:nvPr/>
          </p:nvSpPr>
          <p:spPr bwMode="auto">
            <a:xfrm flipH="1">
              <a:off x="4368" y="1344"/>
              <a:ext cx="720" cy="672"/>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24604" name="Line 16"/>
            <p:cNvSpPr>
              <a:spLocks noChangeShapeType="1"/>
            </p:cNvSpPr>
            <p:nvPr/>
          </p:nvSpPr>
          <p:spPr bwMode="auto">
            <a:xfrm flipH="1">
              <a:off x="4800" y="1344"/>
              <a:ext cx="336" cy="576"/>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24605" name="Oval 17"/>
            <p:cNvSpPr>
              <a:spLocks noChangeArrowheads="1"/>
            </p:cNvSpPr>
            <p:nvPr/>
          </p:nvSpPr>
          <p:spPr bwMode="auto">
            <a:xfrm>
              <a:off x="3168" y="1152"/>
              <a:ext cx="720" cy="384"/>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r>
                <a:rPr lang="en-US"/>
                <a:t>P1</a:t>
              </a:r>
            </a:p>
          </p:txBody>
        </p:sp>
        <p:sp>
          <p:nvSpPr>
            <p:cNvPr id="24606" name="Oval 18"/>
            <p:cNvSpPr>
              <a:spLocks noChangeArrowheads="1"/>
            </p:cNvSpPr>
            <p:nvPr/>
          </p:nvSpPr>
          <p:spPr bwMode="auto">
            <a:xfrm>
              <a:off x="4032" y="1056"/>
              <a:ext cx="720" cy="384"/>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r>
                <a:rPr lang="en-US"/>
                <a:t>P2</a:t>
              </a:r>
            </a:p>
          </p:txBody>
        </p:sp>
        <p:sp>
          <p:nvSpPr>
            <p:cNvPr id="24607" name="Oval 19"/>
            <p:cNvSpPr>
              <a:spLocks noChangeArrowheads="1"/>
            </p:cNvSpPr>
            <p:nvPr/>
          </p:nvSpPr>
          <p:spPr bwMode="auto">
            <a:xfrm>
              <a:off x="4800" y="1152"/>
              <a:ext cx="720" cy="384"/>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r>
                <a:rPr lang="en-US"/>
                <a:t>P3</a:t>
              </a:r>
            </a:p>
          </p:txBody>
        </p:sp>
      </p:grpSp>
      <p:grpSp>
        <p:nvGrpSpPr>
          <p:cNvPr id="24585" name="Group 20"/>
          <p:cNvGrpSpPr>
            <a:grpSpLocks/>
          </p:cNvGrpSpPr>
          <p:nvPr/>
        </p:nvGrpSpPr>
        <p:grpSpPr bwMode="auto">
          <a:xfrm>
            <a:off x="990600" y="4191000"/>
            <a:ext cx="3810000" cy="2057400"/>
            <a:chOff x="2976" y="2736"/>
            <a:chExt cx="2400" cy="1296"/>
          </a:xfrm>
        </p:grpSpPr>
        <p:sp>
          <p:nvSpPr>
            <p:cNvPr id="24587" name="Line 21"/>
            <p:cNvSpPr>
              <a:spLocks noChangeShapeType="1"/>
            </p:cNvSpPr>
            <p:nvPr/>
          </p:nvSpPr>
          <p:spPr bwMode="auto">
            <a:xfrm flipV="1">
              <a:off x="3312" y="3024"/>
              <a:ext cx="1056" cy="576"/>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24588" name="Line 22"/>
            <p:cNvSpPr>
              <a:spLocks noChangeShapeType="1"/>
            </p:cNvSpPr>
            <p:nvPr/>
          </p:nvSpPr>
          <p:spPr bwMode="auto">
            <a:xfrm>
              <a:off x="4752" y="2976"/>
              <a:ext cx="192" cy="672"/>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24589" name="Line 23"/>
            <p:cNvSpPr>
              <a:spLocks noChangeShapeType="1"/>
            </p:cNvSpPr>
            <p:nvPr/>
          </p:nvSpPr>
          <p:spPr bwMode="auto">
            <a:xfrm>
              <a:off x="3360" y="3600"/>
              <a:ext cx="1248" cy="192"/>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24590" name="Oval 24"/>
            <p:cNvSpPr>
              <a:spLocks noChangeArrowheads="1"/>
            </p:cNvSpPr>
            <p:nvPr/>
          </p:nvSpPr>
          <p:spPr bwMode="auto">
            <a:xfrm>
              <a:off x="2976" y="3408"/>
              <a:ext cx="720" cy="384"/>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r>
                <a:rPr lang="en-US"/>
                <a:t>P1</a:t>
              </a:r>
            </a:p>
          </p:txBody>
        </p:sp>
        <p:sp>
          <p:nvSpPr>
            <p:cNvPr id="24591" name="Oval 25"/>
            <p:cNvSpPr>
              <a:spLocks noChangeArrowheads="1"/>
            </p:cNvSpPr>
            <p:nvPr/>
          </p:nvSpPr>
          <p:spPr bwMode="auto">
            <a:xfrm>
              <a:off x="4368" y="2736"/>
              <a:ext cx="720" cy="384"/>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r>
                <a:rPr lang="en-US"/>
                <a:t>P2</a:t>
              </a:r>
            </a:p>
          </p:txBody>
        </p:sp>
        <p:sp>
          <p:nvSpPr>
            <p:cNvPr id="24592" name="Oval 26"/>
            <p:cNvSpPr>
              <a:spLocks noChangeArrowheads="1"/>
            </p:cNvSpPr>
            <p:nvPr/>
          </p:nvSpPr>
          <p:spPr bwMode="auto">
            <a:xfrm>
              <a:off x="4656" y="3648"/>
              <a:ext cx="720" cy="384"/>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r>
                <a:rPr lang="en-US"/>
                <a:t>P3</a:t>
              </a:r>
            </a:p>
          </p:txBody>
        </p:sp>
        <p:sp>
          <p:nvSpPr>
            <p:cNvPr id="24593" name="Rectangle 27"/>
            <p:cNvSpPr>
              <a:spLocks noChangeArrowheads="1"/>
            </p:cNvSpPr>
            <p:nvPr/>
          </p:nvSpPr>
          <p:spPr bwMode="auto">
            <a:xfrm>
              <a:off x="3792" y="3120"/>
              <a:ext cx="336" cy="240"/>
            </a:xfrm>
            <a:prstGeom prst="rect">
              <a:avLst/>
            </a:prstGeom>
            <a:solidFill>
              <a:srgbClr val="C1DEFA"/>
            </a:solidFill>
            <a:ln w="28575">
              <a:solidFill>
                <a:schemeClr val="tx1"/>
              </a:solidFill>
              <a:miter lim="800000"/>
              <a:headEnd/>
              <a:tailEnd/>
            </a:ln>
          </p:spPr>
          <p:txBody>
            <a:bodyPr wrap="none" anchor="ctr">
              <a:prstTxWarp prst="textNoShape">
                <a:avLst/>
              </a:prstTxWarp>
            </a:bodyPr>
            <a:lstStyle/>
            <a:p>
              <a:pPr algn="ctr"/>
              <a:r>
                <a:rPr lang="en-US"/>
                <a:t>x</a:t>
              </a:r>
            </a:p>
          </p:txBody>
        </p:sp>
        <p:sp>
          <p:nvSpPr>
            <p:cNvPr id="24594" name="Rectangle 28"/>
            <p:cNvSpPr>
              <a:spLocks noChangeArrowheads="1"/>
            </p:cNvSpPr>
            <p:nvPr/>
          </p:nvSpPr>
          <p:spPr bwMode="auto">
            <a:xfrm>
              <a:off x="4656" y="3216"/>
              <a:ext cx="336" cy="240"/>
            </a:xfrm>
            <a:prstGeom prst="rect">
              <a:avLst/>
            </a:prstGeom>
            <a:solidFill>
              <a:srgbClr val="C1DEFA"/>
            </a:solidFill>
            <a:ln w="28575">
              <a:solidFill>
                <a:schemeClr val="tx1"/>
              </a:solidFill>
              <a:miter lim="800000"/>
              <a:headEnd/>
              <a:tailEnd/>
            </a:ln>
          </p:spPr>
          <p:txBody>
            <a:bodyPr wrap="none" anchor="ctr">
              <a:prstTxWarp prst="textNoShape">
                <a:avLst/>
              </a:prstTxWarp>
            </a:bodyPr>
            <a:lstStyle/>
            <a:p>
              <a:pPr algn="ctr"/>
              <a:r>
                <a:rPr lang="en-US"/>
                <a:t>y</a:t>
              </a:r>
            </a:p>
          </p:txBody>
        </p:sp>
        <p:sp>
          <p:nvSpPr>
            <p:cNvPr id="24595" name="Rectangle 29"/>
            <p:cNvSpPr>
              <a:spLocks noChangeArrowheads="1"/>
            </p:cNvSpPr>
            <p:nvPr/>
          </p:nvSpPr>
          <p:spPr bwMode="auto">
            <a:xfrm>
              <a:off x="3984" y="3600"/>
              <a:ext cx="336" cy="240"/>
            </a:xfrm>
            <a:prstGeom prst="rect">
              <a:avLst/>
            </a:prstGeom>
            <a:solidFill>
              <a:srgbClr val="C1DEFA"/>
            </a:solidFill>
            <a:ln w="28575">
              <a:solidFill>
                <a:schemeClr val="tx1"/>
              </a:solidFill>
              <a:miter lim="800000"/>
              <a:headEnd/>
              <a:tailEnd/>
            </a:ln>
          </p:spPr>
          <p:txBody>
            <a:bodyPr wrap="none" anchor="ctr">
              <a:prstTxWarp prst="textNoShape">
                <a:avLst/>
              </a:prstTxWarp>
            </a:bodyPr>
            <a:lstStyle/>
            <a:p>
              <a:pPr algn="ctr"/>
              <a:r>
                <a:rPr lang="en-US"/>
                <a:t>z</a:t>
              </a:r>
            </a:p>
          </p:txBody>
        </p:sp>
      </p:grpSp>
      <p:sp>
        <p:nvSpPr>
          <p:cNvPr id="24586" name="Line 30"/>
          <p:cNvSpPr>
            <a:spLocks noChangeShapeType="1"/>
          </p:cNvSpPr>
          <p:nvPr/>
        </p:nvSpPr>
        <p:spPr bwMode="auto">
          <a:xfrm>
            <a:off x="304800" y="3962400"/>
            <a:ext cx="8610600" cy="0"/>
          </a:xfrm>
          <a:prstGeom prst="line">
            <a:avLst/>
          </a:prstGeom>
          <a:noFill/>
          <a:ln w="57150">
            <a:solidFill>
              <a:schemeClr val="tx1"/>
            </a:solidFill>
            <a:prstDash val="dash"/>
            <a:round/>
            <a:headEnd/>
            <a:tailEnd/>
          </a:ln>
        </p:spPr>
        <p:txBody>
          <a:bodyPr wrap="none" anchor="ctr">
            <a:prstTxWarp prst="textNoShape">
              <a:avLst/>
            </a:prstTxWarp>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p>
            <a:r>
              <a:rPr lang="en-US" smtClean="0"/>
              <a:t>© Oscar Nierstrasz</a:t>
            </a:r>
            <a:endParaRPr lang="de-CH" smtClean="0"/>
          </a:p>
        </p:txBody>
      </p:sp>
      <p:sp>
        <p:nvSpPr>
          <p:cNvPr id="26627" name="Footer Placeholder 4"/>
          <p:cNvSpPr>
            <a:spLocks noGrp="1"/>
          </p:cNvSpPr>
          <p:nvPr>
            <p:ph type="ftr" sz="quarter" idx="11"/>
          </p:nvPr>
        </p:nvSpPr>
        <p:spPr>
          <a:noFill/>
        </p:spPr>
        <p:txBody>
          <a:bodyPr/>
          <a:lstStyle/>
          <a:p>
            <a:r>
              <a:rPr lang="en-US" smtClean="0"/>
              <a:t>Architectural Styles for Concurrency</a:t>
            </a:r>
            <a:endParaRPr lang="de-CH" smtClean="0"/>
          </a:p>
        </p:txBody>
      </p:sp>
      <p:sp>
        <p:nvSpPr>
          <p:cNvPr id="26628" name="Slide Number Placeholder 5"/>
          <p:cNvSpPr>
            <a:spLocks noGrp="1"/>
          </p:cNvSpPr>
          <p:nvPr>
            <p:ph type="sldNum" sz="quarter" idx="12"/>
          </p:nvPr>
        </p:nvSpPr>
        <p:spPr>
          <a:noFill/>
        </p:spPr>
        <p:txBody>
          <a:bodyPr/>
          <a:lstStyle/>
          <a:p>
            <a:fld id="{0500337C-EF26-5341-A1DD-B97C8F132B13}" type="slidenum">
              <a:rPr lang="de-CH" smtClean="0"/>
              <a:pPr/>
              <a:t>9</a:t>
            </a:fld>
            <a:endParaRPr lang="de-CH" sz="1400" smtClean="0">
              <a:solidFill>
                <a:srgbClr val="7E7E7E"/>
              </a:solidFill>
              <a:latin typeface="Times" charset="0"/>
            </a:endParaRPr>
          </a:p>
        </p:txBody>
      </p:sp>
      <p:grpSp>
        <p:nvGrpSpPr>
          <p:cNvPr id="26629" name="Group 18"/>
          <p:cNvGrpSpPr>
            <a:grpSpLocks/>
          </p:cNvGrpSpPr>
          <p:nvPr/>
        </p:nvGrpSpPr>
        <p:grpSpPr bwMode="auto">
          <a:xfrm>
            <a:off x="3276600" y="4495800"/>
            <a:ext cx="457200" cy="1828800"/>
            <a:chOff x="1008" y="2736"/>
            <a:chExt cx="336" cy="1152"/>
          </a:xfrm>
        </p:grpSpPr>
        <p:sp>
          <p:nvSpPr>
            <p:cNvPr id="26695" name="Rectangle 13"/>
            <p:cNvSpPr>
              <a:spLocks noChangeArrowheads="1"/>
            </p:cNvSpPr>
            <p:nvPr/>
          </p:nvSpPr>
          <p:spPr bwMode="auto">
            <a:xfrm>
              <a:off x="1008" y="2736"/>
              <a:ext cx="336" cy="288"/>
            </a:xfrm>
            <a:prstGeom prst="rect">
              <a:avLst/>
            </a:prstGeom>
            <a:solidFill>
              <a:schemeClr val="bg1"/>
            </a:solidFill>
            <a:ln w="28575">
              <a:solidFill>
                <a:schemeClr val="tx1"/>
              </a:solidFill>
              <a:miter lim="800000"/>
              <a:headEnd/>
              <a:tailEnd/>
            </a:ln>
          </p:spPr>
          <p:txBody>
            <a:bodyPr wrap="none" anchor="ctr">
              <a:prstTxWarp prst="textNoShape">
                <a:avLst/>
              </a:prstTxWarp>
            </a:bodyPr>
            <a:lstStyle/>
            <a:p>
              <a:endParaRPr lang="en-US"/>
            </a:p>
          </p:txBody>
        </p:sp>
        <p:sp>
          <p:nvSpPr>
            <p:cNvPr id="26696" name="Rectangle 14"/>
            <p:cNvSpPr>
              <a:spLocks noChangeArrowheads="1"/>
            </p:cNvSpPr>
            <p:nvPr/>
          </p:nvSpPr>
          <p:spPr bwMode="auto">
            <a:xfrm>
              <a:off x="1008" y="3024"/>
              <a:ext cx="336" cy="288"/>
            </a:xfrm>
            <a:prstGeom prst="rect">
              <a:avLst/>
            </a:prstGeom>
            <a:solidFill>
              <a:schemeClr val="bg1"/>
            </a:solidFill>
            <a:ln w="28575">
              <a:solidFill>
                <a:schemeClr val="tx1"/>
              </a:solidFill>
              <a:miter lim="800000"/>
              <a:headEnd/>
              <a:tailEnd/>
            </a:ln>
          </p:spPr>
          <p:txBody>
            <a:bodyPr wrap="none" anchor="ctr">
              <a:prstTxWarp prst="textNoShape">
                <a:avLst/>
              </a:prstTxWarp>
            </a:bodyPr>
            <a:lstStyle/>
            <a:p>
              <a:endParaRPr lang="en-US"/>
            </a:p>
          </p:txBody>
        </p:sp>
        <p:sp>
          <p:nvSpPr>
            <p:cNvPr id="26697" name="Rectangle 15"/>
            <p:cNvSpPr>
              <a:spLocks noChangeArrowheads="1"/>
            </p:cNvSpPr>
            <p:nvPr/>
          </p:nvSpPr>
          <p:spPr bwMode="auto">
            <a:xfrm>
              <a:off x="1008" y="3312"/>
              <a:ext cx="336" cy="288"/>
            </a:xfrm>
            <a:prstGeom prst="rect">
              <a:avLst/>
            </a:prstGeom>
            <a:solidFill>
              <a:schemeClr val="bg1"/>
            </a:solidFill>
            <a:ln w="28575">
              <a:solidFill>
                <a:schemeClr val="tx1"/>
              </a:solidFill>
              <a:miter lim="800000"/>
              <a:headEnd/>
              <a:tailEnd/>
            </a:ln>
          </p:spPr>
          <p:txBody>
            <a:bodyPr wrap="none" anchor="ctr">
              <a:prstTxWarp prst="textNoShape">
                <a:avLst/>
              </a:prstTxWarp>
            </a:bodyPr>
            <a:lstStyle/>
            <a:p>
              <a:endParaRPr lang="en-US"/>
            </a:p>
          </p:txBody>
        </p:sp>
        <p:sp>
          <p:nvSpPr>
            <p:cNvPr id="26698" name="Line 16"/>
            <p:cNvSpPr>
              <a:spLocks noChangeShapeType="1"/>
            </p:cNvSpPr>
            <p:nvPr/>
          </p:nvSpPr>
          <p:spPr bwMode="auto">
            <a:xfrm>
              <a:off x="1008" y="3600"/>
              <a:ext cx="0" cy="288"/>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6699" name="Line 17"/>
            <p:cNvSpPr>
              <a:spLocks noChangeShapeType="1"/>
            </p:cNvSpPr>
            <p:nvPr/>
          </p:nvSpPr>
          <p:spPr bwMode="auto">
            <a:xfrm>
              <a:off x="1344" y="3600"/>
              <a:ext cx="0" cy="288"/>
            </a:xfrm>
            <a:prstGeom prst="line">
              <a:avLst/>
            </a:prstGeom>
            <a:noFill/>
            <a:ln w="28575">
              <a:solidFill>
                <a:schemeClr val="tx1"/>
              </a:solidFill>
              <a:round/>
              <a:headEnd/>
              <a:tailEnd/>
            </a:ln>
          </p:spPr>
          <p:txBody>
            <a:bodyPr wrap="none" anchor="ctr">
              <a:prstTxWarp prst="textNoShape">
                <a:avLst/>
              </a:prstTxWarp>
            </a:bodyPr>
            <a:lstStyle/>
            <a:p>
              <a:endParaRPr lang="en-US"/>
            </a:p>
          </p:txBody>
        </p:sp>
      </p:grpSp>
      <p:sp>
        <p:nvSpPr>
          <p:cNvPr id="26630" name="Oval 19"/>
          <p:cNvSpPr>
            <a:spLocks noChangeArrowheads="1"/>
          </p:cNvSpPr>
          <p:nvPr/>
        </p:nvSpPr>
        <p:spPr bwMode="auto">
          <a:xfrm>
            <a:off x="2971800" y="3429000"/>
            <a:ext cx="11430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endParaRPr lang="en-US"/>
          </a:p>
        </p:txBody>
      </p:sp>
      <p:sp>
        <p:nvSpPr>
          <p:cNvPr id="26631" name="Rectangle 2"/>
          <p:cNvSpPr>
            <a:spLocks noGrp="1" noChangeArrowheads="1"/>
          </p:cNvSpPr>
          <p:nvPr>
            <p:ph type="title"/>
          </p:nvPr>
        </p:nvSpPr>
        <p:spPr/>
        <p:txBody>
          <a:bodyPr/>
          <a:lstStyle/>
          <a:p>
            <a:r>
              <a:rPr lang="en-US"/>
              <a:t>Simulated Message-Passing</a:t>
            </a:r>
          </a:p>
        </p:txBody>
      </p:sp>
      <p:sp>
        <p:nvSpPr>
          <p:cNvPr id="26632" name="Rectangle 3"/>
          <p:cNvSpPr>
            <a:spLocks noGrp="1" noChangeArrowheads="1"/>
          </p:cNvSpPr>
          <p:nvPr>
            <p:ph type="body" idx="1"/>
          </p:nvPr>
        </p:nvSpPr>
        <p:spPr>
          <a:xfrm>
            <a:off x="539750" y="1654175"/>
            <a:ext cx="8061325" cy="1470025"/>
          </a:xfrm>
        </p:spPr>
        <p:txBody>
          <a:bodyPr/>
          <a:lstStyle/>
          <a:p>
            <a:pPr marL="0" indent="0" defTabSz="384175">
              <a:lnSpc>
                <a:spcPct val="90000"/>
              </a:lnSpc>
              <a:buFont typeface="Helvetica CE" charset="0"/>
              <a:buNone/>
            </a:pPr>
            <a:r>
              <a:rPr lang="en-US"/>
              <a:t>Most concurrency and communication styles can be simulated by one another:</a:t>
            </a:r>
          </a:p>
          <a:p>
            <a:pPr marL="0" indent="0" defTabSz="384175">
              <a:lnSpc>
                <a:spcPct val="90000"/>
              </a:lnSpc>
              <a:buFont typeface="Helvetica CE" charset="0"/>
              <a:buNone/>
            </a:pPr>
            <a:r>
              <a:rPr lang="en-US" i="1">
                <a:solidFill>
                  <a:srgbClr val="7F0101"/>
                </a:solidFill>
              </a:rPr>
              <a:t>Message-passing can be modeled by associating message queues to each process.</a:t>
            </a:r>
          </a:p>
        </p:txBody>
      </p:sp>
      <p:sp>
        <p:nvSpPr>
          <p:cNvPr id="26633" name="Text Box 5"/>
          <p:cNvSpPr txBox="1">
            <a:spLocks noChangeArrowheads="1"/>
          </p:cNvSpPr>
          <p:nvPr/>
        </p:nvSpPr>
        <p:spPr bwMode="auto">
          <a:xfrm>
            <a:off x="381000" y="3352800"/>
            <a:ext cx="2133600" cy="641350"/>
          </a:xfrm>
          <a:prstGeom prst="rect">
            <a:avLst/>
          </a:prstGeom>
          <a:noFill/>
          <a:ln w="9525">
            <a:noFill/>
            <a:miter lim="800000"/>
            <a:headEnd/>
            <a:tailEnd/>
          </a:ln>
        </p:spPr>
        <p:txBody>
          <a:bodyPr>
            <a:prstTxWarp prst="textNoShape">
              <a:avLst/>
            </a:prstTxWarp>
            <a:spAutoFit/>
          </a:bodyPr>
          <a:lstStyle/>
          <a:p>
            <a:pPr algn="ctr"/>
            <a:r>
              <a:rPr lang="en-US" sz="1800" b="1" i="1"/>
              <a:t>Unsynchronized objects</a:t>
            </a:r>
          </a:p>
        </p:txBody>
      </p:sp>
      <p:sp>
        <p:nvSpPr>
          <p:cNvPr id="26634" name="Text Box 6"/>
          <p:cNvSpPr txBox="1">
            <a:spLocks noChangeArrowheads="1"/>
          </p:cNvSpPr>
          <p:nvPr/>
        </p:nvSpPr>
        <p:spPr bwMode="auto">
          <a:xfrm>
            <a:off x="609600" y="4724400"/>
            <a:ext cx="1981200" cy="641350"/>
          </a:xfrm>
          <a:prstGeom prst="rect">
            <a:avLst/>
          </a:prstGeom>
          <a:noFill/>
          <a:ln w="9525">
            <a:noFill/>
            <a:miter lim="800000"/>
            <a:headEnd/>
            <a:tailEnd/>
          </a:ln>
        </p:spPr>
        <p:txBody>
          <a:bodyPr>
            <a:prstTxWarp prst="textNoShape">
              <a:avLst/>
            </a:prstTxWarp>
            <a:spAutoFit/>
          </a:bodyPr>
          <a:lstStyle/>
          <a:p>
            <a:pPr algn="ctr"/>
            <a:r>
              <a:rPr lang="en-US" sz="1800" b="1" i="1"/>
              <a:t>Synchronized queues</a:t>
            </a:r>
          </a:p>
        </p:txBody>
      </p:sp>
      <p:grpSp>
        <p:nvGrpSpPr>
          <p:cNvPr id="26635" name="Group 29"/>
          <p:cNvGrpSpPr>
            <a:grpSpLocks/>
          </p:cNvGrpSpPr>
          <p:nvPr/>
        </p:nvGrpSpPr>
        <p:grpSpPr bwMode="auto">
          <a:xfrm>
            <a:off x="7239000" y="4495800"/>
            <a:ext cx="457200" cy="1828800"/>
            <a:chOff x="1008" y="2736"/>
            <a:chExt cx="336" cy="1152"/>
          </a:xfrm>
        </p:grpSpPr>
        <p:sp>
          <p:nvSpPr>
            <p:cNvPr id="26690" name="Rectangle 30"/>
            <p:cNvSpPr>
              <a:spLocks noChangeArrowheads="1"/>
            </p:cNvSpPr>
            <p:nvPr/>
          </p:nvSpPr>
          <p:spPr bwMode="auto">
            <a:xfrm>
              <a:off x="1008" y="2736"/>
              <a:ext cx="336" cy="288"/>
            </a:xfrm>
            <a:prstGeom prst="rect">
              <a:avLst/>
            </a:prstGeom>
            <a:solidFill>
              <a:schemeClr val="bg1"/>
            </a:solidFill>
            <a:ln w="28575">
              <a:solidFill>
                <a:schemeClr val="tx1"/>
              </a:solidFill>
              <a:miter lim="800000"/>
              <a:headEnd/>
              <a:tailEnd/>
            </a:ln>
          </p:spPr>
          <p:txBody>
            <a:bodyPr wrap="none" anchor="ctr">
              <a:prstTxWarp prst="textNoShape">
                <a:avLst/>
              </a:prstTxWarp>
            </a:bodyPr>
            <a:lstStyle/>
            <a:p>
              <a:endParaRPr lang="en-US"/>
            </a:p>
          </p:txBody>
        </p:sp>
        <p:sp>
          <p:nvSpPr>
            <p:cNvPr id="26691" name="Rectangle 31"/>
            <p:cNvSpPr>
              <a:spLocks noChangeArrowheads="1"/>
            </p:cNvSpPr>
            <p:nvPr/>
          </p:nvSpPr>
          <p:spPr bwMode="auto">
            <a:xfrm>
              <a:off x="1008" y="3024"/>
              <a:ext cx="336" cy="288"/>
            </a:xfrm>
            <a:prstGeom prst="rect">
              <a:avLst/>
            </a:prstGeom>
            <a:solidFill>
              <a:schemeClr val="bg1"/>
            </a:solidFill>
            <a:ln w="28575">
              <a:solidFill>
                <a:schemeClr val="tx1"/>
              </a:solidFill>
              <a:miter lim="800000"/>
              <a:headEnd/>
              <a:tailEnd/>
            </a:ln>
          </p:spPr>
          <p:txBody>
            <a:bodyPr wrap="none" anchor="ctr">
              <a:prstTxWarp prst="textNoShape">
                <a:avLst/>
              </a:prstTxWarp>
            </a:bodyPr>
            <a:lstStyle/>
            <a:p>
              <a:endParaRPr lang="en-US"/>
            </a:p>
          </p:txBody>
        </p:sp>
        <p:sp>
          <p:nvSpPr>
            <p:cNvPr id="26692" name="Rectangle 32"/>
            <p:cNvSpPr>
              <a:spLocks noChangeArrowheads="1"/>
            </p:cNvSpPr>
            <p:nvPr/>
          </p:nvSpPr>
          <p:spPr bwMode="auto">
            <a:xfrm>
              <a:off x="1008" y="3312"/>
              <a:ext cx="336" cy="288"/>
            </a:xfrm>
            <a:prstGeom prst="rect">
              <a:avLst/>
            </a:prstGeom>
            <a:solidFill>
              <a:schemeClr val="bg1"/>
            </a:solidFill>
            <a:ln w="28575">
              <a:solidFill>
                <a:schemeClr val="tx1"/>
              </a:solidFill>
              <a:miter lim="800000"/>
              <a:headEnd/>
              <a:tailEnd/>
            </a:ln>
          </p:spPr>
          <p:txBody>
            <a:bodyPr wrap="none" anchor="ctr">
              <a:prstTxWarp prst="textNoShape">
                <a:avLst/>
              </a:prstTxWarp>
            </a:bodyPr>
            <a:lstStyle/>
            <a:p>
              <a:endParaRPr lang="en-US"/>
            </a:p>
          </p:txBody>
        </p:sp>
        <p:sp>
          <p:nvSpPr>
            <p:cNvPr id="26693" name="Line 33"/>
            <p:cNvSpPr>
              <a:spLocks noChangeShapeType="1"/>
            </p:cNvSpPr>
            <p:nvPr/>
          </p:nvSpPr>
          <p:spPr bwMode="auto">
            <a:xfrm>
              <a:off x="1008" y="3600"/>
              <a:ext cx="0" cy="288"/>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6694" name="Line 34"/>
            <p:cNvSpPr>
              <a:spLocks noChangeShapeType="1"/>
            </p:cNvSpPr>
            <p:nvPr/>
          </p:nvSpPr>
          <p:spPr bwMode="auto">
            <a:xfrm>
              <a:off x="1344" y="3600"/>
              <a:ext cx="0" cy="288"/>
            </a:xfrm>
            <a:prstGeom prst="line">
              <a:avLst/>
            </a:prstGeom>
            <a:noFill/>
            <a:ln w="28575">
              <a:solidFill>
                <a:schemeClr val="tx1"/>
              </a:solidFill>
              <a:round/>
              <a:headEnd/>
              <a:tailEnd/>
            </a:ln>
          </p:spPr>
          <p:txBody>
            <a:bodyPr wrap="none" anchor="ctr">
              <a:prstTxWarp prst="textNoShape">
                <a:avLst/>
              </a:prstTxWarp>
            </a:bodyPr>
            <a:lstStyle/>
            <a:p>
              <a:endParaRPr lang="en-US"/>
            </a:p>
          </p:txBody>
        </p:sp>
      </p:grpSp>
      <p:sp>
        <p:nvSpPr>
          <p:cNvPr id="26636" name="Oval 35"/>
          <p:cNvSpPr>
            <a:spLocks noChangeArrowheads="1"/>
          </p:cNvSpPr>
          <p:nvPr/>
        </p:nvSpPr>
        <p:spPr bwMode="auto">
          <a:xfrm>
            <a:off x="6934200" y="3429000"/>
            <a:ext cx="11430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endParaRPr lang="en-US"/>
          </a:p>
        </p:txBody>
      </p:sp>
      <p:grpSp>
        <p:nvGrpSpPr>
          <p:cNvPr id="26637" name="Group 38"/>
          <p:cNvGrpSpPr>
            <a:grpSpLocks/>
          </p:cNvGrpSpPr>
          <p:nvPr/>
        </p:nvGrpSpPr>
        <p:grpSpPr bwMode="auto">
          <a:xfrm>
            <a:off x="5257800" y="4495800"/>
            <a:ext cx="457200" cy="1828800"/>
            <a:chOff x="1008" y="2736"/>
            <a:chExt cx="336" cy="1152"/>
          </a:xfrm>
        </p:grpSpPr>
        <p:sp>
          <p:nvSpPr>
            <p:cNvPr id="26685" name="Rectangle 39"/>
            <p:cNvSpPr>
              <a:spLocks noChangeArrowheads="1"/>
            </p:cNvSpPr>
            <p:nvPr/>
          </p:nvSpPr>
          <p:spPr bwMode="auto">
            <a:xfrm>
              <a:off x="1008" y="2736"/>
              <a:ext cx="336" cy="288"/>
            </a:xfrm>
            <a:prstGeom prst="rect">
              <a:avLst/>
            </a:prstGeom>
            <a:solidFill>
              <a:schemeClr val="bg1"/>
            </a:solidFill>
            <a:ln w="28575">
              <a:solidFill>
                <a:schemeClr val="tx1"/>
              </a:solidFill>
              <a:miter lim="800000"/>
              <a:headEnd/>
              <a:tailEnd/>
            </a:ln>
          </p:spPr>
          <p:txBody>
            <a:bodyPr wrap="none" anchor="ctr">
              <a:prstTxWarp prst="textNoShape">
                <a:avLst/>
              </a:prstTxWarp>
            </a:bodyPr>
            <a:lstStyle/>
            <a:p>
              <a:endParaRPr lang="en-US"/>
            </a:p>
          </p:txBody>
        </p:sp>
        <p:sp>
          <p:nvSpPr>
            <p:cNvPr id="26686" name="Rectangle 40"/>
            <p:cNvSpPr>
              <a:spLocks noChangeArrowheads="1"/>
            </p:cNvSpPr>
            <p:nvPr/>
          </p:nvSpPr>
          <p:spPr bwMode="auto">
            <a:xfrm>
              <a:off x="1008" y="3024"/>
              <a:ext cx="336" cy="288"/>
            </a:xfrm>
            <a:prstGeom prst="rect">
              <a:avLst/>
            </a:prstGeom>
            <a:solidFill>
              <a:schemeClr val="bg1"/>
            </a:solidFill>
            <a:ln w="28575">
              <a:solidFill>
                <a:schemeClr val="tx1"/>
              </a:solidFill>
              <a:miter lim="800000"/>
              <a:headEnd/>
              <a:tailEnd/>
            </a:ln>
          </p:spPr>
          <p:txBody>
            <a:bodyPr wrap="none" anchor="ctr">
              <a:prstTxWarp prst="textNoShape">
                <a:avLst/>
              </a:prstTxWarp>
            </a:bodyPr>
            <a:lstStyle/>
            <a:p>
              <a:endParaRPr lang="en-US"/>
            </a:p>
          </p:txBody>
        </p:sp>
        <p:sp>
          <p:nvSpPr>
            <p:cNvPr id="26687" name="Rectangle 41"/>
            <p:cNvSpPr>
              <a:spLocks noChangeArrowheads="1"/>
            </p:cNvSpPr>
            <p:nvPr/>
          </p:nvSpPr>
          <p:spPr bwMode="auto">
            <a:xfrm>
              <a:off x="1008" y="3312"/>
              <a:ext cx="336" cy="288"/>
            </a:xfrm>
            <a:prstGeom prst="rect">
              <a:avLst/>
            </a:prstGeom>
            <a:solidFill>
              <a:schemeClr val="bg1"/>
            </a:solidFill>
            <a:ln w="28575">
              <a:solidFill>
                <a:schemeClr val="tx1"/>
              </a:solidFill>
              <a:miter lim="800000"/>
              <a:headEnd/>
              <a:tailEnd/>
            </a:ln>
          </p:spPr>
          <p:txBody>
            <a:bodyPr wrap="none" anchor="ctr">
              <a:prstTxWarp prst="textNoShape">
                <a:avLst/>
              </a:prstTxWarp>
            </a:bodyPr>
            <a:lstStyle/>
            <a:p>
              <a:endParaRPr lang="en-US"/>
            </a:p>
          </p:txBody>
        </p:sp>
        <p:sp>
          <p:nvSpPr>
            <p:cNvPr id="26688" name="Line 42"/>
            <p:cNvSpPr>
              <a:spLocks noChangeShapeType="1"/>
            </p:cNvSpPr>
            <p:nvPr/>
          </p:nvSpPr>
          <p:spPr bwMode="auto">
            <a:xfrm>
              <a:off x="1008" y="3600"/>
              <a:ext cx="0" cy="288"/>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6689" name="Line 43"/>
            <p:cNvSpPr>
              <a:spLocks noChangeShapeType="1"/>
            </p:cNvSpPr>
            <p:nvPr/>
          </p:nvSpPr>
          <p:spPr bwMode="auto">
            <a:xfrm>
              <a:off x="1344" y="3600"/>
              <a:ext cx="0" cy="288"/>
            </a:xfrm>
            <a:prstGeom prst="line">
              <a:avLst/>
            </a:prstGeom>
            <a:noFill/>
            <a:ln w="28575">
              <a:solidFill>
                <a:schemeClr val="tx1"/>
              </a:solidFill>
              <a:round/>
              <a:headEnd/>
              <a:tailEnd/>
            </a:ln>
          </p:spPr>
          <p:txBody>
            <a:bodyPr wrap="none" anchor="ctr">
              <a:prstTxWarp prst="textNoShape">
                <a:avLst/>
              </a:prstTxWarp>
            </a:bodyPr>
            <a:lstStyle/>
            <a:p>
              <a:endParaRPr lang="en-US"/>
            </a:p>
          </p:txBody>
        </p:sp>
      </p:grpSp>
      <p:sp>
        <p:nvSpPr>
          <p:cNvPr id="26638" name="Oval 44"/>
          <p:cNvSpPr>
            <a:spLocks noChangeArrowheads="1"/>
          </p:cNvSpPr>
          <p:nvPr/>
        </p:nvSpPr>
        <p:spPr bwMode="auto">
          <a:xfrm>
            <a:off x="4953000" y="3429000"/>
            <a:ext cx="1143000" cy="6096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endParaRPr lang="en-US"/>
          </a:p>
        </p:txBody>
      </p:sp>
      <p:sp>
        <p:nvSpPr>
          <p:cNvPr id="26639" name="Line 58"/>
          <p:cNvSpPr>
            <a:spLocks noChangeShapeType="1"/>
          </p:cNvSpPr>
          <p:nvPr/>
        </p:nvSpPr>
        <p:spPr bwMode="auto">
          <a:xfrm>
            <a:off x="3886200" y="3962400"/>
            <a:ext cx="1295400" cy="1143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grpSp>
        <p:nvGrpSpPr>
          <p:cNvPr id="26640" name="Group 12"/>
          <p:cNvGrpSpPr>
            <a:grpSpLocks/>
          </p:cNvGrpSpPr>
          <p:nvPr/>
        </p:nvGrpSpPr>
        <p:grpSpPr bwMode="auto">
          <a:xfrm>
            <a:off x="3352800" y="4572000"/>
            <a:ext cx="304800" cy="304800"/>
            <a:chOff x="624" y="2976"/>
            <a:chExt cx="528" cy="480"/>
          </a:xfrm>
        </p:grpSpPr>
        <p:sp>
          <p:nvSpPr>
            <p:cNvPr id="26680" name="AutoShape 7"/>
            <p:cNvSpPr>
              <a:spLocks noChangeArrowheads="1"/>
            </p:cNvSpPr>
            <p:nvPr/>
          </p:nvSpPr>
          <p:spPr bwMode="auto">
            <a:xfrm>
              <a:off x="624" y="2976"/>
              <a:ext cx="528" cy="480"/>
            </a:xfrm>
            <a:prstGeom prst="foldedCorner">
              <a:avLst>
                <a:gd name="adj" fmla="val 12500"/>
              </a:avLst>
            </a:prstGeom>
            <a:solidFill>
              <a:srgbClr val="C1DEFA"/>
            </a:solidFill>
            <a:ln w="19050">
              <a:solidFill>
                <a:schemeClr val="tx1"/>
              </a:solidFill>
              <a:round/>
              <a:headEnd/>
              <a:tailEnd/>
            </a:ln>
          </p:spPr>
          <p:txBody>
            <a:bodyPr wrap="none" anchor="ctr">
              <a:prstTxWarp prst="textNoShape">
                <a:avLst/>
              </a:prstTxWarp>
            </a:bodyPr>
            <a:lstStyle/>
            <a:p>
              <a:endParaRPr lang="en-US"/>
            </a:p>
          </p:txBody>
        </p:sp>
        <p:sp>
          <p:nvSpPr>
            <p:cNvPr id="26681" name="Line 8"/>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6682" name="Line 9"/>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6683" name="Line 10"/>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6684" name="Line 11"/>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grpSp>
        <p:nvGrpSpPr>
          <p:cNvPr id="26641" name="Group 20"/>
          <p:cNvGrpSpPr>
            <a:grpSpLocks/>
          </p:cNvGrpSpPr>
          <p:nvPr/>
        </p:nvGrpSpPr>
        <p:grpSpPr bwMode="auto">
          <a:xfrm>
            <a:off x="3352800" y="5029200"/>
            <a:ext cx="304800" cy="304800"/>
            <a:chOff x="624" y="2976"/>
            <a:chExt cx="528" cy="480"/>
          </a:xfrm>
        </p:grpSpPr>
        <p:sp>
          <p:nvSpPr>
            <p:cNvPr id="26675" name="AutoShape 21"/>
            <p:cNvSpPr>
              <a:spLocks noChangeArrowheads="1"/>
            </p:cNvSpPr>
            <p:nvPr/>
          </p:nvSpPr>
          <p:spPr bwMode="auto">
            <a:xfrm>
              <a:off x="624" y="2976"/>
              <a:ext cx="528" cy="480"/>
            </a:xfrm>
            <a:prstGeom prst="foldedCorner">
              <a:avLst>
                <a:gd name="adj" fmla="val 12500"/>
              </a:avLst>
            </a:prstGeom>
            <a:solidFill>
              <a:srgbClr val="C1DEFA"/>
            </a:solidFill>
            <a:ln w="19050">
              <a:solidFill>
                <a:schemeClr val="tx1"/>
              </a:solidFill>
              <a:round/>
              <a:headEnd/>
              <a:tailEnd/>
            </a:ln>
          </p:spPr>
          <p:txBody>
            <a:bodyPr wrap="none" anchor="ctr">
              <a:prstTxWarp prst="textNoShape">
                <a:avLst/>
              </a:prstTxWarp>
            </a:bodyPr>
            <a:lstStyle/>
            <a:p>
              <a:endParaRPr lang="en-US"/>
            </a:p>
          </p:txBody>
        </p:sp>
        <p:sp>
          <p:nvSpPr>
            <p:cNvPr id="26676" name="Line 22"/>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6677" name="Line 23"/>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6678" name="Line 24"/>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6679" name="Line 25"/>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grpSp>
        <p:nvGrpSpPr>
          <p:cNvPr id="26642" name="Group 46"/>
          <p:cNvGrpSpPr>
            <a:grpSpLocks/>
          </p:cNvGrpSpPr>
          <p:nvPr/>
        </p:nvGrpSpPr>
        <p:grpSpPr bwMode="auto">
          <a:xfrm>
            <a:off x="5334000" y="4572000"/>
            <a:ext cx="304800" cy="304800"/>
            <a:chOff x="624" y="2976"/>
            <a:chExt cx="528" cy="480"/>
          </a:xfrm>
        </p:grpSpPr>
        <p:sp>
          <p:nvSpPr>
            <p:cNvPr id="26670" name="AutoShape 47"/>
            <p:cNvSpPr>
              <a:spLocks noChangeArrowheads="1"/>
            </p:cNvSpPr>
            <p:nvPr/>
          </p:nvSpPr>
          <p:spPr bwMode="auto">
            <a:xfrm>
              <a:off x="624" y="2976"/>
              <a:ext cx="528" cy="480"/>
            </a:xfrm>
            <a:prstGeom prst="foldedCorner">
              <a:avLst>
                <a:gd name="adj" fmla="val 12500"/>
              </a:avLst>
            </a:prstGeom>
            <a:solidFill>
              <a:srgbClr val="C1DEFA"/>
            </a:solidFill>
            <a:ln w="19050">
              <a:solidFill>
                <a:schemeClr val="tx1"/>
              </a:solidFill>
              <a:round/>
              <a:headEnd/>
              <a:tailEnd/>
            </a:ln>
          </p:spPr>
          <p:txBody>
            <a:bodyPr wrap="none" anchor="ctr">
              <a:prstTxWarp prst="textNoShape">
                <a:avLst/>
              </a:prstTxWarp>
            </a:bodyPr>
            <a:lstStyle/>
            <a:p>
              <a:endParaRPr lang="en-US"/>
            </a:p>
          </p:txBody>
        </p:sp>
        <p:sp>
          <p:nvSpPr>
            <p:cNvPr id="26671" name="Line 48"/>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6672" name="Line 49"/>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6673" name="Line 50"/>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6674" name="Line 51"/>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grpSp>
        <p:nvGrpSpPr>
          <p:cNvPr id="26643" name="Group 52"/>
          <p:cNvGrpSpPr>
            <a:grpSpLocks/>
          </p:cNvGrpSpPr>
          <p:nvPr/>
        </p:nvGrpSpPr>
        <p:grpSpPr bwMode="auto">
          <a:xfrm>
            <a:off x="4343400" y="4419600"/>
            <a:ext cx="304800" cy="304800"/>
            <a:chOff x="624" y="2976"/>
            <a:chExt cx="528" cy="480"/>
          </a:xfrm>
        </p:grpSpPr>
        <p:sp>
          <p:nvSpPr>
            <p:cNvPr id="26665" name="AutoShape 53"/>
            <p:cNvSpPr>
              <a:spLocks noChangeArrowheads="1"/>
            </p:cNvSpPr>
            <p:nvPr/>
          </p:nvSpPr>
          <p:spPr bwMode="auto">
            <a:xfrm>
              <a:off x="624" y="2976"/>
              <a:ext cx="528" cy="480"/>
            </a:xfrm>
            <a:prstGeom prst="foldedCorner">
              <a:avLst>
                <a:gd name="adj" fmla="val 12500"/>
              </a:avLst>
            </a:prstGeom>
            <a:solidFill>
              <a:srgbClr val="C1DEFA"/>
            </a:solidFill>
            <a:ln w="19050">
              <a:solidFill>
                <a:schemeClr val="tx1"/>
              </a:solidFill>
              <a:round/>
              <a:headEnd/>
              <a:tailEnd/>
            </a:ln>
          </p:spPr>
          <p:txBody>
            <a:bodyPr wrap="none" anchor="ctr">
              <a:prstTxWarp prst="textNoShape">
                <a:avLst/>
              </a:prstTxWarp>
            </a:bodyPr>
            <a:lstStyle/>
            <a:p>
              <a:endParaRPr lang="en-US"/>
            </a:p>
          </p:txBody>
        </p:sp>
        <p:sp>
          <p:nvSpPr>
            <p:cNvPr id="26666" name="Line 54"/>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6667" name="Line 55"/>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6668" name="Line 56"/>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6669" name="Line 57"/>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sp>
        <p:nvSpPr>
          <p:cNvPr id="26644" name="Line 59"/>
          <p:cNvSpPr>
            <a:spLocks noChangeShapeType="1"/>
          </p:cNvSpPr>
          <p:nvPr/>
        </p:nvSpPr>
        <p:spPr bwMode="auto">
          <a:xfrm flipV="1">
            <a:off x="3505200" y="41148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645" name="Line 60"/>
          <p:cNvSpPr>
            <a:spLocks noChangeShapeType="1"/>
          </p:cNvSpPr>
          <p:nvPr/>
        </p:nvSpPr>
        <p:spPr bwMode="auto">
          <a:xfrm flipV="1">
            <a:off x="5486400" y="41148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6646" name="Line 61"/>
          <p:cNvSpPr>
            <a:spLocks noChangeShapeType="1"/>
          </p:cNvSpPr>
          <p:nvPr/>
        </p:nvSpPr>
        <p:spPr bwMode="auto">
          <a:xfrm flipV="1">
            <a:off x="7467600" y="41148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grpSp>
        <p:nvGrpSpPr>
          <p:cNvPr id="26647" name="Group 62"/>
          <p:cNvGrpSpPr>
            <a:grpSpLocks/>
          </p:cNvGrpSpPr>
          <p:nvPr/>
        </p:nvGrpSpPr>
        <p:grpSpPr bwMode="auto">
          <a:xfrm>
            <a:off x="7315200" y="4343400"/>
            <a:ext cx="304800" cy="304800"/>
            <a:chOff x="624" y="2976"/>
            <a:chExt cx="528" cy="480"/>
          </a:xfrm>
        </p:grpSpPr>
        <p:sp>
          <p:nvSpPr>
            <p:cNvPr id="26660" name="AutoShape 63"/>
            <p:cNvSpPr>
              <a:spLocks noChangeArrowheads="1"/>
            </p:cNvSpPr>
            <p:nvPr/>
          </p:nvSpPr>
          <p:spPr bwMode="auto">
            <a:xfrm>
              <a:off x="624" y="2976"/>
              <a:ext cx="528" cy="480"/>
            </a:xfrm>
            <a:prstGeom prst="foldedCorner">
              <a:avLst>
                <a:gd name="adj" fmla="val 12500"/>
              </a:avLst>
            </a:prstGeom>
            <a:solidFill>
              <a:srgbClr val="C1DEFA"/>
            </a:solidFill>
            <a:ln w="19050">
              <a:solidFill>
                <a:schemeClr val="tx1"/>
              </a:solidFill>
              <a:round/>
              <a:headEnd/>
              <a:tailEnd/>
            </a:ln>
          </p:spPr>
          <p:txBody>
            <a:bodyPr wrap="none" anchor="ctr">
              <a:prstTxWarp prst="textNoShape">
                <a:avLst/>
              </a:prstTxWarp>
            </a:bodyPr>
            <a:lstStyle/>
            <a:p>
              <a:endParaRPr lang="en-US"/>
            </a:p>
          </p:txBody>
        </p:sp>
        <p:sp>
          <p:nvSpPr>
            <p:cNvPr id="26661" name="Line 64"/>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6662" name="Line 65"/>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6663" name="Line 66"/>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6664" name="Line 67"/>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grpSp>
        <p:nvGrpSpPr>
          <p:cNvPr id="26648" name="Group 68"/>
          <p:cNvGrpSpPr>
            <a:grpSpLocks/>
          </p:cNvGrpSpPr>
          <p:nvPr/>
        </p:nvGrpSpPr>
        <p:grpSpPr bwMode="auto">
          <a:xfrm>
            <a:off x="7315200" y="5029200"/>
            <a:ext cx="304800" cy="304800"/>
            <a:chOff x="624" y="2976"/>
            <a:chExt cx="528" cy="480"/>
          </a:xfrm>
        </p:grpSpPr>
        <p:sp>
          <p:nvSpPr>
            <p:cNvPr id="26655" name="AutoShape 69"/>
            <p:cNvSpPr>
              <a:spLocks noChangeArrowheads="1"/>
            </p:cNvSpPr>
            <p:nvPr/>
          </p:nvSpPr>
          <p:spPr bwMode="auto">
            <a:xfrm>
              <a:off x="624" y="2976"/>
              <a:ext cx="528" cy="480"/>
            </a:xfrm>
            <a:prstGeom prst="foldedCorner">
              <a:avLst>
                <a:gd name="adj" fmla="val 12500"/>
              </a:avLst>
            </a:prstGeom>
            <a:solidFill>
              <a:srgbClr val="C1DEFA"/>
            </a:solidFill>
            <a:ln w="19050">
              <a:solidFill>
                <a:schemeClr val="tx1"/>
              </a:solidFill>
              <a:round/>
              <a:headEnd/>
              <a:tailEnd/>
            </a:ln>
          </p:spPr>
          <p:txBody>
            <a:bodyPr wrap="none" anchor="ctr">
              <a:prstTxWarp prst="textNoShape">
                <a:avLst/>
              </a:prstTxWarp>
            </a:bodyPr>
            <a:lstStyle/>
            <a:p>
              <a:endParaRPr lang="en-US"/>
            </a:p>
          </p:txBody>
        </p:sp>
        <p:sp>
          <p:nvSpPr>
            <p:cNvPr id="26656" name="Line 70"/>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6657" name="Line 71"/>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6658" name="Line 72"/>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6659" name="Line 73"/>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grpSp>
        <p:nvGrpSpPr>
          <p:cNvPr id="26649" name="Group 74"/>
          <p:cNvGrpSpPr>
            <a:grpSpLocks/>
          </p:cNvGrpSpPr>
          <p:nvPr/>
        </p:nvGrpSpPr>
        <p:grpSpPr bwMode="auto">
          <a:xfrm>
            <a:off x="7315200" y="5486400"/>
            <a:ext cx="304800" cy="304800"/>
            <a:chOff x="624" y="2976"/>
            <a:chExt cx="528" cy="480"/>
          </a:xfrm>
        </p:grpSpPr>
        <p:sp>
          <p:nvSpPr>
            <p:cNvPr id="26650" name="AutoShape 75"/>
            <p:cNvSpPr>
              <a:spLocks noChangeArrowheads="1"/>
            </p:cNvSpPr>
            <p:nvPr/>
          </p:nvSpPr>
          <p:spPr bwMode="auto">
            <a:xfrm>
              <a:off x="624" y="2976"/>
              <a:ext cx="528" cy="480"/>
            </a:xfrm>
            <a:prstGeom prst="foldedCorner">
              <a:avLst>
                <a:gd name="adj" fmla="val 12500"/>
              </a:avLst>
            </a:prstGeom>
            <a:solidFill>
              <a:srgbClr val="C1DEFA"/>
            </a:solidFill>
            <a:ln w="19050">
              <a:solidFill>
                <a:schemeClr val="tx1"/>
              </a:solidFill>
              <a:round/>
              <a:headEnd/>
              <a:tailEnd/>
            </a:ln>
          </p:spPr>
          <p:txBody>
            <a:bodyPr wrap="none" anchor="ctr">
              <a:prstTxWarp prst="textNoShape">
                <a:avLst/>
              </a:prstTxWarp>
            </a:bodyPr>
            <a:lstStyle/>
            <a:p>
              <a:endParaRPr lang="en-US"/>
            </a:p>
          </p:txBody>
        </p:sp>
        <p:sp>
          <p:nvSpPr>
            <p:cNvPr id="26651" name="Line 76"/>
            <p:cNvSpPr>
              <a:spLocks noChangeShapeType="1"/>
            </p:cNvSpPr>
            <p:nvPr/>
          </p:nvSpPr>
          <p:spPr bwMode="auto">
            <a:xfrm>
              <a:off x="720" y="3072"/>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6652" name="Line 77"/>
            <p:cNvSpPr>
              <a:spLocks noChangeShapeType="1"/>
            </p:cNvSpPr>
            <p:nvPr/>
          </p:nvSpPr>
          <p:spPr bwMode="auto">
            <a:xfrm>
              <a:off x="720" y="3168"/>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6653" name="Line 78"/>
            <p:cNvSpPr>
              <a:spLocks noChangeShapeType="1"/>
            </p:cNvSpPr>
            <p:nvPr/>
          </p:nvSpPr>
          <p:spPr bwMode="auto">
            <a:xfrm>
              <a:off x="720" y="3264"/>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6654" name="Line 79"/>
            <p:cNvSpPr>
              <a:spLocks noChangeShapeType="1"/>
            </p:cNvSpPr>
            <p:nvPr/>
          </p:nvSpPr>
          <p:spPr bwMode="auto">
            <a:xfrm>
              <a:off x="720" y="3360"/>
              <a:ext cx="336"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spTree>
  </p:cSld>
  <p:clrMapOvr>
    <a:masterClrMapping/>
  </p:clrMapOvr>
</p:sld>
</file>

<file path=ppt/theme/theme1.xml><?xml version="1.0" encoding="utf-8"?>
<a:theme xmlns:a="http://schemas.openxmlformats.org/drawingml/2006/main" name="UB_Screen">
  <a:themeElements>
    <a:clrScheme name="">
      <a:dk1>
        <a:srgbClr val="05027D"/>
      </a:dk1>
      <a:lt1>
        <a:srgbClr val="FFFFFF"/>
      </a:lt1>
      <a:dk2>
        <a:srgbClr val="3A007D"/>
      </a:dk2>
      <a:lt2>
        <a:srgbClr val="F6F6F6"/>
      </a:lt2>
      <a:accent1>
        <a:srgbClr val="F5F399"/>
      </a:accent1>
      <a:accent2>
        <a:srgbClr val="7E0007"/>
      </a:accent2>
      <a:accent3>
        <a:srgbClr val="FFFFFF"/>
      </a:accent3>
      <a:accent4>
        <a:srgbClr val="03016A"/>
      </a:accent4>
      <a:accent5>
        <a:srgbClr val="F9F8CA"/>
      </a:accent5>
      <a:accent6>
        <a:srgbClr val="720006"/>
      </a:accent6>
      <a:hlink>
        <a:srgbClr val="0005DF"/>
      </a:hlink>
      <a:folHlink>
        <a:srgbClr val="464381"/>
      </a:folHlink>
    </a:clrScheme>
    <a:fontScheme name="UB_Scree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Helvetica" charset="0"/>
          </a:defRPr>
        </a:defPPr>
      </a:lstStyle>
    </a:lnDef>
  </a:objectDefaults>
  <a:extraClrSchemeLst>
    <a:extraClrScheme>
      <a:clrScheme name="UB_Scre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B_Screen 2">
        <a:dk1>
          <a:srgbClr val="000000"/>
        </a:dk1>
        <a:lt1>
          <a:srgbClr val="FFFFFF"/>
        </a:lt1>
        <a:dk2>
          <a:srgbClr val="000000"/>
        </a:dk2>
        <a:lt2>
          <a:srgbClr val="F6F6F6"/>
        </a:lt2>
        <a:accent1>
          <a:srgbClr val="E1EBF5"/>
        </a:accent1>
        <a:accent2>
          <a:srgbClr val="9CBDDE"/>
        </a:accent2>
        <a:accent3>
          <a:srgbClr val="FFFFFF"/>
        </a:accent3>
        <a:accent4>
          <a:srgbClr val="000000"/>
        </a:accent4>
        <a:accent5>
          <a:srgbClr val="EEF3F9"/>
        </a:accent5>
        <a:accent6>
          <a:srgbClr val="8DABC9"/>
        </a:accent6>
        <a:hlink>
          <a:srgbClr val="0005DF"/>
        </a:hlink>
        <a:folHlink>
          <a:srgbClr val="7E7781"/>
        </a:folHlink>
      </a:clrScheme>
      <a:clrMap bg1="lt1" tx1="dk1" bg2="lt2" tx2="dk2" accent1="accent1" accent2="accent2" accent3="accent3" accent4="accent4" accent5="accent5" accent6="accent6" hlink="hlink" folHlink="folHlink"/>
    </a:extraClrScheme>
    <a:extraClrScheme>
      <a:clrScheme name="UB_Screen 3">
        <a:dk1>
          <a:srgbClr val="000000"/>
        </a:dk1>
        <a:lt1>
          <a:srgbClr val="FFFFFF"/>
        </a:lt1>
        <a:dk2>
          <a:srgbClr val="000000"/>
        </a:dk2>
        <a:lt2>
          <a:srgbClr val="F6F6F6"/>
        </a:lt2>
        <a:accent1>
          <a:srgbClr val="E1EBF5"/>
        </a:accent1>
        <a:accent2>
          <a:srgbClr val="9CBDDE"/>
        </a:accent2>
        <a:accent3>
          <a:srgbClr val="FFFFFF"/>
        </a:accent3>
        <a:accent4>
          <a:srgbClr val="000000"/>
        </a:accent4>
        <a:accent5>
          <a:srgbClr val="EEF3F9"/>
        </a:accent5>
        <a:accent6>
          <a:srgbClr val="8DABC9"/>
        </a:accent6>
        <a:hlink>
          <a:srgbClr val="0005DF"/>
        </a:hlink>
        <a:folHlink>
          <a:srgbClr val="46438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Workspace:Talks:Dagstuhl:UB_Screen.ppt</Template>
  <TotalTime>1867</TotalTime>
  <Words>3936</Words>
  <Application>Microsoft Macintosh PowerPoint</Application>
  <PresentationFormat>On-screen Show (4:3)</PresentationFormat>
  <Paragraphs>577</Paragraphs>
  <Slides>42</Slides>
  <Notes>41</Notes>
  <HiddenSlides>0</HiddenSlides>
  <MMClips>0</MMClips>
  <ScaleCrop>false</ScaleCrop>
  <HeadingPairs>
    <vt:vector size="4" baseType="variant">
      <vt:variant>
        <vt:lpstr>Design Template</vt:lpstr>
      </vt:variant>
      <vt:variant>
        <vt:i4>1</vt:i4>
      </vt:variant>
      <vt:variant>
        <vt:lpstr>Slide Titles</vt:lpstr>
      </vt:variant>
      <vt:variant>
        <vt:i4>42</vt:i4>
      </vt:variant>
    </vt:vector>
  </HeadingPairs>
  <TitlesOfParts>
    <vt:vector size="43" baseType="lpstr">
      <vt:lpstr>UB_Screen</vt:lpstr>
      <vt:lpstr>12. Architectural Styles for Concurrency</vt:lpstr>
      <vt:lpstr>Roadmap</vt:lpstr>
      <vt:lpstr>Sources</vt:lpstr>
      <vt:lpstr>Roadmap</vt:lpstr>
      <vt:lpstr>Software Architecture</vt:lpstr>
      <vt:lpstr>Architectural style</vt:lpstr>
      <vt:lpstr>Roadmap</vt:lpstr>
      <vt:lpstr>Communication Styles</vt:lpstr>
      <vt:lpstr>Simulated Message-Passing</vt:lpstr>
      <vt:lpstr>Three-layered Application Architectures</vt:lpstr>
      <vt:lpstr>Problems with Layered Designs</vt:lpstr>
      <vt:lpstr>Roadmap</vt:lpstr>
      <vt:lpstr>Flow Architectures</vt:lpstr>
      <vt:lpstr>Unix Pipes</vt:lpstr>
      <vt:lpstr>Unix Pipes</vt:lpstr>
      <vt:lpstr>Flow Stages</vt:lpstr>
      <vt:lpstr>Flow Policies</vt:lpstr>
      <vt:lpstr>Limiting Flow</vt:lpstr>
      <vt:lpstr>Roadmap</vt:lpstr>
      <vt:lpstr>Example: a Pull-based Prime Sieve</vt:lpstr>
      <vt:lpstr>Using Put-Take Buffers</vt:lpstr>
      <vt:lpstr>The PrimeSieve</vt:lpstr>
      <vt:lpstr>Pull-based integer sources</vt:lpstr>
      <vt:lpstr>The ActivePrime Class</vt:lpstr>
      <vt:lpstr>Slide 25</vt:lpstr>
      <vt:lpstr>Roadmap</vt:lpstr>
      <vt:lpstr>Blackboard Architectures</vt:lpstr>
      <vt:lpstr>Result Parallelism</vt:lpstr>
      <vt:lpstr>Agenda Parallelism</vt:lpstr>
      <vt:lpstr>Specialist Parallelism</vt:lpstr>
      <vt:lpstr>Linda</vt:lpstr>
      <vt:lpstr>Linda primitives</vt:lpstr>
      <vt:lpstr>Roadmap</vt:lpstr>
      <vt:lpstr>Example: Fibonacci with JavaSpaces</vt:lpstr>
      <vt:lpstr>Accessing the tuple space</vt:lpstr>
      <vt:lpstr>Slide 36</vt:lpstr>
      <vt:lpstr>Roadmap</vt:lpstr>
      <vt:lpstr>Counting words with a thread pool</vt:lpstr>
      <vt:lpstr>Time versus number of threads</vt:lpstr>
      <vt:lpstr>What you should know!</vt:lpstr>
      <vt:lpstr>Can you answer these questions?</vt:lpstr>
      <vt:lpstr>License</vt:lpstr>
    </vt:vector>
  </TitlesOfParts>
  <Company>Ĳ ɦ禜</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Nierstrasz</dc:creator>
  <cp:lastModifiedBy>Oscar Nierstrasz</cp:lastModifiedBy>
  <cp:revision>185</cp:revision>
  <cp:lastPrinted>2010-11-11T13:05:34Z</cp:lastPrinted>
  <dcterms:created xsi:type="dcterms:W3CDTF">2010-12-07T12:49:17Z</dcterms:created>
  <dcterms:modified xsi:type="dcterms:W3CDTF">2010-12-07T13:21:36Z</dcterms:modified>
</cp:coreProperties>
</file>