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8297" autoAdjust="0"/>
    <p:restoredTop sz="90929"/>
  </p:normalViewPr>
  <p:slideViewPr>
    <p:cSldViewPr>
      <p:cViewPr varScale="1">
        <p:scale>
          <a:sx n="88" d="100"/>
          <a:sy n="88" d="100"/>
        </p:scale>
        <p:origin x="-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82386"/>
            <a:ext cx="1016787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2000" y="1947335"/>
            <a:ext cx="8636000" cy="203306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2000" y="4012897"/>
            <a:ext cx="8636000" cy="1333004"/>
          </a:xfrm>
        </p:spPr>
        <p:txBody>
          <a:bodyPr lIns="50799" rIns="50799"/>
          <a:lstStyle>
            <a:lvl1pPr marL="0" marR="71119" indent="0" algn="r">
              <a:buNone/>
              <a:defRPr>
                <a:solidFill>
                  <a:schemeClr val="tx2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83" y="5503333"/>
            <a:ext cx="10164183" cy="2124542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7D0C28-C11B-6A4F-9CF6-4F2CBCC74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45922"/>
            <a:ext cx="9144000" cy="487341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534A-42A8-2C46-BCE9-2B6507E46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4459" y="305156"/>
            <a:ext cx="1974967" cy="621417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7"/>
            <a:ext cx="7027333" cy="62141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4A1-B039-5844-AA82-BB11603CD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734A-F70D-EB46-8B15-C4430AD96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40" y="1177458"/>
            <a:ext cx="8636000" cy="2032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570" y="3257458"/>
            <a:ext cx="5080000" cy="1616542"/>
          </a:xfrm>
        </p:spPr>
        <p:txBody>
          <a:bodyPr lIns="101599" rIns="101599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EAE0-05C2-884E-A65C-FEF9AD289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40756" y="333941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33627" y="333941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72DB-64EB-7A4C-890E-D3BB043C1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11333"/>
            <a:ext cx="4489098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8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1" y="6011333"/>
            <a:ext cx="4490861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8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04772"/>
            <a:ext cx="4489098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04772"/>
            <a:ext cx="4490861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8FA7-59E8-A742-BAAF-0FCA11F45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7713-D90E-8442-8A9B-B9BE23C17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78D3-DC43-B845-9BFF-4C61DBA1F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418667"/>
            <a:ext cx="8313084" cy="508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10667" y="5950113"/>
            <a:ext cx="4416213" cy="101600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6000" y="304800"/>
            <a:ext cx="8310880" cy="5080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74480" y="7119938"/>
            <a:ext cx="2133600" cy="406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1185-D7A4-9E4F-AACE-CF7D16F17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8035" y="6048224"/>
            <a:ext cx="7958667" cy="720258"/>
          </a:xfrm>
          <a:noFill/>
        </p:spPr>
        <p:txBody>
          <a:bodyPr lIns="101599" tIns="0" rIns="101599" anchor="t"/>
          <a:lstStyle>
            <a:lvl1pPr marL="0" marR="20320" indent="0" algn="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00" y="211076"/>
            <a:ext cx="9652000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66747" y="7119939"/>
            <a:ext cx="2611868" cy="4056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891518-779B-F048-8A68-6A3C1FDF5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405691"/>
            <a:ext cx="8972702" cy="62519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6040" y="5557770"/>
            <a:ext cx="4224448" cy="16034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9512" y="6427804"/>
            <a:ext cx="4224448" cy="931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713" y="6434726"/>
            <a:ext cx="3780349" cy="120096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599" tIns="50799" rIns="101599" bIns="50799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263" y="6430821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626791" y="5542711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419662" y="5542711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96040" y="5557770"/>
            <a:ext cx="4224448" cy="16034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9512" y="6427804"/>
            <a:ext cx="4224448" cy="931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713" y="6434726"/>
            <a:ext cx="3780349" cy="120096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599" tIns="50799" rIns="101599" bIns="50799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263" y="6430821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645920"/>
            <a:ext cx="9144000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74480" y="7119938"/>
            <a:ext cx="2133600" cy="406400"/>
          </a:xfrm>
          <a:prstGeom prst="rect">
            <a:avLst/>
          </a:prstGeom>
        </p:spPr>
        <p:txBody>
          <a:bodyPr vert="horz" lIns="101599" tIns="50799" rIns="101599" bIns="50799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66747" y="7119939"/>
            <a:ext cx="2611868" cy="405694"/>
          </a:xfrm>
          <a:prstGeom prst="rect">
            <a:avLst/>
          </a:prstGeom>
        </p:spPr>
        <p:txBody>
          <a:bodyPr vert="horz" lIns="101599" tIns="50799" rIns="101599" bIns="50799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608080" y="7119939"/>
            <a:ext cx="406400" cy="405694"/>
          </a:xfrm>
          <a:prstGeom prst="rect">
            <a:avLst/>
          </a:prstGeom>
        </p:spPr>
        <p:txBody>
          <a:bodyPr vert="horz" lIns="101599" tIns="50799" rIns="101599" bIns="50799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</a:lstStyle>
          <a:p>
            <a:fld id="{33D46BFC-598F-9A40-8B17-F9D854F69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06396" indent="-284477" algn="l" rtl="0" eaLnBrk="1" latinLnBrk="0" hangingPunct="1">
        <a:spcBef>
          <a:spcPts val="44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873" indent="-253997" algn="l" rtl="0" eaLnBrk="1" latinLnBrk="0" hangingPunct="1">
        <a:spcBef>
          <a:spcPts val="36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55030" indent="-253997" algn="l" rtl="0" eaLnBrk="1" latinLnBrk="0" hangingPunct="1">
        <a:spcBef>
          <a:spcPts val="389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987" indent="-253997" algn="l" rtl="0" eaLnBrk="1" latinLnBrk="0" hangingPunct="1">
        <a:spcBef>
          <a:spcPts val="38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indent="-253997" algn="l" rtl="0" eaLnBrk="1" latinLnBrk="0" hangingPunct="1">
        <a:spcBef>
          <a:spcPts val="389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982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77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975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ndbugs.sourceforge.net/" TargetMode="External"/><Relationship Id="rId3" Type="http://schemas.openxmlformats.org/officeDocument/2006/relationships/hyperlink" Target="http://www.ibm.com/developerworks/java/library/j-findbug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55650" y="1524000"/>
            <a:ext cx="8440738" cy="21717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b="1">
                <a:solidFill>
                  <a:srgbClr val="000000"/>
                </a:solidFill>
                <a:latin typeface="Arial" charset="0"/>
              </a:rPr>
              <a:t>Finding </a:t>
            </a:r>
            <a:r>
              <a:rPr lang="en-US" sz="4800" b="1" i="1">
                <a:solidFill>
                  <a:srgbClr val="000000"/>
                </a:solidFill>
                <a:latin typeface="Arial" charset="0"/>
              </a:rPr>
              <a:t>even</a:t>
            </a:r>
            <a:r>
              <a:rPr lang="en-US" sz="4800" b="1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sz="4800" b="1" i="1">
                <a:solidFill>
                  <a:srgbClr val="000000"/>
                </a:solidFill>
                <a:latin typeface="Arial" charset="0"/>
              </a:rPr>
              <a:t>more</a:t>
            </a:r>
            <a:r>
              <a:rPr lang="en-US" sz="4800" b="1">
                <a:solidFill>
                  <a:srgbClr val="000000"/>
                </a:solidFill>
                <a:latin typeface="Arial" charset="0"/>
              </a:rPr>
              <a:t> bugs with FindBugs</a:t>
            </a:r>
            <a:r>
              <a:rPr lang="en-US"/>
              <a:t/>
            </a:r>
            <a:br>
              <a:rPr lang="en-US"/>
            </a:br>
            <a:endParaRPr lang="en-US" sz="4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13000" y="3505200"/>
            <a:ext cx="6611938" cy="20701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CSE 6329 Project Team 1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Aliasgar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Kagalwala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Aditya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Mone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Derek White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000000"/>
                </a:solidFill>
                <a:latin typeface="Tahoma" charset="0"/>
              </a:rPr>
              <a:t>Dengfeng</a:t>
            </a:r>
            <a:r>
              <a:rPr lang="en-US" sz="2700" dirty="0">
                <a:solidFill>
                  <a:srgbClr val="000000"/>
                </a:solidFill>
                <a:latin typeface="Tahoma" charset="0"/>
              </a:rPr>
              <a:t> (Thomas) Xia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FindBugs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is a static analysis tool for Java used to find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 warnings about bugs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by analyzing the byte code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 (execution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of the code is not 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required)</a:t>
            </a:r>
            <a:endParaRPr lang="en-US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Searches for </a:t>
            </a:r>
            <a:r>
              <a:rPr lang="en-US" sz="2700" i="1" dirty="0">
                <a:solidFill>
                  <a:srgbClr val="000000"/>
                </a:solidFill>
                <a:latin typeface="Arial" charset="0"/>
              </a:rPr>
              <a:t>bug patterns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Claims a false warning rate of less than 50%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Free software released under the 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LGPL</a:t>
            </a:r>
            <a:endParaRPr lang="en-US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Bug detectors can be written using either BCEL or ASM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A University of Maryland project that has received funding from Google, Sun Microsystems, NSF, Fortify Software,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SureLogic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and the IBM Eclipse Innovation award [1]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What is </a:t>
            </a:r>
            <a:r>
              <a:rPr lang="en-US" sz="4300" dirty="0" err="1">
                <a:solidFill>
                  <a:srgbClr val="000000"/>
                </a:solidFill>
                <a:latin typeface="Arial" charset="0"/>
              </a:rPr>
              <a:t>FindBugs</a:t>
            </a:r>
            <a:r>
              <a:rPr lang="en-US" sz="4300" dirty="0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727200"/>
            <a:ext cx="9667875" cy="821213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A tool like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FindBugs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, which is based on a collection of known patterns, is most useful with a complete set of accurate bug detectors at its disposal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Our team must learn about how to extend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FindBugs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by using its 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extensible design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to implement new bug detectors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We searched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FindBug's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SourceForge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project page, finding suggestions for new bug detectors from the user community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Our goal is to study and implement some of them,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 hopefully 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contributing something back to the project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47650" y="203200"/>
            <a:ext cx="8920163" cy="6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4300" b="1" dirty="0">
                <a:solidFill>
                  <a:srgbClr val="0000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Goal: Add more bug detectors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Report platform dependent environment (ID: 3147304)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Instance initializer notification (ID: 3098258)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Generating warnings for implicit sign extending byte values (ID: 3052560)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Throwing hashcodes vs Object.toString (ID: 2847861)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2888" y="300038"/>
            <a:ext cx="9659937" cy="12319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Candidates for new bug detectors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33363" y="1820863"/>
            <a:ext cx="9664700" cy="561022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Example code snippets from feature requests: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Feature: Reporting platform dependent environment.</a:t>
            </a:r>
            <a:endParaRPr lang="en-US" dirty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 err="1">
                <a:solidFill>
                  <a:srgbClr val="000000"/>
                </a:solidFill>
                <a:latin typeface="Courier New"/>
                <a:cs typeface="Courier New"/>
              </a:rPr>
              <a:t>System.getProperty("line.separator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  <a:endParaRPr lang="en-US" dirty="0">
              <a:latin typeface="Courier New"/>
              <a:cs typeface="Courier New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 err="1">
                <a:solidFill>
                  <a:srgbClr val="000000"/>
                </a:solidFill>
                <a:latin typeface="Courier New"/>
                <a:cs typeface="Courier New"/>
              </a:rPr>
              <a:t>Calendar.getInstance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700" dirty="0">
                <a:solidFill>
                  <a:srgbClr val="000000"/>
                </a:solidFill>
                <a:latin typeface="'courier new'" pitchFamily="34" charset="0"/>
              </a:rPr>
              <a:t> or </a:t>
            </a:r>
            <a:r>
              <a:rPr lang="en-US" sz="2700" dirty="0">
                <a:solidFill>
                  <a:srgbClr val="000000"/>
                </a:solidFill>
                <a:latin typeface="Courier New"/>
                <a:cs typeface="Courier New"/>
              </a:rPr>
              <a:t>new Date()</a:t>
            </a:r>
            <a:endParaRPr lang="en-US" dirty="0">
              <a:latin typeface="Courier New"/>
              <a:cs typeface="Courier New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Any string operation that uses the default 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charset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of the JVM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Feature: Warning for sign-extending byte values.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   Given the code: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      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byte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= (some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    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/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/ this will sign-extend          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                  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            /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/ '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'. Values like 0x81 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                  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            /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/ will turn into  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                  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            /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/ 0xFFFFFF81.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2888" y="300038"/>
            <a:ext cx="9659937" cy="1103312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 Inputs for the tool (feature)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9663113" cy="547846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The features proposed will generate following warning output: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2888" y="300038"/>
            <a:ext cx="9659937" cy="1103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3700" dirty="0">
                <a:solidFill>
                  <a:srgbClr val="000000"/>
                </a:solidFill>
                <a:latin typeface="Arial" charset="0"/>
              </a:rPr>
              <a:t>Output Information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830388"/>
            <a:ext cx="7416800" cy="5208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752600"/>
            <a:ext cx="9659938" cy="526097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charset="0"/>
              </a:rPr>
              <a:t>Looking at source of existing bug detectors is the recommended way of learning how to write </a:t>
            </a:r>
            <a:r>
              <a:rPr lang="en-US" sz="3600" dirty="0" smtClean="0">
                <a:solidFill>
                  <a:srgbClr val="000000"/>
                </a:solidFill>
                <a:latin typeface="Arial" charset="0"/>
              </a:rPr>
              <a:t>one [2]</a:t>
            </a:r>
            <a:endParaRPr lang="en-US" sz="4000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charset="0"/>
              </a:rPr>
              <a:t>Often use one of the following techniques:</a:t>
            </a:r>
            <a:r>
              <a:rPr lang="en-US" sz="36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Inspection 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of class/method/field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structure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3200" dirty="0" err="1" smtClean="0">
                <a:solidFill>
                  <a:srgbClr val="000000"/>
                </a:solidFill>
                <a:latin typeface="Arial" charset="0"/>
              </a:rPr>
              <a:t>Micropatterns</a:t>
            </a: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tack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-based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patterns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ataflow analysis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Inter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-procedural analysis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3200" dirty="0" smtClean="0">
              <a:solidFill>
                <a:srgbClr val="000000"/>
              </a:solidFill>
              <a:latin typeface="Arial" charset="0"/>
            </a:endParaRP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             Source: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FindBugs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tutorials on Google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Code [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4]</a:t>
            </a:r>
            <a:endParaRPr 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500" dirty="0" smtClean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Implementation of bug detectors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Implementation of bug </a:t>
            </a:r>
            <a:r>
              <a:rPr lang="en-US" sz="4300" dirty="0" smtClean="0">
                <a:solidFill>
                  <a:srgbClr val="000000"/>
                </a:solidFill>
                <a:latin typeface="Arial" charset="0"/>
              </a:rPr>
              <a:t>detectors (2)</a:t>
            </a:r>
            <a:endParaRPr lang="en-US" sz="4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1117600"/>
            <a:ext cx="9659938" cy="719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Most bug detectors extend: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857250" marR="0" lvl="2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Courier New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BytecodeScanningDetector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- more flexible, can detect more general problems 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857250" marR="0" lvl="2" indent="-28575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Courier New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ＭＳ Ｐゴシック" charset="-128"/>
                <a:cs typeface="Courier New"/>
              </a:rPr>
              <a:t>BytecodePatternDetector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- good choice when pattern can be expressed as a sequence of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bytecode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patterns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micropatterns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457200" marR="0" lvl="1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Provides default implementations for methods, or override select methods for new detectors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457200" marR="0" lvl="1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State can be accumulated as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bytecode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is walked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457200" marR="0" lvl="1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Once the detector is written, it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is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packaged in a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FindBugs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plug-in JAR format containing an XML file describing the detector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500" kern="0" dirty="0" smtClean="0">
              <a:solidFill>
                <a:srgbClr val="000000"/>
              </a:solidFill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500" kern="0" dirty="0">
              <a:solidFill>
                <a:srgbClr val="000000"/>
              </a:solidFill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Source: IBM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developerWorks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"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FindBugs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Part 2: Writing custom detectors" [2]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42888" y="1825625"/>
            <a:ext cx="9658350" cy="3175000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[1]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FindBugs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, URL: 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http://findbugs.sourceforge.net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[2] 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FindBugs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Part 2: IBM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developerWorks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 Writing custom detectors, URL: 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http://www.ibm.com/developerworks/java/library/j-findbug2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[3] </a:t>
            </a:r>
            <a:r>
              <a:rPr lang="en-US" sz="2000" dirty="0">
                <a:solidFill>
                  <a:srgbClr val="363636"/>
                </a:solidFill>
                <a:latin typeface="Arial"/>
                <a:cs typeface="Arial"/>
              </a:rPr>
              <a:t>D. </a:t>
            </a:r>
            <a:r>
              <a:rPr lang="en-US" sz="2000" dirty="0" err="1">
                <a:solidFill>
                  <a:srgbClr val="363636"/>
                </a:solidFill>
                <a:latin typeface="Arial"/>
                <a:cs typeface="Arial"/>
              </a:rPr>
              <a:t>Hovemeyer</a:t>
            </a:r>
            <a:r>
              <a:rPr lang="en-US" sz="2000" dirty="0">
                <a:solidFill>
                  <a:srgbClr val="363636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rgbClr val="363636"/>
                </a:solidFill>
                <a:latin typeface="Arial"/>
                <a:cs typeface="Arial"/>
              </a:rPr>
              <a:t>W.Pugh</a:t>
            </a:r>
            <a:r>
              <a:rPr lang="en-US" sz="2000" dirty="0">
                <a:solidFill>
                  <a:srgbClr val="363636"/>
                </a:solidFill>
                <a:latin typeface="Arial"/>
                <a:cs typeface="Arial"/>
              </a:rPr>
              <a:t>, "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Finding Bugs is Easy", SIGPLAN Notices, December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2004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[4]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FindBugs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tutorials on Google Code: http://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code.google.com/p/findbugs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-tutorials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charset="0"/>
              </a:rPr>
              <a:t>References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673</TotalTime>
  <Words>734</Words>
  <Application>Microsoft Macintosh PowerPoint</Application>
  <PresentationFormat>Custom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Arial</vt:lpstr>
      <vt:lpstr>Tahoma</vt:lpstr>
      <vt:lpstr>Arial</vt:lpstr>
      <vt:lpstr>Courier New</vt:lpstr>
      <vt:lpstr>'courier new'</vt:lpstr>
      <vt:lpstr>Verdana</vt:lpstr>
      <vt:lpstr>Concourse</vt:lpstr>
      <vt:lpstr>Finding even more bugs with FindBugs </vt:lpstr>
      <vt:lpstr>What is FindBugs?</vt:lpstr>
      <vt:lpstr>Slide 3</vt:lpstr>
      <vt:lpstr>Candidates for new bug detectors</vt:lpstr>
      <vt:lpstr> Inputs for the tool (feature)</vt:lpstr>
      <vt:lpstr>Output Information</vt:lpstr>
      <vt:lpstr>Implementation of bug detectors</vt:lpstr>
      <vt:lpstr>Implementation of bug detectors (2)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Derek White</cp:lastModifiedBy>
  <cp:revision>7</cp:revision>
  <dcterms:created xsi:type="dcterms:W3CDTF">2011-02-23T19:21:26Z</dcterms:created>
  <dcterms:modified xsi:type="dcterms:W3CDTF">2011-02-23T20:20:10Z</dcterms:modified>
</cp:coreProperties>
</file>