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314" r:id="rId2"/>
    <p:sldId id="271" r:id="rId3"/>
    <p:sldId id="273" r:id="rId4"/>
    <p:sldId id="274" r:id="rId5"/>
    <p:sldId id="278" r:id="rId6"/>
    <p:sldId id="280" r:id="rId7"/>
    <p:sldId id="281" r:id="rId8"/>
    <p:sldId id="282" r:id="rId9"/>
    <p:sldId id="283" r:id="rId10"/>
    <p:sldId id="285" r:id="rId11"/>
    <p:sldId id="286" r:id="rId12"/>
    <p:sldId id="287" r:id="rId13"/>
    <p:sldId id="291" r:id="rId14"/>
    <p:sldId id="292" r:id="rId15"/>
    <p:sldId id="293" r:id="rId16"/>
    <p:sldId id="294" r:id="rId17"/>
    <p:sldId id="295" r:id="rId18"/>
    <p:sldId id="296" r:id="rId19"/>
    <p:sldId id="299" r:id="rId20"/>
    <p:sldId id="303" r:id="rId21"/>
    <p:sldId id="305" r:id="rId22"/>
    <p:sldId id="308" r:id="rId23"/>
    <p:sldId id="313" r:id="rId2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41" autoAdjust="0"/>
  </p:normalViewPr>
  <p:slideViewPr>
    <p:cSldViewPr>
      <p:cViewPr varScale="1">
        <p:scale>
          <a:sx n="72" d="100"/>
          <a:sy n="72" d="100"/>
        </p:scale>
        <p:origin x="-8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ACC8-69C4-4B9B-B640-CC4F4CA3C600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42AD-88CD-492E-A5EA-138DE069C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3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ACC8-69C4-4B9B-B640-CC4F4CA3C600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42AD-88CD-492E-A5EA-138DE069C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8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ACC8-69C4-4B9B-B640-CC4F4CA3C600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42AD-88CD-492E-A5EA-138DE069C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00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ACC8-69C4-4B9B-B640-CC4F4CA3C600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42AD-88CD-492E-A5EA-138DE069C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0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ACC8-69C4-4B9B-B640-CC4F4CA3C600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42AD-88CD-492E-A5EA-138DE069C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1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ACC8-69C4-4B9B-B640-CC4F4CA3C600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42AD-88CD-492E-A5EA-138DE069C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ACC8-69C4-4B9B-B640-CC4F4CA3C600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42AD-88CD-492E-A5EA-138DE069C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58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ACC8-69C4-4B9B-B640-CC4F4CA3C600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42AD-88CD-492E-A5EA-138DE069C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86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ACC8-69C4-4B9B-B640-CC4F4CA3C600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42AD-88CD-492E-A5EA-138DE069C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9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ACC8-69C4-4B9B-B640-CC4F4CA3C600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42AD-88CD-492E-A5EA-138DE069C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2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ACC8-69C4-4B9B-B640-CC4F4CA3C600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42AD-88CD-492E-A5EA-138DE069C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3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1ACC8-69C4-4B9B-B640-CC4F4CA3C600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942AD-88CD-492E-A5EA-138DE069C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#Coupling_Rules"/><Relationship Id="rId13" Type="http://schemas.openxmlformats.org/officeDocument/2006/relationships/hyperlink" Target="#Java_Logging_Rules"/><Relationship Id="rId18" Type="http://schemas.openxmlformats.org/officeDocument/2006/relationships/hyperlink" Target="#Strict_Exception_Rules"/><Relationship Id="rId3" Type="http://schemas.openxmlformats.org/officeDocument/2006/relationships/hyperlink" Target="#Basic_Rules"/><Relationship Id="rId21" Type="http://schemas.openxmlformats.org/officeDocument/2006/relationships/hyperlink" Target="#Unused_Code_Rules"/><Relationship Id="rId7" Type="http://schemas.openxmlformats.org/officeDocument/2006/relationships/hyperlink" Target="#Controversial_Rules"/><Relationship Id="rId12" Type="http://schemas.openxmlformats.org/officeDocument/2006/relationships/hyperlink" Target="#JUnit_Rules"/><Relationship Id="rId17" Type="http://schemas.openxmlformats.org/officeDocument/2006/relationships/hyperlink" Target="#Optimization_Rules"/><Relationship Id="rId2" Type="http://schemas.openxmlformats.org/officeDocument/2006/relationships/hyperlink" Target="#Android_Rules"/><Relationship Id="rId16" Type="http://schemas.openxmlformats.org/officeDocument/2006/relationships/hyperlink" Target="#Naming_Rules"/><Relationship Id="rId20" Type="http://schemas.openxmlformats.org/officeDocument/2006/relationships/hyperlink" Target="#Security_Code_Guidelines"/><Relationship Id="rId1" Type="http://schemas.openxmlformats.org/officeDocument/2006/relationships/slideLayout" Target="../slideLayouts/slideLayout2.xml"/><Relationship Id="rId6" Type="http://schemas.openxmlformats.org/officeDocument/2006/relationships/hyperlink" Target="#Code_Size_Rules"/><Relationship Id="rId11" Type="http://schemas.openxmlformats.org/officeDocument/2006/relationships/hyperlink" Target="#JavaBean_Rules"/><Relationship Id="rId5" Type="http://schemas.openxmlformats.org/officeDocument/2006/relationships/hyperlink" Target="#Clone_Implementation_Rules"/><Relationship Id="rId15" Type="http://schemas.openxmlformats.org/officeDocument/2006/relationships/hyperlink" Target="#Migration15"/><Relationship Id="rId10" Type="http://schemas.openxmlformats.org/officeDocument/2006/relationships/hyperlink" Target="#Import_Statement_Rules"/><Relationship Id="rId19" Type="http://schemas.openxmlformats.org/officeDocument/2006/relationships/hyperlink" Target="#String_and_StringBuffer_Rules"/><Relationship Id="rId4" Type="http://schemas.openxmlformats.org/officeDocument/2006/relationships/hyperlink" Target="#Braces_Rules"/><Relationship Id="rId9" Type="http://schemas.openxmlformats.org/officeDocument/2006/relationships/hyperlink" Target="#Design_Rules"/><Relationship Id="rId14" Type="http://schemas.openxmlformats.org/officeDocument/2006/relationships/hyperlink" Target="#Migration_Rules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docs/codeconv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tools_for_static_code_analysis" TargetMode="External"/><Relationship Id="rId2" Type="http://schemas.openxmlformats.org/officeDocument/2006/relationships/hyperlink" Target="http://en.wikipedia.org/wiki/Sotoarc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 Code Analysis to Find Bugs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Wright.edu CS7140 Spring 2013</a:t>
            </a:r>
          </a:p>
          <a:p>
            <a:r>
              <a:rPr lang="en-US" dirty="0" smtClean="0"/>
              <a:t>(Slides collected from many sources)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3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PMD </a:t>
            </a:r>
            <a:r>
              <a:rPr lang="en-US" dirty="0" smtClean="0"/>
              <a:t>scans Java source code and looks for potential problems like:</a:t>
            </a:r>
          </a:p>
          <a:p>
            <a:r>
              <a:rPr lang="en-US" dirty="0" smtClean="0"/>
              <a:t>Possible bugs - empty try/catch/finally/switch statements </a:t>
            </a:r>
          </a:p>
          <a:p>
            <a:r>
              <a:rPr lang="en-US" dirty="0" smtClean="0"/>
              <a:t>Dead code - unused local variables, parameters and private methods </a:t>
            </a:r>
          </a:p>
          <a:p>
            <a:r>
              <a:rPr lang="en-US" dirty="0" smtClean="0"/>
              <a:t>Suboptimal code - wasteful String/</a:t>
            </a:r>
            <a:r>
              <a:rPr lang="en-US" dirty="0" err="1" smtClean="0"/>
              <a:t>StringBuffer</a:t>
            </a:r>
            <a:r>
              <a:rPr lang="en-US" dirty="0" smtClean="0"/>
              <a:t> usage </a:t>
            </a:r>
          </a:p>
          <a:p>
            <a:r>
              <a:rPr lang="en-US" dirty="0" smtClean="0"/>
              <a:t>Overcomplicated expressions - unnecessary if statements, for loops that could be while loops </a:t>
            </a:r>
          </a:p>
          <a:p>
            <a:r>
              <a:rPr lang="en-US" dirty="0" smtClean="0"/>
              <a:t>Duplicate code - copied/pasted code means copied/pasted bugs </a:t>
            </a:r>
          </a:p>
          <a:p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32656"/>
            <a:ext cx="1374698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35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PMD </a:t>
            </a:r>
            <a:r>
              <a:rPr lang="en-US" dirty="0" err="1" smtClean="0"/>
              <a:t>RuleSets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150" dirty="0" smtClean="0">
                <a:hlinkClick r:id="rId2" action="ppaction://hlinkfile"/>
              </a:rPr>
              <a:t>Android Rules</a:t>
            </a:r>
            <a:r>
              <a:rPr lang="en-US" sz="1150" dirty="0" smtClean="0"/>
              <a:t>: These rules deal with the Android SDK. </a:t>
            </a:r>
          </a:p>
          <a:p>
            <a:r>
              <a:rPr lang="en-US" sz="1150" dirty="0" smtClean="0">
                <a:hlinkClick r:id="rId3" action="ppaction://hlinkfile"/>
              </a:rPr>
              <a:t>Basic </a:t>
            </a:r>
            <a:r>
              <a:rPr lang="en-US" sz="1150" dirty="0" smtClean="0">
                <a:hlinkClick r:id="rId3" action="ppaction://hlinkfile"/>
              </a:rPr>
              <a:t>Rules</a:t>
            </a:r>
            <a:r>
              <a:rPr lang="en-US" sz="1150" dirty="0" smtClean="0"/>
              <a:t>: The Basic </a:t>
            </a:r>
            <a:r>
              <a:rPr lang="en-US" sz="1150" dirty="0" err="1" smtClean="0"/>
              <a:t>Ruleset</a:t>
            </a:r>
            <a:r>
              <a:rPr lang="en-US" sz="1150" dirty="0" smtClean="0"/>
              <a:t> contains a collection of good practices which everyone should follow. </a:t>
            </a:r>
          </a:p>
          <a:p>
            <a:r>
              <a:rPr lang="en-US" sz="1150" dirty="0" smtClean="0">
                <a:hlinkClick r:id="rId4" action="ppaction://hlinkfile"/>
              </a:rPr>
              <a:t>Braces Rules</a:t>
            </a:r>
            <a:r>
              <a:rPr lang="en-US" sz="1150" dirty="0" smtClean="0"/>
              <a:t>: The Braces </a:t>
            </a:r>
            <a:r>
              <a:rPr lang="en-US" sz="1150" dirty="0" err="1" smtClean="0"/>
              <a:t>Ruleset</a:t>
            </a:r>
            <a:r>
              <a:rPr lang="en-US" sz="1150" dirty="0" smtClean="0"/>
              <a:t> contains a collection of braces rules. </a:t>
            </a:r>
          </a:p>
          <a:p>
            <a:r>
              <a:rPr lang="en-US" sz="1150" dirty="0" smtClean="0">
                <a:hlinkClick r:id="rId5" action="ppaction://hlinkfile"/>
              </a:rPr>
              <a:t>Clone Implementation Rules</a:t>
            </a:r>
            <a:r>
              <a:rPr lang="en-US" sz="1150" dirty="0" smtClean="0"/>
              <a:t>: The Clone Implementation </a:t>
            </a:r>
            <a:r>
              <a:rPr lang="en-US" sz="1150" dirty="0" err="1" smtClean="0"/>
              <a:t>ruleset</a:t>
            </a:r>
            <a:r>
              <a:rPr lang="en-US" sz="1150" dirty="0" smtClean="0"/>
              <a:t> contains a collection of rules that find questionable usages of the clone() method. </a:t>
            </a:r>
          </a:p>
          <a:p>
            <a:r>
              <a:rPr lang="en-US" sz="1150" dirty="0" smtClean="0">
                <a:hlinkClick r:id="rId6" action="ppaction://hlinkfile"/>
              </a:rPr>
              <a:t>Code Size Rules</a:t>
            </a:r>
            <a:r>
              <a:rPr lang="en-US" sz="1150" dirty="0" smtClean="0"/>
              <a:t>: The Code Size </a:t>
            </a:r>
            <a:r>
              <a:rPr lang="en-US" sz="1150" dirty="0" err="1" smtClean="0"/>
              <a:t>Ruleset</a:t>
            </a:r>
            <a:r>
              <a:rPr lang="en-US" sz="1150" dirty="0" smtClean="0"/>
              <a:t> contains a collection of rules that find code size related problems. </a:t>
            </a:r>
          </a:p>
          <a:p>
            <a:r>
              <a:rPr lang="en-US" sz="1150" dirty="0" smtClean="0">
                <a:hlinkClick r:id="rId7" action="ppaction://hlinkfile"/>
              </a:rPr>
              <a:t>Controversial Rules</a:t>
            </a:r>
            <a:r>
              <a:rPr lang="en-US" sz="1150" dirty="0" smtClean="0"/>
              <a:t>: The Controversial </a:t>
            </a:r>
            <a:r>
              <a:rPr lang="en-US" sz="1150" dirty="0" err="1" smtClean="0"/>
              <a:t>Ruleset</a:t>
            </a:r>
            <a:r>
              <a:rPr lang="en-US" sz="1150" dirty="0" smtClean="0"/>
              <a:t> contains rules that, for whatever reason, are considered controversial. </a:t>
            </a:r>
          </a:p>
          <a:p>
            <a:r>
              <a:rPr lang="en-US" sz="1150" dirty="0" smtClean="0">
                <a:hlinkClick r:id="rId8" action="ppaction://hlinkfile"/>
              </a:rPr>
              <a:t>Coupling Rules</a:t>
            </a:r>
            <a:r>
              <a:rPr lang="en-US" sz="1150" dirty="0" smtClean="0"/>
              <a:t>: These are rules which find instances of high or inappropriate coupling between objects and packages. </a:t>
            </a:r>
          </a:p>
          <a:p>
            <a:r>
              <a:rPr lang="en-US" sz="1150" dirty="0" smtClean="0">
                <a:hlinkClick r:id="rId9" action="ppaction://hlinkfile"/>
              </a:rPr>
              <a:t>Design Rules</a:t>
            </a:r>
            <a:r>
              <a:rPr lang="en-US" sz="1150" dirty="0" smtClean="0"/>
              <a:t>: The Design </a:t>
            </a:r>
            <a:r>
              <a:rPr lang="en-US" sz="1150" dirty="0" err="1" smtClean="0"/>
              <a:t>Ruleset</a:t>
            </a:r>
            <a:r>
              <a:rPr lang="en-US" sz="1150" dirty="0" smtClean="0"/>
              <a:t> contains a collection of rules that find questionable designs. </a:t>
            </a:r>
          </a:p>
          <a:p>
            <a:r>
              <a:rPr lang="en-US" sz="1150" dirty="0" smtClean="0">
                <a:hlinkClick r:id="rId10" action="ppaction://hlinkfile"/>
              </a:rPr>
              <a:t>Import </a:t>
            </a:r>
            <a:r>
              <a:rPr lang="en-US" sz="1150" dirty="0" smtClean="0">
                <a:hlinkClick r:id="rId10" action="ppaction://hlinkfile"/>
              </a:rPr>
              <a:t>Statement Rules</a:t>
            </a:r>
            <a:r>
              <a:rPr lang="en-US" sz="1150" dirty="0" smtClean="0"/>
              <a:t>: These rules deal with different problems that can occur with a class' import statements. </a:t>
            </a:r>
          </a:p>
          <a:p>
            <a:r>
              <a:rPr lang="en-US" sz="1150" dirty="0" smtClean="0">
                <a:hlinkClick r:id="rId11" action="ppaction://hlinkfile"/>
              </a:rPr>
              <a:t>JavaBean </a:t>
            </a:r>
            <a:r>
              <a:rPr lang="en-US" sz="1150" dirty="0" smtClean="0">
                <a:hlinkClick r:id="rId11" action="ppaction://hlinkfile"/>
              </a:rPr>
              <a:t>Rules</a:t>
            </a:r>
            <a:r>
              <a:rPr lang="en-US" sz="1150" dirty="0" smtClean="0"/>
              <a:t>: The JavaBeans </a:t>
            </a:r>
            <a:r>
              <a:rPr lang="en-US" sz="1150" dirty="0" err="1" smtClean="0"/>
              <a:t>Ruleset</a:t>
            </a:r>
            <a:r>
              <a:rPr lang="en-US" sz="1150" dirty="0" smtClean="0"/>
              <a:t> catches instances of bean rules not being followed. </a:t>
            </a:r>
          </a:p>
          <a:p>
            <a:r>
              <a:rPr lang="en-US" sz="1150" dirty="0" err="1" smtClean="0">
                <a:hlinkClick r:id="rId12" action="ppaction://hlinkfile"/>
              </a:rPr>
              <a:t>JUnit</a:t>
            </a:r>
            <a:r>
              <a:rPr lang="en-US" sz="1150" dirty="0" smtClean="0">
                <a:hlinkClick r:id="rId12" action="ppaction://hlinkfile"/>
              </a:rPr>
              <a:t> Rules</a:t>
            </a:r>
            <a:r>
              <a:rPr lang="en-US" sz="1150" dirty="0" smtClean="0"/>
              <a:t>: These rules deal with different problems that can occur with </a:t>
            </a:r>
            <a:r>
              <a:rPr lang="en-US" sz="1150" dirty="0" err="1" smtClean="0"/>
              <a:t>JUnit</a:t>
            </a:r>
            <a:r>
              <a:rPr lang="en-US" sz="1150" dirty="0" smtClean="0"/>
              <a:t> tests. </a:t>
            </a:r>
          </a:p>
          <a:p>
            <a:r>
              <a:rPr lang="en-US" sz="1150" dirty="0" smtClean="0">
                <a:hlinkClick r:id="rId13" action="ppaction://hlinkfile"/>
              </a:rPr>
              <a:t>Java </a:t>
            </a:r>
            <a:r>
              <a:rPr lang="en-US" sz="1150" dirty="0" smtClean="0">
                <a:hlinkClick r:id="rId13" action="ppaction://hlinkfile"/>
              </a:rPr>
              <a:t>Logging Rules</a:t>
            </a:r>
            <a:r>
              <a:rPr lang="en-US" sz="1150" dirty="0" smtClean="0"/>
              <a:t>: The Java Logging </a:t>
            </a:r>
            <a:r>
              <a:rPr lang="en-US" sz="1150" dirty="0" err="1" smtClean="0"/>
              <a:t>ruleset</a:t>
            </a:r>
            <a:r>
              <a:rPr lang="en-US" sz="1150" dirty="0" smtClean="0"/>
              <a:t> contains a collection of rules that find questionable usages of the logger. </a:t>
            </a:r>
          </a:p>
          <a:p>
            <a:r>
              <a:rPr lang="en-US" sz="1150" dirty="0" smtClean="0">
                <a:hlinkClick r:id="rId14" action="ppaction://hlinkfile"/>
              </a:rPr>
              <a:t>Migration Rules</a:t>
            </a:r>
            <a:r>
              <a:rPr lang="en-US" sz="1150" dirty="0" smtClean="0"/>
              <a:t>: Contains rules about migrating from one JDK version to another. </a:t>
            </a:r>
          </a:p>
          <a:p>
            <a:r>
              <a:rPr lang="en-US" sz="1150" dirty="0" smtClean="0">
                <a:hlinkClick r:id="rId15" action="ppaction://hlinkfile"/>
              </a:rPr>
              <a:t>Migration15</a:t>
            </a:r>
            <a:r>
              <a:rPr lang="en-US" sz="1150" dirty="0" smtClean="0"/>
              <a:t>: Contains rules for migrating to JDK 1.5 </a:t>
            </a:r>
          </a:p>
          <a:p>
            <a:r>
              <a:rPr lang="en-US" sz="1150" dirty="0" smtClean="0">
                <a:hlinkClick r:id="rId16" action="ppaction://hlinkfile"/>
              </a:rPr>
              <a:t>Naming </a:t>
            </a:r>
            <a:r>
              <a:rPr lang="en-US" sz="1150" dirty="0" smtClean="0">
                <a:hlinkClick r:id="rId16" action="ppaction://hlinkfile"/>
              </a:rPr>
              <a:t>Rules</a:t>
            </a:r>
            <a:r>
              <a:rPr lang="en-US" sz="1150" dirty="0" smtClean="0"/>
              <a:t>: The Naming </a:t>
            </a:r>
            <a:r>
              <a:rPr lang="en-US" sz="1150" dirty="0" err="1" smtClean="0"/>
              <a:t>Ruleset</a:t>
            </a:r>
            <a:r>
              <a:rPr lang="en-US" sz="1150" dirty="0" smtClean="0"/>
              <a:t> contains a collection of rules about names - too long, too short, and so forth. </a:t>
            </a:r>
          </a:p>
          <a:p>
            <a:r>
              <a:rPr lang="en-US" sz="1150" dirty="0" smtClean="0">
                <a:hlinkClick r:id="rId17" action="ppaction://hlinkfile"/>
              </a:rPr>
              <a:t>Optimization Rules</a:t>
            </a:r>
            <a:r>
              <a:rPr lang="en-US" sz="1150" dirty="0" smtClean="0"/>
              <a:t>: These rules deal with different optimizations that generally apply to performance best practices. </a:t>
            </a:r>
          </a:p>
          <a:p>
            <a:r>
              <a:rPr lang="en-US" sz="1150" dirty="0" smtClean="0">
                <a:hlinkClick r:id="rId18" action="ppaction://hlinkfile"/>
              </a:rPr>
              <a:t>Strict Exception Rules</a:t>
            </a:r>
            <a:r>
              <a:rPr lang="en-US" sz="1150" dirty="0" smtClean="0"/>
              <a:t>: These rules provide some strict guidelines about throwing and catching exceptions. </a:t>
            </a:r>
          </a:p>
          <a:p>
            <a:r>
              <a:rPr lang="en-US" sz="1150" dirty="0" smtClean="0">
                <a:hlinkClick r:id="rId19" action="ppaction://hlinkfile"/>
              </a:rPr>
              <a:t>String and </a:t>
            </a:r>
            <a:r>
              <a:rPr lang="en-US" sz="1150" dirty="0" err="1" smtClean="0">
                <a:hlinkClick r:id="rId19" action="ppaction://hlinkfile"/>
              </a:rPr>
              <a:t>StringBuffer</a:t>
            </a:r>
            <a:r>
              <a:rPr lang="en-US" sz="1150" dirty="0" smtClean="0">
                <a:hlinkClick r:id="rId19" action="ppaction://hlinkfile"/>
              </a:rPr>
              <a:t> Rules</a:t>
            </a:r>
            <a:r>
              <a:rPr lang="en-US" sz="1150" dirty="0" smtClean="0"/>
              <a:t>: Problems that can occur with manipulation of the class String or </a:t>
            </a:r>
            <a:r>
              <a:rPr lang="en-US" sz="1150" dirty="0" err="1" smtClean="0"/>
              <a:t>StringBuffer</a:t>
            </a:r>
            <a:r>
              <a:rPr lang="en-US" sz="1150" dirty="0" smtClean="0"/>
              <a:t>. </a:t>
            </a:r>
          </a:p>
          <a:p>
            <a:r>
              <a:rPr lang="en-US" sz="1150" dirty="0" smtClean="0">
                <a:hlinkClick r:id="rId20" action="ppaction://hlinkfile"/>
              </a:rPr>
              <a:t>Security Code Guidelines</a:t>
            </a:r>
            <a:r>
              <a:rPr lang="en-US" sz="1150" dirty="0" smtClean="0"/>
              <a:t>: These rules check the security guidelines from Sun.</a:t>
            </a:r>
          </a:p>
          <a:p>
            <a:r>
              <a:rPr lang="en-US" sz="1150" dirty="0" smtClean="0">
                <a:hlinkClick r:id="rId21" action="ppaction://hlinkfile"/>
              </a:rPr>
              <a:t>Unused </a:t>
            </a:r>
            <a:r>
              <a:rPr lang="en-US" sz="1150" dirty="0" smtClean="0">
                <a:hlinkClick r:id="rId21" action="ppaction://hlinkfile"/>
              </a:rPr>
              <a:t>Code Rules</a:t>
            </a:r>
            <a:r>
              <a:rPr lang="en-US" sz="1150" dirty="0" smtClean="0"/>
              <a:t>: The Unused Code </a:t>
            </a:r>
            <a:r>
              <a:rPr lang="en-US" sz="1150" dirty="0" err="1" smtClean="0"/>
              <a:t>Ruleset</a:t>
            </a:r>
            <a:r>
              <a:rPr lang="en-US" sz="1150" dirty="0" smtClean="0"/>
              <a:t> contains a collection of rules that find unused code. </a:t>
            </a:r>
          </a:p>
          <a:p>
            <a:endParaRPr lang="en-US" sz="1150" dirty="0"/>
          </a:p>
        </p:txBody>
      </p:sp>
    </p:spTree>
    <p:extLst>
      <p:ext uri="{BB962C8B-B14F-4D97-AF65-F5344CB8AC3E}">
        <p14:creationId xmlns:p14="http://schemas.microsoft.com/office/powerpoint/2010/main" val="376371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PMD Rule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PMD Basic Rules</a:t>
            </a:r>
          </a:p>
          <a:p>
            <a:r>
              <a:rPr lang="en-US" dirty="0" err="1" smtClean="0"/>
              <a:t>EmptyCatchBlock</a:t>
            </a:r>
            <a:r>
              <a:rPr lang="en-US" dirty="0" smtClean="0"/>
              <a:t>: Empty Catch Block finds instances where an exception is caught, but nothing is done. In most circumstances, this swallows an exception which should either be acted on or reported. </a:t>
            </a:r>
          </a:p>
          <a:p>
            <a:r>
              <a:rPr lang="en-US" dirty="0" err="1" smtClean="0"/>
              <a:t>EmptyIfStmt</a:t>
            </a:r>
            <a:r>
              <a:rPr lang="en-US" dirty="0" smtClean="0"/>
              <a:t>: Empty If Statement finds instances where a condition is checked but nothing is done about it. </a:t>
            </a:r>
          </a:p>
          <a:p>
            <a:r>
              <a:rPr lang="en-US" dirty="0" err="1" smtClean="0"/>
              <a:t>EmptyWhileStmt</a:t>
            </a:r>
            <a:r>
              <a:rPr lang="en-US" dirty="0" smtClean="0"/>
              <a:t>: Empty While Statement finds all instances where a while statement does nothing. If it is a timing loop, then you should use </a:t>
            </a:r>
            <a:r>
              <a:rPr lang="en-US" dirty="0" err="1" smtClean="0"/>
              <a:t>Thread.sleep</a:t>
            </a:r>
            <a:r>
              <a:rPr lang="en-US" dirty="0" smtClean="0"/>
              <a:t>() for it; if it's a while loop that does a lot in the exit expression, rewrite it to make it clearer. </a:t>
            </a:r>
          </a:p>
          <a:p>
            <a:r>
              <a:rPr lang="en-US" dirty="0" err="1" smtClean="0"/>
              <a:t>EmptyTryBlock</a:t>
            </a:r>
            <a:r>
              <a:rPr lang="en-US" dirty="0" smtClean="0"/>
              <a:t>: Avoid empty try blocks - what's the point? </a:t>
            </a:r>
          </a:p>
          <a:p>
            <a:r>
              <a:rPr lang="en-US" dirty="0" err="1" smtClean="0"/>
              <a:t>EmptyFinallyBlock</a:t>
            </a:r>
            <a:r>
              <a:rPr lang="en-US" dirty="0" smtClean="0"/>
              <a:t>: Avoid empty finally blocks - these can be deleted. </a:t>
            </a:r>
          </a:p>
          <a:p>
            <a:r>
              <a:rPr lang="en-US" dirty="0" err="1" smtClean="0"/>
              <a:t>EmptySwitchStatements</a:t>
            </a:r>
            <a:r>
              <a:rPr lang="en-US" dirty="0" smtClean="0"/>
              <a:t>: Avoid empty switch statements. </a:t>
            </a:r>
          </a:p>
          <a:p>
            <a:r>
              <a:rPr lang="en-US" dirty="0" err="1" smtClean="0"/>
              <a:t>JumbledIncrementer</a:t>
            </a:r>
            <a:r>
              <a:rPr lang="en-US" dirty="0" smtClean="0"/>
              <a:t>: Avoid jumbled loop </a:t>
            </a:r>
            <a:r>
              <a:rPr lang="en-US" dirty="0" err="1" smtClean="0"/>
              <a:t>incrementers</a:t>
            </a:r>
            <a:r>
              <a:rPr lang="en-US" dirty="0" smtClean="0"/>
              <a:t> - it's usually a mistake, and it's confusing even if it's what's intended. </a:t>
            </a:r>
          </a:p>
          <a:p>
            <a:r>
              <a:rPr lang="en-US" dirty="0" err="1" smtClean="0"/>
              <a:t>ForLoopShouldBeWhileLoop</a:t>
            </a:r>
            <a:r>
              <a:rPr lang="en-US" dirty="0" smtClean="0"/>
              <a:t>: Some for loops can be simplified to while loops - this makes them more concise.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Development tool to help programmers write Java code that adheres to a coding standard. It automates the process of checking Java code to spare humans of this boring (but important) task.</a:t>
            </a:r>
          </a:p>
          <a:p>
            <a:r>
              <a:rPr lang="en-US" dirty="0" smtClean="0"/>
              <a:t> Highly configurable and can be made to support almost any coding standard. An example configuration file is supplied supporting the </a:t>
            </a:r>
            <a:r>
              <a:rPr lang="en-US" dirty="0" smtClean="0">
                <a:hlinkClick r:id="rId2"/>
              </a:rPr>
              <a:t>Sun Code Conventions</a:t>
            </a:r>
            <a:r>
              <a:rPr lang="en-US" dirty="0" smtClean="0"/>
              <a:t>. Other sample configuration files are supplied for other well known conventions.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2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CheckStyle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03648" y="1196752"/>
            <a:ext cx="58483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 t="3054" b="9695"/>
          <a:stretch>
            <a:fillRect/>
          </a:stretch>
        </p:blipFill>
        <p:spPr bwMode="auto">
          <a:xfrm>
            <a:off x="457200" y="3861048"/>
            <a:ext cx="8077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811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Code Detector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8032609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75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CKJM</a:t>
            </a:r>
            <a:r>
              <a:rPr lang="en-US" dirty="0" smtClean="0"/>
              <a:t> - </a:t>
            </a:r>
            <a:r>
              <a:rPr lang="en-US" dirty="0" err="1" smtClean="0"/>
              <a:t>Chidamber</a:t>
            </a:r>
            <a:r>
              <a:rPr lang="en-US" dirty="0" smtClean="0"/>
              <a:t> and </a:t>
            </a:r>
            <a:r>
              <a:rPr lang="en-US" dirty="0" err="1" smtClean="0"/>
              <a:t>Kemerer</a:t>
            </a:r>
            <a:r>
              <a:rPr lang="en-US" dirty="0" smtClean="0"/>
              <a:t> Java Metrics </a:t>
            </a:r>
          </a:p>
          <a:p>
            <a:r>
              <a:rPr lang="en-US" b="1" dirty="0" smtClean="0"/>
              <a:t>Cobertura &amp; EMMA </a:t>
            </a:r>
            <a:r>
              <a:rPr lang="en-US" dirty="0" smtClean="0"/>
              <a:t>– Test Code Coverage</a:t>
            </a:r>
          </a:p>
          <a:p>
            <a:r>
              <a:rPr lang="en-US" b="1" dirty="0" smtClean="0"/>
              <a:t>JavaNCSS</a:t>
            </a:r>
            <a:r>
              <a:rPr lang="en-US" dirty="0" smtClean="0"/>
              <a:t> - A Source Measurement Suite</a:t>
            </a:r>
          </a:p>
          <a:p>
            <a:r>
              <a:rPr lang="en-US" b="1" dirty="0" smtClean="0"/>
              <a:t>JDepend</a:t>
            </a:r>
            <a:r>
              <a:rPr lang="en-US" dirty="0" smtClean="0"/>
              <a:t> – Package Dependencies; Efferent Couplings (</a:t>
            </a:r>
            <a:r>
              <a:rPr lang="en-US" dirty="0" err="1" smtClean="0"/>
              <a:t>Ce</a:t>
            </a:r>
            <a:r>
              <a:rPr lang="en-US" dirty="0" smtClean="0"/>
              <a:t>) </a:t>
            </a:r>
            <a:r>
              <a:rPr lang="en-US" sz="2000" dirty="0" smtClean="0"/>
              <a:t>(number of other packages that the classes in the package depend upon)</a:t>
            </a:r>
            <a:endParaRPr lang="en-US" dirty="0" smtClean="0"/>
          </a:p>
          <a:p>
            <a:r>
              <a:rPr lang="en-US" b="1" dirty="0" smtClean="0"/>
              <a:t>PMD-CPD</a:t>
            </a:r>
            <a:r>
              <a:rPr lang="en-US" dirty="0" smtClean="0"/>
              <a:t> - Copy/Paste Detector (CPD)</a:t>
            </a:r>
          </a:p>
          <a:p>
            <a:r>
              <a:rPr lang="en-US" b="1" dirty="0" smtClean="0"/>
              <a:t>Java2HTML</a:t>
            </a:r>
            <a:r>
              <a:rPr lang="en-US" dirty="0" smtClean="0"/>
              <a:t> - Source Code turned into a colorized and browseable HTML representation.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Struture101 -- For understanding, analyzing, measuring and controlling the quality of your Software Architecture as it evolves over time. </a:t>
            </a:r>
          </a:p>
          <a:p>
            <a:r>
              <a:rPr lang="en-US" dirty="0" err="1" smtClean="0">
                <a:hlinkClick r:id="rId2" tooltip="Sotoarc"/>
              </a:rPr>
              <a:t>Sotoarc</a:t>
            </a:r>
            <a:r>
              <a:rPr lang="en-US" dirty="0" smtClean="0">
                <a:hlinkClick r:id="rId2" tooltip="Sotoarc"/>
              </a:rPr>
              <a:t>/</a:t>
            </a:r>
            <a:r>
              <a:rPr lang="en-US" dirty="0" err="1" smtClean="0">
                <a:hlinkClick r:id="rId2" tooltip="Sotoarc"/>
              </a:rPr>
              <a:t>Sotograph</a:t>
            </a:r>
            <a:r>
              <a:rPr lang="en-US" dirty="0" smtClean="0"/>
              <a:t> — Architecture and quality in-depth analysis and monitoring for Java,</a:t>
            </a:r>
          </a:p>
          <a:p>
            <a:r>
              <a:rPr lang="en-US" dirty="0" smtClean="0">
                <a:hlinkClick r:id="rId3"/>
              </a:rPr>
              <a:t>http://en.wikipedia.org/wiki/List_of_tools_for_static_code_analysis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XRadar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XRadar</a:t>
            </a:r>
            <a:r>
              <a:rPr lang="en-US" dirty="0" smtClean="0"/>
              <a:t> is an open extensible code report tool currently supporting all Java based systems.</a:t>
            </a:r>
          </a:p>
          <a:p>
            <a:r>
              <a:rPr lang="en-US" dirty="0" smtClean="0"/>
              <a:t> The batch-processing framework produces HTML/SVG reports of the systems current state and the development over time - all presented in sexy tables and graphs. </a:t>
            </a:r>
          </a:p>
        </p:txBody>
      </p:sp>
    </p:spTree>
    <p:extLst>
      <p:ext uri="{BB962C8B-B14F-4D97-AF65-F5344CB8AC3E}">
        <p14:creationId xmlns:p14="http://schemas.microsoft.com/office/powerpoint/2010/main" val="13121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Dashboard to summarize Static and Dynamic analysis Tools.</a:t>
            </a:r>
          </a:p>
          <a:p>
            <a:r>
              <a:rPr lang="en-US" dirty="0" smtClean="0"/>
              <a:t>Conventions (</a:t>
            </a:r>
            <a:r>
              <a:rPr lang="en-US" dirty="0" err="1" smtClean="0"/>
              <a:t>Checkstyle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Bad Practices (PMD)</a:t>
            </a:r>
          </a:p>
          <a:p>
            <a:r>
              <a:rPr lang="en-US" dirty="0" smtClean="0"/>
              <a:t>Potential Bugs (</a:t>
            </a:r>
            <a:r>
              <a:rPr lang="en-US" dirty="0" err="1" smtClean="0"/>
              <a:t>FindBugs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66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Defect-Detection Approaches</a:t>
            </a:r>
            <a:endParaRPr lang="en-US" dirty="0"/>
          </a:p>
        </p:txBody>
      </p:sp>
      <p:pic>
        <p:nvPicPr>
          <p:cNvPr id="1026" name="Picture 2" descr="E:\My Documents\Code Review Presentation\Defect-Detection Rates.jpg"/>
          <p:cNvPicPr>
            <a:picLocks noChangeAspect="1" noChangeArrowheads="1"/>
          </p:cNvPicPr>
          <p:nvPr/>
        </p:nvPicPr>
        <p:blipFill>
          <a:blip r:embed="rId2" cstate="print"/>
          <a:srcRect t="2348"/>
          <a:stretch>
            <a:fillRect/>
          </a:stretch>
        </p:blipFill>
        <p:spPr bwMode="auto">
          <a:xfrm>
            <a:off x="609600" y="1524000"/>
            <a:ext cx="7924800" cy="5181600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762000" y="3048000"/>
            <a:ext cx="6629400" cy="3048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2000" y="3886200"/>
            <a:ext cx="6629400" cy="3048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62000" y="2488224"/>
            <a:ext cx="6629400" cy="3048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2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 Application Dashboard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43050" y="1786731"/>
            <a:ext cx="60579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948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 Violations Drilldown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0"/>
            <a:ext cx="903358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152400" y="4343400"/>
            <a:ext cx="883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419600"/>
            <a:ext cx="88868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940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 Hotspots</a:t>
            </a:r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65" y="1143000"/>
            <a:ext cx="953172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124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</a:t>
                      </a:r>
                      <a:r>
                        <a:rPr lang="en-US" baseline="0" dirty="0" smtClean="0"/>
                        <a:t>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Community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Ultimate Edition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Duplicates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r>
                        <a:rPr lang="en-US" baseline="0" dirty="0" smtClean="0"/>
                        <a:t> Coverage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Inspector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Spell</a:t>
                      </a:r>
                      <a:r>
                        <a:rPr lang="en-US" baseline="0" dirty="0" smtClean="0"/>
                        <a:t> Checker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276600"/>
            <a:ext cx="83058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More than 600 automated Code Inspections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Finding probable bugs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Locating the “dead” code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Detecting performance issues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Improving code structure and maintainability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Conforming to coding guidelines and standards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Conforming to specifications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80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Inspections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u="sng" dirty="0" smtClean="0"/>
              <a:t>combination</a:t>
            </a:r>
            <a:r>
              <a:rPr lang="en-US" dirty="0" smtClean="0"/>
              <a:t> of design and code inspections usually removes </a:t>
            </a:r>
            <a:r>
              <a:rPr lang="en-US" u="sng" dirty="0" smtClean="0"/>
              <a:t>70-85 percent or more of the defects in a product </a:t>
            </a:r>
            <a:r>
              <a:rPr lang="en-US" sz="2100" dirty="0" smtClean="0"/>
              <a:t>(Jones 1996). </a:t>
            </a:r>
            <a:endParaRPr lang="en-US" dirty="0" smtClean="0"/>
          </a:p>
          <a:p>
            <a:r>
              <a:rPr lang="en-US" dirty="0" smtClean="0"/>
              <a:t>Designers and coders learn to improve their work through participating in inspections, and inspections increase productivity by about 20 percent </a:t>
            </a:r>
            <a:r>
              <a:rPr lang="en-US" sz="2100" dirty="0" smtClean="0"/>
              <a:t>(Fagan 1976, Humphrey 1989, </a:t>
            </a:r>
            <a:r>
              <a:rPr lang="en-US" sz="2100" dirty="0" err="1" smtClean="0"/>
              <a:t>Gilb</a:t>
            </a:r>
            <a:r>
              <a:rPr lang="en-US" sz="2100" dirty="0" smtClean="0"/>
              <a:t> and Graham 1993, </a:t>
            </a:r>
            <a:r>
              <a:rPr lang="en-US" sz="2100" dirty="0" err="1" smtClean="0"/>
              <a:t>Wiegers</a:t>
            </a:r>
            <a:r>
              <a:rPr lang="en-US" sz="2100" dirty="0" smtClean="0"/>
              <a:t> 2002). </a:t>
            </a:r>
            <a:endParaRPr lang="en-US" dirty="0" smtClean="0"/>
          </a:p>
          <a:p>
            <a:r>
              <a:rPr lang="en-US" dirty="0" smtClean="0"/>
              <a:t>On a project that uses inspections for design and code, the inspections will take up about </a:t>
            </a:r>
            <a:r>
              <a:rPr lang="en-US" u="sng" dirty="0" smtClean="0"/>
              <a:t>10-15 percent of project budget and will typically reduce overall project cost.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8967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Best Results – Combine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typical organization uses a test-heavy defect-removal approach and achieves only about 85 percent defect­ removal efficiency.</a:t>
            </a:r>
          </a:p>
          <a:p>
            <a:r>
              <a:rPr lang="en-US" dirty="0" smtClean="0"/>
              <a:t>Leading </a:t>
            </a:r>
            <a:r>
              <a:rPr lang="en-US" dirty="0" smtClean="0"/>
              <a:t>organizations use a wider variety of techniques and achieve defect-removal efficiencies of 95 percent or higher </a:t>
            </a:r>
            <a:r>
              <a:rPr lang="en-US" sz="2000" u="sng" dirty="0" smtClean="0"/>
              <a:t>(</a:t>
            </a:r>
            <a:r>
              <a:rPr lang="en-US" sz="2000" dirty="0" err="1" smtClean="0"/>
              <a:t>Gones</a:t>
            </a:r>
            <a:r>
              <a:rPr lang="en-US" sz="2000" dirty="0" smtClean="0"/>
              <a:t> 2000).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Advantages of Code Review Tools</a:t>
            </a:r>
          </a:p>
          <a:p>
            <a:pPr lvl="1"/>
            <a:r>
              <a:rPr lang="en-US" dirty="0" smtClean="0"/>
              <a:t>Track suggestions</a:t>
            </a:r>
          </a:p>
          <a:p>
            <a:pPr lvl="1"/>
            <a:r>
              <a:rPr lang="en-US" dirty="0" smtClean="0"/>
              <a:t>Allow follow up on tasks</a:t>
            </a:r>
          </a:p>
          <a:p>
            <a:pPr lvl="1"/>
            <a:r>
              <a:rPr lang="en-US" dirty="0" smtClean="0"/>
              <a:t>Aid in comparing before and after changes</a:t>
            </a:r>
          </a:p>
          <a:p>
            <a:pPr lvl="1"/>
            <a:r>
              <a:rPr lang="en-US" dirty="0" smtClean="0"/>
              <a:t>Source Code repository integration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Crucible</a:t>
            </a:r>
            <a:endParaRPr lang="en-US" dirty="0" smtClean="0"/>
          </a:p>
          <a:p>
            <a:pPr lvl="1"/>
            <a:r>
              <a:rPr lang="en-US" dirty="0" err="1" smtClean="0"/>
              <a:t>CodeCollaborator</a:t>
            </a:r>
            <a:endParaRPr lang="en-US" dirty="0" smtClean="0"/>
          </a:p>
          <a:p>
            <a:pPr lvl="1"/>
            <a:r>
              <a:rPr lang="en-US" dirty="0" smtClean="0"/>
              <a:t>Review Board</a:t>
            </a:r>
            <a:endParaRPr lang="en-US" dirty="0" smtClean="0"/>
          </a:p>
          <a:p>
            <a:pPr lvl="1"/>
            <a:r>
              <a:rPr lang="en-US" dirty="0" err="1" smtClean="0"/>
              <a:t>Rietveld</a:t>
            </a:r>
            <a:endParaRPr lang="en-US" dirty="0" smtClean="0"/>
          </a:p>
          <a:p>
            <a:pPr lvl="1"/>
            <a:r>
              <a:rPr lang="en-US" dirty="0" smtClean="0"/>
              <a:t>Code Striker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</a:t>
            </a:r>
            <a:r>
              <a:rPr lang="en-US" dirty="0" smtClean="0"/>
              <a:t>Analysis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FindBugs</a:t>
            </a:r>
            <a:endParaRPr lang="en-US" dirty="0" smtClean="0"/>
          </a:p>
          <a:p>
            <a:r>
              <a:rPr lang="en-US" dirty="0" smtClean="0"/>
              <a:t>PMD</a:t>
            </a:r>
          </a:p>
          <a:p>
            <a:r>
              <a:rPr lang="en-US" dirty="0" err="1" smtClean="0"/>
              <a:t>CheckStyle</a:t>
            </a:r>
            <a:endParaRPr lang="en-US" dirty="0" smtClean="0"/>
          </a:p>
          <a:p>
            <a:r>
              <a:rPr lang="en-US" dirty="0" err="1" smtClean="0"/>
              <a:t>Jdepend</a:t>
            </a:r>
            <a:endParaRPr lang="en-US" dirty="0" smtClean="0"/>
          </a:p>
          <a:p>
            <a:r>
              <a:rPr lang="en-US" dirty="0" err="1" smtClean="0"/>
              <a:t>Ckjm</a:t>
            </a:r>
            <a:endParaRPr lang="en-US" dirty="0" smtClean="0"/>
          </a:p>
          <a:p>
            <a:r>
              <a:rPr lang="en-US" dirty="0" err="1" smtClean="0"/>
              <a:t>Cpd</a:t>
            </a:r>
            <a:endParaRPr lang="en-US" dirty="0" smtClean="0"/>
          </a:p>
          <a:p>
            <a:r>
              <a:rPr lang="en-US" dirty="0" err="1" smtClean="0"/>
              <a:t>Javancss</a:t>
            </a:r>
            <a:endParaRPr lang="en-US" dirty="0" smtClean="0"/>
          </a:p>
          <a:p>
            <a:r>
              <a:rPr lang="en-US" dirty="0" err="1" smtClean="0"/>
              <a:t>Cobertura</a:t>
            </a:r>
            <a:endParaRPr lang="en-US" dirty="0" smtClean="0"/>
          </a:p>
          <a:p>
            <a:r>
              <a:rPr lang="en-US" dirty="0" err="1" smtClean="0"/>
              <a:t>jlint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256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bug pattern</a:t>
            </a:r>
            <a:r>
              <a:rPr lang="en-US" dirty="0" smtClean="0"/>
              <a:t> is a code idiom that is often an error. </a:t>
            </a:r>
          </a:p>
          <a:p>
            <a:pPr lvl="1"/>
            <a:r>
              <a:rPr lang="en-US" dirty="0" smtClean="0"/>
              <a:t>Difficult language features </a:t>
            </a:r>
          </a:p>
          <a:p>
            <a:pPr lvl="1"/>
            <a:r>
              <a:rPr lang="en-US" dirty="0" smtClean="0"/>
              <a:t>Misunderstood API methods </a:t>
            </a:r>
          </a:p>
          <a:p>
            <a:pPr lvl="1"/>
            <a:r>
              <a:rPr lang="en-US" dirty="0" smtClean="0"/>
              <a:t>Misunderstood invariants when code is </a:t>
            </a:r>
            <a:r>
              <a:rPr lang="en-US" dirty="0" err="1" smtClean="0"/>
              <a:t>maintaine</a:t>
            </a:r>
            <a:endParaRPr lang="en-US" dirty="0" smtClean="0"/>
          </a:p>
          <a:p>
            <a:pPr lvl="1"/>
            <a:r>
              <a:rPr lang="en-US" dirty="0" smtClean="0"/>
              <a:t>typos</a:t>
            </a:r>
            <a:r>
              <a:rPr lang="en-US" dirty="0" smtClean="0"/>
              <a:t>, </a:t>
            </a:r>
            <a:r>
              <a:rPr lang="en-US" dirty="0" smtClean="0"/>
              <a:t>wrong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smtClean="0"/>
              <a:t>operators, … </a:t>
            </a:r>
            <a:endParaRPr lang="en-US" dirty="0" smtClean="0"/>
          </a:p>
          <a:p>
            <a:r>
              <a:rPr lang="en-US" i="1" dirty="0" smtClean="0"/>
              <a:t>static </a:t>
            </a:r>
            <a:r>
              <a:rPr lang="en-US" i="1" dirty="0" smtClean="0"/>
              <a:t>analysis</a:t>
            </a:r>
            <a:r>
              <a:rPr lang="en-US" dirty="0" smtClean="0"/>
              <a:t> to inspect Java </a:t>
            </a:r>
            <a:r>
              <a:rPr lang="en-US" dirty="0" err="1" smtClean="0"/>
              <a:t>bytecode</a:t>
            </a:r>
            <a:r>
              <a:rPr lang="en-US" dirty="0" smtClean="0"/>
              <a:t> for </a:t>
            </a:r>
            <a:r>
              <a:rPr lang="en-US" dirty="0" smtClean="0"/>
              <a:t>bug </a:t>
            </a:r>
            <a:r>
              <a:rPr lang="en-US" dirty="0" smtClean="0"/>
              <a:t>patterns.  </a:t>
            </a:r>
          </a:p>
          <a:p>
            <a:pPr lvl="1"/>
            <a:r>
              <a:rPr lang="en-US" dirty="0" smtClean="0"/>
              <a:t>Without executing </a:t>
            </a:r>
            <a:r>
              <a:rPr lang="en-US" dirty="0" smtClean="0"/>
              <a:t>the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don't </a:t>
            </a:r>
            <a:r>
              <a:rPr lang="en-US" dirty="0" smtClean="0"/>
              <a:t>even need the program's </a:t>
            </a:r>
            <a:r>
              <a:rPr lang="en-US" dirty="0" smtClean="0"/>
              <a:t>source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 smtClean="0"/>
              <a:t>report </a:t>
            </a:r>
            <a:r>
              <a:rPr lang="en-US" i="1" dirty="0" smtClean="0"/>
              <a:t>false warnings</a:t>
            </a:r>
            <a:r>
              <a:rPr lang="en-US" dirty="0" smtClean="0"/>
              <a:t>, </a:t>
            </a:r>
            <a:r>
              <a:rPr lang="en-US" dirty="0" smtClean="0"/>
              <a:t>and also miss real </a:t>
            </a:r>
            <a:r>
              <a:rPr lang="en-US" dirty="0" smtClean="0"/>
              <a:t>errors. 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 smtClean="0"/>
              <a:t>practice, </a:t>
            </a:r>
            <a:r>
              <a:rPr lang="en-US" dirty="0"/>
              <a:t> </a:t>
            </a:r>
            <a:r>
              <a:rPr lang="en-US" dirty="0" smtClean="0"/>
              <a:t>false warnings &lt; 50</a:t>
            </a:r>
            <a:r>
              <a:rPr lang="en-US" dirty="0" smtClean="0"/>
              <a:t>%.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3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FindBugs</a:t>
            </a:r>
            <a:r>
              <a:rPr lang="en-US" dirty="0" smtClean="0"/>
              <a:t>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Bad practice</a:t>
            </a:r>
          </a:p>
          <a:p>
            <a:r>
              <a:rPr lang="en-US" dirty="0" smtClean="0"/>
              <a:t>Correctness</a:t>
            </a:r>
          </a:p>
          <a:p>
            <a:r>
              <a:rPr lang="en-US" dirty="0" smtClean="0"/>
              <a:t>Dodgy</a:t>
            </a:r>
          </a:p>
          <a:p>
            <a:r>
              <a:rPr lang="en-US" dirty="0" smtClean="0"/>
              <a:t>Experimental</a:t>
            </a:r>
          </a:p>
          <a:p>
            <a:r>
              <a:rPr lang="en-US" dirty="0" smtClean="0"/>
              <a:t>Internationalization</a:t>
            </a:r>
          </a:p>
          <a:p>
            <a:r>
              <a:rPr lang="en-US" dirty="0" smtClean="0"/>
              <a:t>Malicious code vulnerability</a:t>
            </a:r>
          </a:p>
          <a:p>
            <a:r>
              <a:rPr lang="en-US" dirty="0" smtClean="0"/>
              <a:t>Multithreaded correctness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3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836712"/>
            <a:ext cx="80010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326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</TotalTime>
  <Words>1125</Words>
  <Application>Microsoft Office PowerPoint</Application>
  <PresentationFormat>On-screen Show (4:3)</PresentationFormat>
  <Paragraphs>142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Verdana</vt:lpstr>
      <vt:lpstr>맑은 고딕</vt:lpstr>
      <vt:lpstr>Arial</vt:lpstr>
      <vt:lpstr>Georgia</vt:lpstr>
      <vt:lpstr>HY견명조</vt:lpstr>
      <vt:lpstr>Wingdings 2</vt:lpstr>
      <vt:lpstr>Wingdings</vt:lpstr>
      <vt:lpstr>Courier New</vt:lpstr>
      <vt:lpstr>굴림</vt:lpstr>
      <vt:lpstr>Office Theme</vt:lpstr>
      <vt:lpstr>Static Code Analysis to Find Bugs</vt:lpstr>
      <vt:lpstr>Comparison of Defect-Detection Approaches</vt:lpstr>
      <vt:lpstr>Inspections? </vt:lpstr>
      <vt:lpstr>Best Results – Combine Approaches</vt:lpstr>
      <vt:lpstr>Code Review Tools</vt:lpstr>
      <vt:lpstr>Code Analysis Tools</vt:lpstr>
      <vt:lpstr>FindBugs</vt:lpstr>
      <vt:lpstr>FindBugs Categories</vt:lpstr>
      <vt:lpstr>PowerPoint Presentation</vt:lpstr>
      <vt:lpstr>PowerPoint Presentation</vt:lpstr>
      <vt:lpstr>PMD RuleSets</vt:lpstr>
      <vt:lpstr>PMD Rule Example</vt:lpstr>
      <vt:lpstr>CheckStyle</vt:lpstr>
      <vt:lpstr>CheckStyle Example</vt:lpstr>
      <vt:lpstr>Dead Code Detector</vt:lpstr>
      <vt:lpstr>Miscellaneous Tools</vt:lpstr>
      <vt:lpstr>Structure Tools</vt:lpstr>
      <vt:lpstr>XRadar</vt:lpstr>
      <vt:lpstr>Sonar</vt:lpstr>
      <vt:lpstr>Sonar Application Dashboard</vt:lpstr>
      <vt:lpstr>Sonar Violations Drilldown</vt:lpstr>
      <vt:lpstr>Sonar Hotspots</vt:lpstr>
      <vt:lpstr>IntelliJ Idea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findbugs</dc:title>
  <dc:creator>kenu</dc:creator>
  <cp:lastModifiedBy>Prabhaker Mateti</cp:lastModifiedBy>
  <cp:revision>34</cp:revision>
  <dcterms:created xsi:type="dcterms:W3CDTF">2008-10-15T23:10:01Z</dcterms:created>
  <dcterms:modified xsi:type="dcterms:W3CDTF">2013-03-26T23:57:53Z</dcterms:modified>
</cp:coreProperties>
</file>