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53" r:id="rId2"/>
    <p:sldMasterId id="2147483810" r:id="rId3"/>
  </p:sldMasterIdLst>
  <p:notesMasterIdLst>
    <p:notesMasterId r:id="rId34"/>
  </p:notesMasterIdLst>
  <p:handoutMasterIdLst>
    <p:handoutMasterId r:id="rId35"/>
  </p:handoutMasterIdLst>
  <p:sldIdLst>
    <p:sldId id="700" r:id="rId4"/>
    <p:sldId id="673" r:id="rId5"/>
    <p:sldId id="674" r:id="rId6"/>
    <p:sldId id="675" r:id="rId7"/>
    <p:sldId id="676" r:id="rId8"/>
    <p:sldId id="677" r:id="rId9"/>
    <p:sldId id="678" r:id="rId10"/>
    <p:sldId id="702" r:id="rId11"/>
    <p:sldId id="679" r:id="rId12"/>
    <p:sldId id="680" r:id="rId13"/>
    <p:sldId id="681" r:id="rId14"/>
    <p:sldId id="682" r:id="rId15"/>
    <p:sldId id="683" r:id="rId16"/>
    <p:sldId id="684" r:id="rId17"/>
    <p:sldId id="701" r:id="rId18"/>
    <p:sldId id="685" r:id="rId19"/>
    <p:sldId id="704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3" clrIdx="0"/>
  <p:cmAuthor id="1" name="Till G. Bay" initials="T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8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FF"/>
    <a:srgbClr val="990000"/>
    <a:srgbClr val="99FF99"/>
    <a:srgbClr val="92D050"/>
    <a:srgbClr val="FFCC99"/>
    <a:srgbClr val="FFCCCC"/>
    <a:srgbClr val="FF9966"/>
    <a:srgbClr val="CC66F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2799" autoAdjust="0"/>
  </p:normalViewPr>
  <p:slideViewPr>
    <p:cSldViewPr snapToGrid="0">
      <p:cViewPr>
        <p:scale>
          <a:sx n="100" d="100"/>
          <a:sy n="100" d="100"/>
        </p:scale>
        <p:origin x="-208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1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2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Precursor {ANY}: Curly brackets are there to indicate one of the possible parents (in case</a:t>
            </a:r>
            <a:r>
              <a:rPr lang="en-US" baseline="0" dirty="0" smtClean="0"/>
              <a:t> of </a:t>
            </a:r>
            <a:r>
              <a:rPr lang="en-US" dirty="0" smtClean="0"/>
              <a:t>multiple inheritance)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A38A-F710-44C0-B69C-5380D4459B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</a:t>
            </a:r>
            <a:r>
              <a:rPr lang="en-US" baseline="0" dirty="0" smtClean="0"/>
              <a:t> rescue clause is present the </a:t>
            </a:r>
            <a:r>
              <a:rPr lang="en-US" baseline="0" smtClean="0"/>
              <a:t>exception propagates.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A38A-F710-44C0-B69C-5380D4459B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structure used</a:t>
            </a:r>
            <a:r>
              <a:rPr lang="en-US" baseline="0" dirty="0" smtClean="0"/>
              <a:t> in the across loop should inherit from ITERABLE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A38A-F710-44C0-B69C-5380D4459B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38" y="115888"/>
            <a:ext cx="6330950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15888"/>
            <a:ext cx="7942262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98450" y="1100138"/>
            <a:ext cx="8594725" cy="54229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60338"/>
            <a:ext cx="812006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8424862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8" y="3900488"/>
            <a:ext cx="8424862" cy="2481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60338"/>
            <a:ext cx="812006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68413"/>
            <a:ext cx="8424862" cy="5113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60338"/>
            <a:ext cx="812006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413543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67225" y="1268413"/>
            <a:ext cx="413702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67225" y="3900488"/>
            <a:ext cx="4137025" cy="2481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60338"/>
            <a:ext cx="812006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8424862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88" y="3900488"/>
            <a:ext cx="8424862" cy="2481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15888"/>
            <a:ext cx="7942262" cy="435655"/>
          </a:xfrm>
        </p:spPr>
        <p:txBody>
          <a:bodyPr/>
          <a:lstStyle>
            <a:lvl1pPr>
              <a:defRPr sz="2800" b="1" baseline="0"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19063"/>
            <a:ext cx="4221163" cy="626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19063"/>
            <a:ext cx="4221162" cy="626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19063"/>
            <a:ext cx="2147887" cy="62626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119063"/>
            <a:ext cx="6294438" cy="6262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100138"/>
            <a:ext cx="422116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100138"/>
            <a:ext cx="422116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115888"/>
            <a:ext cx="811752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8" y="878114"/>
            <a:ext cx="8594725" cy="564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49238" y="609601"/>
            <a:ext cx="7200000" cy="458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642574" y="6550476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latin typeface="Arial" pitchFamily="34" charset="0"/>
                <a:cs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711868" y="122239"/>
            <a:ext cx="280528" cy="313530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2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717" r:id="rId13"/>
    <p:sldLayoutId id="2147483822" r:id="rId14"/>
    <p:sldLayoutId id="2147483823" r:id="rId15"/>
    <p:sldLayoutId id="2147483824" r:id="rId16"/>
    <p:sldLayoutId id="214748382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aseline="0">
          <a:solidFill>
            <a:srgbClr val="0066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19063"/>
            <a:ext cx="8594725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73540" name="Rectangle 4"/>
          <p:cNvSpPr>
            <a:spLocks noChangeArrowheads="1"/>
          </p:cNvSpPr>
          <p:nvPr/>
        </p:nvSpPr>
        <p:spPr bwMode="auto">
          <a:xfrm>
            <a:off x="4643438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pic>
        <p:nvPicPr>
          <p:cNvPr id="5" name="Picture 16" descr="se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9813" y="117475"/>
            <a:ext cx="334962" cy="377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57188"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rgbClr val="3333FF"/>
          </a:solidFill>
          <a:latin typeface="+mn-lt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4pPr>
      <a:lvl5pPr marL="21209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948" y="1944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104"/>
            <a:ext cx="8229600" cy="24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6" descr="se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626" y="183735"/>
            <a:ext cx="500132" cy="518630"/>
          </a:xfrm>
          <a:prstGeom prst="rect">
            <a:avLst/>
          </a:prstGeom>
          <a:noFill/>
        </p:spPr>
      </p:pic>
      <p:pic>
        <p:nvPicPr>
          <p:cNvPr id="8" name="Picture 14" descr="eth_zurich_pi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2195" y="279124"/>
            <a:ext cx="720725" cy="219075"/>
          </a:xfrm>
          <a:prstGeom prst="rect">
            <a:avLst/>
          </a:prstGeom>
          <a:noFill/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29248" y="556590"/>
            <a:ext cx="2462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Advanced Material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09726" y="2876551"/>
            <a:ext cx="6524624" cy="923924"/>
          </a:xfrm>
          <a:prstGeom prst="roundRect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dirty="0" smtClean="0">
                <a:solidFill>
                  <a:srgbClr val="333399"/>
                </a:solidFill>
              </a:rPr>
              <a:t>The following slides contain advanced material and are optional.</a:t>
            </a:r>
            <a:endParaRPr lang="de-CH" sz="2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9237" y="115888"/>
            <a:ext cx="8770617" cy="442912"/>
          </a:xfrm>
        </p:spPr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expanded</a:t>
            </a:r>
            <a:r>
              <a:rPr lang="de-CH" b="1" dirty="0">
                <a:latin typeface="Arial Rounded MT Bold" pitchFamily="34" charset="0"/>
              </a:rPr>
              <a:t> vs. primitive </a:t>
            </a:r>
            <a:r>
              <a:rPr lang="de-CH" b="1" dirty="0" err="1">
                <a:latin typeface="Arial Rounded MT Bold" pitchFamily="34" charset="0"/>
              </a:rPr>
              <a:t>types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expanded 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CC"/>
                </a:solidFill>
              </a:rPr>
              <a:t>     </a:t>
            </a:r>
            <a:r>
              <a:rPr lang="en-US" sz="2000" i="1" dirty="0" smtClean="0">
                <a:solidFill>
                  <a:srgbClr val="0000FF"/>
                </a:solidFill>
              </a:rPr>
              <a:t>ACCOUNT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sz="2000" dirty="0" smtClean="0">
                <a:solidFill>
                  <a:schemeClr val="tx1"/>
                </a:solidFill>
              </a:rPr>
              <a:t>int, float, double,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CC"/>
                </a:solidFill>
              </a:rPr>
              <a:t>     </a:t>
            </a:r>
            <a:r>
              <a:rPr lang="en-US" sz="2000" i="1" dirty="0" smtClean="0">
                <a:solidFill>
                  <a:srgbClr val="0000FF"/>
                </a:solidFill>
              </a:rPr>
              <a:t>ACCOUNT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create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make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make	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end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Account {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  	public Account()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 bwMode="auto">
          <a:xfrm>
            <a:off x="249237" y="115888"/>
            <a:ext cx="8770617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aseline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6699"/>
                </a:solidFill>
                <a:latin typeface="Arial Black" pitchFamily="34" charset="0"/>
                <a:cs typeface="Arial" charset="0"/>
              </a:defRPr>
            </a:lvl9pPr>
          </a:lstStyle>
          <a:p>
            <a:r>
              <a:rPr lang="de-CH" b="1" dirty="0">
                <a:latin typeface="Arial Rounded MT Bold" pitchFamily="34" charset="0"/>
              </a:rPr>
              <a:t>Eiffel vs Java: creation features vs. 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constructor</a:t>
            </a:r>
            <a:r>
              <a:rPr lang="de-CH" b="1" dirty="0">
                <a:latin typeface="Arial Rounded MT Bold" pitchFamily="34" charset="0"/>
              </a:rPr>
              <a:t>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50" y="1100138"/>
            <a:ext cx="4397375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33CC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ACCOUNT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create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make, </a:t>
            </a:r>
            <a:r>
              <a:rPr lang="en-US" sz="2000" i="1" dirty="0" err="1" smtClean="0">
                <a:solidFill>
                  <a:srgbClr val="0000FF"/>
                </a:solidFill>
              </a:rPr>
              <a:t>make_amount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make	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</a:rPr>
              <a:t>make_amount</a:t>
            </a:r>
            <a:r>
              <a:rPr lang="en-US" sz="2000" i="1" dirty="0" smtClean="0">
                <a:solidFill>
                  <a:srgbClr val="0000FF"/>
                </a:solidFill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</a:rPr>
              <a:t>a_amount</a:t>
            </a:r>
            <a:r>
              <a:rPr lang="en-US" sz="2000" i="1" dirty="0" smtClean="0">
                <a:solidFill>
                  <a:srgbClr val="0000FF"/>
                </a:solidFill>
              </a:rPr>
              <a:t>: INT)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Account {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  	public Account()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  	public Account(int a)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method</a:t>
            </a:r>
            <a:r>
              <a:rPr lang="de-CH" b="1" dirty="0">
                <a:latin typeface="Arial Rounded MT Bold" pitchFamily="34" charset="0"/>
              </a:rPr>
              <a:t> </a:t>
            </a:r>
            <a:r>
              <a:rPr lang="de-CH" b="1" dirty="0" err="1">
                <a:latin typeface="Arial Rounded MT Bold" pitchFamily="34" charset="0"/>
              </a:rPr>
              <a:t>overloading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4911725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33CC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PRINTER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</a:rPr>
              <a:t>print_int</a:t>
            </a:r>
            <a:r>
              <a:rPr lang="en-US" sz="2000" i="1" dirty="0" smtClean="0">
                <a:solidFill>
                  <a:srgbClr val="0000FF"/>
                </a:solidFill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</a:rPr>
              <a:t>a_int</a:t>
            </a:r>
            <a:r>
              <a:rPr lang="en-US" sz="2000" i="1" dirty="0" smtClean="0">
                <a:solidFill>
                  <a:srgbClr val="0000FF"/>
                </a:solidFill>
              </a:rPr>
              <a:t>: INTEGER)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</a:rPr>
              <a:t>print_real</a:t>
            </a:r>
            <a:r>
              <a:rPr lang="en-US" sz="2000" i="1" dirty="0" smtClean="0">
                <a:solidFill>
                  <a:srgbClr val="0000FF"/>
                </a:solidFill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</a:rPr>
              <a:t>a_real</a:t>
            </a:r>
            <a:r>
              <a:rPr lang="en-US" sz="2000" i="1" dirty="0" smtClean="0">
                <a:solidFill>
                  <a:srgbClr val="0000FF"/>
                </a:solidFill>
              </a:rPr>
              <a:t>: REAL)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</a:rPr>
              <a:t>print_string</a:t>
            </a:r>
            <a:r>
              <a:rPr lang="en-US" sz="2000" i="1" dirty="0" smtClean="0">
                <a:solidFill>
                  <a:srgbClr val="0000FF"/>
                </a:solidFill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</a:rPr>
              <a:t>a_str</a:t>
            </a:r>
            <a:r>
              <a:rPr lang="en-US" sz="2000" i="1" dirty="0" smtClean="0">
                <a:solidFill>
                  <a:srgbClr val="0000FF"/>
                </a:solidFill>
              </a:rPr>
              <a:t>: STRING)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end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16861" y="1100138"/>
            <a:ext cx="4221162" cy="5422900"/>
          </a:xfrm>
        </p:spPr>
        <p:txBody>
          <a:bodyPr/>
          <a:lstStyle/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print(int i)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  	public print(float f)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  	public print(String s)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Eiffel: Exception Handling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8248022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i="1" dirty="0" smtClean="0">
                <a:solidFill>
                  <a:srgbClr val="0033CC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PRINTER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i="1" dirty="0" err="1" smtClean="0">
                <a:solidFill>
                  <a:srgbClr val="0000FF"/>
                </a:solidFill>
              </a:rPr>
              <a:t>print_int</a:t>
            </a:r>
            <a:r>
              <a:rPr lang="en-US" sz="2000" i="1" dirty="0" smtClean="0">
                <a:solidFill>
                  <a:srgbClr val="0000FF"/>
                </a:solidFill>
              </a:rPr>
              <a:t> (</a:t>
            </a:r>
            <a:r>
              <a:rPr lang="en-US" sz="2000" i="1" dirty="0" err="1" smtClean="0">
                <a:solidFill>
                  <a:srgbClr val="0000FF"/>
                </a:solidFill>
              </a:rPr>
              <a:t>a_int</a:t>
            </a:r>
            <a:r>
              <a:rPr lang="en-US" sz="2000" i="1" dirty="0" smtClean="0">
                <a:solidFill>
                  <a:srgbClr val="0000FF"/>
                </a:solidFill>
              </a:rPr>
              <a:t>: INTEGER)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local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</a:rPr>
              <a:t>l_retried</a:t>
            </a:r>
            <a:r>
              <a:rPr lang="en-US" sz="2000" i="1" dirty="0" smtClean="0">
                <a:solidFill>
                  <a:srgbClr val="0000FF"/>
                </a:solidFill>
              </a:rPr>
              <a:t>: BOOLEAN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if not </a:t>
            </a:r>
            <a:r>
              <a:rPr lang="en-US" sz="2000" i="1" dirty="0" err="1" smtClean="0">
                <a:solidFill>
                  <a:srgbClr val="0000FF"/>
                </a:solidFill>
              </a:rPr>
              <a:t>l_retried</a:t>
            </a:r>
            <a:r>
              <a:rPr lang="en-US" sz="2000" i="1" dirty="0" smtClean="0">
                <a:solidFill>
                  <a:srgbClr val="0000FF"/>
                </a:solidFill>
              </a:rPr>
              <a:t>  </a:t>
            </a:r>
            <a:r>
              <a:rPr lang="en-US" sz="2000" b="1" dirty="0" smtClean="0">
                <a:solidFill>
                  <a:srgbClr val="003399"/>
                </a:solidFill>
              </a:rPr>
              <a:t>then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smtClean="0">
                <a:solidFill>
                  <a:srgbClr val="0000FF"/>
                </a:solidFill>
              </a:rPr>
              <a:t>(</a:t>
            </a:r>
            <a:r>
              <a:rPr lang="en-US" sz="2000" b="1" dirty="0" smtClean="0">
                <a:solidFill>
                  <a:srgbClr val="003399"/>
                </a:solidFill>
              </a:rPr>
              <a:t>create</a:t>
            </a:r>
            <a:r>
              <a:rPr lang="en-US" sz="2000" i="1" dirty="0" smtClean="0">
                <a:solidFill>
                  <a:srgbClr val="0000FF"/>
                </a:solidFill>
              </a:rPr>
              <a:t> {DEVELOPER_EXCEPTION}).raise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  <a:r>
              <a:rPr lang="en-US" sz="2000" b="1" dirty="0" smtClean="0">
                <a:solidFill>
                  <a:srgbClr val="003399"/>
                </a:solidFill>
              </a:rPr>
              <a:t>else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	</a:t>
            </a:r>
            <a:r>
              <a:rPr lang="en-US" sz="2000" dirty="0" smtClean="0">
                <a:solidFill>
                  <a:srgbClr val="990000"/>
                </a:solidFill>
              </a:rPr>
              <a:t>-- Do something (e.g. continue)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rescue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</a:rPr>
              <a:t>l_retried</a:t>
            </a:r>
            <a:r>
              <a:rPr lang="en-US" sz="2000" b="1" dirty="0" smtClean="0">
                <a:solidFill>
                  <a:srgbClr val="003399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:=</a:t>
            </a:r>
            <a:r>
              <a:rPr lang="en-US" sz="2000" b="1" dirty="0" smtClean="0">
                <a:solidFill>
                  <a:srgbClr val="003399"/>
                </a:solidFill>
              </a:rPr>
              <a:t> True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>
                <a:solidFill>
                  <a:srgbClr val="003399"/>
                </a:solidFill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</a:rPr>
              <a:t>		</a:t>
            </a:r>
            <a:r>
              <a:rPr lang="en-US" sz="2000" dirty="0">
                <a:solidFill>
                  <a:srgbClr val="990000"/>
                </a:solidFill>
              </a:rPr>
              <a:t>-- </a:t>
            </a:r>
            <a:r>
              <a:rPr lang="en-US" sz="2000" dirty="0" smtClean="0">
                <a:solidFill>
                  <a:srgbClr val="990000"/>
                </a:solidFill>
              </a:rPr>
              <a:t>Fix object state </a:t>
            </a: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retry</a:t>
            </a:r>
          </a:p>
          <a:p>
            <a:pPr lvl="0" defTabSz="360000">
              <a:lnSpc>
                <a:spcPct val="80000"/>
              </a:lnSpc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 end</a:t>
            </a:r>
          </a:p>
          <a:p>
            <a:pPr lvl="0">
              <a:tabLst>
                <a:tab pos="344488" algn="l"/>
                <a:tab pos="687388" algn="l"/>
                <a:tab pos="1031875" algn="l"/>
                <a:tab pos="1376363" algn="l"/>
                <a:tab pos="1711325" algn="l"/>
              </a:tabLst>
            </a:pPr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651" y="115888"/>
            <a:ext cx="8117522" cy="442912"/>
          </a:xfrm>
        </p:spPr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Java: Exception Handling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7819" y="1113565"/>
            <a:ext cx="5856152" cy="4083124"/>
          </a:xfrm>
        </p:spPr>
        <p:txBody>
          <a:bodyPr/>
          <a:lstStyle/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print(int i)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try {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throw new Exception()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catch(Exception e) { //handle </a:t>
            </a:r>
            <a:r>
              <a:rPr lang="de-CH" sz="2000" dirty="0" err="1" smtClean="0">
                <a:solidFill>
                  <a:schemeClr val="tx1"/>
                </a:solidFill>
              </a:rPr>
              <a:t>exception</a:t>
            </a:r>
            <a:r>
              <a:rPr lang="de-CH" sz="2000" dirty="0" smtClean="0">
                <a:solidFill>
                  <a:schemeClr val="tx1"/>
                </a:solidFill>
              </a:rPr>
              <a:t>  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smtClean="0">
                <a:solidFill>
                  <a:schemeClr val="tx1"/>
                </a:solidFill>
              </a:rPr>
              <a:t>    </a:t>
            </a:r>
            <a:r>
              <a:rPr lang="de-CH" sz="2000" dirty="0" err="1" smtClean="0">
                <a:solidFill>
                  <a:schemeClr val="tx1"/>
                </a:solidFill>
              </a:rPr>
              <a:t>finally</a:t>
            </a:r>
            <a:r>
              <a:rPr lang="de-CH" sz="2000" dirty="0" smtClean="0">
                <a:solidFill>
                  <a:schemeClr val="tx1"/>
                </a:solidFill>
              </a:rPr>
              <a:t> {//clean-</a:t>
            </a:r>
            <a:r>
              <a:rPr lang="de-CH" sz="2000" dirty="0" err="1" smtClean="0">
                <a:solidFill>
                  <a:schemeClr val="tx1"/>
                </a:solidFill>
              </a:rPr>
              <a:t>up</a:t>
            </a:r>
            <a:r>
              <a:rPr lang="de-CH" sz="2000" dirty="0" smtClean="0">
                <a:solidFill>
                  <a:schemeClr val="tx1"/>
                </a:solidFill>
              </a:rPr>
              <a:t> 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Conditional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4911725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33CC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PRINTER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print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if True then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…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       else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…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		    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 	end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72012" y="1100138"/>
            <a:ext cx="4471987" cy="5422900"/>
          </a:xfrm>
        </p:spPr>
        <p:txBody>
          <a:bodyPr/>
          <a:lstStyle/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if (true)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...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else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...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smtClean="0">
                <a:latin typeface="Arial Rounded MT Bold" pitchFamily="34" charset="0"/>
              </a:rPr>
              <a:t>Assignment and equality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4911725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33CC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PRINTER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print (j: JOB)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if </a:t>
            </a:r>
            <a:r>
              <a:rPr lang="en-US" sz="2000" i="1" dirty="0" smtClean="0">
                <a:solidFill>
                  <a:srgbClr val="0000FF"/>
                </a:solidFill>
              </a:rPr>
              <a:t>j = Void  </a:t>
            </a:r>
            <a:r>
              <a:rPr lang="en-US" sz="2000" b="1" dirty="0" smtClean="0">
                <a:solidFill>
                  <a:srgbClr val="003399"/>
                </a:solidFill>
              </a:rPr>
              <a:t>then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</a:t>
            </a:r>
            <a:r>
              <a:rPr lang="en-US" sz="2000" b="1" dirty="0">
                <a:solidFill>
                  <a:srgbClr val="003399"/>
                </a:solidFill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</a:rPr>
              <a:t>…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       else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smtClean="0">
                <a:solidFill>
                  <a:srgbClr val="0000FF"/>
                </a:solidFill>
              </a:rPr>
              <a:t>count := </a:t>
            </a:r>
            <a:r>
              <a:rPr lang="en-US" sz="2000" i="1" dirty="0" err="1" smtClean="0">
                <a:solidFill>
                  <a:srgbClr val="0000FF"/>
                </a:solidFill>
              </a:rPr>
              <a:t>j.num_pages</a:t>
            </a:r>
            <a:endParaRPr lang="en-US" sz="2000" b="1" dirty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		    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 	end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72012" y="1100138"/>
            <a:ext cx="4471987" cy="5422900"/>
          </a:xfrm>
        </p:spPr>
        <p:txBody>
          <a:bodyPr/>
          <a:lstStyle/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print(Job j)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if (j == null)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...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else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count = j.num_pages;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Loop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4911725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print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local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: INTEGER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from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:= 1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until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&gt;= 10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loop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…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:= 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+ 1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 end</a:t>
            </a: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72012" y="1100138"/>
            <a:ext cx="4471987" cy="5422900"/>
          </a:xfrm>
        </p:spPr>
        <p:txBody>
          <a:bodyPr/>
          <a:lstStyle/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for(int i=1;i&lt;10;i++)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...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Loop 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4911725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print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local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: INTEGER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from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:= 1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until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&gt;= 10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loop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	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:= 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 + 1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 end</a:t>
            </a: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72012" y="1100138"/>
            <a:ext cx="4471987" cy="5422900"/>
          </a:xfrm>
        </p:spPr>
        <p:txBody>
          <a:bodyPr/>
          <a:lstStyle/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int i=1;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while(i&lt;10)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i++;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CH" dirty="0" smtClean="0"/>
              <a:t>Syntax comparison: Eiffel vs Java</a:t>
            </a:r>
          </a:p>
          <a:p>
            <a:pPr>
              <a:buFont typeface="Wingdings" pitchFamily="2" charset="2"/>
              <a:buChar char="Ø"/>
            </a:pPr>
            <a:r>
              <a:rPr lang="de-CH" dirty="0" smtClean="0"/>
              <a:t>Naming in Eiffel</a:t>
            </a:r>
          </a:p>
          <a:p>
            <a:pPr>
              <a:buFont typeface="Wingdings" pitchFamily="2" charset="2"/>
              <a:buChar char="Ø"/>
            </a:pPr>
            <a:r>
              <a:rPr lang="de-CH" dirty="0" smtClean="0"/>
              <a:t>Feature comments: Less is better (sometimes...)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Loop 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823865"/>
            <a:ext cx="4911725" cy="5699173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print_1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from </a:t>
            </a:r>
            <a:r>
              <a:rPr lang="en-US" sz="2000" i="1" dirty="0" err="1" smtClean="0">
                <a:solidFill>
                  <a:srgbClr val="0000FF"/>
                </a:solidFill>
              </a:rPr>
              <a:t>list.start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until </a:t>
            </a:r>
            <a:r>
              <a:rPr lang="en-US" sz="2000" i="1" dirty="0" err="1" smtClean="0">
                <a:solidFill>
                  <a:srgbClr val="0000FF"/>
                </a:solidFill>
              </a:rPr>
              <a:t>list.after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loop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</a:rPr>
              <a:t>list.item.print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</a:t>
            </a:r>
            <a:r>
              <a:rPr lang="en-US" sz="2000" i="1" dirty="0" err="1" smtClean="0">
                <a:solidFill>
                  <a:srgbClr val="0000FF"/>
                </a:solidFill>
              </a:rPr>
              <a:t>list.forth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print_2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do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990000"/>
                </a:solidFill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</a:rPr>
              <a:t>	across </a:t>
            </a:r>
            <a:r>
              <a:rPr lang="en-US" sz="2000" i="1" dirty="0" smtClean="0">
                <a:solidFill>
                  <a:srgbClr val="0000FF"/>
                </a:solidFill>
              </a:rPr>
              <a:t>list</a:t>
            </a:r>
            <a:r>
              <a:rPr lang="en-US" sz="2000" b="1" dirty="0" smtClean="0">
                <a:solidFill>
                  <a:srgbClr val="003399"/>
                </a:solidFill>
              </a:rPr>
              <a:t> as </a:t>
            </a:r>
            <a:r>
              <a:rPr lang="en-US" sz="2000" i="1" dirty="0" smtClean="0">
                <a:solidFill>
                  <a:srgbClr val="0000FF"/>
                </a:solidFill>
              </a:rPr>
              <a:t>e</a:t>
            </a:r>
            <a:r>
              <a:rPr lang="en-US" sz="2000" b="1" dirty="0" smtClean="0">
                <a:solidFill>
                  <a:srgbClr val="003399"/>
                </a:solidFill>
              </a:rPr>
              <a:t> loop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    </a:t>
            </a:r>
            <a:r>
              <a:rPr lang="en-US" sz="2000" i="1" dirty="0" err="1" smtClean="0">
                <a:solidFill>
                  <a:srgbClr val="0000FF"/>
                </a:solidFill>
              </a:rPr>
              <a:t>e.item.print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end</a:t>
            </a: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151822" y="760491"/>
            <a:ext cx="3666230" cy="5762547"/>
          </a:xfrm>
        </p:spPr>
        <p:txBody>
          <a:bodyPr/>
          <a:lstStyle/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Printer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public print()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for(Element e: list) {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	e.print();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} 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4488" algn="l"/>
                <a:tab pos="687388" algn="l"/>
                <a:tab pos="1031875" algn="l"/>
              </a:tabLst>
            </a:pPr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Eiffel</a:t>
            </a:r>
            <a:r>
              <a:rPr lang="de-CH" dirty="0" smtClean="0"/>
              <a:t> Naming: Classes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CH" dirty="0" smtClean="0"/>
              <a:t>Full words, no abbreviations (with some exceptions)</a:t>
            </a:r>
          </a:p>
          <a:p>
            <a:pPr>
              <a:buFont typeface="Wingdings" pitchFamily="2" charset="2"/>
              <a:buChar char="Ø"/>
            </a:pPr>
            <a:endParaRPr lang="de-CH" dirty="0" smtClean="0"/>
          </a:p>
          <a:p>
            <a:pPr>
              <a:buFont typeface="Wingdings" pitchFamily="2" charset="2"/>
              <a:buChar char="Ø"/>
            </a:pPr>
            <a:r>
              <a:rPr lang="de-CH" dirty="0" smtClean="0"/>
              <a:t>Classes have global namespace</a:t>
            </a:r>
          </a:p>
          <a:p>
            <a:pPr lvl="1"/>
            <a:r>
              <a:rPr lang="de-CH" dirty="0" smtClean="0"/>
              <a:t>Name </a:t>
            </a:r>
            <a:r>
              <a:rPr lang="de-CH" dirty="0" err="1" smtClean="0"/>
              <a:t>clashes</a:t>
            </a:r>
            <a:r>
              <a:rPr lang="de-CH" dirty="0" smtClean="0"/>
              <a:t> </a:t>
            </a:r>
            <a:r>
              <a:rPr lang="de-CH" dirty="0" err="1" smtClean="0"/>
              <a:t>may</a:t>
            </a:r>
            <a:r>
              <a:rPr lang="de-CH" dirty="0" smtClean="0"/>
              <a:t> </a:t>
            </a:r>
            <a:r>
              <a:rPr lang="de-CH" dirty="0" err="1" smtClean="0"/>
              <a:t>arise</a:t>
            </a:r>
            <a:endParaRPr lang="de-CH" dirty="0" smtClean="0"/>
          </a:p>
          <a:p>
            <a:pPr>
              <a:buFont typeface="Wingdings" pitchFamily="2" charset="2"/>
              <a:buChar char="Ø"/>
            </a:pPr>
            <a:endParaRPr lang="de-CH" dirty="0" smtClean="0"/>
          </a:p>
          <a:p>
            <a:pPr>
              <a:buFont typeface="Wingdings" pitchFamily="2" charset="2"/>
              <a:buChar char="Ø"/>
            </a:pPr>
            <a:r>
              <a:rPr lang="de-CH" dirty="0" smtClean="0"/>
              <a:t>Usually, classes are prefixed with a library prefix</a:t>
            </a:r>
          </a:p>
          <a:p>
            <a:pPr lvl="1"/>
            <a:r>
              <a:rPr lang="de-CH" dirty="0" smtClean="0"/>
              <a:t>Traffic: TRAFFIC_</a:t>
            </a:r>
          </a:p>
          <a:p>
            <a:pPr lvl="1"/>
            <a:r>
              <a:rPr lang="de-CH" dirty="0" smtClean="0"/>
              <a:t>EiffelVision2: EV_</a:t>
            </a:r>
          </a:p>
          <a:p>
            <a:pPr lvl="1"/>
            <a:r>
              <a:rPr lang="de-CH" dirty="0" smtClean="0"/>
              <a:t>EiffelBase2: V_		</a:t>
            </a:r>
            <a:r>
              <a:rPr lang="de-CH" sz="1800" dirty="0" smtClean="0"/>
              <a:t>(stands for </a:t>
            </a:r>
            <a:r>
              <a:rPr lang="de-CH" sz="1800" i="1" dirty="0" smtClean="0"/>
              <a:t>verified</a:t>
            </a:r>
            <a:r>
              <a:rPr lang="de-CH" sz="1800" dirty="0" smtClean="0"/>
              <a:t>)</a:t>
            </a:r>
          </a:p>
          <a:p>
            <a:pPr lvl="1"/>
            <a:r>
              <a:rPr lang="de-CH" dirty="0" smtClean="0"/>
              <a:t>Base is not prefixed</a:t>
            </a:r>
          </a:p>
          <a:p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 Naming: Features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CH" dirty="0" smtClean="0"/>
              <a:t>Full words, no abbreviations (with some exceptions)</a:t>
            </a:r>
          </a:p>
          <a:p>
            <a:pPr>
              <a:buFont typeface="Wingdings" pitchFamily="2" charset="2"/>
              <a:buChar char="Ø"/>
            </a:pPr>
            <a:endParaRPr lang="de-CH" dirty="0" smtClean="0"/>
          </a:p>
          <a:p>
            <a:pPr>
              <a:buFont typeface="Wingdings" pitchFamily="2" charset="2"/>
              <a:buChar char="Ø"/>
            </a:pPr>
            <a:r>
              <a:rPr lang="de-CH" dirty="0" smtClean="0"/>
              <a:t>Features have namespace per class hierarchy</a:t>
            </a:r>
          </a:p>
          <a:p>
            <a:pPr lvl="1"/>
            <a:r>
              <a:rPr lang="de-CH" dirty="0" smtClean="0"/>
              <a:t>Introducing features in parent classes can cause clashes with features from descendants</a:t>
            </a:r>
          </a:p>
          <a:p>
            <a:pPr lvl="1"/>
            <a:r>
              <a:rPr lang="de-CH" dirty="0" smtClean="0"/>
              <a:t>Not possible to hide feature or introduce hidden feature. No </a:t>
            </a:r>
            <a:r>
              <a:rPr lang="de-CH" i="1" dirty="0" smtClean="0"/>
              <a:t>private</a:t>
            </a:r>
            <a:r>
              <a:rPr lang="de-CH" dirty="0" smtClean="0"/>
              <a:t> like in Java.</a:t>
            </a:r>
          </a:p>
          <a:p>
            <a:endParaRPr lang="de-CH" dirty="0" smtClean="0"/>
          </a:p>
          <a:p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 Naming: Locals  / Arguments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CH" dirty="0" smtClean="0"/>
              <a:t>Locals and arguments share namespace with features</a:t>
            </a:r>
          </a:p>
          <a:p>
            <a:pPr lvl="1"/>
            <a:r>
              <a:rPr lang="de-CH" dirty="0" smtClean="0"/>
              <a:t>Name clashes arise when a feature is introduced,</a:t>
            </a:r>
            <a:br>
              <a:rPr lang="de-CH" dirty="0" smtClean="0"/>
            </a:br>
            <a:r>
              <a:rPr lang="de-CH" dirty="0" smtClean="0"/>
              <a:t>which has the same name as a local (even in parent)</a:t>
            </a:r>
          </a:p>
          <a:p>
            <a:pPr>
              <a:buFont typeface="Wingdings" pitchFamily="2" charset="2"/>
              <a:buChar char="Ø"/>
            </a:pPr>
            <a:endParaRPr lang="de-CH" dirty="0" smtClean="0"/>
          </a:p>
          <a:p>
            <a:pPr>
              <a:buFont typeface="Wingdings" pitchFamily="2" charset="2"/>
              <a:buChar char="Ø"/>
            </a:pPr>
            <a:r>
              <a:rPr lang="de-CH" dirty="0" smtClean="0"/>
              <a:t>To prevent name clashes:</a:t>
            </a:r>
          </a:p>
          <a:p>
            <a:pPr lvl="1"/>
            <a:r>
              <a:rPr lang="de-CH" dirty="0" smtClean="0"/>
              <a:t>Locals are prefixed with </a:t>
            </a:r>
            <a:r>
              <a:rPr lang="de-CH" sz="2800" b="1" dirty="0" smtClean="0">
                <a:solidFill>
                  <a:srgbClr val="003399"/>
                </a:solidFill>
              </a:rPr>
              <a:t>l_</a:t>
            </a:r>
          </a:p>
          <a:p>
            <a:pPr lvl="1"/>
            <a:r>
              <a:rPr lang="de-CH" dirty="0" smtClean="0">
                <a:ea typeface="+mn-ea"/>
              </a:rPr>
              <a:t>Some exceptions like “i“ exist</a:t>
            </a:r>
            <a:endParaRPr lang="de-CH" sz="2800" b="1" dirty="0" smtClean="0">
              <a:solidFill>
                <a:srgbClr val="003399"/>
              </a:solidFill>
            </a:endParaRPr>
          </a:p>
          <a:p>
            <a:pPr lvl="1"/>
            <a:r>
              <a:rPr lang="de-CH" dirty="0" smtClean="0"/>
              <a:t>Arguments are prefixed with </a:t>
            </a:r>
            <a:r>
              <a:rPr lang="de-CH" sz="2800" b="1" dirty="0" smtClean="0">
                <a:solidFill>
                  <a:srgbClr val="003399"/>
                </a:solidFill>
              </a:rPr>
              <a:t>a_</a:t>
            </a:r>
          </a:p>
          <a:p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Version 1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Return the tangent line to the current circle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going through the point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’, if the point 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is outside of the current circle.</a:t>
            </a:r>
          </a:p>
          <a:p>
            <a:r>
              <a:rPr lang="en-US" sz="2000" dirty="0" smtClean="0"/>
              <a:t>  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Example from http://dev.eiffel.com/Style_Guidelines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Version 2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 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The tangent line to the current circle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going through the point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’, if the point 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is outside of the current circle.</a:t>
            </a:r>
          </a:p>
          <a:p>
            <a:r>
              <a:rPr lang="en-US" sz="2000" dirty="0" smtClean="0"/>
              <a:t>  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Version 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 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Tangent line to current circle from point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if the point is outside of the current circle.</a:t>
            </a:r>
          </a:p>
          <a:p>
            <a:r>
              <a:rPr lang="en-US" sz="2000" dirty="0" smtClean="0"/>
              <a:t>  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Version 4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 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Tangent line to current circle from point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’.</a:t>
            </a:r>
          </a:p>
          <a:p>
            <a:r>
              <a:rPr lang="en-US" sz="2000" dirty="0" smtClean="0"/>
              <a:t>  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Final version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 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Tangent from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’.</a:t>
            </a:r>
          </a:p>
          <a:p>
            <a:r>
              <a:rPr lang="en-US" sz="2000" dirty="0" smtClean="0"/>
              <a:t>  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More information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 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Tangent from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’.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`</a:t>
            </a:r>
            <a:r>
              <a:rPr lang="en-US" sz="2000" dirty="0" err="1" smtClean="0">
                <a:solidFill>
                  <a:srgbClr val="0070C0"/>
                </a:solidFill>
              </a:rPr>
              <a:t>a_point</a:t>
            </a:r>
            <a:r>
              <a:rPr lang="en-US" sz="2000" dirty="0" smtClean="0">
                <a:solidFill>
                  <a:srgbClr val="990000"/>
                </a:solidFill>
              </a:rPr>
              <a:t>’: The point from …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`</a:t>
            </a:r>
            <a:r>
              <a:rPr lang="en-US" sz="2000" dirty="0" smtClean="0">
                <a:solidFill>
                  <a:srgbClr val="0070C0"/>
                </a:solidFill>
              </a:rPr>
              <a:t>Result</a:t>
            </a:r>
            <a:r>
              <a:rPr lang="en-US" sz="2000" dirty="0" smtClean="0">
                <a:solidFill>
                  <a:srgbClr val="990000"/>
                </a:solidFill>
              </a:rPr>
              <a:t>’: The tangent line …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The tangent is calculated using the 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following algorithm:</a:t>
            </a:r>
          </a:p>
          <a:p>
            <a:r>
              <a:rPr lang="en-US" sz="2000" dirty="0" smtClean="0">
                <a:solidFill>
                  <a:srgbClr val="990000"/>
                </a:solidFill>
              </a:rPr>
              <a:t>        --  …</a:t>
            </a:r>
          </a:p>
          <a:p>
            <a:r>
              <a:rPr lang="en-US" b="1" dirty="0" smtClean="0">
                <a:solidFill>
                  <a:srgbClr val="990000"/>
                </a:solidFill>
              </a:rPr>
              <a:t>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Class declaration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ACCOUNT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sz="2000" dirty="0" smtClean="0">
                <a:solidFill>
                  <a:schemeClr val="tx1"/>
                </a:solidFill>
              </a:rPr>
              <a:t>class Account {</a:t>
            </a:r>
          </a:p>
          <a:p>
            <a:endParaRPr lang="de-CH" sz="2000" dirty="0" smtClean="0">
              <a:solidFill>
                <a:schemeClr val="tx1"/>
              </a:solidFill>
            </a:endParaRPr>
          </a:p>
          <a:p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 comments: Inherited comments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tangent_ from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 : POINT): LINE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990000"/>
                </a:solidFill>
              </a:rPr>
              <a:t>-- &lt;Precursor&gt;</a:t>
            </a:r>
          </a:p>
          <a:p>
            <a:r>
              <a:rPr lang="en-US" sz="2000" dirty="0" smtClean="0"/>
              <a:t>    </a:t>
            </a:r>
            <a:r>
              <a:rPr lang="en-US" b="1" dirty="0" smtClean="0">
                <a:solidFill>
                  <a:srgbClr val="003399"/>
                </a:solidFill>
              </a:rPr>
              <a:t>require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outside_circle</a:t>
            </a:r>
            <a:r>
              <a:rPr lang="en-US" sz="2000" dirty="0" smtClean="0"/>
              <a:t>: not has (</a:t>
            </a:r>
            <a:r>
              <a:rPr lang="en-US" sz="2000" dirty="0" err="1" smtClean="0"/>
              <a:t>a_point</a:t>
            </a:r>
            <a:r>
              <a:rPr lang="en-US" sz="2000" dirty="0" smtClean="0"/>
              <a:t>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inheritance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ACCOUNT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inherit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ANY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sz="2000" dirty="0" smtClean="0">
                <a:solidFill>
                  <a:schemeClr val="tx1"/>
                </a:solidFill>
              </a:rPr>
              <a:t>public class Account 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extends Object {</a:t>
            </a:r>
          </a:p>
          <a:p>
            <a:endParaRPr lang="de-CH" sz="2000" dirty="0" smtClean="0">
              <a:solidFill>
                <a:schemeClr val="tx1"/>
              </a:solidFill>
            </a:endParaRPr>
          </a:p>
          <a:p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feature</a:t>
            </a:r>
            <a:r>
              <a:rPr lang="de-CH" b="1" dirty="0">
                <a:latin typeface="Arial Rounded MT Bold" pitchFamily="34" charset="0"/>
              </a:rPr>
              <a:t> redefinition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ACCOUNT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inherit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ANY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redefine</a:t>
            </a:r>
            <a:r>
              <a:rPr lang="en-US" sz="2000" i="1" dirty="0" smtClean="0">
                <a:solidFill>
                  <a:srgbClr val="0000FF"/>
                </a:solidFill>
              </a:rPr>
              <a:t> out </a:t>
            </a:r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out: STRING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Result </a:t>
            </a:r>
            <a:r>
              <a:rPr lang="en-US" sz="2000" i="1" dirty="0" smtClean="0">
                <a:solidFill>
                  <a:srgbClr val="0000FF"/>
                </a:solidFill>
              </a:rPr>
              <a:t>:= “</a:t>
            </a:r>
            <a:r>
              <a:rPr lang="en-US" sz="2000" i="1" dirty="0" err="1" smtClean="0">
                <a:solidFill>
                  <a:srgbClr val="0000FF"/>
                </a:solidFill>
              </a:rPr>
              <a:t>abc</a:t>
            </a:r>
            <a:r>
              <a:rPr lang="en-US" sz="2000" i="1" dirty="0" smtClean="0">
                <a:solidFill>
                  <a:srgbClr val="0000FF"/>
                </a:solidFill>
              </a:rPr>
              <a:t>”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end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Account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extends Object {</a:t>
            </a:r>
          </a:p>
          <a:p>
            <a:pPr>
              <a:tabLst>
                <a:tab pos="461963" algn="l"/>
                <a:tab pos="914400" algn="l"/>
              </a:tabLst>
            </a:pPr>
            <a:endParaRPr lang="de-CH" sz="2000" dirty="0" smtClean="0">
              <a:solidFill>
                <a:schemeClr val="tx1"/>
              </a:solidFill>
            </a:endParaRP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String toString()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return “abc“;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461963" algn="l"/>
                <a:tab pos="914400" algn="l"/>
              </a:tabLst>
            </a:pPr>
            <a:endParaRPr lang="de-CH" sz="2000" dirty="0" smtClean="0">
              <a:solidFill>
                <a:schemeClr val="tx1"/>
              </a:solidFill>
            </a:endParaRP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Precursor</a:t>
            </a:r>
            <a:r>
              <a:rPr lang="de-CH" b="1" dirty="0">
                <a:latin typeface="Arial Rounded MT Bold" pitchFamily="34" charset="0"/>
              </a:rPr>
              <a:t> vs. super </a:t>
            </a:r>
            <a:r>
              <a:rPr lang="de-CH" b="1" dirty="0" err="1">
                <a:latin typeface="Arial Rounded MT Bold" pitchFamily="34" charset="0"/>
              </a:rPr>
              <a:t>call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ACCOUNT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inherit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ANY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</a:t>
            </a:r>
            <a:r>
              <a:rPr lang="en-US" sz="2000" i="1" dirty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</a:rPr>
              <a:t>redefine</a:t>
            </a:r>
            <a:r>
              <a:rPr lang="en-US" sz="2000" i="1" dirty="0" smtClean="0">
                <a:solidFill>
                  <a:srgbClr val="0000FF"/>
                </a:solidFill>
              </a:rPr>
              <a:t> out </a:t>
            </a:r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OTHER_PARENT</a:t>
            </a:r>
            <a:endParaRPr lang="en-US" sz="2000" b="1" dirty="0" smtClean="0">
              <a:solidFill>
                <a:srgbClr val="003399"/>
              </a:solidFill>
            </a:endParaRPr>
          </a:p>
          <a:p>
            <a:pPr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	</a:t>
            </a:r>
            <a:r>
              <a:rPr lang="en-US" sz="2000" b="1" dirty="0">
                <a:solidFill>
                  <a:srgbClr val="003399"/>
                </a:solidFill>
              </a:rPr>
              <a:t>redefine</a:t>
            </a:r>
            <a:r>
              <a:rPr lang="en-US" sz="2000" i="1" dirty="0">
                <a:solidFill>
                  <a:srgbClr val="0000FF"/>
                </a:solidFill>
              </a:rPr>
              <a:t> out </a:t>
            </a:r>
            <a:r>
              <a:rPr lang="en-US" sz="2000" b="1" dirty="0">
                <a:solidFill>
                  <a:srgbClr val="003399"/>
                </a:solidFill>
              </a:rPr>
              <a:t>end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>
                <a:solidFill>
                  <a:srgbClr val="0000FF"/>
                </a:solidFill>
              </a:rPr>
              <a:t>	out</a:t>
            </a:r>
            <a:r>
              <a:rPr lang="en-US" sz="2000" i="1" dirty="0" smtClean="0">
                <a:solidFill>
                  <a:srgbClr val="0000FF"/>
                </a:solidFill>
              </a:rPr>
              <a:t>: STRING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smtClean="0">
                <a:solidFill>
                  <a:srgbClr val="003399"/>
                </a:solidFill>
              </a:rPr>
              <a:t>do 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      	Result </a:t>
            </a:r>
            <a:r>
              <a:rPr lang="en-US" sz="2000" i="1" dirty="0" smtClean="0">
                <a:solidFill>
                  <a:srgbClr val="0000FF"/>
                </a:solidFill>
              </a:rPr>
              <a:t>:=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 smtClean="0">
                <a:solidFill>
                  <a:srgbClr val="0000FF"/>
                </a:solidFill>
              </a:rPr>
              <a:t>       </a:t>
            </a:r>
            <a:r>
              <a:rPr lang="en-US" sz="2000" b="1" dirty="0" smtClean="0">
                <a:solidFill>
                  <a:srgbClr val="003399"/>
                </a:solidFill>
              </a:rPr>
              <a:t> 		Precursor</a:t>
            </a:r>
            <a:r>
              <a:rPr lang="en-US" sz="2000" i="1" dirty="0" smtClean="0">
                <a:solidFill>
                  <a:srgbClr val="0000FF"/>
                </a:solidFill>
              </a:rPr>
              <a:t> {ANY}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end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public class Account 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extends Object {</a:t>
            </a:r>
          </a:p>
          <a:p>
            <a:pPr>
              <a:tabLst>
                <a:tab pos="461963" algn="l"/>
              </a:tabLst>
            </a:pPr>
            <a:endParaRPr lang="de-CH" sz="2000" dirty="0" smtClean="0">
              <a:solidFill>
                <a:schemeClr val="tx1"/>
              </a:solidFill>
            </a:endParaRP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String toString()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	return super();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461963" algn="l"/>
              </a:tabLst>
            </a:pPr>
            <a:endParaRPr lang="de-CH" sz="2000" dirty="0" smtClean="0">
              <a:solidFill>
                <a:schemeClr val="tx1"/>
              </a:solidFill>
            </a:endParaRP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deferred</a:t>
            </a:r>
            <a:r>
              <a:rPr lang="de-CH" b="1" dirty="0">
                <a:latin typeface="Arial Rounded MT Bold" pitchFamily="34" charset="0"/>
              </a:rPr>
              <a:t> vs. </a:t>
            </a:r>
            <a:r>
              <a:rPr lang="de-CH" b="1" dirty="0" err="1">
                <a:latin typeface="Arial Rounded MT Bold" pitchFamily="34" charset="0"/>
              </a:rPr>
              <a:t>abstract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deferred 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CC"/>
                </a:solidFill>
              </a:rPr>
              <a:t>     </a:t>
            </a:r>
            <a:r>
              <a:rPr lang="en-US" sz="2000" i="1" dirty="0" smtClean="0">
                <a:solidFill>
                  <a:srgbClr val="0000FF"/>
                </a:solidFill>
              </a:rPr>
              <a:t>ACCOUNT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CC"/>
                </a:solidFill>
              </a:rPr>
              <a:t>     </a:t>
            </a:r>
            <a:r>
              <a:rPr lang="en-US" sz="2000" i="1" dirty="0" smtClean="0">
                <a:solidFill>
                  <a:srgbClr val="0000FF"/>
                </a:solidFill>
              </a:rPr>
              <a:t>deposit (</a:t>
            </a:r>
            <a:r>
              <a:rPr lang="en-US" sz="2000" i="1" dirty="0" err="1" smtClean="0">
                <a:solidFill>
                  <a:srgbClr val="0000FF"/>
                </a:solidFill>
              </a:rPr>
              <a:t>a_num</a:t>
            </a:r>
            <a:r>
              <a:rPr lang="en-US" sz="2000" i="1" dirty="0" smtClean="0">
                <a:solidFill>
                  <a:srgbClr val="0000FF"/>
                </a:solidFill>
              </a:rPr>
              <a:t>: INT)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  <a:r>
              <a:rPr lang="en-US" sz="2000" b="1" dirty="0" smtClean="0">
                <a:solidFill>
                  <a:srgbClr val="003399"/>
                </a:solidFill>
              </a:rPr>
              <a:t>deferred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			end</a:t>
            </a:r>
            <a:endParaRPr lang="en-US" sz="2000" i="1" dirty="0" smtClean="0">
              <a:solidFill>
                <a:srgbClr val="0000FF"/>
              </a:solidFill>
            </a:endParaRP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72013" y="1100138"/>
            <a:ext cx="4310062" cy="5422900"/>
          </a:xfrm>
        </p:spPr>
        <p:txBody>
          <a:bodyPr/>
          <a:lstStyle/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abstract class Account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abstract void deposit(int a);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smtClean="0">
                <a:latin typeface="Arial Rounded MT Bold" pitchFamily="34" charset="0"/>
              </a:rPr>
              <a:t>genericity vs</a:t>
            </a:r>
            <a:r>
              <a:rPr lang="de-CH" b="1" dirty="0">
                <a:latin typeface="Arial Rounded MT Bold" pitchFamily="34" charset="0"/>
              </a:rPr>
              <a:t>. </a:t>
            </a:r>
            <a:r>
              <a:rPr lang="de-CH" b="1" dirty="0" err="1" smtClean="0">
                <a:latin typeface="Arial Rounded MT Bold" pitchFamily="34" charset="0"/>
              </a:rPr>
              <a:t>generics</a:t>
            </a:r>
            <a:endParaRPr lang="de-CH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98449" y="1100138"/>
            <a:ext cx="4711961" cy="5422900"/>
          </a:xfrm>
        </p:spPr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CC"/>
                </a:solidFill>
              </a:rPr>
              <a:t>     </a:t>
            </a:r>
            <a:r>
              <a:rPr lang="en-US" sz="2000" i="1" dirty="0" smtClean="0">
                <a:solidFill>
                  <a:srgbClr val="0000FF"/>
                </a:solidFill>
              </a:rPr>
              <a:t>OBJECT_QUERY [G]</a:t>
            </a:r>
          </a:p>
          <a:p>
            <a:pPr lvl="0" defTabSz="360000">
              <a:lnSpc>
                <a:spcPct val="80000"/>
              </a:lnSpc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CC"/>
                </a:solidFill>
              </a:rPr>
              <a:t>     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</a:rPr>
              <a:t>result_cursor</a:t>
            </a:r>
            <a:r>
              <a:rPr lang="en-US" sz="2000" i="1" dirty="0" smtClean="0">
                <a:solidFill>
                  <a:srgbClr val="0000FF"/>
                </a:solidFill>
              </a:rPr>
              <a:t>: RESULT_SET [G]</a:t>
            </a:r>
          </a:p>
          <a:p>
            <a:pPr defTabSz="360000">
              <a:lnSpc>
                <a:spcPct val="80000"/>
              </a:lnSpc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			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068672" y="1100138"/>
            <a:ext cx="3913403" cy="5422900"/>
          </a:xfrm>
        </p:spPr>
        <p:txBody>
          <a:bodyPr/>
          <a:lstStyle/>
          <a:p>
            <a:pPr>
              <a:tabLst>
                <a:tab pos="461963" algn="l"/>
                <a:tab pos="914400" algn="l"/>
              </a:tabLst>
            </a:pPr>
            <a:r>
              <a:rPr lang="de-CH" sz="2000" dirty="0" err="1" smtClean="0">
                <a:solidFill>
                  <a:schemeClr val="tx1"/>
                </a:solidFill>
              </a:rPr>
              <a:t>class</a:t>
            </a:r>
            <a:r>
              <a:rPr lang="de-CH" sz="2000" dirty="0" smtClean="0">
                <a:solidFill>
                  <a:schemeClr val="tx1"/>
                </a:solidFill>
              </a:rPr>
              <a:t> </a:t>
            </a:r>
            <a:r>
              <a:rPr lang="de-CH" sz="2000" dirty="0" err="1" smtClean="0">
                <a:solidFill>
                  <a:schemeClr val="tx1"/>
                </a:solidFill>
              </a:rPr>
              <a:t>ObjectQuery</a:t>
            </a:r>
            <a:r>
              <a:rPr lang="de-CH" sz="2000" dirty="0" smtClean="0">
                <a:solidFill>
                  <a:schemeClr val="tx1"/>
                </a:solidFill>
              </a:rPr>
              <a:t> &lt;E&gt;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</a:t>
            </a:r>
            <a:r>
              <a:rPr lang="de-CH" sz="2000" dirty="0" err="1" smtClean="0">
                <a:solidFill>
                  <a:schemeClr val="tx1"/>
                </a:solidFill>
              </a:rPr>
              <a:t>ResultSet</a:t>
            </a:r>
            <a:r>
              <a:rPr lang="de-CH" sz="2000" smtClean="0">
                <a:solidFill>
                  <a:schemeClr val="tx1"/>
                </a:solidFill>
              </a:rPr>
              <a:t>&lt;E&gt; </a:t>
            </a:r>
            <a:r>
              <a:rPr lang="de-CH" sz="2000" dirty="0" err="1" smtClean="0">
                <a:solidFill>
                  <a:schemeClr val="tx1"/>
                </a:solidFill>
              </a:rPr>
              <a:t>resultCursor</a:t>
            </a:r>
            <a:r>
              <a:rPr lang="de-CH" sz="2000" dirty="0" smtClean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664" y="141037"/>
            <a:ext cx="8117522" cy="442912"/>
          </a:xfrm>
        </p:spPr>
        <p:txBody>
          <a:bodyPr/>
          <a:lstStyle/>
          <a:p>
            <a:r>
              <a:rPr lang="de-CH" b="1" dirty="0">
                <a:latin typeface="Arial Rounded MT Bold" pitchFamily="34" charset="0"/>
              </a:rPr>
              <a:t>Eiffel vs Java: </a:t>
            </a:r>
            <a:r>
              <a:rPr lang="de-CH" b="1" dirty="0" err="1">
                <a:latin typeface="Arial Rounded MT Bold" pitchFamily="34" charset="0"/>
              </a:rPr>
              <a:t>frozen</a:t>
            </a:r>
            <a:r>
              <a:rPr lang="de-CH" b="1" dirty="0">
                <a:latin typeface="Arial Rounded MT Bold" pitchFamily="34" charset="0"/>
              </a:rPr>
              <a:t> vs. final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frozen class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>
                <a:solidFill>
                  <a:srgbClr val="0000FF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ACCOUNT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inherit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>
                <a:solidFill>
                  <a:srgbClr val="0000FF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ANY</a:t>
            </a:r>
          </a:p>
          <a:p>
            <a:pPr lvl="0"/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endParaRPr lang="de-CH" sz="2000" dirty="0" smtClean="0"/>
          </a:p>
          <a:p>
            <a:endParaRPr lang="de-CH" sz="2000" dirty="0" smtClean="0"/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class</a:t>
            </a:r>
            <a:endParaRPr lang="en-US" sz="2000" b="1" dirty="0">
              <a:solidFill>
                <a:srgbClr val="0033CC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>
                <a:solidFill>
                  <a:srgbClr val="0000FF"/>
                </a:solidFill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ACCOUNT</a:t>
            </a:r>
            <a:endParaRPr lang="en-US" sz="2000" i="1" dirty="0">
              <a:solidFill>
                <a:srgbClr val="0000FF"/>
              </a:solidFill>
            </a:endParaRP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feature</a:t>
            </a:r>
            <a:endParaRPr lang="en-US" sz="2000" b="1" dirty="0">
              <a:solidFill>
                <a:srgbClr val="0033CC"/>
              </a:solidFill>
            </a:endParaRPr>
          </a:p>
          <a:p>
            <a:pPr defTabSz="360000">
              <a:lnSpc>
                <a:spcPct val="80000"/>
              </a:lnSpc>
              <a:defRPr/>
            </a:pPr>
            <a:r>
              <a:rPr lang="en-US" sz="2000" b="1" i="1" dirty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3399"/>
                </a:solidFill>
              </a:rPr>
              <a:t>frozen</a:t>
            </a:r>
            <a:r>
              <a:rPr lang="en-US" sz="2000" b="1" dirty="0" smtClean="0">
                <a:solidFill>
                  <a:srgbClr val="0033CC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</a:rPr>
              <a:t>deposit (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: INTEGER)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i="1" dirty="0">
                <a:solidFill>
                  <a:srgbClr val="0000FF"/>
                </a:solidFill>
              </a:rPr>
              <a:t>		</a:t>
            </a:r>
            <a:r>
              <a:rPr lang="en-US" sz="2000" b="1" dirty="0">
                <a:solidFill>
                  <a:srgbClr val="003399"/>
                </a:solidFill>
              </a:rPr>
              <a:t>do end</a:t>
            </a:r>
          </a:p>
          <a:p>
            <a:pPr lvl="0" defTabSz="360000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003399"/>
                </a:solidFill>
              </a:rPr>
              <a:t>end</a:t>
            </a:r>
            <a:endParaRPr lang="en-US" sz="2000" b="1" dirty="0">
              <a:solidFill>
                <a:srgbClr val="0033CC"/>
              </a:solidFill>
            </a:endParaRPr>
          </a:p>
          <a:p>
            <a:endParaRPr lang="de-CH" sz="2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final class Account 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	extends Object {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</a:p>
          <a:p>
            <a:endParaRPr lang="de-CH" sz="2000" dirty="0" smtClean="0">
              <a:solidFill>
                <a:schemeClr val="tx1"/>
              </a:solidFill>
            </a:endParaRPr>
          </a:p>
          <a:p>
            <a:endParaRPr lang="de-CH" sz="2000" dirty="0" smtClean="0">
              <a:solidFill>
                <a:schemeClr val="tx1"/>
              </a:solidFill>
            </a:endParaRPr>
          </a:p>
          <a:p>
            <a:endParaRPr lang="de-CH" sz="2000" dirty="0">
              <a:solidFill>
                <a:schemeClr val="tx1"/>
              </a:solidFill>
            </a:endParaRPr>
          </a:p>
          <a:p>
            <a:r>
              <a:rPr lang="de-CH" sz="2000" dirty="0" smtClean="0">
                <a:solidFill>
                  <a:schemeClr val="tx1"/>
                </a:solidFill>
              </a:rPr>
              <a:t>class Account {</a:t>
            </a:r>
          </a:p>
          <a:p>
            <a:pPr>
              <a:tabLst>
                <a:tab pos="461963" algn="l"/>
              </a:tabLst>
            </a:pPr>
            <a:r>
              <a:rPr lang="de-CH" sz="2000" dirty="0">
                <a:solidFill>
                  <a:schemeClr val="tx1"/>
                </a:solidFill>
              </a:rPr>
              <a:t>	</a:t>
            </a:r>
            <a:r>
              <a:rPr lang="de-CH" sz="2000" dirty="0" smtClean="0">
                <a:solidFill>
                  <a:schemeClr val="tx1"/>
                </a:solidFill>
              </a:rPr>
              <a:t>final void deposit(final int i) {}</a:t>
            </a:r>
          </a:p>
          <a:p>
            <a:pPr>
              <a:tabLst>
                <a:tab pos="461963" algn="l"/>
              </a:tabLst>
            </a:pPr>
            <a:r>
              <a:rPr lang="de-CH" sz="2000" dirty="0" smtClean="0">
                <a:solidFill>
                  <a:schemeClr val="tx1"/>
                </a:solidFill>
              </a:rPr>
              <a:t>}</a:t>
            </a:r>
            <a:endParaRPr lang="de-CH" sz="2000" dirty="0">
              <a:solidFill>
                <a:schemeClr val="tx1"/>
              </a:solidFill>
            </a:endParaRPr>
          </a:p>
          <a:p>
            <a:endParaRPr lang="de-CH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NIMAL">
  <a:themeElements>
    <a:clrScheme name="MINIMAL_EIFF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IMAL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INIMAL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754</Words>
  <Application>Microsoft Office PowerPoint</Application>
  <PresentationFormat>On-screen Show (4:3)</PresentationFormat>
  <Paragraphs>398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NORMAL</vt:lpstr>
      <vt:lpstr>MINIMAL</vt:lpstr>
      <vt:lpstr>TITLE</vt:lpstr>
      <vt:lpstr>Advanced Material</vt:lpstr>
      <vt:lpstr>Outline</vt:lpstr>
      <vt:lpstr>Eiffel vs Java: Class declaration</vt:lpstr>
      <vt:lpstr>Eiffel vs Java: inheritance</vt:lpstr>
      <vt:lpstr>Eiffel vs Java: feature redefinition</vt:lpstr>
      <vt:lpstr>Eiffel vs Java: Precursor vs. super call</vt:lpstr>
      <vt:lpstr>Eiffel vs Java: deferred vs. abstract</vt:lpstr>
      <vt:lpstr>Eiffel vs Java: genericity vs. generics</vt:lpstr>
      <vt:lpstr>Eiffel vs Java: frozen vs. final</vt:lpstr>
      <vt:lpstr>Eiffel vs Java: expanded vs. primitive types</vt:lpstr>
      <vt:lpstr>PowerPoint Presentation</vt:lpstr>
      <vt:lpstr>Eiffel vs Java: constructor overloading</vt:lpstr>
      <vt:lpstr>Eiffel vs Java: method overloading</vt:lpstr>
      <vt:lpstr>Eiffel: Exception Handling</vt:lpstr>
      <vt:lpstr>Java: Exception Handling</vt:lpstr>
      <vt:lpstr>Eiffel vs Java: Conditional</vt:lpstr>
      <vt:lpstr>Eiffel vs Java: Assignment and equality</vt:lpstr>
      <vt:lpstr>Eiffel vs Java: Loop 1</vt:lpstr>
      <vt:lpstr>Eiffel vs Java: Loop 2</vt:lpstr>
      <vt:lpstr>Eiffel vs Java: Loop 3</vt:lpstr>
      <vt:lpstr>Eiffel Naming: Classes</vt:lpstr>
      <vt:lpstr>Eiffel Naming: Features</vt:lpstr>
      <vt:lpstr>Eiffel Naming: Locals  / Arguments</vt:lpstr>
      <vt:lpstr>Feature comments: Version 1</vt:lpstr>
      <vt:lpstr>Feature comments: Version 2</vt:lpstr>
      <vt:lpstr>Feature comments: Version 3</vt:lpstr>
      <vt:lpstr>Feature comments: Version 4</vt:lpstr>
      <vt:lpstr>Feature comments: Final version</vt:lpstr>
      <vt:lpstr>Feature comments: More information</vt:lpstr>
      <vt:lpstr>Feature comments: Inherited comments</vt:lpstr>
    </vt:vector>
  </TitlesOfParts>
  <Company>ETH Zürich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 2</dc:title>
  <dc:creator>Prof. Dr. Bertrand Meyer</dc:creator>
  <cp:lastModifiedBy>Julian Tschannen</cp:lastModifiedBy>
  <cp:revision>2255</cp:revision>
  <dcterms:created xsi:type="dcterms:W3CDTF">2011-09-23T17:15:27Z</dcterms:created>
  <dcterms:modified xsi:type="dcterms:W3CDTF">2012-09-26T08:02:04Z</dcterms:modified>
</cp:coreProperties>
</file>