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7"/>
  </p:notesMasterIdLst>
  <p:sldIdLst>
    <p:sldId id="256" r:id="rId3"/>
    <p:sldId id="292" r:id="rId4"/>
    <p:sldId id="257" r:id="rId5"/>
    <p:sldId id="293" r:id="rId6"/>
    <p:sldId id="258" r:id="rId7"/>
    <p:sldId id="259" r:id="rId8"/>
    <p:sldId id="294" r:id="rId9"/>
    <p:sldId id="261" r:id="rId10"/>
    <p:sldId id="295" r:id="rId11"/>
    <p:sldId id="271" r:id="rId12"/>
    <p:sldId id="270" r:id="rId13"/>
    <p:sldId id="272" r:id="rId14"/>
    <p:sldId id="288" r:id="rId15"/>
    <p:sldId id="273" r:id="rId16"/>
    <p:sldId id="274" r:id="rId17"/>
    <p:sldId id="275" r:id="rId18"/>
    <p:sldId id="277" r:id="rId19"/>
    <p:sldId id="296" r:id="rId20"/>
    <p:sldId id="278" r:id="rId21"/>
    <p:sldId id="297" r:id="rId22"/>
    <p:sldId id="298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89" r:id="rId31"/>
    <p:sldId id="280" r:id="rId32"/>
    <p:sldId id="285" r:id="rId33"/>
    <p:sldId id="290" r:id="rId34"/>
    <p:sldId id="291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1" autoAdjust="0"/>
    <p:restoredTop sz="82771" autoAdjust="0"/>
  </p:normalViewPr>
  <p:slideViewPr>
    <p:cSldViewPr>
      <p:cViewPr varScale="1">
        <p:scale>
          <a:sx n="60" d="100"/>
          <a:sy n="60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0C2D7-D65B-4FA4-A1EE-08A421240A6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C9CD3-8017-46E7-BE9B-D05677A67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transition sentence</a:t>
            </a:r>
            <a:r>
              <a:rPr lang="en-US" baseline="0" dirty="0" smtClean="0"/>
              <a:t> on this page: Here are the results. As we mentioned before, every chip is unique and this is shown by the inter-chip variations. When we compare two measurements on the same page from different chips, the correlation should be very low. Here is a histogram of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the same chip</a:t>
            </a:r>
            <a:r>
              <a:rPr lang="en-US" baseline="0" dirty="0" smtClean="0"/>
              <a:t> should be identified as the same chip and this is shown by the intra-chip variations.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7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original version used the conservative estimation t=0.3 and t=0.7, I changed to using threshold of 0.5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x axis</a:t>
            </a:r>
            <a:r>
              <a:rPr lang="en-US" baseline="0" dirty="0" smtClean="0"/>
              <a:t> of 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9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would make the cost of faking a chip too high for economic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RNG</a:t>
            </a:r>
            <a:r>
              <a:rPr lang="en-US" baseline="0" dirty="0" smtClean="0"/>
              <a:t> to noise… our </a:t>
            </a:r>
            <a:r>
              <a:rPr lang="en-US" baseline="0" dirty="0" err="1" smtClean="0"/>
              <a:t>rng</a:t>
            </a:r>
            <a:r>
              <a:rPr lang="en-US" baseline="0" dirty="0" smtClean="0"/>
              <a:t> is based on noise in flash memory.</a:t>
            </a:r>
            <a:endParaRPr lang="en-US" dirty="0" smtClean="0"/>
          </a:p>
          <a:p>
            <a:r>
              <a:rPr lang="en-US" dirty="0" smtClean="0"/>
              <a:t>From the threshold voltage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Either don’t show this, or go through it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33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</a:t>
            </a:r>
            <a:r>
              <a:rPr lang="en-US" smtClean="0"/>
              <a:t>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5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throughputs are for single flash</a:t>
            </a:r>
            <a:r>
              <a:rPr lang="en-US" baseline="0" dirty="0" smtClean="0"/>
              <a:t>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Bits in software can be easily copied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recent study showed that reuse of virtual machine (VM) snapshots can break the Transport Level Security (TLS) protocol due to predictable random numbers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5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</a:t>
            </a:r>
            <a:r>
              <a:rPr lang="en-US" baseline="0" dirty="0" smtClean="0"/>
              <a:t> don’t care about RTN or thermal, we can use every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Theoretically, the amplitude of RTN</a:t>
            </a:r>
            <a:r>
              <a:rPr lang="en-US" baseline="0" dirty="0" smtClean="0"/>
              <a:t> is independent of the temperature and some work shows the switching of RTN behavior even exists when the temperature approaches absolute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lalalala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563F3F-3BF8-4AD8-8AA6-9F92F2EDC998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817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Optional, perhaps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Show the msp430 device and say we can demo it (same code, device-specific output)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are interested, you can come to us during the breaks and we can show you how the same code can produce device specific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C2E5-ACE0-404C-979F-1BF8A2ABDB5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number on right means how many </a:t>
            </a:r>
            <a:r>
              <a:rPr lang="en-US" baseline="0" dirty="0" err="1" smtClean="0"/>
              <a:t>parital</a:t>
            </a:r>
            <a:r>
              <a:rPr lang="en-US" baseline="0" dirty="0" smtClean="0"/>
              <a:t> programs we have done so far,</a:t>
            </a:r>
          </a:p>
          <a:p>
            <a:r>
              <a:rPr lang="en-US" baseline="0" dirty="0" smtClean="0"/>
              <a:t>Explain final results by saying that bit 1 took 4 PP’s to flip to 0, bit 8 took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through this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chip, high</a:t>
            </a:r>
          </a:p>
          <a:p>
            <a:r>
              <a:rPr lang="en-US" dirty="0" smtClean="0"/>
              <a:t>Different</a:t>
            </a:r>
            <a:r>
              <a:rPr lang="en-US" baseline="0" dirty="0" smtClean="0"/>
              <a:t> chip: low</a:t>
            </a:r>
          </a:p>
          <a:p>
            <a:r>
              <a:rPr lang="en-US" baseline="0" dirty="0" smtClean="0"/>
              <a:t>Can effectively authenticate a chip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C9CD3-8017-46E7-BE9B-D05677A673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BC2E5-ACE0-404C-979F-1BF8A2ABDB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12830"/>
            <a:ext cx="9161762" cy="634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62" y="2"/>
            <a:ext cx="7315200" cy="7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7315200" cy="7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4405" y="852534"/>
            <a:ext cx="9070848" cy="5956413"/>
          </a:xfrm>
          <a:prstGeom prst="roundRect">
            <a:avLst>
              <a:gd name="adj" fmla="val 1286"/>
            </a:avLst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 algn="ctr">
              <a:defRPr sz="48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1241"/>
            <a:ext cx="7848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5034"/>
            <a:ext cx="8229600" cy="2522482"/>
          </a:xfrm>
        </p:spPr>
        <p:txBody>
          <a:bodyPr numCol="1" anchor="b" anchorCtr="0"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1815-EE20-438A-9D88-2D57A50CE044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3486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243"/>
            <a:ext cx="3931920" cy="4366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73486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23243"/>
            <a:ext cx="3931920" cy="4366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73486"/>
            <a:ext cx="0" cy="512731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ECF3-2D36-49EC-90E2-7B7590E876AA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54C9-58CA-4857-8AA1-B5ED9EECABED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ADBC2-0198-42FD-8F0C-7A78BF8C5799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D35D-D7E5-4AD7-85F3-6BA373A6C123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9F37-66D9-4B95-9A9E-522CC9CBED3B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55B4B134-FD5C-4ACD-B2E1-A3AF08CA9539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851D82C3-6EB1-42CF-9512-59C24F749DAE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3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AAB2FC"/>
            </a:gs>
            <a:gs pos="100000">
              <a:srgbClr val="AAB2FC">
                <a:gamma/>
                <a:tint val="0"/>
                <a:invGamma/>
              </a:srgbClr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ChangeArrowheads="1"/>
          </p:cNvSpPr>
          <p:nvPr userDrawn="1"/>
        </p:nvSpPr>
        <p:spPr bwMode="auto">
          <a:xfrm>
            <a:off x="457200" y="457200"/>
            <a:ext cx="8229600" cy="5715000"/>
          </a:xfrm>
          <a:prstGeom prst="rect">
            <a:avLst/>
          </a:prstGeom>
          <a:solidFill>
            <a:schemeClr val="bg1"/>
          </a:solidFill>
          <a:ln w="19050">
            <a:solidFill>
              <a:srgbClr val="CA51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6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905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 sz="1000"/>
            </a:lvl1pPr>
          </a:lstStyle>
          <a:p>
            <a:fld id="{5593F11E-41FA-4CA1-B0A9-9639B8BCBE6D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718417-1313-F945-B5C9-FF5B9F7522D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6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E943C-23D0-4DC3-94CA-AABAFFEEA0AA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E82898-3541-9A4C-8FA4-93D411BE8F1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AE7B-8F7C-49C9-BC50-583201E511C3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BED15-87AF-4F72-BABA-6E8E679407C2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607E2D-B528-C74C-A202-F5DA11E57497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7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357C59-E721-48A1-884C-1F845A44A970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A4F53-4CBB-754D-BE9A-3BFFD218C05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62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0FCF42-94BE-428C-925D-FB1439022C1B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4DF8FC-2ED1-E247-A544-249C1458C52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63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4922A4-6CD5-4073-9663-C7318430D1C4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C2B186-4E25-5B43-8DD6-D5CB30CCBE4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0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FEC746-FB5E-4295-9E24-1A53821A7A0C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F33706-962A-7744-B5EA-5A3C28491BC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47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065FE-1F23-40F0-B071-12348FAAC931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3323AD-65BD-AB41-B538-5FD2710DE11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63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12E2DE-FBA3-497A-BB89-FC9DFCF65776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04470B-9A0C-784A-8B29-15FA29E6936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45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D5EF8-EEC0-44C2-B449-E75E7FFFA5C9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096813-2E34-DE4F-A2B6-E610CB3FE85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45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2133600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2484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A472B1-733D-42D4-8D17-296540684BF1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69D71B-C658-3C49-8476-AE980DCB9137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9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E2228CF-2632-4541-B2C7-C45EF9618199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AC3FC4CE-A91F-B34B-AC2C-28AE9A4465D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12830"/>
            <a:ext cx="9161762" cy="634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62" y="2"/>
            <a:ext cx="7315200" cy="7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7315200" cy="7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4405" y="852534"/>
            <a:ext cx="9070848" cy="5956413"/>
          </a:xfrm>
          <a:prstGeom prst="roundRect">
            <a:avLst>
              <a:gd name="adj" fmla="val 128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http://csl.cornell.edu/logo/csllogo_white_bkgd_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051" y="93931"/>
            <a:ext cx="1074102" cy="60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4548"/>
            <a:ext cx="7848600" cy="1927225"/>
          </a:xfrm>
        </p:spPr>
        <p:txBody>
          <a:bodyPr anchor="b">
            <a:noAutofit/>
          </a:bodyPr>
          <a:lstStyle>
            <a:lvl1pPr algn="ctr">
              <a:defRPr sz="480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721466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8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3C623DF-5378-4309-9B43-28CA8EC0966F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F222A7DB-E3CA-F146-A6B8-073E12088ED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23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878E91BF-7DA0-4FF9-97EF-D89FB2BE769D}" type="datetime1">
              <a:rPr lang="en-US" altLang="ko-KR" smtClean="0">
                <a:solidFill>
                  <a:srgbClr val="000000"/>
                </a:solidFill>
              </a:rPr>
              <a:pPr/>
              <a:t>5/21/2012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2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E7748B95-8952-914F-9B3B-42D7A2C2C2E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29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26D5-FE1F-4C8E-A85E-72706C502A5B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2209-7DAD-4155-AEE9-D9C9EB834288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1282-04F4-40EB-8377-01D641A68C5E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706-43AF-47AF-BAC4-45EEAB3B90BC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79DD-8486-48A4-9BB4-9EE55C04273C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2728"/>
            <a:ext cx="8229600" cy="2522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40F5-6348-489B-AF25-B1D73EF8FA8F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5036" y="309356"/>
            <a:ext cx="9070848" cy="6507480"/>
          </a:xfrm>
          <a:prstGeom prst="roundRect">
            <a:avLst>
              <a:gd name="adj" fmla="val 1286"/>
            </a:avLst>
          </a:prstGeom>
          <a:solidFill>
            <a:srgbClr val="FAFAFA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770"/>
            <a:ext cx="8229600" cy="73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2483"/>
            <a:ext cx="8229600" cy="522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6325-1F45-415F-BD93-599B4D0D341D}" type="datetime1">
              <a:rPr lang="en-US" smtClean="0"/>
              <a:pPr/>
              <a:t>5/21/2012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2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2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F2B9-571E-4DF6-A521-429A1E664A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0" y="0"/>
            <a:ext cx="9144000" cy="274320"/>
          </a:xfrm>
          <a:prstGeom prst="rect">
            <a:avLst/>
          </a:prstGeom>
          <a:gradFill>
            <a:gsLst>
              <a:gs pos="0">
                <a:srgbClr val="BCD3ED"/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 Unicode MS" pitchFamily="50" charset="-127"/>
                <a:cs typeface="Calibri" pitchFamily="34" charset="0"/>
              </a:rPr>
              <a:t>Title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0" y="0"/>
            <a:ext cx="9144000" cy="274320"/>
          </a:xfrm>
          <a:prstGeom prst="rect">
            <a:avLst/>
          </a:prstGeom>
          <a:gradFill flip="none" rotWithShape="1">
            <a:gsLst>
              <a:gs pos="0">
                <a:srgbClr val="A50710">
                  <a:lumMod val="100000"/>
                </a:srgbClr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j-lt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2899" y="1131388"/>
            <a:ext cx="8336455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gradFill rotWithShape="1">
            <a:gsLst>
              <a:gs pos="0">
                <a:srgbClr val="AAB2FC"/>
              </a:gs>
              <a:gs pos="100000">
                <a:srgbClr val="AAB2FC">
                  <a:gamma/>
                  <a:tint val="0"/>
                  <a:invGamma/>
                </a:srgbClr>
              </a:gs>
            </a:gsLst>
            <a:path path="rect">
              <a:fillToRect l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6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28600" y="381000"/>
            <a:ext cx="8686800" cy="609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6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228600" y="228600"/>
            <a:ext cx="8686800" cy="914400"/>
          </a:xfrm>
          <a:prstGeom prst="rect">
            <a:avLst/>
          </a:prstGeom>
          <a:gradFill rotWithShape="1">
            <a:gsLst>
              <a:gs pos="0">
                <a:srgbClr val="FFBF93">
                  <a:gamma/>
                  <a:tint val="0"/>
                  <a:invGamma/>
                </a:srgbClr>
              </a:gs>
              <a:gs pos="100000">
                <a:srgbClr val="FFBF9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6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228600" y="228600"/>
            <a:ext cx="8686800" cy="914400"/>
          </a:xfrm>
          <a:prstGeom prst="rect">
            <a:avLst/>
          </a:prstGeom>
          <a:noFill/>
          <a:ln w="19050">
            <a:solidFill>
              <a:srgbClr val="CA51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60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5344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/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2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굴림" charset="0"/>
                <a:cs typeface="굴림" charset="0"/>
              </a:defRPr>
            </a:lvl1pPr>
          </a:lstStyle>
          <a:p>
            <a:pPr defTabSz="914400" fontAlgn="base">
              <a:spcAft>
                <a:spcPct val="0"/>
              </a:spcAft>
            </a:pPr>
            <a:fld id="{2566D45C-ED9F-464B-866B-F106272ACD29}" type="datetime1">
              <a:rPr lang="en-US" altLang="ko-KR" smtClean="0">
                <a:solidFill>
                  <a:srgbClr val="000000"/>
                </a:solidFill>
                <a:latin typeface="Arial" charset="0"/>
              </a:rPr>
              <a:pPr defTabSz="914400" fontAlgn="base">
                <a:spcAft>
                  <a:spcPct val="0"/>
                </a:spcAft>
              </a:pPr>
              <a:t>5/21/2012</a:t>
            </a:fld>
            <a:endParaRPr lang="en-US" altLang="ko-KR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61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2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굴림" charset="0"/>
                <a:cs typeface="굴림" charset="0"/>
              </a:defRPr>
            </a:lvl1pPr>
          </a:lstStyle>
          <a:p>
            <a:pPr defTabSz="914400" fontAlgn="base">
              <a:spcAft>
                <a:spcPct val="0"/>
              </a:spcAft>
            </a:pPr>
            <a:fld id="{27E3665F-29C0-664C-9A24-49E6641415D5}" type="slidenum">
              <a:rPr lang="en-US" altLang="ko-KR">
                <a:solidFill>
                  <a:srgbClr val="000000"/>
                </a:solidFill>
                <a:latin typeface="Arial" charset="0"/>
              </a:rPr>
              <a:pPr defTabSz="914400" fontAlgn="base"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Flash Memory for Ubiquitous Hardware Security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Yinglei</a:t>
            </a:r>
            <a:r>
              <a:rPr lang="en-US" dirty="0"/>
              <a:t> Wang, Wing-</a:t>
            </a:r>
            <a:r>
              <a:rPr lang="en-US" dirty="0" err="1"/>
              <a:t>kei</a:t>
            </a:r>
            <a:r>
              <a:rPr lang="en-US" dirty="0"/>
              <a:t> Yu, </a:t>
            </a:r>
            <a:r>
              <a:rPr lang="en-US" dirty="0" err="1"/>
              <a:t>Shuo</a:t>
            </a:r>
            <a:r>
              <a:rPr lang="en-US" dirty="0"/>
              <a:t> Wu, Greg </a:t>
            </a:r>
            <a:r>
              <a:rPr lang="en-US" dirty="0" err="1"/>
              <a:t>Malysa</a:t>
            </a:r>
            <a:r>
              <a:rPr lang="en-US" dirty="0"/>
              <a:t>, </a:t>
            </a:r>
          </a:p>
          <a:p>
            <a:r>
              <a:rPr lang="en-US" dirty="0"/>
              <a:t>G. Edward </a:t>
            </a:r>
            <a:r>
              <a:rPr lang="en-US" dirty="0" err="1"/>
              <a:t>Suh</a:t>
            </a:r>
            <a:r>
              <a:rPr lang="en-US" dirty="0"/>
              <a:t>, and Edwin C. </a:t>
            </a:r>
            <a:r>
              <a:rPr lang="en-US" dirty="0" err="1"/>
              <a:t>Kan</a:t>
            </a:r>
            <a:endParaRPr lang="en-US" dirty="0"/>
          </a:p>
          <a:p>
            <a:r>
              <a:rPr lang="en-US" dirty="0"/>
              <a:t>Cornell University</a:t>
            </a:r>
          </a:p>
          <a:p>
            <a:r>
              <a:rPr lang="en-US" dirty="0"/>
              <a:t>May 21</a:t>
            </a:r>
            <a:r>
              <a:rPr lang="en-US" baseline="30000" dirty="0"/>
              <a:t>st</a:t>
            </a:r>
            <a:r>
              <a:rPr lang="en-US" dirty="0"/>
              <a:t>,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15188"/>
      </p:ext>
    </p:extLst>
  </p:cSld>
  <p:clrMapOvr>
    <a:masterClrMapping/>
  </p:clrMapOvr>
  <p:transition advTm="851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Flash PUF (Fingerprints)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variation makes </a:t>
            </a:r>
            <a:r>
              <a:rPr lang="en-US" dirty="0" smtClean="0"/>
              <a:t>every Flash bit unique</a:t>
            </a:r>
            <a:endParaRPr lang="en-US" dirty="0"/>
          </a:p>
          <a:p>
            <a:pPr lvl="1"/>
            <a:r>
              <a:rPr lang="en-US" dirty="0" smtClean="0"/>
              <a:t>Threshold voltage (program/erase time)</a:t>
            </a:r>
          </a:p>
          <a:p>
            <a:pPr lvl="1"/>
            <a:r>
              <a:rPr lang="en-US" dirty="0" smtClean="0"/>
              <a:t>Wear-out from P/E cycles</a:t>
            </a:r>
          </a:p>
          <a:p>
            <a:pPr lvl="1"/>
            <a:r>
              <a:rPr lang="en-US" dirty="0" smtClean="0"/>
              <a:t>Program/read </a:t>
            </a:r>
            <a:r>
              <a:rPr lang="en-US" dirty="0"/>
              <a:t>disturb [</a:t>
            </a:r>
            <a:r>
              <a:rPr lang="en-US" dirty="0" err="1" smtClean="0"/>
              <a:t>Prabhu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, TRUST 2011]</a:t>
            </a:r>
          </a:p>
          <a:p>
            <a:pPr lvl="1"/>
            <a:r>
              <a:rPr lang="en-US" dirty="0" smtClean="0"/>
              <a:t>Quantization margins in sense amplifiers</a:t>
            </a:r>
          </a:p>
          <a:p>
            <a:pPr lvl="1"/>
            <a:endParaRPr lang="en-US" dirty="0"/>
          </a:p>
          <a:p>
            <a:r>
              <a:rPr lang="en-US" dirty="0" smtClean="0"/>
              <a:t>However, digital interfaces are built to hide such analog variations</a:t>
            </a:r>
          </a:p>
          <a:p>
            <a:endParaRPr lang="en-US" dirty="0"/>
          </a:p>
          <a:p>
            <a:r>
              <a:rPr lang="en-US" dirty="0" smtClean="0"/>
              <a:t>How to expose the variations?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855855-3860-FC4F-86F1-4EC2EB8630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05798"/>
      </p:ext>
    </p:extLst>
  </p:cSld>
  <p:clrMapOvr>
    <a:masterClrMapping/>
  </p:clrMapOvr>
  <p:transition advTm="3946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Flash interfaces (such as ONFI – Open NAND Flash Interface) support an abort operation</a:t>
            </a:r>
          </a:p>
          <a:p>
            <a:pPr lvl="1"/>
            <a:r>
              <a:rPr lang="en-US" dirty="0"/>
              <a:t>Program/erase can be interrupted</a:t>
            </a:r>
          </a:p>
          <a:p>
            <a:pPr lvl="1"/>
            <a:r>
              <a:rPr lang="en-US" dirty="0"/>
              <a:t>Enables partial programming of </a:t>
            </a:r>
            <a:r>
              <a:rPr lang="en-US" dirty="0" smtClean="0"/>
              <a:t>individual bits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5800" y="4900136"/>
            <a:ext cx="5715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1371600" y="4823936"/>
            <a:ext cx="152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5106194" y="4823142"/>
            <a:ext cx="152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47800" y="4519136"/>
            <a:ext cx="3733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1" y="488847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th</a:t>
            </a:r>
            <a:r>
              <a:rPr lang="en-US" sz="2400" dirty="0" smtClean="0"/>
              <a:t> ‘1’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487680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th</a:t>
            </a:r>
            <a:r>
              <a:rPr lang="en-US" sz="2400" dirty="0" smtClean="0"/>
              <a:t> ‘0’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3200400" y="4812268"/>
            <a:ext cx="152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473607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Threshold Voltage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4262737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488847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74305" y="4189412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65244" y="4189412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2688" y="4189412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93505" y="4189412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14261" y="4191000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4191000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22644" y="4191000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33461" y="4191000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40966" y="4191000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0" y="381000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Partial Programs</a:t>
            </a:r>
            <a:endParaRPr lang="en-US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04122" y="3810000"/>
            <a:ext cx="62947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09800" y="3810000"/>
            <a:ext cx="6858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971800" y="3810000"/>
            <a:ext cx="6858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33800" y="3810000"/>
            <a:ext cx="609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19600" y="3810000"/>
            <a:ext cx="6858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" y="3962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Bit 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" y="358140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Bit 2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3724864"/>
      </p:ext>
    </p:extLst>
  </p:cSld>
  <p:clrMapOvr>
    <a:masterClrMapping/>
  </p:clrMapOvr>
  <p:transition advTm="464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Fingerprinting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83"/>
            <a:ext cx="4191000" cy="5224517"/>
          </a:xfrm>
        </p:spPr>
        <p:txBody>
          <a:bodyPr/>
          <a:lstStyle/>
          <a:p>
            <a:r>
              <a:rPr lang="en-US" dirty="0"/>
              <a:t>Erase a block, pick a page</a:t>
            </a:r>
          </a:p>
          <a:p>
            <a:r>
              <a:rPr lang="en-US" dirty="0"/>
              <a:t>Partial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/>
              <a:t>Read </a:t>
            </a:r>
            <a:r>
              <a:rPr lang="en-US" dirty="0" smtClean="0"/>
              <a:t>the page and </a:t>
            </a:r>
            <a:r>
              <a:rPr lang="en-US" dirty="0"/>
              <a:t>record </a:t>
            </a:r>
            <a:r>
              <a:rPr lang="en-US" dirty="0" smtClean="0"/>
              <a:t>the bits flipped in this partial program</a:t>
            </a:r>
            <a:endParaRPr lang="en-US" dirty="0"/>
          </a:p>
          <a:p>
            <a:r>
              <a:rPr lang="en-US" dirty="0"/>
              <a:t>Repeat </a:t>
            </a:r>
            <a:r>
              <a:rPr lang="en-US" dirty="0" smtClean="0"/>
              <a:t>the above two steps until </a:t>
            </a:r>
            <a:r>
              <a:rPr lang="en-US" dirty="0"/>
              <a:t>most bits flipped</a:t>
            </a:r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6217" y="20211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562600" y="20574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1 0 1 1 1 1 1 1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1086" y="2019300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16217" y="13353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62600" y="13716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1 1 1 1 1 1 1 1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7961086" y="1333500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893105" y="2123661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06278" y="27069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552661" y="2743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1 0 1 1 0 0 1 1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7951147" y="2705100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49278" y="2819400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924261" y="2829339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16217" y="33927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562600" y="3429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1 0 0 1 0 0 1 0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7961086" y="3390900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7457661" y="3505200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6152322" y="3515139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16217" y="40785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562600" y="41148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0 0 0 1 0 0 0 0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7961086" y="4076700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628861" y="4191000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199244" y="4200939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17932" y="48024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64315" y="48387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0 0 0 0 0 0 0 0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7962801" y="4800600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30" name="Rounded Rectangle 29"/>
          <p:cNvSpPr/>
          <p:nvPr/>
        </p:nvSpPr>
        <p:spPr>
          <a:xfrm>
            <a:off x="6416566" y="4924839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16217" y="57549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2600" y="5791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5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5791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Final results: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009484"/>
      </p:ext>
    </p:extLst>
  </p:cSld>
  <p:clrMapOvr>
    <a:masterClrMapping/>
  </p:clrMapOvr>
  <p:transition advTm="532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8" grpId="0" animBg="1"/>
      <p:bldP spid="39" grpId="0"/>
      <p:bldP spid="40" grpId="0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/>
      <p:bldP spid="54" grpId="0"/>
      <p:bldP spid="55" grpId="0" animBg="1"/>
      <p:bldP spid="56" grpId="0" animBg="1"/>
      <p:bldP spid="26" grpId="0" animBg="1"/>
      <p:bldP spid="27" grpId="0"/>
      <p:bldP spid="28" grpId="0"/>
      <p:bldP spid="30" grpId="0" animBg="1"/>
      <p:bldP spid="31" grpId="0" animBg="1"/>
      <p:bldP spid="3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 test board </a:t>
            </a:r>
          </a:p>
          <a:p>
            <a:pPr lvl="1"/>
            <a:r>
              <a:rPr lang="en-US" dirty="0" smtClean="0"/>
              <a:t>ARM microcontroller</a:t>
            </a:r>
          </a:p>
          <a:p>
            <a:pPr lvl="1"/>
            <a:r>
              <a:rPr lang="en-US" dirty="0" smtClean="0"/>
              <a:t>Socket for commercial </a:t>
            </a:r>
            <a:br>
              <a:rPr lang="en-US" dirty="0" smtClean="0"/>
            </a:br>
            <a:r>
              <a:rPr lang="en-US" dirty="0" smtClean="0"/>
              <a:t>off-the-shelf (COTS) Flash</a:t>
            </a:r>
          </a:p>
          <a:p>
            <a:pPr lvl="1"/>
            <a:r>
              <a:rPr lang="en-US" dirty="0" smtClean="0"/>
              <a:t>USB output</a:t>
            </a:r>
          </a:p>
          <a:p>
            <a:pPr lvl="1"/>
            <a:r>
              <a:rPr lang="en-US" dirty="0" smtClean="0"/>
              <a:t>All components </a:t>
            </a:r>
            <a:br>
              <a:rPr lang="en-US" dirty="0" smtClean="0"/>
            </a:br>
            <a:r>
              <a:rPr lang="en-US" dirty="0" smtClean="0"/>
              <a:t>available COTS</a:t>
            </a:r>
          </a:p>
          <a:p>
            <a:r>
              <a:rPr lang="en-US" dirty="0" smtClean="0"/>
              <a:t>Flash chips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15775"/>
            <a:ext cx="4267200" cy="257522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1" y="4800600"/>
          <a:ext cx="6857999" cy="1737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22555"/>
                <a:gridCol w="1517002"/>
                <a:gridCol w="1495122"/>
                <a:gridCol w="1823320"/>
              </a:tblGrid>
              <a:tr h="3277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/>
                        <a:t>Manufacturer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Capacity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/>
                        <a:t>Quantity</a:t>
                      </a:r>
                      <a:endParaRPr lang="en-US" sz="3200" spc="-5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Technology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77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err="1"/>
                        <a:t>Numonyx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4Gbit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3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57nm SLC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77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err="1"/>
                        <a:t>Hynix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4Gbit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10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SLC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2775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/>
                        <a:t>Micron</a:t>
                      </a:r>
                      <a:endParaRPr lang="en-US" sz="3200" spc="-5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2Gbit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24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34nm SLC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  <a:tr h="33262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/>
                        <a:t>Micron</a:t>
                      </a:r>
                      <a:endParaRPr lang="en-US" sz="3200" spc="-5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/>
                        <a:t>16Gbit</a:t>
                      </a:r>
                      <a:endParaRPr lang="en-US" sz="3200" spc="-5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5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/>
                        <a:t>MLC</a:t>
                      </a:r>
                      <a:endParaRPr lang="en-US" sz="3200" spc="-5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45720" marR="45720" marT="0" marB="0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Tm="1736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Program Number Fingerprints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43200"/>
            <a:ext cx="4114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C:\Users\Yinglei\Documents\MATLAB\diffpag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2672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1295400"/>
            <a:ext cx="3707970" cy="685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1" y="2290652"/>
            <a:ext cx="22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page, same chip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3615" y="2297668"/>
            <a:ext cx="266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page, different chips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1447802"/>
            <a:ext cx="282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Correlation Function: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4255732"/>
      </p:ext>
    </p:extLst>
  </p:cSld>
  <p:clrMapOvr>
    <a:masterClrMapping/>
  </p:clrMapOvr>
  <p:transition advTm="39308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Larger Scale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 </a:t>
            </a:r>
            <a:r>
              <a:rPr lang="en-US" dirty="0" smtClean="0"/>
              <a:t>Micron chips</a:t>
            </a:r>
          </a:p>
          <a:p>
            <a:endParaRPr lang="en-US" dirty="0"/>
          </a:p>
          <a:p>
            <a:r>
              <a:rPr lang="en-US" dirty="0"/>
              <a:t>24 pages </a:t>
            </a:r>
            <a:r>
              <a:rPr lang="en-US" dirty="0" smtClean="0"/>
              <a:t>from </a:t>
            </a:r>
            <a:r>
              <a:rPr lang="en-US" dirty="0"/>
              <a:t>each chip </a:t>
            </a:r>
          </a:p>
          <a:p>
            <a:endParaRPr lang="en-US" dirty="0"/>
          </a:p>
          <a:p>
            <a:r>
              <a:rPr lang="en-US" dirty="0"/>
              <a:t>10 measurements from each page</a:t>
            </a:r>
          </a:p>
          <a:p>
            <a:pPr lvl="1"/>
            <a:r>
              <a:rPr lang="en-US" dirty="0"/>
              <a:t>16,384 bits per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855855-3860-FC4F-86F1-4EC2EB8630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3414"/>
      </p:ext>
    </p:extLst>
  </p:cSld>
  <p:clrMapOvr>
    <a:masterClrMapping/>
  </p:clrMapOvr>
  <p:transition advTm="1962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Uniqueness (Inter-Chip Variations)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measurements </a:t>
            </a:r>
            <a:r>
              <a:rPr lang="en-US" dirty="0"/>
              <a:t>of the same page on different chips</a:t>
            </a:r>
          </a:p>
          <a:p>
            <a:pPr lvl="1"/>
            <a:r>
              <a:rPr lang="en-US" dirty="0"/>
              <a:t>66,240 pairs compared </a:t>
            </a:r>
          </a:p>
          <a:p>
            <a:pPr lvl="2"/>
            <a:r>
              <a:rPr lang="en-US" dirty="0"/>
              <a:t>(24 chips choose 2)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/>
              <a:t>24 pages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/>
              <a:t>10 </a:t>
            </a:r>
            <a:r>
              <a:rPr lang="en-US" dirty="0" smtClean="0"/>
              <a:t>measurements</a:t>
            </a:r>
          </a:p>
          <a:p>
            <a:pPr lvl="1"/>
            <a:r>
              <a:rPr lang="en-US" dirty="0" smtClean="0"/>
              <a:t>Histogram with Gaussian fit in red outline</a:t>
            </a:r>
          </a:p>
          <a:p>
            <a:pPr marL="274320"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855855-3860-FC4F-86F1-4EC2EB8630B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74" y="3666331"/>
            <a:ext cx="5091883" cy="28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7308"/>
      </p:ext>
    </p:extLst>
  </p:cSld>
  <p:clrMapOvr>
    <a:masterClrMapping/>
  </p:clrMapOvr>
  <p:transition advTm="7658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Robustness (Intra-chip variations)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smtClean="0"/>
              <a:t>multiple measurements </a:t>
            </a:r>
            <a:r>
              <a:rPr lang="en-US" dirty="0"/>
              <a:t>from the same page </a:t>
            </a:r>
            <a:r>
              <a:rPr lang="en-US" dirty="0" smtClean="0"/>
              <a:t>on the same chip</a:t>
            </a:r>
            <a:endParaRPr lang="en-US" dirty="0"/>
          </a:p>
          <a:p>
            <a:pPr lvl="1"/>
            <a:r>
              <a:rPr lang="en-US" dirty="0"/>
              <a:t>25,920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855855-3860-FC4F-86F1-4EC2EB8630B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0" y="3138750"/>
            <a:ext cx="6214210" cy="3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47079"/>
      </p:ext>
    </p:extLst>
  </p:cSld>
  <p:clrMapOvr>
    <a:masterClrMapping/>
  </p:clrMapOvr>
  <p:transition advTm="2497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  <a:p>
            <a:pPr lvl="1"/>
            <a:r>
              <a:rPr lang="en-US" dirty="0"/>
              <a:t>Measurements from different pages show as the same page</a:t>
            </a:r>
          </a:p>
          <a:p>
            <a:pPr lvl="1"/>
            <a:r>
              <a:rPr lang="en-US" dirty="0"/>
              <a:t>Probability from overlapping Gaussians is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baseline="30000" dirty="0" smtClean="0">
                <a:solidFill>
                  <a:srgbClr val="FF0000"/>
                </a:solidFill>
              </a:rPr>
              <a:t>-815</a:t>
            </a:r>
            <a:endParaRPr lang="en-US" b="1" baseline="300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False positives</a:t>
            </a:r>
          </a:p>
          <a:p>
            <a:pPr lvl="1"/>
            <a:r>
              <a:rPr lang="en-US" dirty="0"/>
              <a:t>Measurements from same page show as two different pages</a:t>
            </a:r>
          </a:p>
          <a:p>
            <a:pPr lvl="1"/>
            <a:r>
              <a:rPr lang="en-US" dirty="0"/>
              <a:t>Probability from overlapping Gaussians is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baseline="30000" dirty="0" smtClean="0">
                <a:solidFill>
                  <a:srgbClr val="FF0000"/>
                </a:solidFill>
              </a:rPr>
              <a:t>-539</a:t>
            </a:r>
          </a:p>
          <a:p>
            <a:pPr lvl="1"/>
            <a:endParaRPr lang="en-US" dirty="0"/>
          </a:p>
          <a:p>
            <a:r>
              <a:rPr lang="en-US" dirty="0" smtClean="0"/>
              <a:t>Time	</a:t>
            </a:r>
          </a:p>
          <a:p>
            <a:pPr lvl="1"/>
            <a:r>
              <a:rPr lang="en-US" dirty="0" smtClean="0"/>
              <a:t>~10 seconds for </a:t>
            </a:r>
            <a:r>
              <a:rPr lang="en-US" dirty="0"/>
              <a:t>all 16,384 bits in one </a:t>
            </a:r>
            <a:r>
              <a:rPr lang="en-US" dirty="0" smtClean="0"/>
              <a:t>page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 1 second </a:t>
            </a:r>
            <a:r>
              <a:rPr lang="en-US" dirty="0" smtClean="0"/>
              <a:t>for a 1,024-bit fingerprint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855855-3860-FC4F-86F1-4EC2EB8630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3640"/>
      </p:ext>
    </p:extLst>
  </p:cSld>
  <p:clrMapOvr>
    <a:masterClrMapping/>
  </p:clrMapOvr>
  <p:transition advTm="59484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Yinglei\Dropbox\correlation_tem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80" y="1174532"/>
            <a:ext cx="4536154" cy="256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Yinglei\Dropbox\correlation_agin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2" y="3841530"/>
            <a:ext cx="4476469" cy="25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Temperature Variation and 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322552"/>
            <a:ext cx="4038600" cy="5069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Temperature</a:t>
            </a:r>
          </a:p>
          <a:p>
            <a:pPr lvl="1"/>
            <a:r>
              <a:rPr lang="en-US" dirty="0"/>
              <a:t>Correlation between </a:t>
            </a:r>
            <a:r>
              <a:rPr lang="en-US" dirty="0" smtClean="0"/>
              <a:t>measurements 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same </a:t>
            </a:r>
            <a:r>
              <a:rPr lang="en-US" dirty="0"/>
              <a:t>pages is lower, </a:t>
            </a:r>
            <a:br>
              <a:rPr lang="en-US" dirty="0"/>
            </a:br>
            <a:r>
              <a:rPr lang="en-US" dirty="0"/>
              <a:t>but high enough</a:t>
            </a:r>
          </a:p>
          <a:p>
            <a:endParaRPr lang="en-US" dirty="0"/>
          </a:p>
          <a:p>
            <a:r>
              <a:rPr lang="en-US" dirty="0" smtClean="0"/>
              <a:t>Aging</a:t>
            </a:r>
          </a:p>
          <a:p>
            <a:pPr lvl="1"/>
            <a:r>
              <a:rPr lang="en-US" dirty="0" smtClean="0"/>
              <a:t>Flash memory chips change with aging (program/erase stress)</a:t>
            </a:r>
            <a:endParaRPr lang="en-US" dirty="0"/>
          </a:p>
          <a:p>
            <a:pPr lvl="1"/>
            <a:r>
              <a:rPr lang="en-US" dirty="0"/>
              <a:t>Correlation is again</a:t>
            </a:r>
            <a:br>
              <a:rPr lang="en-US" dirty="0"/>
            </a:br>
            <a:r>
              <a:rPr lang="en-US" dirty="0" smtClean="0"/>
              <a:t>reduced, </a:t>
            </a:r>
            <a:r>
              <a:rPr lang="en-US" dirty="0"/>
              <a:t>but high </a:t>
            </a:r>
            <a:r>
              <a:rPr lang="en-US" dirty="0" smtClean="0"/>
              <a:t>enough even</a:t>
            </a:r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dirty="0"/>
              <a:t>500,000 cycles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00" y="6553202"/>
            <a:ext cx="2133600" cy="212725"/>
          </a:xfrm>
        </p:spPr>
        <p:txBody>
          <a:bodyPr/>
          <a:lstStyle/>
          <a:p>
            <a:fld id="{F7855855-3860-FC4F-86F1-4EC2EB8630B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Down Arrow 2"/>
          <p:cNvSpPr/>
          <p:nvPr/>
        </p:nvSpPr>
        <p:spPr>
          <a:xfrm flipV="1">
            <a:off x="5515302" y="6172200"/>
            <a:ext cx="47298" cy="178488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6324602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Specified flash chip lifetime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523638"/>
      </p:ext>
    </p:extLst>
  </p:cSld>
  <p:clrMapOvr>
    <a:masterClrMapping/>
  </p:clrMapOvr>
  <p:transition advTm="829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/>
              <a:t>Flash memory basics</a:t>
            </a:r>
          </a:p>
          <a:p>
            <a:r>
              <a:rPr lang="en-US" dirty="0"/>
              <a:t>Device fingerprinting</a:t>
            </a:r>
          </a:p>
          <a:p>
            <a:r>
              <a:rPr lang="en-US" dirty="0" smtClean="0"/>
              <a:t>True Random </a:t>
            </a:r>
            <a:r>
              <a:rPr lang="en-US" dirty="0"/>
              <a:t>number generation (RNG)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399"/>
      </p:ext>
    </p:extLst>
  </p:cSld>
  <p:clrMapOvr>
    <a:masterClrMapping/>
  </p:clrMapOvr>
  <p:transition advTm="1643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Fingerprint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take to fully characterize and memorize fingerprints for the entire Flash chip? </a:t>
            </a:r>
          </a:p>
          <a:p>
            <a:pPr lvl="1"/>
            <a:r>
              <a:rPr lang="en-US" dirty="0" smtClean="0"/>
              <a:t>Takes about 10 bits to store ordering</a:t>
            </a:r>
          </a:p>
          <a:p>
            <a:pPr lvl="2"/>
            <a:r>
              <a:rPr lang="en-US" sz="2400" b="1" dirty="0" smtClean="0">
                <a:solidFill>
                  <a:srgbClr val="FF0000"/>
                </a:solidFill>
              </a:rPr>
              <a:t>10x storage</a:t>
            </a:r>
          </a:p>
          <a:p>
            <a:pPr lvl="1"/>
            <a:r>
              <a:rPr lang="en-US" dirty="0" smtClean="0"/>
              <a:t>Many pages, ~10 seconds to characterize a page</a:t>
            </a:r>
          </a:p>
          <a:p>
            <a:pPr lvl="2"/>
            <a:r>
              <a:rPr lang="en-US" sz="2400" dirty="0" smtClean="0"/>
              <a:t>16Gbit </a:t>
            </a:r>
            <a:r>
              <a:rPr lang="en-US" sz="2400" dirty="0" smtClean="0">
                <a:sym typeface="Wingdings"/>
              </a:rPr>
              <a:t> 1 million pages  </a:t>
            </a: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~17 weeks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855855-3860-FC4F-86F1-4EC2EB8630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9961"/>
      </p:ext>
    </p:extLst>
  </p:cSld>
  <p:clrMapOvr>
    <a:masterClrMapping/>
  </p:clrMapOvr>
  <p:transition advTm="6195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memory basics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Device fingerprinting</a:t>
            </a:r>
          </a:p>
          <a:p>
            <a:r>
              <a:rPr lang="en-US" dirty="0" smtClean="0"/>
              <a:t>True Random number generation (RNG)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0174"/>
      </p:ext>
    </p:extLst>
  </p:cSld>
  <p:clrMapOvr>
    <a:masterClrMapping/>
  </p:clrMapOvr>
  <p:transition advTm="5299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Noises in Flash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noises</a:t>
            </a:r>
          </a:p>
          <a:p>
            <a:pPr lvl="1"/>
            <a:r>
              <a:rPr lang="en-US" dirty="0" smtClean="0"/>
              <a:t>Thermal noise (without quantum property)</a:t>
            </a:r>
          </a:p>
          <a:p>
            <a:pPr lvl="1"/>
            <a:r>
              <a:rPr lang="en-US" dirty="0" smtClean="0"/>
              <a:t>Random telegraph noise (RTN, caused by single electron capture and emission in the device, quantum noise)</a:t>
            </a:r>
          </a:p>
          <a:p>
            <a:r>
              <a:rPr lang="en-US" dirty="0" smtClean="0"/>
              <a:t>Noise extraction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30433" y="4710270"/>
            <a:ext cx="5715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 flipH="1" flipV="1">
            <a:off x="1816233" y="4634070"/>
            <a:ext cx="152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5550827" y="4633276"/>
            <a:ext cx="152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3727516" y="4622402"/>
            <a:ext cx="152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28800" y="4160985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19739" y="4160985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37183" y="4160985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48000" y="4160985"/>
            <a:ext cx="3810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390615" y="3981271"/>
            <a:ext cx="7494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11433" y="471027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th</a:t>
            </a:r>
            <a:r>
              <a:rPr lang="en-US" sz="2400" dirty="0" smtClean="0"/>
              <a:t> ‘1’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245233" y="469212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th</a:t>
            </a:r>
            <a:r>
              <a:rPr lang="en-US" sz="2400" dirty="0" smtClean="0"/>
              <a:t> ‘0’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178432" y="4100672"/>
            <a:ext cx="4127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Single Electron Capture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78432" y="3784204"/>
            <a:ext cx="3695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Single Electron Emission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30882" y="4719937"/>
            <a:ext cx="266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Threshold Voltage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637761" y="3676473"/>
            <a:ext cx="241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Partial Programs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3447852" y="4317602"/>
            <a:ext cx="749432" cy="1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87683" y="3676471"/>
            <a:ext cx="0" cy="175260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44883" y="3676471"/>
            <a:ext cx="0" cy="175260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019301" y="5258522"/>
            <a:ext cx="1485901" cy="907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14800" y="5257802"/>
            <a:ext cx="1511433" cy="57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1918" y="5276673"/>
            <a:ext cx="482732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28800" y="5352873"/>
            <a:ext cx="153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Stable ‘1’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483233" y="5352873"/>
            <a:ext cx="153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Stable ‘0’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282884" y="5352873"/>
            <a:ext cx="136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Thermal noise region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spd="slow" advTm="707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68" grpId="0"/>
      <p:bldP spid="39" grpId="0"/>
      <p:bldP spid="71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Observed Noise Types</a:t>
            </a:r>
            <a:endParaRPr lang="en-US" dirty="0"/>
          </a:p>
        </p:txBody>
      </p:sp>
      <p:pic>
        <p:nvPicPr>
          <p:cNvPr id="4" name="Picture 3" descr="C:\Users\Yinglei\Documents\MATLAB\noRT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auto">
          <a:xfrm>
            <a:off x="152400" y="1752600"/>
            <a:ext cx="44958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252483"/>
            <a:ext cx="8534400" cy="522451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Want RTN as quantum noise from single electron interaction</a:t>
            </a:r>
            <a:endParaRPr lang="en-US" sz="2400" b="1" dirty="0"/>
          </a:p>
        </p:txBody>
      </p:sp>
      <p:pic>
        <p:nvPicPr>
          <p:cNvPr id="7" name="Picture 6" descr="C:\Users\Yinglei\Documents\MATLAB\perRTN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"/>
          <a:stretch>
            <a:fillRect/>
          </a:stretch>
        </p:blipFill>
        <p:spPr bwMode="auto">
          <a:xfrm>
            <a:off x="4648200" y="1752600"/>
            <a:ext cx="43434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Yinglei\Documents\MATLAB\RTNthermal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2"/>
          <a:stretch>
            <a:fillRect/>
          </a:stretch>
        </p:blipFill>
        <p:spPr bwMode="auto">
          <a:xfrm>
            <a:off x="152400" y="4083050"/>
            <a:ext cx="4495800" cy="24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Yinglei\Documents\MATLAB\RTNthermal_movavg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5"/>
          <a:stretch>
            <a:fillRect/>
          </a:stretch>
        </p:blipFill>
        <p:spPr bwMode="auto">
          <a:xfrm>
            <a:off x="4648200" y="4083050"/>
            <a:ext cx="4267200" cy="254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590801" y="2362200"/>
            <a:ext cx="1299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Pure thermal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7264" y="2438400"/>
            <a:ext cx="533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RTN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48006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RTN + Thermal Noise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4876802"/>
            <a:ext cx="2286000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Moving average from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RTN + Thermal Noise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611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2"/>
            <a:ext cx="4953000" cy="5224517"/>
          </a:xfrm>
        </p:spPr>
        <p:txBody>
          <a:bodyPr>
            <a:noAutofit/>
          </a:bodyPr>
          <a:lstStyle/>
          <a:p>
            <a:r>
              <a:rPr lang="en-US" dirty="0" smtClean="0"/>
              <a:t>Erase	</a:t>
            </a:r>
          </a:p>
          <a:p>
            <a:r>
              <a:rPr lang="en-US" dirty="0" smtClean="0"/>
              <a:t>Partial program</a:t>
            </a:r>
          </a:p>
          <a:p>
            <a:r>
              <a:rPr lang="en-US" dirty="0" smtClean="0"/>
              <a:t>Read the page N times, if one oscillating bit shows RTN, record its position and partial program number</a:t>
            </a:r>
          </a:p>
          <a:p>
            <a:r>
              <a:rPr lang="en-US" dirty="0" smtClean="0"/>
              <a:t>Repeat above 2 steps until all bits are programmed</a:t>
            </a:r>
            <a:endParaRPr lang="en-US" dirty="0"/>
          </a:p>
          <a:p>
            <a:r>
              <a:rPr lang="en-US" dirty="0" smtClean="0"/>
              <a:t>Erase, partial program all RTN bits to proper level</a:t>
            </a:r>
          </a:p>
          <a:p>
            <a:r>
              <a:rPr lang="en-US" dirty="0" smtClean="0"/>
              <a:t>Read these bits M times</a:t>
            </a:r>
          </a:p>
          <a:p>
            <a:r>
              <a:rPr lang="en-US" dirty="0" err="1" smtClean="0"/>
              <a:t>Debiasing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16217" y="11448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961086" y="1143000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70084" y="11531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01140" y="1152939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060472" y="1146312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6332084" y="11531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583018" y="11531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865484" y="1152939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7104023" y="11531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7372379" y="11531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94" name="Rectangle 93"/>
          <p:cNvSpPr/>
          <p:nvPr/>
        </p:nvSpPr>
        <p:spPr>
          <a:xfrm>
            <a:off x="5516217" y="17925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961086" y="1790700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5570084" y="18008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97" name="TextBox 96"/>
          <p:cNvSpPr txBox="1"/>
          <p:nvPr/>
        </p:nvSpPr>
        <p:spPr>
          <a:xfrm>
            <a:off x="5801140" y="1800639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98" name="TextBox 97"/>
          <p:cNvSpPr txBox="1"/>
          <p:nvPr/>
        </p:nvSpPr>
        <p:spPr>
          <a:xfrm>
            <a:off x="6060472" y="1794012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6332084" y="18008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3018" y="18008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865484" y="1800639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104023" y="18008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72379" y="18008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91201" y="1792356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867400" y="1855305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5516217" y="2448525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961086" y="2446683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570084" y="2456863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69496" y="2456622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808623" y="2438641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332084" y="2456863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583018" y="2456863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865484" y="2456622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104023" y="2456863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372379" y="2456863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059557" y="2448339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79" name="Rounded Rectangle 178"/>
          <p:cNvSpPr/>
          <p:nvPr/>
        </p:nvSpPr>
        <p:spPr>
          <a:xfrm>
            <a:off x="6135756" y="2511288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5539410" y="3104267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7984279" y="3102425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593277" y="3112605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7117277" y="3112364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831816" y="3094383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355277" y="3112605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606211" y="3112605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888677" y="3112364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066184" y="3104322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89" name="TextBox 188"/>
          <p:cNvSpPr txBox="1"/>
          <p:nvPr/>
        </p:nvSpPr>
        <p:spPr>
          <a:xfrm>
            <a:off x="7395572" y="3112605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107338" y="3104081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91" name="Rounded Rectangle 190"/>
          <p:cNvSpPr/>
          <p:nvPr/>
        </p:nvSpPr>
        <p:spPr>
          <a:xfrm>
            <a:off x="7193476" y="3167030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6553200" y="3505202"/>
            <a:ext cx="99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93" name="Rectangle 192"/>
          <p:cNvSpPr/>
          <p:nvPr/>
        </p:nvSpPr>
        <p:spPr>
          <a:xfrm>
            <a:off x="5572539" y="48405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8017408" y="4838700"/>
            <a:ext cx="72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7162801" y="4850295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5570084" y="4848639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97" name="TextBox 196"/>
          <p:cNvSpPr txBox="1"/>
          <p:nvPr/>
        </p:nvSpPr>
        <p:spPr>
          <a:xfrm>
            <a:off x="5864945" y="4830658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6388406" y="48488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6639340" y="48488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6921806" y="4848639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6099313" y="4840597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428701" y="48488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03" name="TextBox 202"/>
          <p:cNvSpPr txBox="1"/>
          <p:nvPr/>
        </p:nvSpPr>
        <p:spPr>
          <a:xfrm>
            <a:off x="5560145" y="4840356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04" name="Rounded Rectangle 203"/>
          <p:cNvSpPr/>
          <p:nvPr/>
        </p:nvSpPr>
        <p:spPr>
          <a:xfrm>
            <a:off x="5648739" y="4903305"/>
            <a:ext cx="228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5572539" y="5983542"/>
            <a:ext cx="2286000" cy="569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7848600" y="5981700"/>
            <a:ext cx="165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Parallel</a:t>
            </a:r>
            <a:endParaRPr lang="en-US" sz="2800" dirty="0"/>
          </a:p>
        </p:txBody>
      </p:sp>
      <p:sp>
        <p:nvSpPr>
          <p:cNvPr id="207" name="TextBox 206"/>
          <p:cNvSpPr txBox="1"/>
          <p:nvPr/>
        </p:nvSpPr>
        <p:spPr>
          <a:xfrm>
            <a:off x="7162801" y="5993295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361044" y="5991639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0 0 0</a:t>
            </a:r>
            <a:endParaRPr lang="en-US" sz="2800" dirty="0"/>
          </a:p>
        </p:txBody>
      </p:sp>
      <p:sp>
        <p:nvSpPr>
          <p:cNvPr id="209" name="TextBox 208"/>
          <p:cNvSpPr txBox="1"/>
          <p:nvPr/>
        </p:nvSpPr>
        <p:spPr>
          <a:xfrm>
            <a:off x="5864945" y="5973658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596589" y="5983597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099313" y="5983597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428701" y="5991880"/>
            <a:ext cx="37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6361044" y="598359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1 1 1</a:t>
            </a:r>
            <a:endParaRPr lang="en-US" sz="2800" dirty="0"/>
          </a:p>
        </p:txBody>
      </p:sp>
      <p:sp>
        <p:nvSpPr>
          <p:cNvPr id="216" name="Rounded Rectangle 215"/>
          <p:cNvSpPr/>
          <p:nvPr/>
        </p:nvSpPr>
        <p:spPr>
          <a:xfrm>
            <a:off x="6437244" y="6049858"/>
            <a:ext cx="725556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748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"/>
                            </p:stCondLst>
                            <p:childTnLst>
                              <p:par>
                                <p:cTn id="10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800"/>
                            </p:stCondLst>
                            <p:childTnLst>
                              <p:par>
                                <p:cTn id="150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100"/>
                            </p:stCondLst>
                            <p:childTnLst>
                              <p:par>
                                <p:cTn id="1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" presetID="1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4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7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4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94" grpId="0" animBg="1"/>
      <p:bldP spid="95" grpId="0"/>
      <p:bldP spid="96" grpId="0"/>
      <p:bldP spid="97" grpId="0"/>
      <p:bldP spid="97" grpId="1"/>
      <p:bldP spid="97" grpId="2"/>
      <p:bldP spid="97" grpId="3"/>
      <p:bldP spid="97" grpId="4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4" grpId="1"/>
      <p:bldP spid="104" grpId="2"/>
      <p:bldP spid="104" grpId="3"/>
      <p:bldP spid="105" grpId="0" animBg="1"/>
      <p:bldP spid="168" grpId="0" animBg="1"/>
      <p:bldP spid="169" grpId="0"/>
      <p:bldP spid="170" grpId="0"/>
      <p:bldP spid="171" grpId="0"/>
      <p:bldP spid="171" grpId="1"/>
      <p:bldP spid="171" grpId="2"/>
      <p:bldP spid="171" grpId="3"/>
      <p:bldP spid="171" grpId="4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8" grpId="1"/>
      <p:bldP spid="178" grpId="2"/>
      <p:bldP spid="178" grpId="3"/>
      <p:bldP spid="179" grpId="0" animBg="1"/>
      <p:bldP spid="180" grpId="0" animBg="1"/>
      <p:bldP spid="181" grpId="0"/>
      <p:bldP spid="182" grpId="0"/>
      <p:bldP spid="183" grpId="0"/>
      <p:bldP spid="183" grpId="1"/>
      <p:bldP spid="183" grpId="2"/>
      <p:bldP spid="183" grpId="3"/>
      <p:bldP spid="183" grpId="4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0" grpId="1"/>
      <p:bldP spid="190" grpId="2"/>
      <p:bldP spid="190" grpId="3"/>
      <p:bldP spid="191" grpId="0" animBg="1"/>
      <p:bldP spid="192" grpId="0"/>
      <p:bldP spid="193" grpId="0" animBg="1"/>
      <p:bldP spid="194" grpId="0"/>
      <p:bldP spid="195" grpId="0"/>
      <p:bldP spid="196" grpId="0"/>
      <p:bldP spid="196" grpId="1"/>
      <p:bldP spid="196" grpId="2"/>
      <p:bldP spid="196" grpId="3"/>
      <p:bldP spid="196" grpId="4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3" grpId="1"/>
      <p:bldP spid="203" grpId="2"/>
      <p:bldP spid="203" grpId="3"/>
      <p:bldP spid="204" grpId="0" animBg="1"/>
      <p:bldP spid="205" grpId="0" animBg="1"/>
      <p:bldP spid="206" grpId="0"/>
      <p:bldP spid="207" grpId="0"/>
      <p:bldP spid="208" grpId="0"/>
      <p:bldP spid="208" grpId="1"/>
      <p:bldP spid="208" grpId="2"/>
      <p:bldP spid="208" grpId="3"/>
      <p:bldP spid="208" grpId="4"/>
      <p:bldP spid="209" grpId="0"/>
      <p:bldP spid="212" grpId="0"/>
      <p:bldP spid="213" grpId="0"/>
      <p:bldP spid="214" grpId="0"/>
      <p:bldP spid="215" grpId="0"/>
      <p:bldP spid="215" grpId="1"/>
      <p:bldP spid="215" grpId="2"/>
      <p:bldP spid="215" grpId="3"/>
      <p:bldP spid="2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NIST Statistical Test Suite 2.2.1 </a:t>
            </a:r>
            <a:r>
              <a:rPr lang="en-US" dirty="0" smtClean="0"/>
              <a:t>(Aug. 2010)</a:t>
            </a:r>
            <a:endParaRPr lang="en-US" dirty="0"/>
          </a:p>
          <a:p>
            <a:pPr lvl="1"/>
            <a:r>
              <a:rPr lang="en-US" dirty="0"/>
              <a:t>15 </a:t>
            </a:r>
            <a:r>
              <a:rPr lang="en-US" dirty="0" smtClean="0"/>
              <a:t>tests</a:t>
            </a:r>
          </a:p>
          <a:p>
            <a:pPr lvl="1"/>
            <a:endParaRPr lang="en-US" dirty="0"/>
          </a:p>
          <a:p>
            <a:r>
              <a:rPr lang="en-US" dirty="0"/>
              <a:t>10 sequences of 200,000 bits </a:t>
            </a:r>
          </a:p>
          <a:p>
            <a:pPr lvl="1"/>
            <a:r>
              <a:rPr lang="en-US" dirty="0"/>
              <a:t>Generated from flash bits with pure RTN </a:t>
            </a:r>
          </a:p>
          <a:p>
            <a:pPr lvl="1"/>
            <a:r>
              <a:rPr lang="en-US" b="1" dirty="0"/>
              <a:t>All pass</a:t>
            </a:r>
            <a:r>
              <a:rPr lang="en-US" b="1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10 sequences of 600,00 bits tested</a:t>
            </a:r>
          </a:p>
          <a:p>
            <a:pPr lvl="1"/>
            <a:r>
              <a:rPr lang="en-US" dirty="0" smtClean="0"/>
              <a:t>Generated from flash bits with RTN components</a:t>
            </a:r>
            <a:endParaRPr lang="en-US" dirty="0"/>
          </a:p>
          <a:p>
            <a:pPr lvl="1"/>
            <a:r>
              <a:rPr lang="en-US" b="1" dirty="0"/>
              <a:t>All pass!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64731"/>
      </p:ext>
    </p:extLst>
  </p:cSld>
  <p:clrMapOvr>
    <a:masterClrMapping/>
  </p:clrMapOvr>
  <p:transition advTm="30738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Throughput: bits with Pure RTN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94130"/>
              </p:ext>
            </p:extLst>
          </p:nvPr>
        </p:nvGraphicFramePr>
        <p:xfrm>
          <a:off x="533401" y="1295400"/>
          <a:ext cx="8001001" cy="4864608"/>
        </p:xfrm>
        <a:graphic>
          <a:graphicData uri="http://schemas.openxmlformats.org/drawingml/2006/table">
            <a:tbl>
              <a:tblPr/>
              <a:tblGrid>
                <a:gridCol w="2250281"/>
                <a:gridCol w="1333500"/>
                <a:gridCol w="1500188"/>
                <a:gridCol w="1416844"/>
                <a:gridCol w="1500188"/>
              </a:tblGrid>
              <a:tr h="64035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Chip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Hynix SLC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Numonyx SLC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Micron SLC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Micron MLC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35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Reading speed (KHz)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46.5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45.3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43.1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17.8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1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Number of bits characterized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303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478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1030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134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1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Number of  bits identified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9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16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1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Max throughput </a:t>
                      </a: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(Kbits/sec</a:t>
                      </a: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8.03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5.35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2.71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--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1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Avg. </a:t>
                      </a: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throughput </a:t>
                      </a: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(Kbits/sec</a:t>
                      </a: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3.27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1.79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0.848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--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01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Min throughput (bits/sec)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107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34.8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8.14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--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842968" y="2667000"/>
            <a:ext cx="5691432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1" y="4038600"/>
            <a:ext cx="57150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19401" y="4800600"/>
            <a:ext cx="57150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317408"/>
      </p:ext>
    </p:extLst>
  </p:cSld>
  <p:clrMapOvr>
    <a:masterClrMapping/>
  </p:clrMapOvr>
  <p:transition advTm="438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770"/>
            <a:ext cx="8991600" cy="730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Throughput: bits with RTN component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51690"/>
              </p:ext>
            </p:extLst>
          </p:nvPr>
        </p:nvGraphicFramePr>
        <p:xfrm>
          <a:off x="609600" y="1295398"/>
          <a:ext cx="7696200" cy="4876802"/>
        </p:xfrm>
        <a:graphic>
          <a:graphicData uri="http://schemas.openxmlformats.org/drawingml/2006/table">
            <a:tbl>
              <a:tblPr/>
              <a:tblGrid>
                <a:gridCol w="2180591"/>
                <a:gridCol w="1410970"/>
                <a:gridCol w="1539240"/>
                <a:gridCol w="1282700"/>
                <a:gridCol w="1282699"/>
              </a:tblGrid>
              <a:tr h="6966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Chip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err="1">
                          <a:latin typeface="+mn-lt"/>
                          <a:ea typeface="宋体"/>
                          <a:cs typeface="Arial"/>
                        </a:rPr>
                        <a:t>Hynix</a:t>
                      </a: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 SLC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Numonyx SLC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Micron SLC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Micron MLC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Reading speed (KHz)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46.5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45.3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43.1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17.8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Number of bits characterized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303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478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1030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>
                          <a:latin typeface="+mn-lt"/>
                          <a:ea typeface="宋体"/>
                          <a:cs typeface="Arial"/>
                        </a:rPr>
                        <a:t>134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Number of  bits identified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27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81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58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28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Max throughput </a:t>
                      </a: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(Kbits/sec</a:t>
                      </a: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11.5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9.68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10.0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3.83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Avg. </a:t>
                      </a: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throughput </a:t>
                      </a: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(Kbits/sec</a:t>
                      </a: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3.28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3.87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3.53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1.26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6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Min throughput (bits/sec)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28.4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10.2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latin typeface="+mn-lt"/>
                          <a:ea typeface="宋体"/>
                          <a:cs typeface="Arial"/>
                        </a:rPr>
                        <a:t>8.14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latin typeface="+mn-lt"/>
                          <a:ea typeface="宋体"/>
                          <a:cs typeface="Arial"/>
                        </a:rPr>
                        <a:t>55.1</a:t>
                      </a:r>
                      <a:endParaRPr lang="en-US" sz="2400" spc="-5" dirty="0">
                        <a:latin typeface="+mn-lt"/>
                        <a:ea typeface="宋体"/>
                        <a:cs typeface="Arial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819400" y="2666998"/>
            <a:ext cx="5474616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31184" y="4114798"/>
            <a:ext cx="5474616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1184" y="4800598"/>
            <a:ext cx="5474616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629400" y="6553202"/>
            <a:ext cx="2133600" cy="212725"/>
          </a:xfrm>
        </p:spPr>
        <p:txBody>
          <a:bodyPr/>
          <a:lstStyle/>
          <a:p>
            <a:fld id="{DD75F2B9-571E-4DF6-A521-429A1E664A5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8238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use </a:t>
            </a:r>
            <a:r>
              <a:rPr lang="en-US" sz="2800" b="1" dirty="0" smtClean="0">
                <a:solidFill>
                  <a:srgbClr val="FF0000"/>
                </a:solidFill>
              </a:rPr>
              <a:t>all</a:t>
            </a:r>
            <a:r>
              <a:rPr lang="en-US" sz="2800" dirty="0" smtClean="0"/>
              <a:t> of the bits if both thermal and RTN are used!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3533192"/>
      </p:ext>
    </p:extLst>
  </p:cSld>
  <p:clrMapOvr>
    <a:masterClrMapping/>
  </p:clrMapOvr>
  <p:transition advTm="358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Environmental </a:t>
            </a:r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22552"/>
            <a:ext cx="8077200" cy="5069104"/>
          </a:xfrm>
        </p:spPr>
        <p:txBody>
          <a:bodyPr/>
          <a:lstStyle/>
          <a:p>
            <a:r>
              <a:rPr lang="en-US" dirty="0"/>
              <a:t>Tested at </a:t>
            </a:r>
            <a:r>
              <a:rPr lang="en-US" dirty="0" smtClean="0">
                <a:latin typeface="Courier New"/>
                <a:cs typeface="Courier New"/>
              </a:rPr>
              <a:t>-</a:t>
            </a:r>
            <a:r>
              <a:rPr lang="en-US" dirty="0" smtClean="0"/>
              <a:t>5 °C </a:t>
            </a:r>
            <a:r>
              <a:rPr lang="en-US" dirty="0"/>
              <a:t>and </a:t>
            </a:r>
            <a:r>
              <a:rPr lang="en-US" dirty="0" smtClean="0">
                <a:latin typeface="Courier New"/>
                <a:cs typeface="Courier New"/>
              </a:rPr>
              <a:t>-</a:t>
            </a:r>
            <a:r>
              <a:rPr lang="en-US" dirty="0" smtClean="0"/>
              <a:t>80 </a:t>
            </a:r>
            <a:r>
              <a:rPr lang="en-US" dirty="0"/>
              <a:t>°C</a:t>
            </a:r>
          </a:p>
          <a:p>
            <a:pPr lvl="1"/>
            <a:r>
              <a:rPr lang="en-US" dirty="0" smtClean="0"/>
              <a:t>Thermal </a:t>
            </a:r>
            <a:r>
              <a:rPr lang="en-US" dirty="0"/>
              <a:t>noise goes down with </a:t>
            </a:r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RTN exists even at low temperature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Aging</a:t>
            </a:r>
          </a:p>
          <a:p>
            <a:pPr lvl="1"/>
            <a:r>
              <a:rPr lang="en-US" dirty="0"/>
              <a:t>Tested at </a:t>
            </a:r>
            <a:r>
              <a:rPr lang="en-US" dirty="0" smtClean="0"/>
              <a:t>10</a:t>
            </a:r>
            <a:r>
              <a:rPr lang="en-US" baseline="30000" dirty="0" smtClean="0"/>
              <a:t>3</a:t>
            </a:r>
            <a:r>
              <a:rPr lang="en-US" dirty="0" smtClean="0"/>
              <a:t> and 10</a:t>
            </a:r>
            <a:r>
              <a:rPr lang="en-US" baseline="30000" dirty="0" smtClean="0"/>
              <a:t>4</a:t>
            </a:r>
            <a:r>
              <a:rPr lang="en-US" dirty="0" smtClean="0"/>
              <a:t> P/E </a:t>
            </a:r>
            <a:r>
              <a:rPr lang="en-US" dirty="0"/>
              <a:t>cycles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noisy bits from </a:t>
            </a:r>
            <a:r>
              <a:rPr lang="en-US" dirty="0" smtClean="0"/>
              <a:t>aging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59098"/>
      </p:ext>
    </p:extLst>
  </p:cSld>
  <p:clrMapOvr>
    <a:masterClrMapping/>
  </p:clrMapOvr>
  <p:transition advTm="45951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memory basics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Device fingerprinting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True Random number generation (RNG)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advTm="255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Security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Device-specific fingerprints or </a:t>
            </a:r>
            <a:r>
              <a:rPr lang="en-US" dirty="0" smtClean="0"/>
              <a:t>secrets</a:t>
            </a:r>
          </a:p>
          <a:p>
            <a:pPr lvl="2"/>
            <a:r>
              <a:rPr lang="en-US" dirty="0" smtClean="0"/>
              <a:t>Physically </a:t>
            </a:r>
            <a:r>
              <a:rPr lang="en-US" dirty="0" err="1" smtClean="0"/>
              <a:t>unclonable</a:t>
            </a:r>
            <a:r>
              <a:rPr lang="en-US" dirty="0" smtClean="0"/>
              <a:t> functions (PUF)</a:t>
            </a:r>
            <a:endParaRPr lang="en-US" dirty="0"/>
          </a:p>
          <a:p>
            <a:pPr lvl="2"/>
            <a:r>
              <a:rPr lang="en-US" dirty="0"/>
              <a:t>Authenticate hardware, bind IP/secret to a device, etc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True </a:t>
            </a:r>
            <a:r>
              <a:rPr lang="en-US" dirty="0"/>
              <a:t>random </a:t>
            </a:r>
            <a:r>
              <a:rPr lang="en-US" dirty="0" smtClean="0"/>
              <a:t>number generators (RNG)</a:t>
            </a:r>
            <a:endParaRPr lang="en-US" dirty="0"/>
          </a:p>
          <a:p>
            <a:pPr lvl="2"/>
            <a:r>
              <a:rPr lang="en-US" dirty="0"/>
              <a:t>Ensure freshness of communication</a:t>
            </a:r>
          </a:p>
          <a:p>
            <a:pPr lvl="2"/>
            <a:r>
              <a:rPr lang="en-US" dirty="0"/>
              <a:t>Pseudo-random numbers on a virtual machine can be </a:t>
            </a:r>
            <a:r>
              <a:rPr lang="en-US" dirty="0" smtClean="0"/>
              <a:t>predictable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743200"/>
            <a:ext cx="1066800" cy="99060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Authentic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IC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76400" y="3429000"/>
            <a:ext cx="914400" cy="2286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PUF</a:t>
            </a: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3276600" y="2514602"/>
            <a:ext cx="2362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Untrusted</a:t>
            </a:r>
            <a:r>
              <a:rPr lang="en-US" sz="1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Supply Chain / Environments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172200" y="2819400"/>
            <a:ext cx="1066800" cy="990600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???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743200" y="3200400"/>
            <a:ext cx="4572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5715000" y="33528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19114" y="4217989"/>
            <a:ext cx="1080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Challenges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179513" y="3657600"/>
            <a:ext cx="6858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41526" y="4217989"/>
            <a:ext cx="1080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Responses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70113" y="3657600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542214" y="2922589"/>
            <a:ext cx="1010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Is this 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authentic?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267200" y="4495800"/>
            <a:ext cx="457200" cy="4572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=?</a:t>
            </a:r>
          </a:p>
        </p:txBody>
      </p:sp>
      <p:cxnSp>
        <p:nvCxnSpPr>
          <p:cNvPr id="16" name="AutoShape 16"/>
          <p:cNvCxnSpPr>
            <a:cxnSpLocks noChangeShapeType="1"/>
            <a:stCxn id="15" idx="2"/>
            <a:endCxn id="12" idx="2"/>
          </p:cNvCxnSpPr>
          <p:nvPr/>
        </p:nvCxnSpPr>
        <p:spPr bwMode="auto">
          <a:xfrm rot="10800000">
            <a:off x="2581900" y="4525766"/>
            <a:ext cx="1685301" cy="198634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15" idx="6"/>
            <a:endCxn id="21" idx="2"/>
          </p:cNvCxnSpPr>
          <p:nvPr/>
        </p:nvCxnSpPr>
        <p:spPr bwMode="auto">
          <a:xfrm flipV="1">
            <a:off x="4724400" y="4601967"/>
            <a:ext cx="2532687" cy="12243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248400" y="3505200"/>
            <a:ext cx="914400" cy="2286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PUF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091114" y="4294189"/>
            <a:ext cx="1080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Challenges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5903913" y="3733800"/>
            <a:ext cx="6858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716714" y="4294190"/>
            <a:ext cx="1080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Responses</a:t>
            </a: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894513" y="3733800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3635341"/>
      </p:ext>
    </p:extLst>
  </p:cSld>
  <p:clrMapOvr>
    <a:masterClrMapping/>
  </p:clrMapOvr>
  <p:transition advTm="1078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/>
      <p:bldP spid="9" grpId="0" animBg="1"/>
      <p:bldP spid="10" grpId="0" autoUpdateAnimBg="0"/>
      <p:bldP spid="11" grpId="0" animBg="1"/>
      <p:bldP spid="12" grpId="0" autoUpdateAnimBg="0"/>
      <p:bldP spid="13" grpId="0" animBg="1"/>
      <p:bldP spid="14" grpId="0" autoUpdateAnimBg="0"/>
      <p:bldP spid="15" grpId="0" animBg="1" autoUpdateAnimBg="0"/>
      <p:bldP spid="18" grpId="0" animBg="1" autoUpdateAnimBg="0"/>
      <p:bldP spid="19" grpId="0" autoUpdateAnimBg="0"/>
      <p:bldP spid="20" grpId="0" animBg="1"/>
      <p:bldP spid="21" grpId="0" autoUpdateAnimBg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memory is everywhere and can be used for computer security purposes without hardware changes</a:t>
            </a:r>
          </a:p>
          <a:p>
            <a:r>
              <a:rPr lang="en-US" dirty="0" smtClean="0"/>
              <a:t>Flash memory device fingerprinting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ast</a:t>
            </a:r>
          </a:p>
          <a:p>
            <a:pPr lvl="1"/>
            <a:r>
              <a:rPr lang="en-US" dirty="0" smtClean="0"/>
              <a:t>Robust and unique signatures</a:t>
            </a:r>
          </a:p>
          <a:p>
            <a:pPr lvl="1"/>
            <a:r>
              <a:rPr lang="en-US" dirty="0" smtClean="0"/>
              <a:t>Resistant to temperature variations and aging</a:t>
            </a:r>
          </a:p>
          <a:p>
            <a:r>
              <a:rPr lang="en-US" dirty="0" smtClean="0"/>
              <a:t>Flash memory as a True RNG</a:t>
            </a:r>
          </a:p>
          <a:p>
            <a:pPr lvl="1"/>
            <a:r>
              <a:rPr lang="en-US" dirty="0" smtClean="0"/>
              <a:t>Quantum noise from RTN and thermal noise </a:t>
            </a:r>
          </a:p>
          <a:p>
            <a:pPr lvl="1"/>
            <a:r>
              <a:rPr lang="en-US" dirty="0" smtClean="0"/>
              <a:t>Viable across temperature ranges, 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855855-3860-FC4F-86F1-4EC2EB8630B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30705"/>
      </p:ext>
    </p:extLst>
  </p:cSld>
  <p:clrMapOvr>
    <a:masterClrMapping/>
  </p:clrMapOvr>
  <p:transition advTm="35315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Erase/program/read to the same physical address</a:t>
            </a:r>
          </a:p>
          <a:p>
            <a:r>
              <a:rPr lang="en-US" dirty="0" smtClean="0"/>
              <a:t>Accept RESET command when the chip is busy</a:t>
            </a:r>
          </a:p>
          <a:p>
            <a:r>
              <a:rPr lang="en-US" dirty="0" smtClean="0"/>
              <a:t>Disable ECC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advTm="1997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5" y="304800"/>
            <a:ext cx="7924800" cy="609600"/>
          </a:xfrm>
        </p:spPr>
        <p:txBody>
          <a:bodyPr/>
          <a:lstStyle/>
          <a:p>
            <a:r>
              <a:rPr lang="en-US" sz="2800" dirty="0" smtClean="0"/>
              <a:t>NIST Test Suites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846359"/>
              </p:ext>
            </p:extLst>
          </p:nvPr>
        </p:nvGraphicFramePr>
        <p:xfrm>
          <a:off x="211016" y="990599"/>
          <a:ext cx="8581293" cy="579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5871"/>
                <a:gridCol w="5815422"/>
              </a:tblGrid>
              <a:tr h="2069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 Name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Test Description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244263"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1 The Frequency (</a:t>
                      </a:r>
                      <a:r>
                        <a:rPr lang="en-US" sz="1400" spc="-5" dirty="0" err="1">
                          <a:solidFill>
                            <a:schemeClr val="tx1"/>
                          </a:solidFill>
                          <a:effectLst/>
                        </a:rPr>
                        <a:t>Monobit</a:t>
                      </a: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) Test: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Tests proportion of zeros and ones for the whole sequence.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24426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2 Frequency Test within a Block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Tests the proportions of ones within M-bit Block.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1390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3 The Run Test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Tests the total number of runs in the sequence, where a run is an uninterrupted sequence of identical bits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1390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4 Tests for the Longest-Run-of-Ones in a Block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Tests the longest run of ones within M-bit Block and consistency with theory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24426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5 The Binary Matrix Rank Test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Tests rank of disjoint sub-matrices of the entire sequence and independence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885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6 The Discrete Fourier Transform (Spectral) Test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Tests the peak heights in the Discrete Fourier Transform of the sequence, to detect  periodic features that indicates deviation of randomness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885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7 The Non-overlapping Template Matching Test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Tests the number of occurrences of a pre-specified target strings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885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8 The Overlapping Template Matching Test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Tests the number of occurrences of a pre-specified target strings. When window found, slide only one bit before the next search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1390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9 Maurer’s “Universal Statistics” Test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Tests the number of bits between matching patterns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24426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10 The Linear Complexity Test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Tests the length of a linear feedback shift register, test complexity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24426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11 The Serial Test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Tests the frequency of all possible overlapping m-bit pattern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1390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12 The Approximate Entropy Test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Tests the frequency of all possible overlapping m-bits pattern across the entire sequence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1390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13 The Cumulative Sums (</a:t>
                      </a:r>
                      <a:r>
                        <a:rPr lang="en-US" sz="1400" spc="-5" dirty="0" err="1">
                          <a:solidFill>
                            <a:schemeClr val="tx1"/>
                          </a:solidFill>
                          <a:effectLst/>
                        </a:rPr>
                        <a:t>Cusums</a:t>
                      </a: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) Test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Tests maximal excursion from the random walk defined by the cumulative sum of adjusted (-1, +1) digits in the sequence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1390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14 The Random Excursion Test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Tests the number of cycles having exactly K visits in a cumulative sum random walk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  <a:tr h="41390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>
                          <a:solidFill>
                            <a:schemeClr val="tx1"/>
                          </a:solidFill>
                          <a:effectLst/>
                        </a:rPr>
                        <a:t>15 The Random Excursions Variant Test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5" dirty="0">
                          <a:solidFill>
                            <a:schemeClr val="tx1"/>
                          </a:solidFill>
                          <a:effectLst/>
                        </a:rPr>
                        <a:t>Tests the total number of times that a particular state is visited in a cumulative sum random walk  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  <a:cs typeface="Arial"/>
                      </a:endParaRPr>
                    </a:p>
                  </a:txBody>
                  <a:tcPr marL="63305" marR="63305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9"/>
    </mc:Choice>
    <mc:Fallback xmlns="">
      <p:transition spd="slow" advTm="5189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152400"/>
            <a:ext cx="7995138" cy="762000"/>
          </a:xfrm>
        </p:spPr>
        <p:txBody>
          <a:bodyPr/>
          <a:lstStyle/>
          <a:p>
            <a:r>
              <a:rPr lang="en-US" sz="2800" dirty="0" smtClean="0"/>
              <a:t>NIST Test Results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1066800"/>
            <a:ext cx="8563708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2" y="990740"/>
            <a:ext cx="5345723" cy="58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4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6"/>
    </mc:Choice>
    <mc:Fallback xmlns="">
      <p:transition spd="slow" advTm="5556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Uniqueness: Different Pages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correlation coefficients from measurements of different pages on different chips</a:t>
            </a:r>
          </a:p>
          <a:p>
            <a:pPr lvl="1"/>
            <a:r>
              <a:rPr lang="en-US" dirty="0"/>
              <a:t>1,656,000 pairs compared </a:t>
            </a:r>
          </a:p>
          <a:p>
            <a:pPr lvl="2"/>
            <a:r>
              <a:rPr lang="en-US" dirty="0"/>
              <a:t>((24 chips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/>
              <a:t>24 pages) choose 2)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/>
              <a:t>10 measurements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855855-3860-FC4F-86F1-4EC2EB8630B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93" y="3535390"/>
            <a:ext cx="5676080" cy="28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of the </a:t>
            </a:r>
            <a:r>
              <a:rPr lang="en-US" dirty="0" smtClean="0"/>
              <a:t>Art - Device 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dirty="0" smtClean="0"/>
              <a:t>Fingerprinting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Need special circuits; interference with normal operation</a:t>
            </a:r>
          </a:p>
          <a:p>
            <a:pPr lvl="1"/>
            <a:r>
              <a:rPr lang="en-US" dirty="0"/>
              <a:t>Flash memory fingerprints, speed and applicability issues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371083" cy="190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6200" y="1824040"/>
            <a:ext cx="1219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Identical ring oscillators</a:t>
            </a:r>
            <a:r>
              <a:rPr lang="en-US" dirty="0" smtClean="0"/>
              <a:t>, </a:t>
            </a:r>
            <a:r>
              <a:rPr lang="en-US" sz="1400" dirty="0" err="1" smtClean="0"/>
              <a:t>Suh</a:t>
            </a:r>
            <a:r>
              <a:rPr lang="en-US" sz="1400" dirty="0"/>
              <a:t> </a:t>
            </a:r>
            <a:r>
              <a:rPr lang="en-US" sz="1400" i="1" dirty="0" smtClean="0"/>
              <a:t>et al.</a:t>
            </a:r>
            <a:r>
              <a:rPr lang="en-US" sz="1400" dirty="0" smtClean="0"/>
              <a:t>, DAC 2007</a:t>
            </a:r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15" y="1752603"/>
            <a:ext cx="2032553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61770"/>
            <a:ext cx="4343400" cy="161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91400" y="1824038"/>
            <a:ext cx="1447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Initial state of SRAM</a:t>
            </a:r>
            <a:r>
              <a:rPr lang="en-US" dirty="0" smtClean="0"/>
              <a:t>, </a:t>
            </a:r>
            <a:r>
              <a:rPr lang="en-US" sz="1400" dirty="0" smtClean="0"/>
              <a:t>Holcomb </a:t>
            </a:r>
            <a:r>
              <a:rPr lang="en-US" sz="1400" i="1" dirty="0" smtClean="0"/>
              <a:t>et al.</a:t>
            </a:r>
            <a:r>
              <a:rPr lang="en-US" sz="1400" dirty="0" smtClean="0"/>
              <a:t>, RFID security, 2007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426244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Rare disturb phenomena</a:t>
            </a:r>
            <a:r>
              <a:rPr lang="en-US" dirty="0" smtClean="0"/>
              <a:t>, </a:t>
            </a:r>
            <a:r>
              <a:rPr lang="en-US" sz="1400" dirty="0" err="1" smtClean="0"/>
              <a:t>Prabhu</a:t>
            </a:r>
            <a:r>
              <a:rPr lang="en-US" sz="1400" dirty="0" smtClean="0"/>
              <a:t> </a:t>
            </a:r>
            <a:r>
              <a:rPr lang="en-US" sz="1400" i="1" dirty="0" smtClean="0"/>
              <a:t>et al.</a:t>
            </a:r>
            <a:r>
              <a:rPr lang="en-US" sz="1400" dirty="0" smtClean="0"/>
              <a:t>, Trust 2011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5402"/>
      </p:ext>
    </p:extLst>
  </p:cSld>
  <p:clrMapOvr>
    <a:masterClrMapping/>
  </p:clrMapOvr>
  <p:transition advTm="6488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of the </a:t>
            </a:r>
            <a:r>
              <a:rPr lang="en-US" dirty="0" smtClean="0"/>
              <a:t>Art - Hardware RNG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85"/>
            <a:ext cx="8229600" cy="5453117"/>
          </a:xfrm>
        </p:spPr>
        <p:txBody>
          <a:bodyPr>
            <a:normAutofit/>
          </a:bodyPr>
          <a:lstStyle/>
          <a:p>
            <a:r>
              <a:rPr lang="en-US" dirty="0" smtClean="0"/>
              <a:t>Hardware random number generation (RNG)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Without quantum-random properties </a:t>
            </a:r>
          </a:p>
          <a:p>
            <a:pPr lvl="1"/>
            <a:r>
              <a:rPr lang="en-US" dirty="0" smtClean="0"/>
              <a:t>Low-temperature attack; Need special circuit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57" y="1828800"/>
            <a:ext cx="317464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1891862" cy="207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Yinglei\Dropbox\sp2012\biscuit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97" y="3824644"/>
            <a:ext cx="23622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6058" y="3087471"/>
            <a:ext cx="3355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Phase noise, </a:t>
            </a:r>
            <a:r>
              <a:rPr lang="en-US" sz="1400" dirty="0" err="1" smtClean="0"/>
              <a:t>Sunar</a:t>
            </a:r>
            <a:r>
              <a:rPr lang="en-US" sz="1400" dirty="0" smtClean="0"/>
              <a:t> </a:t>
            </a:r>
            <a:r>
              <a:rPr lang="en-US" sz="1400" i="1" dirty="0" smtClean="0"/>
              <a:t>et al.</a:t>
            </a:r>
            <a:r>
              <a:rPr lang="en-US" sz="1400" dirty="0" smtClean="0"/>
              <a:t>, </a:t>
            </a:r>
            <a:r>
              <a:rPr lang="en-US" sz="1400" i="1" dirty="0"/>
              <a:t>IEEE Transactions on Computers</a:t>
            </a:r>
            <a:r>
              <a:rPr lang="en-US" sz="1400" dirty="0"/>
              <a:t>, 2007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100" y="4487156"/>
            <a:ext cx="1562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Metastability</a:t>
            </a:r>
            <a:r>
              <a:rPr lang="en-US" dirty="0" smtClean="0"/>
              <a:t>, </a:t>
            </a:r>
            <a:r>
              <a:rPr lang="en-US" sz="1400" dirty="0" smtClean="0"/>
              <a:t>Cox </a:t>
            </a:r>
            <a:r>
              <a:rPr lang="en-US" sz="1400" i="1" dirty="0" smtClean="0"/>
              <a:t>et al.</a:t>
            </a:r>
            <a:r>
              <a:rPr lang="en-US" sz="1400" dirty="0" smtClean="0"/>
              <a:t>, Hot Chips, 2011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438698" y="4300894"/>
            <a:ext cx="1324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Avalanche noise</a:t>
            </a:r>
            <a:r>
              <a:rPr lang="en-US" dirty="0" smtClean="0"/>
              <a:t>, </a:t>
            </a:r>
            <a:r>
              <a:rPr lang="en-US" sz="1400" dirty="0" smtClean="0"/>
              <a:t>Entropy key product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15871"/>
            <a:ext cx="3200400" cy="13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2000" y="316366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Delay paths</a:t>
            </a:r>
            <a:r>
              <a:rPr lang="en-US" sz="1400" dirty="0" smtClean="0"/>
              <a:t>, </a:t>
            </a:r>
            <a:r>
              <a:rPr lang="en-US" sz="1400" dirty="0" err="1" smtClean="0"/>
              <a:t>Odonnell</a:t>
            </a:r>
            <a:r>
              <a:rPr lang="en-US" sz="1400" dirty="0" smtClean="0"/>
              <a:t> </a:t>
            </a:r>
            <a:r>
              <a:rPr lang="en-US" sz="1400" i="1" dirty="0" smtClean="0"/>
              <a:t>et al.</a:t>
            </a:r>
            <a:r>
              <a:rPr lang="en-US" sz="1400" dirty="0" smtClean="0"/>
              <a:t>, MIT, 2004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198"/>
      </p:ext>
    </p:extLst>
  </p:cSld>
  <p:clrMapOvr>
    <a:masterClrMapping/>
  </p:clrMapOvr>
  <p:transition advTm="10196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Flash-Based Security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483"/>
            <a:ext cx="8382000" cy="5529317"/>
          </a:xfrm>
        </p:spPr>
        <p:txBody>
          <a:bodyPr>
            <a:normAutofit/>
          </a:bodyPr>
          <a:lstStyle/>
          <a:p>
            <a:r>
              <a:rPr lang="en-US" dirty="0"/>
              <a:t>Unmodified Flash memory for security functions</a:t>
            </a:r>
          </a:p>
          <a:p>
            <a:pPr lvl="1"/>
            <a:r>
              <a:rPr lang="en-US" dirty="0"/>
              <a:t>Device fingerprinting</a:t>
            </a:r>
          </a:p>
          <a:p>
            <a:pPr lvl="1"/>
            <a:r>
              <a:rPr lang="en-US" dirty="0"/>
              <a:t>True random number </a:t>
            </a:r>
            <a:r>
              <a:rPr lang="en-US" dirty="0" smtClean="0"/>
              <a:t>generator</a:t>
            </a:r>
          </a:p>
          <a:p>
            <a:r>
              <a:rPr lang="en-US" dirty="0" smtClean="0"/>
              <a:t>Flash memory is ubiquitous</a:t>
            </a:r>
          </a:p>
          <a:p>
            <a:pPr lvl="1"/>
            <a:r>
              <a:rPr lang="en-US" dirty="0" smtClean="0"/>
              <a:t>Mobile devices, SSD, USB, etc.</a:t>
            </a:r>
          </a:p>
          <a:p>
            <a:r>
              <a:rPr lang="en-US" dirty="0" smtClean="0"/>
              <a:t>Pure </a:t>
            </a:r>
            <a:r>
              <a:rPr lang="en-US" dirty="0"/>
              <a:t>software implementations</a:t>
            </a:r>
            <a:endParaRPr lang="en-US" dirty="0" smtClean="0"/>
          </a:p>
          <a:p>
            <a:pPr lvl="1"/>
            <a:r>
              <a:rPr lang="en-US" dirty="0" smtClean="0"/>
              <a:t>Works with TI MSP430F2274 Microcontroller(16-bit RISC mixed-signal, used in sensor networks)</a:t>
            </a:r>
          </a:p>
          <a:p>
            <a:pPr lvl="1"/>
            <a:r>
              <a:rPr lang="en-US" dirty="0"/>
              <a:t>TI OMAP4430 </a:t>
            </a:r>
            <a:r>
              <a:rPr lang="en-US" dirty="0" smtClean="0"/>
              <a:t>/ NVIDIA </a:t>
            </a:r>
            <a:r>
              <a:rPr lang="en-US" dirty="0" err="1" smtClean="0"/>
              <a:t>Tegra</a:t>
            </a:r>
            <a:r>
              <a:rPr lang="en-US" dirty="0" smtClean="0"/>
              <a:t> 3 (ARM architecture) should </a:t>
            </a:r>
            <a:r>
              <a:rPr lang="en-US" dirty="0"/>
              <a:t>also work (smartphones-</a:t>
            </a:r>
            <a:r>
              <a:rPr lang="en-US" dirty="0" smtClean="0"/>
              <a:t>-android, galaxy, kindle </a:t>
            </a:r>
            <a:r>
              <a:rPr lang="en-US" dirty="0"/>
              <a:t>fire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Tm="5581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Flash memory basics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Device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fingerprinting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True Random number generation (RNG)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01688"/>
      </p:ext>
    </p:extLst>
  </p:cSld>
  <p:clrMapOvr>
    <a:masterClrMapping/>
  </p:clrMapOvr>
  <p:transition advTm="570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Flash Memory Operations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2373868"/>
            <a:ext cx="5715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1371600" y="2297668"/>
            <a:ext cx="152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5106194" y="2296874"/>
            <a:ext cx="152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7800" y="1992868"/>
            <a:ext cx="3733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1447800" y="1611868"/>
            <a:ext cx="3733800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1" y="236220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 ‘1’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600" y="2362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 ‘0’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3200400" y="2286000"/>
            <a:ext cx="152400" cy="15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00800" y="220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Voltage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1828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2" y="1371600"/>
            <a:ext cx="68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Erase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718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400" y="3048000"/>
            <a:ext cx="6553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" y="3124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96000" y="3135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62800" y="3135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00" y="3124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362200" y="3124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67000" y="3124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14800" y="3124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19600" y="3124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3400" y="3810000"/>
            <a:ext cx="6553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9600" y="3886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096000" y="3897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…...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2800" y="3897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" y="3886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010011111000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362200" y="3886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14800" y="3886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362200" y="3897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011111111010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114800" y="3886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010010011001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33400" y="4572000"/>
            <a:ext cx="6553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600" y="4648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0960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…...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62800" y="4659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Erase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9600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111111111111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362200" y="4648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14800" y="4648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362200" y="4659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111111111111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114800" y="464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111111111111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3400" y="5334000"/>
            <a:ext cx="6553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" y="5410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096000" y="5421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…...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362200" y="5410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114800" y="5410200"/>
            <a:ext cx="1676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362200" y="5421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000000000000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162800" y="5410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Page 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09600" y="5421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111111111111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1148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111111111111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816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4" grpId="0" animBg="1"/>
      <p:bldP spid="29" grpId="0"/>
      <p:bldP spid="31" grpId="0"/>
      <p:bldP spid="32" grpId="0"/>
      <p:bldP spid="33" grpId="0" animBg="1"/>
      <p:bldP spid="34" grpId="0"/>
      <p:bldP spid="36" grpId="0" animBg="1"/>
      <p:bldP spid="37" grpId="0"/>
      <p:bldP spid="38" grpId="0" animBg="1"/>
      <p:bldP spid="39" grpId="0" animBg="1"/>
      <p:bldP spid="40" grpId="0"/>
      <p:bldP spid="41" grpId="0"/>
      <p:bldP spid="42" grpId="0"/>
      <p:bldP spid="43" grpId="0" animBg="1"/>
      <p:bldP spid="4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/>
      <p:bldP spid="63" grpId="0" animBg="1"/>
      <p:bldP spid="64" grpId="0" animBg="1"/>
      <p:bldP spid="65" grpId="0"/>
      <p:bldP spid="66" grpId="0"/>
      <p:bldP spid="68" grpId="0" animBg="1"/>
      <p:bldP spid="69" grpId="0" animBg="1"/>
      <p:bldP spid="70" grpId="0"/>
      <p:bldP spid="72" grpId="0" animBg="1"/>
      <p:bldP spid="73" grpId="0" animBg="1"/>
      <p:bldP spid="74" grpId="0"/>
      <p:bldP spid="76" grpId="0"/>
      <p:bldP spid="77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Flash memory basics</a:t>
            </a:r>
          </a:p>
          <a:p>
            <a:r>
              <a:rPr lang="en-US" dirty="0"/>
              <a:t>Device </a:t>
            </a:r>
            <a:r>
              <a:rPr lang="en-US" dirty="0" smtClean="0"/>
              <a:t>fingerprinting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True Random number generation (RNG)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75F2B9-571E-4DF6-A521-429A1E664A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9357"/>
      </p:ext>
    </p:extLst>
  </p:cSld>
  <p:clrMapOvr>
    <a:masterClrMapping/>
  </p:clrMapOvr>
  <p:transition advTm="6908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3.3|6.3|11.3|5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3.8|1.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6.3|3.3|5.1|14.9|6.4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1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3.3|10.2|8.2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4.5|5.7|14.8|10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.5|3.6|11.3|28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4.7|2.1|12.8|3.5|13.7|16.8|7.3|0.8|1.6|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4.4|7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rnelltemplate">
  <a:themeElements>
    <a:clrScheme name="Custom-Orang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B31B1B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E6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D00000"/>
      </a:accent6>
      <a:hlink>
        <a:srgbClr val="CC3300"/>
      </a:hlink>
      <a:folHlink>
        <a:srgbClr val="9966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700" b="0" i="0" u="none" strike="noStrike" cap="none" normalizeH="0" baseline="0">
            <a:ln>
              <a:noFill/>
            </a:ln>
            <a:solidFill>
              <a:srgbClr val="E6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700" b="0" i="0" u="none" strike="noStrike" cap="none" normalizeH="0" baseline="0">
            <a:ln>
              <a:noFill/>
            </a:ln>
            <a:solidFill>
              <a:srgbClr val="E6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99"/>
        </a:accent1>
        <a:accent2>
          <a:srgbClr val="E6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D00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cornelltemplate</Template>
  <TotalTime>3249</TotalTime>
  <Words>2023</Words>
  <Application>Microsoft Office PowerPoint</Application>
  <PresentationFormat>On-screen Show (4:3)</PresentationFormat>
  <Paragraphs>563</Paragraphs>
  <Slides>34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cornelltemplate</vt:lpstr>
      <vt:lpstr>1_Default Design</vt:lpstr>
      <vt:lpstr>Flash Memory for Ubiquitous Hardware Security Functions</vt:lpstr>
      <vt:lpstr>Outline</vt:lpstr>
      <vt:lpstr>Hardware Security Functions</vt:lpstr>
      <vt:lpstr>State of the Art - Device Fingerprinting</vt:lpstr>
      <vt:lpstr>State of the Art - Hardware RNG</vt:lpstr>
      <vt:lpstr>Flash-Based Security Functions</vt:lpstr>
      <vt:lpstr>Outline</vt:lpstr>
      <vt:lpstr>Flash Memory Operations</vt:lpstr>
      <vt:lpstr>Outline</vt:lpstr>
      <vt:lpstr>Flash PUF (Fingerprints)</vt:lpstr>
      <vt:lpstr>Partial Programming</vt:lpstr>
      <vt:lpstr>Fingerprinting Algorithm</vt:lpstr>
      <vt:lpstr>Experimental Setup</vt:lpstr>
      <vt:lpstr>Partial Program Number Fingerprints</vt:lpstr>
      <vt:lpstr>Larger Scale Experiments</vt:lpstr>
      <vt:lpstr>Uniqueness (Inter-Chip Variations)</vt:lpstr>
      <vt:lpstr>Robustness (Intra-chip variations)</vt:lpstr>
      <vt:lpstr>Performance</vt:lpstr>
      <vt:lpstr>Temperature Variation and Aging</vt:lpstr>
      <vt:lpstr>Fingerprint Security</vt:lpstr>
      <vt:lpstr>Outline</vt:lpstr>
      <vt:lpstr>Noises in Flash Memory</vt:lpstr>
      <vt:lpstr>Observed Noise Types</vt:lpstr>
      <vt:lpstr>RNG Algorithm</vt:lpstr>
      <vt:lpstr>Randomness</vt:lpstr>
      <vt:lpstr>Throughput: bits with Pure RTN</vt:lpstr>
      <vt:lpstr>Throughput: bits with RTN component</vt:lpstr>
      <vt:lpstr>Environmental Variations</vt:lpstr>
      <vt:lpstr>Outline</vt:lpstr>
      <vt:lpstr>Summary</vt:lpstr>
      <vt:lpstr>Applicability</vt:lpstr>
      <vt:lpstr>NIST Test Suites</vt:lpstr>
      <vt:lpstr>NIST Test Results</vt:lpstr>
      <vt:lpstr>More Uniqueness: Different Pages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Yinglei</dc:creator>
  <cp:lastModifiedBy>Yinglei</cp:lastModifiedBy>
  <cp:revision>367</cp:revision>
  <dcterms:created xsi:type="dcterms:W3CDTF">2012-05-16T13:57:15Z</dcterms:created>
  <dcterms:modified xsi:type="dcterms:W3CDTF">2012-05-21T15:56:11Z</dcterms:modified>
</cp:coreProperties>
</file>