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91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304" y="-17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00" d="100"/>
          <a:sy n="100" d="100"/>
        </p:scale>
        <p:origin x="-246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67ED6CC-7191-2340-95C0-2779455D14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4ECF8C9-C8E6-4443-856A-6D827983DFF2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1226205-AB03-274B-88AD-42CA63064256}" type="slidenum">
              <a:rPr lang="en-US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9F2398C-BD21-4544-9677-77442588B8E6}" type="slidenum">
              <a:rPr lang="en-US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EDA8265-00DF-4341-8849-996322E16206}" type="slidenum">
              <a:rPr lang="en-US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Suspend calling environment and process procedure code remotely.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Based on a “well-known” procedure call mechanism in single machine. 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RPC has the same procedure call mechanism of transferring data and control across a communication network</a:t>
            </a:r>
          </a:p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D9A5212-FB78-FA48-AB0F-70844634F12D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1- Programmer should handle distrusted systems issues (timing, independent component failure, coexistence of independent execution environments)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2- If not the gain of single unified comm paradigm will be lost (a layer in top of RPC will be required)</a:t>
            </a:r>
          </a:p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961A9C2-A092-214F-9B53-4FCF8D2B0CEC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User =&gt; Normal procedure call to the corresponding procedure in the user-stub.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User-stub =&gt; Place target specification + procedure arguments in a packet or more and ask RPCRuntime to transmit them.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RPCRuntime =&gt;Responsible for retransmission, acknowledgments, packet routing, and encryption.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Server =&gt; Contain the server-side modules 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Server-stub =&gt; unpack call-packets and prepare ack + results packets and asks RPCRuntime to transmit them.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2B377B1-70D2-0D4A-BB94-E039AFAEFF6A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Programmer =&gt; Code distributed code for user and server, and define the interface module.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Lupine =&gt; Uses the user defined Mesa interface modules to generate user and server stubs.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Cedar =&gt; is a development environment</a:t>
            </a: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3CADEE5-9BB8-EF4E-9A1A-7E7740FEB8C0}" type="slidenum">
              <a:rPr lang="en-US">
                <a:solidFill>
                  <a:srgbClr val="000000"/>
                </a:solidFill>
              </a:rPr>
              <a:pPr/>
              <a:t>12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C017467-5FA4-164D-BDCA-7A554E223777}" type="slidenum">
              <a:rPr lang="en-US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ExportInterface=&gt; is given interface name(type, instance) and a procedure (dispatcher)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Dispatcher =&gt; implemented in the server-stub to handle incoming calls for the interface.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ExportInterface =&gt; calls Grapevine database and ensures that instance is one of the type members, and the connect-site of the instance is the address of the exporting machine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RPCRuntime Table =&gt; Interface name, Dispatcher procedure from server-stub, Unique Identifier, and table index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Unique Identifier =&gt; Has a successive counter, initiated to 1-second-realtime clock, and guaranteed to be less than the current value of that clock</a:t>
            </a:r>
          </a:p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7C01FBC-4783-0B4B-A17E-59C071044165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BE487D8-D023-3B46-B384-CD1EA858DB92}" type="slidenum">
              <a:rPr lang="en-US">
                <a:solidFill>
                  <a:srgbClr val="000000"/>
                </a:solidFill>
              </a:rPr>
              <a:pPr/>
              <a:t>18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1- user code call user-stub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2- user-stub calls ImportInterface(Interface type and instance) procedure, in RPCRuntime 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3- RPCRuntime asks Grapevine database for the interface exporter’s connect-site (NT Address)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4- Importer machine’s RPCRuntime makes a remote procedure call to RPCRuntime on the exporter machine. Asking for binding information.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5- The table maintained by the Exporter’s RPCRuntime yields the corresponding UID,TableIndex, 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6- Then the exporter NT address, UID, and TableIndex remembered by the user-stub</a:t>
            </a:r>
          </a:p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2DB3192-80BB-384D-B165-11E8269B3794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364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21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6450" y="1243013"/>
            <a:ext cx="1809750" cy="375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43013"/>
            <a:ext cx="5276850" cy="375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517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8511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408238"/>
            <a:ext cx="2781300" cy="2593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90900" y="2408238"/>
            <a:ext cx="2781300" cy="2593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078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92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241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651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7768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5884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43013"/>
            <a:ext cx="7239000" cy="66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408238"/>
            <a:ext cx="5715000" cy="259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28" name="Picture 14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 userDrawn="1">
            <p:ph type="sldNum" sz="quarter" idx="4"/>
          </p:nvPr>
        </p:nvSpPr>
        <p:spPr>
          <a:xfrm>
            <a:off x="7772400" y="5943600"/>
            <a:ext cx="1143000" cy="476250"/>
          </a:xfrm>
          <a:prstGeom prst="rect">
            <a:avLst/>
          </a:prstGeom>
          <a:noFill/>
          <a:ln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rgbClr val="497E18"/>
                </a:solidFill>
                <a:latin typeface="Comic Sans MS" charset="0"/>
                <a:cs typeface="Arial" charset="0"/>
              </a:defRPr>
            </a:lvl1pPr>
          </a:lstStyle>
          <a:p>
            <a:r>
              <a:rPr lang="en-US"/>
              <a:t>            </a:t>
            </a:r>
            <a:fld id="{2B7E1794-FD79-7D4D-A311-8342F5C0C99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eorgia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eorgia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eorgia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eorgia" charset="0"/>
          <a:ea typeface="ＭＳ Ｐゴシック" charset="-128"/>
          <a:cs typeface="ＭＳ Ｐゴシック" charset="-128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eorgia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eorgia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eorgia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eorgi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  <a:ea typeface="ＭＳ Ｐゴシック" charset="-128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  <a:ea typeface="ＭＳ Ｐゴシック" charset="-128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  <a:ea typeface="ＭＳ Ｐゴシック" charset="-128"/>
        </a:defRPr>
      </a:lvl5pPr>
      <a:lvl6pPr marL="2228850" indent="-228600" algn="l" rtl="0" fontAlgn="base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6pPr>
      <a:lvl7pPr marL="2686050" indent="-228600" algn="l" rtl="0" fontAlgn="base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7pPr>
      <a:lvl8pPr marL="3143250" indent="-228600" algn="l" rtl="0" fontAlgn="base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8pPr>
      <a:lvl9pPr marL="3600450" indent="-228600" algn="l" rtl="0" fontAlgn="base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7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8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Rectangle 6"/>
          <p:cNvSpPr>
            <a:spLocks noChangeArrowheads="1"/>
          </p:cNvSpPr>
          <p:nvPr/>
        </p:nvSpPr>
        <p:spPr bwMode="auto">
          <a:xfrm>
            <a:off x="0" y="0"/>
            <a:ext cx="9144000" cy="2286000"/>
          </a:xfrm>
          <a:prstGeom prst="rect">
            <a:avLst/>
          </a:prstGeom>
          <a:solidFill>
            <a:srgbClr val="5B7D1F"/>
          </a:solidFill>
          <a:ln>
            <a:noFill/>
          </a:ln>
          <a:extLs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0" y="5486400"/>
            <a:ext cx="9144000" cy="1371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 sz="2200" baseline="30000">
              <a:solidFill>
                <a:srgbClr val="000000"/>
              </a:solidFill>
              <a:latin typeface="L Frutiger Light" charset="0"/>
            </a:endParaRPr>
          </a:p>
        </p:txBody>
      </p:sp>
      <p:sp>
        <p:nvSpPr>
          <p:cNvPr id="14343" name="Text Box 10"/>
          <p:cNvSpPr txBox="1">
            <a:spLocks noChangeArrowheads="1"/>
          </p:cNvSpPr>
          <p:nvPr/>
        </p:nvSpPr>
        <p:spPr bwMode="auto">
          <a:xfrm>
            <a:off x="533400" y="457200"/>
            <a:ext cx="8153400" cy="1101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charset="0"/>
                <a:cs typeface="Times New Roman" charset="0"/>
              </a:rPr>
              <a:t>CS533</a:t>
            </a:r>
            <a:r>
              <a:rPr lang="en-US" sz="3600" dirty="0" smtClean="0">
                <a:solidFill>
                  <a:schemeClr val="bg1"/>
                </a:solidFill>
                <a:latin typeface="Georgia" charset="0"/>
                <a:ea typeface="Times New Roman" charset="0"/>
                <a:cs typeface="Times New Roman" charset="0"/>
              </a:rPr>
              <a:t> Concepts of Operating </a:t>
            </a:r>
            <a:r>
              <a:rPr lang="en-US" sz="3600" dirty="0">
                <a:solidFill>
                  <a:schemeClr val="bg1"/>
                </a:solidFill>
                <a:latin typeface="Georgia" charset="0"/>
                <a:ea typeface="Times New Roman" charset="0"/>
                <a:cs typeface="Times New Roman" charset="0"/>
              </a:rPr>
              <a:t>Systems</a:t>
            </a:r>
            <a:endParaRPr lang="en-US" dirty="0">
              <a:solidFill>
                <a:schemeClr val="bg1"/>
              </a:solidFill>
              <a:latin typeface="Georgia" charset="0"/>
              <a:ea typeface="Times New Roman" charset="0"/>
              <a:cs typeface="Times New Roman" charset="0"/>
            </a:endParaRPr>
          </a:p>
          <a:p>
            <a:pPr eaLnBrk="1" hangingPunct="1"/>
            <a:endParaRPr lang="en-US" sz="1800" dirty="0">
              <a:solidFill>
                <a:schemeClr val="bg1"/>
              </a:solidFill>
              <a:latin typeface="Adobe Garamond Pro" charset="0"/>
              <a:ea typeface="Times New Roman" charset="0"/>
              <a:cs typeface="Times New Roman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sz="2500" dirty="0">
                <a:latin typeface="L Frutiger Light" charset="0"/>
                <a:ea typeface="Times New Roman" charset="0"/>
                <a:cs typeface="Times New Roman" charset="0"/>
              </a:rPr>
              <a:t>Jonathan Walpole</a:t>
            </a:r>
          </a:p>
        </p:txBody>
      </p:sp>
      <p:pic>
        <p:nvPicPr>
          <p:cNvPr id="14344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40425"/>
            <a:ext cx="9144000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7239000" cy="668337"/>
          </a:xfrm>
        </p:spPr>
        <p:txBody>
          <a:bodyPr/>
          <a:lstStyle/>
          <a:p>
            <a:pPr eaLnBrk="1" hangingPunct="1"/>
            <a:r>
              <a:rPr lang="en-US" dirty="0"/>
              <a:t>RPC Structure 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524315"/>
          </a:xfrm>
        </p:spPr>
        <p:txBody>
          <a:bodyPr/>
          <a:lstStyle/>
          <a:p>
            <a:pPr eaLnBrk="1" hangingPunct="1"/>
            <a:r>
              <a:rPr lang="en-US" sz="2400" dirty="0"/>
              <a:t>Caller Machine</a:t>
            </a:r>
            <a:endParaRPr lang="en-US" sz="2400" dirty="0" smtClean="0"/>
          </a:p>
          <a:p>
            <a:pPr lvl="1" eaLnBrk="1" hangingPunct="1"/>
            <a:r>
              <a:rPr lang="en-US" sz="2400" dirty="0" smtClean="0"/>
              <a:t>-	User </a:t>
            </a:r>
            <a:r>
              <a:rPr lang="en-US" sz="2400" dirty="0"/>
              <a:t>(application code module)</a:t>
            </a:r>
            <a:endParaRPr lang="en-US" sz="2400" dirty="0" smtClean="0"/>
          </a:p>
          <a:p>
            <a:pPr lvl="1" eaLnBrk="1" hangingPunct="1"/>
            <a:r>
              <a:rPr lang="en-US" sz="2400" dirty="0" smtClean="0"/>
              <a:t>-	User</a:t>
            </a:r>
            <a:r>
              <a:rPr lang="en-US" sz="2400" dirty="0"/>
              <a:t>-Stub</a:t>
            </a:r>
            <a:endParaRPr lang="en-US" sz="2400" dirty="0" smtClean="0"/>
          </a:p>
          <a:p>
            <a:pPr lvl="1" eaLnBrk="1" hangingPunct="1"/>
            <a:r>
              <a:rPr lang="en-US" sz="2400" dirty="0" smtClean="0"/>
              <a:t>-	Caller </a:t>
            </a:r>
            <a:r>
              <a:rPr lang="en-US" sz="2400" dirty="0"/>
              <a:t>instance of </a:t>
            </a:r>
            <a:r>
              <a:rPr lang="en-US" sz="2400" dirty="0" err="1"/>
              <a:t>RPCRuntime</a:t>
            </a:r>
            <a:r>
              <a:rPr lang="en-US" sz="2400" dirty="0"/>
              <a:t> (RPC communications package)</a:t>
            </a:r>
          </a:p>
          <a:p>
            <a:pPr eaLnBrk="1" hangingPunct="1"/>
            <a:r>
              <a:rPr lang="en-US" sz="2400" dirty="0" err="1"/>
              <a:t>Callee</a:t>
            </a:r>
            <a:r>
              <a:rPr lang="en-US" sz="2400" dirty="0"/>
              <a:t> Machine </a:t>
            </a:r>
            <a:endParaRPr lang="en-US" sz="2400" dirty="0" smtClean="0"/>
          </a:p>
          <a:p>
            <a:pPr lvl="1" eaLnBrk="1" hangingPunct="1"/>
            <a:r>
              <a:rPr lang="en-US" sz="2400" dirty="0" smtClean="0"/>
              <a:t>-	Server </a:t>
            </a:r>
            <a:r>
              <a:rPr lang="en-US" sz="2400" dirty="0"/>
              <a:t>(server code module)</a:t>
            </a:r>
            <a:endParaRPr lang="en-US" sz="2400" dirty="0" smtClean="0"/>
          </a:p>
          <a:p>
            <a:pPr lvl="1" eaLnBrk="1" hangingPunct="1"/>
            <a:r>
              <a:rPr lang="en-US" sz="2400" dirty="0" smtClean="0"/>
              <a:t>-	Server</a:t>
            </a:r>
            <a:r>
              <a:rPr lang="en-US" sz="2400" dirty="0"/>
              <a:t>-stub</a:t>
            </a:r>
            <a:endParaRPr lang="en-US" sz="2400" dirty="0" smtClean="0"/>
          </a:p>
          <a:p>
            <a:pPr lvl="1" eaLnBrk="1" hangingPunct="1"/>
            <a:r>
              <a:rPr lang="en-US" sz="2400" dirty="0" smtClean="0"/>
              <a:t>-	</a:t>
            </a:r>
            <a:r>
              <a:rPr lang="en-US" sz="2400" dirty="0" err="1" smtClean="0"/>
              <a:t>Callee</a:t>
            </a:r>
            <a:r>
              <a:rPr lang="en-US" sz="2400" dirty="0" smtClean="0"/>
              <a:t> </a:t>
            </a:r>
            <a:r>
              <a:rPr lang="en-US" sz="2400" dirty="0"/>
              <a:t>instance of </a:t>
            </a:r>
            <a:r>
              <a:rPr lang="en-US" sz="2400" dirty="0" err="1"/>
              <a:t>RPCRuntime</a:t>
            </a:r>
            <a:endParaRPr lang="en-US" sz="2400" dirty="0"/>
          </a:p>
          <a:p>
            <a:pPr eaLnBrk="1" hangingPunct="1"/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838200"/>
            <a:ext cx="8305800" cy="11430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RPC Components Interactions</a:t>
            </a:r>
            <a:endParaRPr lang="en-US" dirty="0"/>
          </a:p>
        </p:txBody>
      </p:sp>
      <p:sp>
        <p:nvSpPr>
          <p:cNvPr id="4" name="Round Same Side Corner Rectangle 3"/>
          <p:cNvSpPr/>
          <p:nvPr/>
        </p:nvSpPr>
        <p:spPr>
          <a:xfrm>
            <a:off x="685800" y="2895600"/>
            <a:ext cx="1676400" cy="609600"/>
          </a:xfrm>
          <a:prstGeom prst="round2Same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User Application</a:t>
            </a:r>
          </a:p>
        </p:txBody>
      </p:sp>
      <p:sp>
        <p:nvSpPr>
          <p:cNvPr id="6" name="Round Same Side Corner Rectangle 5"/>
          <p:cNvSpPr/>
          <p:nvPr/>
        </p:nvSpPr>
        <p:spPr>
          <a:xfrm>
            <a:off x="685800" y="3733800"/>
            <a:ext cx="1676400" cy="609600"/>
          </a:xfrm>
          <a:prstGeom prst="round2Same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User-stub</a:t>
            </a:r>
          </a:p>
        </p:txBody>
      </p:sp>
      <p:sp>
        <p:nvSpPr>
          <p:cNvPr id="7" name="Round Same Side Corner Rectangle 6"/>
          <p:cNvSpPr/>
          <p:nvPr/>
        </p:nvSpPr>
        <p:spPr>
          <a:xfrm>
            <a:off x="685800" y="4724400"/>
            <a:ext cx="1676400" cy="609600"/>
          </a:xfrm>
          <a:prstGeom prst="round2Same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Caller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err="1"/>
              <a:t>RPCRuntime</a:t>
            </a:r>
            <a:endParaRPr lang="en-US" sz="1400" dirty="0"/>
          </a:p>
        </p:txBody>
      </p:sp>
      <p:sp>
        <p:nvSpPr>
          <p:cNvPr id="8" name="Cloud 7"/>
          <p:cNvSpPr/>
          <p:nvPr/>
        </p:nvSpPr>
        <p:spPr>
          <a:xfrm>
            <a:off x="2971800" y="5562600"/>
            <a:ext cx="3124200" cy="914400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Network</a:t>
            </a:r>
          </a:p>
        </p:txBody>
      </p:sp>
      <p:sp>
        <p:nvSpPr>
          <p:cNvPr id="9" name="Left-Up Arrow 8"/>
          <p:cNvSpPr/>
          <p:nvPr/>
        </p:nvSpPr>
        <p:spPr>
          <a:xfrm rot="5400000">
            <a:off x="1708404" y="4920996"/>
            <a:ext cx="850392" cy="1676400"/>
          </a:xfrm>
          <a:prstGeom prst="leftUp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/>
          </a:p>
        </p:txBody>
      </p:sp>
      <p:sp>
        <p:nvSpPr>
          <p:cNvPr id="10" name="Round Same Side Corner Rectangle 9"/>
          <p:cNvSpPr/>
          <p:nvPr/>
        </p:nvSpPr>
        <p:spPr>
          <a:xfrm>
            <a:off x="6705600" y="2895600"/>
            <a:ext cx="1676400" cy="609600"/>
          </a:xfrm>
          <a:prstGeom prst="round2Same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Libraries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(Server code)</a:t>
            </a:r>
          </a:p>
        </p:txBody>
      </p:sp>
      <p:sp>
        <p:nvSpPr>
          <p:cNvPr id="11" name="Round Same Side Corner Rectangle 10"/>
          <p:cNvSpPr/>
          <p:nvPr/>
        </p:nvSpPr>
        <p:spPr>
          <a:xfrm>
            <a:off x="6705600" y="3733800"/>
            <a:ext cx="1676400" cy="609600"/>
          </a:xfrm>
          <a:prstGeom prst="round2Same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Server-stub</a:t>
            </a:r>
          </a:p>
        </p:txBody>
      </p:sp>
      <p:sp>
        <p:nvSpPr>
          <p:cNvPr id="12" name="Round Same Side Corner Rectangle 11"/>
          <p:cNvSpPr/>
          <p:nvPr/>
        </p:nvSpPr>
        <p:spPr>
          <a:xfrm>
            <a:off x="6705600" y="4724400"/>
            <a:ext cx="1676400" cy="609600"/>
          </a:xfrm>
          <a:prstGeom prst="round2Same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err="1"/>
              <a:t>Callee</a:t>
            </a:r>
            <a:endParaRPr lang="en-US" sz="14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err="1"/>
              <a:t>RPCRuntime</a:t>
            </a:r>
            <a:endParaRPr lang="en-US" sz="1400" dirty="0"/>
          </a:p>
        </p:txBody>
      </p:sp>
      <p:sp>
        <p:nvSpPr>
          <p:cNvPr id="13" name="Left-Up Arrow 12"/>
          <p:cNvSpPr/>
          <p:nvPr/>
        </p:nvSpPr>
        <p:spPr>
          <a:xfrm rot="5400000" flipV="1">
            <a:off x="6547104" y="4882896"/>
            <a:ext cx="850392" cy="1752600"/>
          </a:xfrm>
          <a:prstGeom prst="leftUp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/>
          </a:p>
        </p:txBody>
      </p:sp>
      <p:sp>
        <p:nvSpPr>
          <p:cNvPr id="18" name="Oval Callout 17"/>
          <p:cNvSpPr/>
          <p:nvPr/>
        </p:nvSpPr>
        <p:spPr>
          <a:xfrm>
            <a:off x="3848100" y="2330450"/>
            <a:ext cx="1866900" cy="838200"/>
          </a:xfrm>
          <a:prstGeom prst="wedgeEllipseCallout">
            <a:avLst>
              <a:gd name="adj1" fmla="val -124592"/>
              <a:gd name="adj2" fmla="val 5484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Normal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Local </a:t>
            </a:r>
            <a:r>
              <a:rPr lang="en-US" sz="1400" dirty="0" err="1"/>
              <a:t>Proc</a:t>
            </a:r>
            <a:r>
              <a:rPr lang="en-US" sz="1400" dirty="0"/>
              <a:t> Call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228600" y="3657600"/>
            <a:ext cx="251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324600" y="3657600"/>
            <a:ext cx="251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67" name="TextBox 22"/>
          <p:cNvSpPr txBox="1">
            <a:spLocks noChangeArrowheads="1"/>
          </p:cNvSpPr>
          <p:nvPr/>
        </p:nvSpPr>
        <p:spPr bwMode="auto">
          <a:xfrm>
            <a:off x="2743200" y="3429000"/>
            <a:ext cx="1447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Constantia" charset="0"/>
              </a:rPr>
              <a:t>Import</a:t>
            </a:r>
          </a:p>
          <a:p>
            <a:r>
              <a:rPr lang="en-US" sz="1400">
                <a:latin typeface="Constantia" charset="0"/>
              </a:rPr>
              <a:t>Interface</a:t>
            </a:r>
          </a:p>
        </p:txBody>
      </p:sp>
      <p:sp>
        <p:nvSpPr>
          <p:cNvPr id="14368" name="TextBox 24"/>
          <p:cNvSpPr txBox="1">
            <a:spLocks noChangeArrowheads="1"/>
          </p:cNvSpPr>
          <p:nvPr/>
        </p:nvSpPr>
        <p:spPr bwMode="auto">
          <a:xfrm>
            <a:off x="5257800" y="3429000"/>
            <a:ext cx="1447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Constantia" charset="0"/>
              </a:rPr>
              <a:t>Export</a:t>
            </a:r>
          </a:p>
          <a:p>
            <a:r>
              <a:rPr lang="en-US" sz="1400">
                <a:latin typeface="Constantia" charset="0"/>
              </a:rPr>
              <a:t>Interface</a:t>
            </a:r>
          </a:p>
        </p:txBody>
      </p:sp>
      <p:sp>
        <p:nvSpPr>
          <p:cNvPr id="26" name="Oval Callout 25"/>
          <p:cNvSpPr/>
          <p:nvPr/>
        </p:nvSpPr>
        <p:spPr>
          <a:xfrm>
            <a:off x="3771900" y="3352800"/>
            <a:ext cx="1866900" cy="838200"/>
          </a:xfrm>
          <a:prstGeom prst="wedgeEllipseCallout">
            <a:avLst>
              <a:gd name="adj1" fmla="val -124592"/>
              <a:gd name="adj2" fmla="val 5484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Pack target spec + </a:t>
            </a:r>
            <a:r>
              <a:rPr lang="en-US" sz="1400" dirty="0" err="1"/>
              <a:t>proc</a:t>
            </a:r>
            <a:r>
              <a:rPr lang="en-US" sz="1400" dirty="0"/>
              <a:t> arguments </a:t>
            </a:r>
          </a:p>
        </p:txBody>
      </p:sp>
      <p:sp>
        <p:nvSpPr>
          <p:cNvPr id="27" name="Flowchart: Predefined Process 26"/>
          <p:cNvSpPr/>
          <p:nvPr/>
        </p:nvSpPr>
        <p:spPr>
          <a:xfrm>
            <a:off x="857250" y="4346575"/>
            <a:ext cx="1257300" cy="349250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/>
              <a:t>Call Packet</a:t>
            </a:r>
          </a:p>
        </p:txBody>
      </p:sp>
      <p:sp>
        <p:nvSpPr>
          <p:cNvPr id="28" name="Oval Callout 27"/>
          <p:cNvSpPr/>
          <p:nvPr/>
        </p:nvSpPr>
        <p:spPr>
          <a:xfrm>
            <a:off x="3810000" y="4343400"/>
            <a:ext cx="1866900" cy="838200"/>
          </a:xfrm>
          <a:prstGeom prst="wedgeEllipseCallout">
            <a:avLst>
              <a:gd name="adj1" fmla="val -124592"/>
              <a:gd name="adj2" fmla="val 5484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transmit packet “Reliably” </a:t>
            </a:r>
          </a:p>
        </p:txBody>
      </p:sp>
      <p:sp>
        <p:nvSpPr>
          <p:cNvPr id="29" name="Oval Callout 28"/>
          <p:cNvSpPr/>
          <p:nvPr/>
        </p:nvSpPr>
        <p:spPr>
          <a:xfrm>
            <a:off x="3810000" y="4343400"/>
            <a:ext cx="1866900" cy="838200"/>
          </a:xfrm>
          <a:prstGeom prst="wedgeEllipseCallout">
            <a:avLst>
              <a:gd name="adj1" fmla="val 103979"/>
              <a:gd name="adj2" fmla="val 4718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Pass them to server-stub</a:t>
            </a:r>
          </a:p>
        </p:txBody>
      </p:sp>
      <p:sp>
        <p:nvSpPr>
          <p:cNvPr id="30" name="Oval Callout 29"/>
          <p:cNvSpPr/>
          <p:nvPr/>
        </p:nvSpPr>
        <p:spPr>
          <a:xfrm>
            <a:off x="3848100" y="3276600"/>
            <a:ext cx="1866900" cy="838200"/>
          </a:xfrm>
          <a:prstGeom prst="wedgeEllipseCallout">
            <a:avLst>
              <a:gd name="adj1" fmla="val 103979"/>
              <a:gd name="adj2" fmla="val 4718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Unpack &amp; make local call</a:t>
            </a:r>
          </a:p>
        </p:txBody>
      </p:sp>
      <p:sp>
        <p:nvSpPr>
          <p:cNvPr id="31" name="Oval Callout 30"/>
          <p:cNvSpPr/>
          <p:nvPr/>
        </p:nvSpPr>
        <p:spPr>
          <a:xfrm>
            <a:off x="3733800" y="2362200"/>
            <a:ext cx="1866900" cy="838200"/>
          </a:xfrm>
          <a:prstGeom prst="wedgeEllipseCallout">
            <a:avLst>
              <a:gd name="adj1" fmla="val 103979"/>
              <a:gd name="adj2" fmla="val 4718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Do work and return results </a:t>
            </a:r>
          </a:p>
        </p:txBody>
      </p:sp>
      <p:sp>
        <p:nvSpPr>
          <p:cNvPr id="32" name="Flowchart: Predefined Process 31"/>
          <p:cNvSpPr/>
          <p:nvPr/>
        </p:nvSpPr>
        <p:spPr>
          <a:xfrm>
            <a:off x="6781800" y="4375150"/>
            <a:ext cx="1524000" cy="320675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/>
              <a:t>Results Packet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228600" y="2514600"/>
            <a:ext cx="2514600" cy="32448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6324600" y="2546350"/>
            <a:ext cx="2514600" cy="32448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378" name="TextBox 34"/>
          <p:cNvSpPr txBox="1">
            <a:spLocks noChangeArrowheads="1"/>
          </p:cNvSpPr>
          <p:nvPr/>
        </p:nvSpPr>
        <p:spPr bwMode="auto">
          <a:xfrm>
            <a:off x="152400" y="2144713"/>
            <a:ext cx="2362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latin typeface="Constantia" charset="0"/>
              </a:rPr>
              <a:t>Caller Machine </a:t>
            </a:r>
          </a:p>
        </p:txBody>
      </p:sp>
      <p:sp>
        <p:nvSpPr>
          <p:cNvPr id="14379" name="TextBox 35"/>
          <p:cNvSpPr txBox="1">
            <a:spLocks noChangeArrowheads="1"/>
          </p:cNvSpPr>
          <p:nvPr/>
        </p:nvSpPr>
        <p:spPr bwMode="auto">
          <a:xfrm>
            <a:off x="6324600" y="2220913"/>
            <a:ext cx="2362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latin typeface="Constantia" charset="0"/>
              </a:rPr>
              <a:t>Callee Machine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48555E-6 L -3.33333E-6 0.10358 C -3.33333E-6 0.14959 0.19045 0.20717 0.34584 0.20717 L 0.69167 0.20717 " pathEditMode="relative" rAng="0" ptsTypes="FfFF">
                                      <p:cBhvr>
                                        <p:cTn id="4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83" y="103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3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56069E-6 L 0 0.10728 C 0 0.15584 -0.18663 0.21618 -0.3375 0.21618 L -0.675 0.21618 " pathEditMode="relative" rAng="0" ptsTypes="FfFF">
                                      <p:cBhvr>
                                        <p:cTn id="8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750" y="107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26" grpId="0" animBg="1"/>
      <p:bldP spid="26" grpId="1" animBg="1"/>
      <p:bldP spid="27" grpId="0" animBg="1"/>
      <p:bldP spid="27" grpId="1" animBg="1"/>
      <p:bldP spid="27" grpId="2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2" grpId="2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838200"/>
            <a:ext cx="8305800" cy="11430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Who Does What?</a:t>
            </a:r>
            <a:endParaRPr lang="en-US" dirty="0"/>
          </a:p>
        </p:txBody>
      </p:sp>
      <p:sp>
        <p:nvSpPr>
          <p:cNvPr id="4" name="Round Same Side Corner Rectangle 3"/>
          <p:cNvSpPr/>
          <p:nvPr/>
        </p:nvSpPr>
        <p:spPr>
          <a:xfrm>
            <a:off x="685800" y="2895600"/>
            <a:ext cx="1676400" cy="609600"/>
          </a:xfrm>
          <a:prstGeom prst="round2Same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prstClr val="black"/>
                </a:solidFill>
              </a:rPr>
              <a:t>User Application</a:t>
            </a:r>
          </a:p>
        </p:txBody>
      </p:sp>
      <p:sp>
        <p:nvSpPr>
          <p:cNvPr id="6" name="Round Same Side Corner Rectangle 5"/>
          <p:cNvSpPr/>
          <p:nvPr/>
        </p:nvSpPr>
        <p:spPr>
          <a:xfrm>
            <a:off x="685800" y="3733800"/>
            <a:ext cx="1676400" cy="609600"/>
          </a:xfrm>
          <a:prstGeom prst="round2Same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prstClr val="black"/>
                </a:solidFill>
              </a:rPr>
              <a:t>User-stub</a:t>
            </a:r>
          </a:p>
        </p:txBody>
      </p:sp>
      <p:sp>
        <p:nvSpPr>
          <p:cNvPr id="7" name="Round Same Side Corner Rectangle 6"/>
          <p:cNvSpPr/>
          <p:nvPr/>
        </p:nvSpPr>
        <p:spPr>
          <a:xfrm>
            <a:off x="685800" y="4724400"/>
            <a:ext cx="1676400" cy="609600"/>
          </a:xfrm>
          <a:prstGeom prst="round2Same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prstClr val="black"/>
                </a:solidFill>
              </a:rPr>
              <a:t>Caller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>
                <a:solidFill>
                  <a:prstClr val="black"/>
                </a:solidFill>
              </a:rPr>
              <a:t>RPCRuntime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8" name="Cloud 7"/>
          <p:cNvSpPr/>
          <p:nvPr/>
        </p:nvSpPr>
        <p:spPr>
          <a:xfrm>
            <a:off x="2971800" y="5562600"/>
            <a:ext cx="3124200" cy="914400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prstClr val="black"/>
                </a:solidFill>
              </a:rPr>
              <a:t>Network</a:t>
            </a:r>
          </a:p>
        </p:txBody>
      </p:sp>
      <p:sp>
        <p:nvSpPr>
          <p:cNvPr id="9" name="Left-Up Arrow 8"/>
          <p:cNvSpPr/>
          <p:nvPr/>
        </p:nvSpPr>
        <p:spPr>
          <a:xfrm rot="5400000">
            <a:off x="1708404" y="4920996"/>
            <a:ext cx="850392" cy="1676400"/>
          </a:xfrm>
          <a:prstGeom prst="leftUp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solidFill>
                <a:prstClr val="black"/>
              </a:solidFill>
            </a:endParaRPr>
          </a:p>
        </p:txBody>
      </p:sp>
      <p:sp>
        <p:nvSpPr>
          <p:cNvPr id="10" name="Round Same Side Corner Rectangle 9"/>
          <p:cNvSpPr/>
          <p:nvPr/>
        </p:nvSpPr>
        <p:spPr>
          <a:xfrm>
            <a:off x="6705600" y="2895600"/>
            <a:ext cx="1676400" cy="609600"/>
          </a:xfrm>
          <a:prstGeom prst="round2Same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prstClr val="black"/>
                </a:solidFill>
              </a:rPr>
              <a:t>Libraries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prstClr val="black"/>
                </a:solidFill>
              </a:rPr>
              <a:t>(Server code)</a:t>
            </a:r>
          </a:p>
        </p:txBody>
      </p:sp>
      <p:sp>
        <p:nvSpPr>
          <p:cNvPr id="11" name="Round Same Side Corner Rectangle 10"/>
          <p:cNvSpPr/>
          <p:nvPr/>
        </p:nvSpPr>
        <p:spPr>
          <a:xfrm>
            <a:off x="6705600" y="3733800"/>
            <a:ext cx="1676400" cy="609600"/>
          </a:xfrm>
          <a:prstGeom prst="round2Same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prstClr val="black"/>
                </a:solidFill>
              </a:rPr>
              <a:t>Server-stub</a:t>
            </a:r>
          </a:p>
        </p:txBody>
      </p:sp>
      <p:sp>
        <p:nvSpPr>
          <p:cNvPr id="12" name="Round Same Side Corner Rectangle 11"/>
          <p:cNvSpPr/>
          <p:nvPr/>
        </p:nvSpPr>
        <p:spPr>
          <a:xfrm>
            <a:off x="6705600" y="4724400"/>
            <a:ext cx="1676400" cy="609600"/>
          </a:xfrm>
          <a:prstGeom prst="round2Same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>
                <a:solidFill>
                  <a:prstClr val="black"/>
                </a:solidFill>
              </a:rPr>
              <a:t>Callee</a:t>
            </a:r>
            <a:endParaRPr lang="en-US" sz="1600" dirty="0">
              <a:solidFill>
                <a:prstClr val="black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>
                <a:solidFill>
                  <a:prstClr val="black"/>
                </a:solidFill>
              </a:rPr>
              <a:t>RPCRuntime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3" name="Left-Up Arrow 12"/>
          <p:cNvSpPr/>
          <p:nvPr/>
        </p:nvSpPr>
        <p:spPr>
          <a:xfrm rot="5400000" flipV="1">
            <a:off x="6547104" y="4882896"/>
            <a:ext cx="850392" cy="1752600"/>
          </a:xfrm>
          <a:prstGeom prst="leftUp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solidFill>
                <a:prstClr val="black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228600" y="3657600"/>
            <a:ext cx="251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324600" y="3657600"/>
            <a:ext cx="251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90" name="TextBox 22"/>
          <p:cNvSpPr txBox="1">
            <a:spLocks noChangeArrowheads="1"/>
          </p:cNvSpPr>
          <p:nvPr/>
        </p:nvSpPr>
        <p:spPr bwMode="auto">
          <a:xfrm>
            <a:off x="2743200" y="3429000"/>
            <a:ext cx="1447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Constantia" charset="0"/>
              </a:rPr>
              <a:t>Interface</a:t>
            </a:r>
          </a:p>
        </p:txBody>
      </p:sp>
      <p:sp>
        <p:nvSpPr>
          <p:cNvPr id="15391" name="TextBox 24"/>
          <p:cNvSpPr txBox="1">
            <a:spLocks noChangeArrowheads="1"/>
          </p:cNvSpPr>
          <p:nvPr/>
        </p:nvSpPr>
        <p:spPr bwMode="auto">
          <a:xfrm>
            <a:off x="5257800" y="3429000"/>
            <a:ext cx="1447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Constantia" charset="0"/>
              </a:rPr>
              <a:t>Interface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228600" y="2514600"/>
            <a:ext cx="2514600" cy="32448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6324600" y="2546350"/>
            <a:ext cx="2514600" cy="32448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394" name="TextBox 34"/>
          <p:cNvSpPr txBox="1">
            <a:spLocks noChangeArrowheads="1"/>
          </p:cNvSpPr>
          <p:nvPr/>
        </p:nvSpPr>
        <p:spPr bwMode="auto">
          <a:xfrm>
            <a:off x="152400" y="2144713"/>
            <a:ext cx="2362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solidFill>
                  <a:srgbClr val="000000"/>
                </a:solidFill>
                <a:latin typeface="Constantia" charset="0"/>
              </a:rPr>
              <a:t>Caller Machine </a:t>
            </a:r>
          </a:p>
        </p:txBody>
      </p:sp>
      <p:sp>
        <p:nvSpPr>
          <p:cNvPr id="15395" name="TextBox 35"/>
          <p:cNvSpPr txBox="1">
            <a:spLocks noChangeArrowheads="1"/>
          </p:cNvSpPr>
          <p:nvPr/>
        </p:nvSpPr>
        <p:spPr bwMode="auto">
          <a:xfrm>
            <a:off x="6324600" y="2220913"/>
            <a:ext cx="2362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solidFill>
                  <a:srgbClr val="000000"/>
                </a:solidFill>
                <a:latin typeface="Constantia" charset="0"/>
              </a:rPr>
              <a:t>Callee Machine </a:t>
            </a:r>
          </a:p>
        </p:txBody>
      </p:sp>
      <p:sp>
        <p:nvSpPr>
          <p:cNvPr id="2" name="Left-Right Arrow Callout 1"/>
          <p:cNvSpPr/>
          <p:nvPr/>
        </p:nvSpPr>
        <p:spPr>
          <a:xfrm>
            <a:off x="2362200" y="2895600"/>
            <a:ext cx="4343400" cy="609600"/>
          </a:xfrm>
          <a:prstGeom prst="leftRightArrowCallout">
            <a:avLst>
              <a:gd name="adj1" fmla="val 25000"/>
              <a:gd name="adj2" fmla="val 25000"/>
              <a:gd name="adj3" fmla="val 25000"/>
              <a:gd name="adj4" fmla="val 39259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Programmer</a:t>
            </a:r>
          </a:p>
        </p:txBody>
      </p:sp>
      <p:sp>
        <p:nvSpPr>
          <p:cNvPr id="37" name="Left-Right Arrow Callout 36"/>
          <p:cNvSpPr/>
          <p:nvPr/>
        </p:nvSpPr>
        <p:spPr>
          <a:xfrm>
            <a:off x="2362200" y="3810000"/>
            <a:ext cx="4343400" cy="609600"/>
          </a:xfrm>
          <a:prstGeom prst="leftRightArrowCallout">
            <a:avLst>
              <a:gd name="adj1" fmla="val 25000"/>
              <a:gd name="adj2" fmla="val 25000"/>
              <a:gd name="adj3" fmla="val 25000"/>
              <a:gd name="adj4" fmla="val 39259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Lupine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(</a:t>
            </a:r>
            <a:r>
              <a:rPr lang="en-US" sz="1200" dirty="0"/>
              <a:t>Auto Generation</a:t>
            </a:r>
            <a:r>
              <a:rPr lang="en-US" sz="1600" dirty="0"/>
              <a:t>)</a:t>
            </a:r>
          </a:p>
        </p:txBody>
      </p:sp>
      <p:sp>
        <p:nvSpPr>
          <p:cNvPr id="38" name="Left-Right Arrow Callout 37"/>
          <p:cNvSpPr/>
          <p:nvPr/>
        </p:nvSpPr>
        <p:spPr>
          <a:xfrm>
            <a:off x="2362200" y="4724400"/>
            <a:ext cx="4343400" cy="609600"/>
          </a:xfrm>
          <a:prstGeom prst="leftRightArrowCallout">
            <a:avLst>
              <a:gd name="adj1" fmla="val 25000"/>
              <a:gd name="adj2" fmla="val 25000"/>
              <a:gd name="adj3" fmla="val 25000"/>
              <a:gd name="adj4" fmla="val 39259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Part of Cedar</a:t>
            </a:r>
          </a:p>
        </p:txBody>
      </p:sp>
      <p:sp>
        <p:nvSpPr>
          <p:cNvPr id="14" name="Oval Callout 13"/>
          <p:cNvSpPr/>
          <p:nvPr/>
        </p:nvSpPr>
        <p:spPr>
          <a:xfrm>
            <a:off x="3467100" y="2098675"/>
            <a:ext cx="2514600" cy="612775"/>
          </a:xfrm>
          <a:prstGeom prst="wedgeEllipseCallout">
            <a:avLst>
              <a:gd name="adj1" fmla="val -26096"/>
              <a:gd name="adj2" fmla="val 78211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Mesa Interface Modules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7" grpId="0" animBg="1"/>
      <p:bldP spid="38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7239000" cy="668337"/>
          </a:xfrm>
        </p:spPr>
        <p:txBody>
          <a:bodyPr/>
          <a:lstStyle/>
          <a:p>
            <a:pPr eaLnBrk="1" hangingPunct="1"/>
            <a:r>
              <a:rPr lang="en-US" dirty="0"/>
              <a:t>Binding Process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382000" cy="3884140"/>
          </a:xfrm>
        </p:spPr>
        <p:txBody>
          <a:bodyPr/>
          <a:lstStyle/>
          <a:p>
            <a:pPr eaLnBrk="1" hangingPunct="1"/>
            <a:r>
              <a:rPr lang="en-US" dirty="0" smtClean="0"/>
              <a:t>How </a:t>
            </a:r>
            <a:r>
              <a:rPr lang="en-US" dirty="0"/>
              <a:t>does a client of the binding mechanism specify what to be bound to?</a:t>
            </a:r>
            <a:endParaRPr lang="en-US" dirty="0" smtClean="0"/>
          </a:p>
          <a:p>
            <a:pPr lvl="1" eaLnBrk="1" hangingPunct="1"/>
            <a:r>
              <a:rPr lang="en-US" dirty="0" smtClean="0"/>
              <a:t>-	Naming</a:t>
            </a:r>
            <a:endParaRPr lang="en-US" dirty="0"/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/>
              <a:t>How does the caller specify the </a:t>
            </a:r>
            <a:r>
              <a:rPr lang="en-US" dirty="0" err="1"/>
              <a:t>callee</a:t>
            </a:r>
            <a:r>
              <a:rPr lang="en-US" dirty="0"/>
              <a:t> machine address and the specific procedure to invoke?</a:t>
            </a:r>
            <a:endParaRPr lang="en-US" dirty="0" smtClean="0"/>
          </a:p>
          <a:p>
            <a:pPr lvl="1" eaLnBrk="1" hangingPunct="1"/>
            <a:r>
              <a:rPr lang="en-US" dirty="0" smtClean="0"/>
              <a:t>-	Locating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7239000" cy="668337"/>
          </a:xfrm>
        </p:spPr>
        <p:txBody>
          <a:bodyPr/>
          <a:lstStyle/>
          <a:p>
            <a:pPr eaLnBrk="1" hangingPunct="1"/>
            <a:r>
              <a:rPr lang="en-US" dirty="0"/>
              <a:t>Naming (Interface Name)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3718477"/>
            <a:ext cx="8686800" cy="2456057"/>
          </a:xfrm>
        </p:spPr>
        <p:txBody>
          <a:bodyPr/>
          <a:lstStyle/>
          <a:p>
            <a:pPr eaLnBrk="1" hangingPunct="1"/>
            <a:r>
              <a:rPr lang="en-US" sz="2400" dirty="0" smtClean="0"/>
              <a:t>Type</a:t>
            </a:r>
            <a:r>
              <a:rPr lang="en-US" sz="2400" dirty="0"/>
              <a:t>: Which interface the caller expects the </a:t>
            </a:r>
            <a:r>
              <a:rPr lang="en-US" sz="2400" dirty="0" err="1"/>
              <a:t>callee</a:t>
            </a:r>
            <a:r>
              <a:rPr lang="en-US" sz="2400" dirty="0"/>
              <a:t> to implement. </a:t>
            </a:r>
            <a:endParaRPr lang="en-US" sz="2400" dirty="0" smtClean="0"/>
          </a:p>
          <a:p>
            <a:pPr lvl="1" eaLnBrk="1" hangingPunct="1"/>
            <a:r>
              <a:rPr lang="en-US" sz="2000" dirty="0" smtClean="0"/>
              <a:t>-	Service </a:t>
            </a:r>
            <a:r>
              <a:rPr lang="en-US" sz="2000" dirty="0"/>
              <a:t>Name (</a:t>
            </a:r>
            <a:r>
              <a:rPr lang="en-US" sz="2000" dirty="0" err="1"/>
              <a:t>e.g</a:t>
            </a:r>
            <a:r>
              <a:rPr lang="en-US" sz="2000" dirty="0"/>
              <a:t> Mail-server)</a:t>
            </a:r>
          </a:p>
          <a:p>
            <a:pPr eaLnBrk="1" hangingPunct="1"/>
            <a:r>
              <a:rPr lang="en-US" sz="2400" dirty="0"/>
              <a:t>Instance: Which particular implementer of an abstract interface is desired.</a:t>
            </a:r>
            <a:endParaRPr lang="en-US" sz="2400" dirty="0" smtClean="0"/>
          </a:p>
          <a:p>
            <a:pPr lvl="1" eaLnBrk="1" hangingPunct="1"/>
            <a:r>
              <a:rPr lang="en-US" sz="2000" dirty="0" smtClean="0"/>
              <a:t>-	Machine </a:t>
            </a:r>
            <a:r>
              <a:rPr lang="en-US" sz="2000" dirty="0"/>
              <a:t>Address (</a:t>
            </a:r>
            <a:r>
              <a:rPr lang="en-US" sz="2000" dirty="0" err="1"/>
              <a:t>e.g</a:t>
            </a:r>
            <a:r>
              <a:rPr lang="en-US" sz="2000" dirty="0"/>
              <a:t> Specific mail-server address)</a:t>
            </a:r>
          </a:p>
        </p:txBody>
      </p:sp>
      <p:sp>
        <p:nvSpPr>
          <p:cNvPr id="4" name="Round Same Side Corner Rectangle 3"/>
          <p:cNvSpPr/>
          <p:nvPr/>
        </p:nvSpPr>
        <p:spPr>
          <a:xfrm>
            <a:off x="304800" y="2286000"/>
            <a:ext cx="2057400" cy="914400"/>
          </a:xfrm>
          <a:prstGeom prst="round2Same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black"/>
                </a:solidFill>
              </a:rPr>
              <a:t>Importer of an interface</a:t>
            </a:r>
          </a:p>
        </p:txBody>
      </p:sp>
      <p:sp>
        <p:nvSpPr>
          <p:cNvPr id="5" name="Round Same Side Corner Rectangle 4"/>
          <p:cNvSpPr/>
          <p:nvPr/>
        </p:nvSpPr>
        <p:spPr>
          <a:xfrm>
            <a:off x="6705600" y="2286000"/>
            <a:ext cx="2057400" cy="914400"/>
          </a:xfrm>
          <a:prstGeom prst="round2Same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black"/>
                </a:solidFill>
              </a:rPr>
              <a:t>Exporter of an interface</a:t>
            </a:r>
          </a:p>
        </p:txBody>
      </p:sp>
      <p:sp>
        <p:nvSpPr>
          <p:cNvPr id="6" name="Left-Right Arrow Callout 5"/>
          <p:cNvSpPr/>
          <p:nvPr/>
        </p:nvSpPr>
        <p:spPr>
          <a:xfrm>
            <a:off x="2362200" y="2362200"/>
            <a:ext cx="4343400" cy="609600"/>
          </a:xfrm>
          <a:prstGeom prst="leftRightArrowCallout">
            <a:avLst>
              <a:gd name="adj1" fmla="val 25000"/>
              <a:gd name="adj2" fmla="val 25000"/>
              <a:gd name="adj3" fmla="val 25000"/>
              <a:gd name="adj4" fmla="val 39259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Binding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1243013"/>
            <a:ext cx="8458200" cy="668337"/>
          </a:xfrm>
        </p:spPr>
        <p:txBody>
          <a:bodyPr/>
          <a:lstStyle/>
          <a:p>
            <a:pPr eaLnBrk="1" hangingPunct="1"/>
            <a:r>
              <a:rPr lang="en-US" dirty="0"/>
              <a:t>Design Alternatives for Location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2408238"/>
            <a:ext cx="8382000" cy="4376583"/>
          </a:xfrm>
        </p:spPr>
        <p:txBody>
          <a:bodyPr/>
          <a:lstStyle/>
          <a:p>
            <a:pPr marL="0" indent="0" eaLnBrk="1" hangingPunct="1">
              <a:buFont typeface="Wingdings 2" charset="2"/>
              <a:buNone/>
            </a:pPr>
            <a:r>
              <a:rPr lang="en-US" sz="2400" dirty="0"/>
              <a:t>1- Include network address in user application</a:t>
            </a:r>
          </a:p>
          <a:p>
            <a:pPr lvl="1" eaLnBrk="1" hangingPunct="1"/>
            <a:r>
              <a:rPr lang="en-US" sz="2400" dirty="0"/>
              <a:t>Binding is too early!</a:t>
            </a:r>
          </a:p>
          <a:p>
            <a:pPr marL="0" indent="0" eaLnBrk="1" hangingPunct="1">
              <a:buFont typeface="Wingdings 2" charset="2"/>
              <a:buNone/>
            </a:pPr>
            <a:r>
              <a:rPr lang="en-US" sz="2400" dirty="0"/>
              <a:t>2- Broadcasting Protocol </a:t>
            </a:r>
          </a:p>
          <a:p>
            <a:pPr lvl="1" eaLnBrk="1" hangingPunct="1"/>
            <a:r>
              <a:rPr lang="en-US" sz="2400" dirty="0"/>
              <a:t>Too much interference with innocent bystanders </a:t>
            </a:r>
          </a:p>
          <a:p>
            <a:pPr lvl="1" eaLnBrk="1" hangingPunct="1"/>
            <a:r>
              <a:rPr lang="en-US" sz="2400" dirty="0"/>
              <a:t>Not convenient for binding machines not in the same local network</a:t>
            </a:r>
          </a:p>
          <a:p>
            <a:pPr lvl="1" eaLnBrk="1" hangingPunct="1"/>
            <a:r>
              <a:rPr lang="en-US" sz="2400" dirty="0"/>
              <a:t>Not scalable	</a:t>
            </a:r>
          </a:p>
          <a:p>
            <a:pPr marL="0" indent="0" eaLnBrk="1" hangingPunct="1">
              <a:buFont typeface="Wingdings 2" charset="2"/>
              <a:buNone/>
            </a:pPr>
            <a:endParaRPr lang="en-US" sz="2400" dirty="0"/>
          </a:p>
          <a:p>
            <a:pPr marL="0" indent="0" eaLnBrk="1" hangingPunct="1">
              <a:buFont typeface="Wingdings 2" charset="2"/>
              <a:buNone/>
            </a:pPr>
            <a:endParaRPr lang="en-US" sz="2400" dirty="0"/>
          </a:p>
          <a:p>
            <a:pPr marL="0" indent="0" eaLnBrk="1" hangingPunct="1">
              <a:buFont typeface="Wingdings 2" charset="2"/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 sz="4900" dirty="0" smtClean="0">
                <a:cs typeface="+mj-cs"/>
              </a:rPr>
              <a:t>Grapevine Database</a:t>
            </a:r>
            <a:r>
              <a:rPr lang="en-US" altLang="en-US" sz="4500" dirty="0" smtClean="0">
                <a:cs typeface="+mj-cs"/>
              </a:rPr>
              <a:t/>
            </a:r>
            <a:br>
              <a:rPr lang="en-US" altLang="en-US" sz="4500" dirty="0" smtClean="0">
                <a:cs typeface="+mj-cs"/>
              </a:rPr>
            </a:br>
            <a:r>
              <a:rPr lang="en-US" altLang="en-US" sz="3111" dirty="0" smtClean="0">
                <a:cs typeface="+mj-cs"/>
              </a:rPr>
              <a:t>Locating an appropriate exporter</a:t>
            </a:r>
            <a:endParaRPr lang="en-US" altLang="en-US" sz="3600" dirty="0" smtClean="0">
              <a:cs typeface="+mj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4114800"/>
          <a:ext cx="4191000" cy="742950"/>
        </p:xfrm>
        <a:graphic>
          <a:graphicData uri="http://schemas.openxmlformats.org/drawingml/2006/table">
            <a:tbl>
              <a:tblPr/>
              <a:tblGrid>
                <a:gridCol w="1512888"/>
                <a:gridCol w="2678112"/>
              </a:tblGrid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Constanti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charset="2"/>
                        <a:defRPr sz="2000">
                          <a:solidFill>
                            <a:schemeClr val="tx1"/>
                          </a:solidFill>
                          <a:latin typeface="Constanti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1900">
                          <a:solidFill>
                            <a:schemeClr val="tx1"/>
                          </a:solidFill>
                          <a:latin typeface="Constanti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nstanti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nstanti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nstanti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nstanti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nstanti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nstanti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charset="0"/>
                          <a:ea typeface="ＭＳ Ｐゴシック" charset="-128"/>
                        </a:rPr>
                        <a:t>Type (Group)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Constanti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charset="2"/>
                        <a:defRPr sz="2000">
                          <a:solidFill>
                            <a:schemeClr val="tx1"/>
                          </a:solidFill>
                          <a:latin typeface="Constanti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1900">
                          <a:solidFill>
                            <a:schemeClr val="tx1"/>
                          </a:solidFill>
                          <a:latin typeface="Constanti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nstanti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nstanti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nstanti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nstanti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nstanti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nstanti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charset="0"/>
                          <a:ea typeface="ＭＳ Ｐゴシック" charset="-128"/>
                        </a:rPr>
                        <a:t>Member-list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Constanti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charset="2"/>
                        <a:defRPr sz="2000">
                          <a:solidFill>
                            <a:schemeClr val="tx1"/>
                          </a:solidFill>
                          <a:latin typeface="Constanti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1900">
                          <a:solidFill>
                            <a:schemeClr val="tx1"/>
                          </a:solidFill>
                          <a:latin typeface="Constanti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nstanti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nstanti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nstanti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nstanti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nstanti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nstanti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charset="0"/>
                          <a:ea typeface="ＭＳ Ｐゴシック" charset="-128"/>
                        </a:rPr>
                        <a:t>FileAccess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Constanti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charset="2"/>
                        <a:defRPr sz="2000">
                          <a:solidFill>
                            <a:schemeClr val="tx1"/>
                          </a:solidFill>
                          <a:latin typeface="Constanti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1900">
                          <a:solidFill>
                            <a:schemeClr val="tx1"/>
                          </a:solidFill>
                          <a:latin typeface="Constanti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nstanti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nstanti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nstanti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nstanti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nstanti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nstanti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charset="0"/>
                          <a:ea typeface="ＭＳ Ｐゴシック" charset="-128"/>
                        </a:rPr>
                        <a:t>{Ebbets, Luther, Facc}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724400" y="4114800"/>
          <a:ext cx="4191000" cy="1638300"/>
        </p:xfrm>
        <a:graphic>
          <a:graphicData uri="http://schemas.openxmlformats.org/drawingml/2006/table">
            <a:tbl>
              <a:tblPr/>
              <a:tblGrid>
                <a:gridCol w="2444750"/>
                <a:gridCol w="1746250"/>
              </a:tblGrid>
              <a:tr h="4095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Constanti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charset="2"/>
                        <a:defRPr sz="2000">
                          <a:solidFill>
                            <a:schemeClr val="tx1"/>
                          </a:solidFill>
                          <a:latin typeface="Constanti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1900">
                          <a:solidFill>
                            <a:schemeClr val="tx1"/>
                          </a:solidFill>
                          <a:latin typeface="Constanti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nstanti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nstanti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nstanti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nstanti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nstanti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nstanti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charset="0"/>
                          <a:ea typeface="ＭＳ Ｐゴシック" charset="-128"/>
                        </a:rPr>
                        <a:t>Instance(Individual)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Constanti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charset="2"/>
                        <a:defRPr sz="2000">
                          <a:solidFill>
                            <a:schemeClr val="tx1"/>
                          </a:solidFill>
                          <a:latin typeface="Constanti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1900">
                          <a:solidFill>
                            <a:schemeClr val="tx1"/>
                          </a:solidFill>
                          <a:latin typeface="Constanti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nstanti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nstanti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nstanti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nstanti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nstanti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nstanti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charset="0"/>
                          <a:ea typeface="ＭＳ Ｐゴシック" charset="-128"/>
                        </a:rPr>
                        <a:t>Connect-site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095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Constanti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charset="2"/>
                        <a:defRPr sz="2000">
                          <a:solidFill>
                            <a:schemeClr val="tx1"/>
                          </a:solidFill>
                          <a:latin typeface="Constanti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1900">
                          <a:solidFill>
                            <a:schemeClr val="tx1"/>
                          </a:solidFill>
                          <a:latin typeface="Constanti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nstanti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nstanti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nstanti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nstanti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nstanti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nstanti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charset="0"/>
                          <a:ea typeface="ＭＳ Ｐゴシック" charset="-128"/>
                        </a:rPr>
                        <a:t>Ebbets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Constanti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charset="2"/>
                        <a:defRPr sz="2000">
                          <a:solidFill>
                            <a:schemeClr val="tx1"/>
                          </a:solidFill>
                          <a:latin typeface="Constanti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1900">
                          <a:solidFill>
                            <a:schemeClr val="tx1"/>
                          </a:solidFill>
                          <a:latin typeface="Constanti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nstanti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nstanti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nstanti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nstanti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nstanti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nstanti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charset="0"/>
                          <a:ea typeface="ＭＳ Ｐゴシック" charset="-128"/>
                        </a:rPr>
                        <a:t>3#22#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</a:tr>
              <a:tr h="4095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Constanti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charset="2"/>
                        <a:defRPr sz="2000">
                          <a:solidFill>
                            <a:schemeClr val="tx1"/>
                          </a:solidFill>
                          <a:latin typeface="Constanti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1900">
                          <a:solidFill>
                            <a:schemeClr val="tx1"/>
                          </a:solidFill>
                          <a:latin typeface="Constanti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nstanti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nstanti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nstanti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nstanti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nstanti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nstanti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charset="0"/>
                          <a:ea typeface="ＭＳ Ｐゴシック" charset="-128"/>
                        </a:rPr>
                        <a:t>Luther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Constanti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charset="2"/>
                        <a:defRPr sz="2000">
                          <a:solidFill>
                            <a:schemeClr val="tx1"/>
                          </a:solidFill>
                          <a:latin typeface="Constanti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1900">
                          <a:solidFill>
                            <a:schemeClr val="tx1"/>
                          </a:solidFill>
                          <a:latin typeface="Constanti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nstanti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nstanti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nstanti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nstanti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nstanti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nstanti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charset="0"/>
                          <a:ea typeface="ＭＳ Ｐゴシック" charset="-128"/>
                        </a:rPr>
                        <a:t>3#276#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</a:tr>
              <a:tr h="4095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Constanti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charset="2"/>
                        <a:defRPr sz="2000">
                          <a:solidFill>
                            <a:schemeClr val="tx1"/>
                          </a:solidFill>
                          <a:latin typeface="Constanti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1900">
                          <a:solidFill>
                            <a:schemeClr val="tx1"/>
                          </a:solidFill>
                          <a:latin typeface="Constanti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nstanti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nstanti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nstanti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nstanti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nstanti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nstanti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charset="0"/>
                          <a:ea typeface="ＭＳ Ｐゴシック" charset="-128"/>
                        </a:rPr>
                        <a:t>Facc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Constanti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charset="2"/>
                        <a:defRPr sz="2000">
                          <a:solidFill>
                            <a:schemeClr val="tx1"/>
                          </a:solidFill>
                          <a:latin typeface="Constanti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1900">
                          <a:solidFill>
                            <a:schemeClr val="tx1"/>
                          </a:solidFill>
                          <a:latin typeface="Constanti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nstanti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nstanti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nstanti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nstanti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nstanti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nstanti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charset="0"/>
                          <a:ea typeface="ＭＳ Ｐゴシック" charset="-128"/>
                        </a:rPr>
                        <a:t>3#43#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</a:tr>
            </a:tbl>
          </a:graphicData>
        </a:graphic>
      </p:graphicFrame>
      <p:pic>
        <p:nvPicPr>
          <p:cNvPr id="19487" name="Picture 40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2562225"/>
            <a:ext cx="571500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88" name="Picture 4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73275" y="5638800"/>
            <a:ext cx="257333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Round Same Side Corner Rectangle 42"/>
          <p:cNvSpPr/>
          <p:nvPr/>
        </p:nvSpPr>
        <p:spPr>
          <a:xfrm>
            <a:off x="228600" y="3810000"/>
            <a:ext cx="8763000" cy="2133600"/>
          </a:xfrm>
          <a:prstGeom prst="round2Same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4" name="Oval Callout 43"/>
          <p:cNvSpPr/>
          <p:nvPr/>
        </p:nvSpPr>
        <p:spPr>
          <a:xfrm>
            <a:off x="0" y="2281237"/>
            <a:ext cx="1981200" cy="1111250"/>
          </a:xfrm>
          <a:prstGeom prst="wedgeEllipseCallout">
            <a:avLst>
              <a:gd name="adj1" fmla="val 49247"/>
              <a:gd name="adj2" fmla="val 3016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/>
              <a:t>Export Interface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/>
              <a:t>Type </a:t>
            </a:r>
            <a:r>
              <a:rPr lang="en-US" sz="1200" dirty="0" err="1"/>
              <a:t>FileAccess</a:t>
            </a:r>
            <a:endParaRPr lang="en-US" sz="12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/>
              <a:t>Instance </a:t>
            </a:r>
            <a:r>
              <a:rPr lang="en-US" sz="1200" dirty="0" err="1"/>
              <a:t>Ebbets</a:t>
            </a:r>
            <a:endParaRPr lang="en-US" sz="1200" dirty="0"/>
          </a:p>
        </p:txBody>
      </p:sp>
      <p:cxnSp>
        <p:nvCxnSpPr>
          <p:cNvPr id="46" name="Straight Arrow Connector 45"/>
          <p:cNvCxnSpPr>
            <a:cxnSpLocks noChangeShapeType="1"/>
          </p:cNvCxnSpPr>
          <p:nvPr/>
        </p:nvCxnSpPr>
        <p:spPr bwMode="auto">
          <a:xfrm>
            <a:off x="2362200" y="3429000"/>
            <a:ext cx="3657600" cy="1295400"/>
          </a:xfrm>
          <a:prstGeom prst="straightConnector1">
            <a:avLst/>
          </a:prstGeom>
          <a:noFill/>
          <a:ln w="25400">
            <a:solidFill>
              <a:srgbClr val="0BD0D9"/>
            </a:solidFill>
            <a:round/>
            <a:headEnd/>
            <a:tailEnd type="arrow" w="med" len="med"/>
          </a:ln>
          <a:effectLst>
            <a:outerShdw blurRad="57150" dist="38100" dir="5400000" algn="ctr" rotWithShape="0">
              <a:srgbClr val="004548">
                <a:alpha val="48000"/>
              </a:srgbClr>
            </a:outerShdw>
          </a:effectLst>
        </p:spPr>
      </p:cxnSp>
      <p:cxnSp>
        <p:nvCxnSpPr>
          <p:cNvPr id="48" name="Straight Arrow Connector 47"/>
          <p:cNvCxnSpPr>
            <a:cxnSpLocks noChangeShapeType="1"/>
          </p:cNvCxnSpPr>
          <p:nvPr/>
        </p:nvCxnSpPr>
        <p:spPr bwMode="auto">
          <a:xfrm rot="5400000">
            <a:off x="1447800" y="3657600"/>
            <a:ext cx="1143000" cy="685800"/>
          </a:xfrm>
          <a:prstGeom prst="straightConnector1">
            <a:avLst/>
          </a:prstGeom>
          <a:noFill/>
          <a:ln w="38100">
            <a:solidFill>
              <a:srgbClr val="0BD0D9"/>
            </a:solidFill>
            <a:round/>
            <a:headEnd/>
            <a:tailEnd type="arrow" w="med" len="med"/>
          </a:ln>
          <a:effectLst>
            <a:outerShdw blurRad="57150" dist="38100" dir="5400000" algn="ctr" rotWithShape="0">
              <a:srgbClr val="004548">
                <a:alpha val="48000"/>
              </a:srgbClr>
            </a:outerShdw>
          </a:effectLst>
        </p:spPr>
      </p:cxnSp>
      <p:sp>
        <p:nvSpPr>
          <p:cNvPr id="51" name="Oval Callout 50"/>
          <p:cNvSpPr/>
          <p:nvPr/>
        </p:nvSpPr>
        <p:spPr>
          <a:xfrm>
            <a:off x="685800" y="5562600"/>
            <a:ext cx="1981200" cy="1066800"/>
          </a:xfrm>
          <a:prstGeom prst="wedgeEllipseCallout">
            <a:avLst>
              <a:gd name="adj1" fmla="val 49247"/>
              <a:gd name="adj2" fmla="val 3016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/>
              <a:t>Import Interface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/>
              <a:t>Type </a:t>
            </a:r>
            <a:r>
              <a:rPr lang="en-US" sz="1200" dirty="0" err="1"/>
              <a:t>FileAccess</a:t>
            </a:r>
            <a:endParaRPr lang="en-US" sz="12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/>
              <a:t>Instance </a:t>
            </a:r>
            <a:r>
              <a:rPr lang="en-US" sz="1200" dirty="0" err="1"/>
              <a:t>Ebbets</a:t>
            </a:r>
            <a:endParaRPr lang="en-US" sz="1200" dirty="0"/>
          </a:p>
        </p:txBody>
      </p:sp>
      <p:cxnSp>
        <p:nvCxnSpPr>
          <p:cNvPr id="53" name="Straight Arrow Connector 52"/>
          <p:cNvCxnSpPr>
            <a:cxnSpLocks noChangeShapeType="1"/>
          </p:cNvCxnSpPr>
          <p:nvPr/>
        </p:nvCxnSpPr>
        <p:spPr bwMode="auto">
          <a:xfrm rot="10800000">
            <a:off x="1524000" y="4724400"/>
            <a:ext cx="1447800" cy="1066800"/>
          </a:xfrm>
          <a:prstGeom prst="straightConnector1">
            <a:avLst/>
          </a:prstGeom>
          <a:noFill/>
          <a:ln w="38100">
            <a:solidFill>
              <a:srgbClr val="7CCA62"/>
            </a:solidFill>
            <a:round/>
            <a:headEnd/>
            <a:tailEnd type="arrow" w="med" len="med"/>
          </a:ln>
          <a:effectLst>
            <a:outerShdw blurRad="57150" dist="38100" dir="5400000" algn="ctr" rotWithShape="0">
              <a:srgbClr val="24421A">
                <a:alpha val="48000"/>
              </a:srgbClr>
            </a:outerShdw>
          </a:effectLst>
        </p:spPr>
      </p:cxnSp>
      <p:sp>
        <p:nvSpPr>
          <p:cNvPr id="59" name="Curved Down Arrow 58"/>
          <p:cNvSpPr/>
          <p:nvPr/>
        </p:nvSpPr>
        <p:spPr>
          <a:xfrm>
            <a:off x="2286000" y="3886200"/>
            <a:ext cx="3429000" cy="685800"/>
          </a:xfrm>
          <a:prstGeom prst="curved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5" name="Straight Arrow Connector 64"/>
          <p:cNvCxnSpPr>
            <a:cxnSpLocks noChangeShapeType="1"/>
          </p:cNvCxnSpPr>
          <p:nvPr/>
        </p:nvCxnSpPr>
        <p:spPr bwMode="auto">
          <a:xfrm rot="10800000">
            <a:off x="2743201" y="3276600"/>
            <a:ext cx="4800601" cy="1447800"/>
          </a:xfrm>
          <a:prstGeom prst="straightConnector1">
            <a:avLst/>
          </a:prstGeom>
          <a:noFill/>
          <a:ln w="38100">
            <a:solidFill>
              <a:srgbClr val="7CCA62"/>
            </a:solidFill>
            <a:round/>
            <a:headEnd/>
            <a:tailEnd type="arrow" w="med" len="med"/>
          </a:ln>
          <a:effectLst>
            <a:outerShdw blurRad="57150" dist="38100" dir="5400000" algn="ctr" rotWithShape="0">
              <a:srgbClr val="24421A">
                <a:alpha val="48000"/>
              </a:srgbClr>
            </a:outerShdw>
          </a:effectLst>
        </p:spPr>
      </p:cxnSp>
      <p:sp>
        <p:nvSpPr>
          <p:cNvPr id="66" name="Can 65"/>
          <p:cNvSpPr/>
          <p:nvPr/>
        </p:nvSpPr>
        <p:spPr>
          <a:xfrm>
            <a:off x="7848600" y="2478087"/>
            <a:ext cx="990600" cy="1066800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/>
              <a:t>Grapevine Database</a:t>
            </a:r>
          </a:p>
        </p:txBody>
      </p:sp>
      <p:cxnSp>
        <p:nvCxnSpPr>
          <p:cNvPr id="68" name="Straight Connector 67"/>
          <p:cNvCxnSpPr/>
          <p:nvPr/>
        </p:nvCxnSpPr>
        <p:spPr>
          <a:xfrm>
            <a:off x="8823325" y="3308350"/>
            <a:ext cx="15875" cy="577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449263" y="3429000"/>
            <a:ext cx="7399337" cy="409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00" name="TextBox 9"/>
          <p:cNvSpPr txBox="1">
            <a:spLocks noChangeArrowheads="1"/>
          </p:cNvSpPr>
          <p:nvPr/>
        </p:nvSpPr>
        <p:spPr bwMode="auto">
          <a:xfrm>
            <a:off x="1927225" y="2097087"/>
            <a:ext cx="892175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>
                <a:latin typeface="Constantia" charset="0"/>
              </a:rPr>
              <a:t> Server 1 (Ebbets) 3#22#</a:t>
            </a:r>
          </a:p>
        </p:txBody>
      </p:sp>
      <p:sp>
        <p:nvSpPr>
          <p:cNvPr id="19501" name="TextBox 77"/>
          <p:cNvSpPr txBox="1">
            <a:spLocks noChangeArrowheads="1"/>
          </p:cNvSpPr>
          <p:nvPr/>
        </p:nvSpPr>
        <p:spPr bwMode="auto">
          <a:xfrm>
            <a:off x="3984625" y="2097087"/>
            <a:ext cx="892175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>
                <a:latin typeface="Constantia" charset="0"/>
              </a:rPr>
              <a:t> Server 2 (Luther) 3#276#</a:t>
            </a:r>
          </a:p>
        </p:txBody>
      </p:sp>
      <p:sp>
        <p:nvSpPr>
          <p:cNvPr id="19502" name="TextBox 78"/>
          <p:cNvSpPr txBox="1">
            <a:spLocks noChangeArrowheads="1"/>
          </p:cNvSpPr>
          <p:nvPr/>
        </p:nvSpPr>
        <p:spPr bwMode="auto">
          <a:xfrm>
            <a:off x="6118225" y="2097087"/>
            <a:ext cx="892175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>
                <a:latin typeface="Constantia" charset="0"/>
              </a:rPr>
              <a:t>Server3</a:t>
            </a:r>
          </a:p>
          <a:p>
            <a:pPr algn="ctr"/>
            <a:r>
              <a:rPr lang="en-US" sz="1400" b="1">
                <a:latin typeface="Constantia" charset="0"/>
              </a:rPr>
              <a:t>(Facc) 3#43#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1" animBg="1"/>
      <p:bldP spid="51" grpId="0" animBg="1"/>
      <p:bldP spid="5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153400" cy="1069267"/>
          </a:xfrm>
        </p:spPr>
        <p:txBody>
          <a:bodyPr/>
          <a:lstStyle/>
          <a:p>
            <a:pPr eaLnBrk="1" hangingPunct="1"/>
            <a:r>
              <a:rPr lang="en-US" sz="4000" dirty="0" smtClean="0"/>
              <a:t>Exporting </a:t>
            </a:r>
            <a:r>
              <a:rPr lang="en-US" sz="4000" dirty="0"/>
              <a:t>an Interface</a:t>
            </a:r>
            <a:br>
              <a:rPr lang="en-US" sz="4000" dirty="0"/>
            </a:br>
            <a:r>
              <a:rPr lang="en-US" sz="2800" dirty="0"/>
              <a:t>(Making it available to a client)</a:t>
            </a:r>
            <a:endParaRPr lang="en-US" sz="4000" dirty="0"/>
          </a:p>
        </p:txBody>
      </p:sp>
      <p:sp>
        <p:nvSpPr>
          <p:cNvPr id="4" name="Round Same Side Corner Rectangle 3"/>
          <p:cNvSpPr/>
          <p:nvPr/>
        </p:nvSpPr>
        <p:spPr>
          <a:xfrm>
            <a:off x="7014786" y="3048000"/>
            <a:ext cx="1447800" cy="3326733"/>
          </a:xfrm>
          <a:prstGeom prst="round2Same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 sz="1200">
              <a:solidFill>
                <a:srgbClr val="000000"/>
              </a:solidFill>
              <a:ea typeface="ＭＳ Ｐゴシック" charset="-128"/>
              <a:cs typeface="ＭＳ Ｐゴシック" charset="-128"/>
            </a:endParaRPr>
          </a:p>
          <a:p>
            <a:pPr algn="ctr"/>
            <a:endParaRPr lang="en-US" sz="1200">
              <a:solidFill>
                <a:srgbClr val="000000"/>
              </a:solidFill>
              <a:ea typeface="ＭＳ Ｐゴシック" charset="-128"/>
              <a:cs typeface="ＭＳ Ｐゴシック" charset="-128"/>
            </a:endParaRPr>
          </a:p>
          <a:p>
            <a:pPr algn="ctr"/>
            <a:endParaRPr lang="en-US" sz="1200">
              <a:solidFill>
                <a:srgbClr val="000000"/>
              </a:solidFill>
              <a:ea typeface="ＭＳ Ｐゴシック" charset="-128"/>
              <a:cs typeface="ＭＳ Ｐゴシック" charset="-128"/>
            </a:endParaRPr>
          </a:p>
          <a:p>
            <a:pPr algn="ctr"/>
            <a:endParaRPr lang="en-US" sz="1200">
              <a:solidFill>
                <a:srgbClr val="000000"/>
              </a:solidFill>
              <a:ea typeface="ＭＳ Ｐゴシック" charset="-128"/>
              <a:cs typeface="ＭＳ Ｐゴシック" charset="-128"/>
            </a:endParaRPr>
          </a:p>
          <a:p>
            <a:pPr algn="ctr"/>
            <a:endParaRPr lang="en-US" sz="1200">
              <a:solidFill>
                <a:srgbClr val="000000"/>
              </a:solidFill>
              <a:ea typeface="ＭＳ Ｐゴシック" charset="-128"/>
              <a:cs typeface="ＭＳ Ｐゴシック" charset="-128"/>
            </a:endParaRPr>
          </a:p>
          <a:p>
            <a:pPr algn="ctr"/>
            <a:endParaRPr lang="en-US" sz="1200">
              <a:solidFill>
                <a:srgbClr val="000000"/>
              </a:solidFill>
              <a:ea typeface="ＭＳ Ｐゴシック" charset="-128"/>
              <a:cs typeface="ＭＳ Ｐゴシック" charset="-128"/>
            </a:endParaRPr>
          </a:p>
          <a:p>
            <a:pPr algn="ctr"/>
            <a:endParaRPr lang="en-US" sz="1200">
              <a:solidFill>
                <a:srgbClr val="000000"/>
              </a:solidFill>
              <a:ea typeface="ＭＳ Ｐゴシック" charset="-128"/>
              <a:cs typeface="ＭＳ Ｐゴシック" charset="-128"/>
            </a:endParaRPr>
          </a:p>
          <a:p>
            <a:pPr algn="ctr"/>
            <a:endParaRPr lang="en-US" sz="1200">
              <a:solidFill>
                <a:srgbClr val="000000"/>
              </a:solidFill>
              <a:ea typeface="ＭＳ Ｐゴシック" charset="-128"/>
              <a:cs typeface="ＭＳ Ｐゴシック" charset="-128"/>
            </a:endParaRPr>
          </a:p>
          <a:p>
            <a:pPr algn="ctr"/>
            <a:endParaRPr lang="en-US" sz="1200">
              <a:solidFill>
                <a:srgbClr val="000000"/>
              </a:solidFill>
              <a:ea typeface="ＭＳ Ｐゴシック" charset="-128"/>
              <a:cs typeface="ＭＳ Ｐゴシック" charset="-128"/>
            </a:endParaRPr>
          </a:p>
          <a:p>
            <a:pPr algn="ctr"/>
            <a:endParaRPr lang="en-US" sz="1200">
              <a:solidFill>
                <a:srgbClr val="000000"/>
              </a:solidFill>
              <a:ea typeface="ＭＳ Ｐゴシック" charset="-128"/>
              <a:cs typeface="ＭＳ Ｐゴシック" charset="-128"/>
            </a:endParaRPr>
          </a:p>
          <a:p>
            <a:pPr algn="ctr"/>
            <a:endParaRPr lang="en-US" sz="1200">
              <a:solidFill>
                <a:srgbClr val="000000"/>
              </a:solidFill>
              <a:ea typeface="ＭＳ Ｐゴシック" charset="-128"/>
              <a:cs typeface="ＭＳ Ｐゴシック" charset="-128"/>
            </a:endParaRPr>
          </a:p>
          <a:p>
            <a:pPr algn="ctr"/>
            <a:endParaRPr lang="en-US" sz="1200">
              <a:solidFill>
                <a:srgbClr val="000000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Round Same Side Corner Rectangle 4"/>
          <p:cNvSpPr/>
          <p:nvPr/>
        </p:nvSpPr>
        <p:spPr>
          <a:xfrm>
            <a:off x="5414586" y="3047999"/>
            <a:ext cx="1407693" cy="3326733"/>
          </a:xfrm>
          <a:prstGeom prst="round2Same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/>
          </a:p>
        </p:txBody>
      </p:sp>
      <p:sp>
        <p:nvSpPr>
          <p:cNvPr id="6" name="Round Same Side Corner Rectangle 5"/>
          <p:cNvSpPr/>
          <p:nvPr/>
        </p:nvSpPr>
        <p:spPr>
          <a:xfrm>
            <a:off x="3585786" y="3047999"/>
            <a:ext cx="1676400" cy="3326733"/>
          </a:xfrm>
          <a:prstGeom prst="round2Same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/>
          </a:p>
        </p:txBody>
      </p:sp>
      <p:sp>
        <p:nvSpPr>
          <p:cNvPr id="7" name="Rounded Rectangle 6"/>
          <p:cNvSpPr/>
          <p:nvPr/>
        </p:nvSpPr>
        <p:spPr>
          <a:xfrm>
            <a:off x="3586163" y="2503488"/>
            <a:ext cx="5105400" cy="42783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493" name="TextBox 7"/>
          <p:cNvSpPr txBox="1">
            <a:spLocks noChangeArrowheads="1"/>
          </p:cNvSpPr>
          <p:nvPr/>
        </p:nvSpPr>
        <p:spPr bwMode="auto">
          <a:xfrm>
            <a:off x="4957763" y="2133600"/>
            <a:ext cx="2362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Constantia" charset="0"/>
              </a:rPr>
              <a:t>Callee Machine </a:t>
            </a:r>
          </a:p>
        </p:txBody>
      </p:sp>
      <p:sp>
        <p:nvSpPr>
          <p:cNvPr id="9" name="Can 8"/>
          <p:cNvSpPr/>
          <p:nvPr/>
        </p:nvSpPr>
        <p:spPr>
          <a:xfrm>
            <a:off x="614363" y="2743200"/>
            <a:ext cx="2209800" cy="4038600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/>
          </a:p>
        </p:txBody>
      </p:sp>
      <p:sp>
        <p:nvSpPr>
          <p:cNvPr id="20495" name="Rectangle 9"/>
          <p:cNvSpPr>
            <a:spLocks noChangeArrowheads="1"/>
          </p:cNvSpPr>
          <p:nvPr/>
        </p:nvSpPr>
        <p:spPr bwMode="auto">
          <a:xfrm>
            <a:off x="7219950" y="2743200"/>
            <a:ext cx="7489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onstantia" charset="0"/>
              </a:rPr>
              <a:t>Server</a:t>
            </a:r>
          </a:p>
        </p:txBody>
      </p:sp>
      <p:sp>
        <p:nvSpPr>
          <p:cNvPr id="20496" name="Rectangle 10"/>
          <p:cNvSpPr>
            <a:spLocks noChangeArrowheads="1"/>
          </p:cNvSpPr>
          <p:nvPr/>
        </p:nvSpPr>
        <p:spPr bwMode="auto">
          <a:xfrm>
            <a:off x="3846673" y="2743200"/>
            <a:ext cx="133952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latin typeface="Constantia" charset="0"/>
              </a:rPr>
              <a:t>RPCRuntime</a:t>
            </a:r>
          </a:p>
        </p:txBody>
      </p:sp>
      <p:sp>
        <p:nvSpPr>
          <p:cNvPr id="20497" name="Rectangle 11"/>
          <p:cNvSpPr>
            <a:spLocks noChangeArrowheads="1"/>
          </p:cNvSpPr>
          <p:nvPr/>
        </p:nvSpPr>
        <p:spPr bwMode="auto">
          <a:xfrm>
            <a:off x="5520907" y="2743200"/>
            <a:ext cx="120257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latin typeface="Constantia" charset="0"/>
              </a:rPr>
              <a:t>Server-stub</a:t>
            </a:r>
          </a:p>
        </p:txBody>
      </p:sp>
      <p:sp>
        <p:nvSpPr>
          <p:cNvPr id="20498" name="Rectangle 12"/>
          <p:cNvSpPr>
            <a:spLocks noChangeArrowheads="1"/>
          </p:cNvSpPr>
          <p:nvPr/>
        </p:nvSpPr>
        <p:spPr bwMode="auto">
          <a:xfrm>
            <a:off x="591470" y="2205038"/>
            <a:ext cx="24032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Constantia" charset="0"/>
              </a:rPr>
              <a:t>Grapevine</a:t>
            </a:r>
            <a:r>
              <a:rPr lang="en-US" sz="1600">
                <a:latin typeface="Constantia" charset="0"/>
              </a:rPr>
              <a:t> </a:t>
            </a:r>
            <a:r>
              <a:rPr lang="en-US" sz="2000">
                <a:latin typeface="Constantia" charset="0"/>
              </a:rPr>
              <a:t>Database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7167563" y="3200400"/>
            <a:ext cx="1219200" cy="62071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/>
              <a:t>Export [FA, </a:t>
            </a:r>
            <a:r>
              <a:rPr lang="en-US" sz="1200" dirty="0" err="1"/>
              <a:t>Ebbets</a:t>
            </a:r>
            <a:r>
              <a:rPr lang="en-US" sz="1200" dirty="0"/>
              <a:t>]</a:t>
            </a:r>
          </a:p>
        </p:txBody>
      </p:sp>
      <p:sp>
        <p:nvSpPr>
          <p:cNvPr id="15" name="Left Arrow 14"/>
          <p:cNvSpPr/>
          <p:nvPr/>
        </p:nvSpPr>
        <p:spPr>
          <a:xfrm>
            <a:off x="6665913" y="3400425"/>
            <a:ext cx="496887" cy="222250"/>
          </a:xfrm>
          <a:prstGeom prst="lef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/>
          </a:p>
        </p:txBody>
      </p:sp>
      <p:sp>
        <p:nvSpPr>
          <p:cNvPr id="16" name="Rounded Rectangle 15"/>
          <p:cNvSpPr/>
          <p:nvPr/>
        </p:nvSpPr>
        <p:spPr>
          <a:xfrm>
            <a:off x="5491163" y="3200400"/>
            <a:ext cx="1174750" cy="62071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Export [FA, Ebbets,…]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967163" y="3200400"/>
            <a:ext cx="1174750" cy="62071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/>
              <a:t>Record in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/>
              <a:t>table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3967163" y="4191000"/>
            <a:ext cx="1174750" cy="55721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/>
              <a:t>SetConnect</a:t>
            </a:r>
            <a:endParaRPr lang="en-US" sz="1200" dirty="0"/>
          </a:p>
        </p:txBody>
      </p:sp>
      <p:sp>
        <p:nvSpPr>
          <p:cNvPr id="19" name="Left Arrow 18"/>
          <p:cNvSpPr/>
          <p:nvPr/>
        </p:nvSpPr>
        <p:spPr>
          <a:xfrm>
            <a:off x="5141913" y="3433763"/>
            <a:ext cx="349250" cy="223837"/>
          </a:xfrm>
          <a:prstGeom prst="lef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/>
          </a:p>
        </p:txBody>
      </p:sp>
      <p:sp>
        <p:nvSpPr>
          <p:cNvPr id="21" name="Down Arrow 20"/>
          <p:cNvSpPr/>
          <p:nvPr/>
        </p:nvSpPr>
        <p:spPr>
          <a:xfrm>
            <a:off x="4424363" y="3810000"/>
            <a:ext cx="228600" cy="331788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/>
          </a:p>
        </p:txBody>
      </p:sp>
      <p:sp>
        <p:nvSpPr>
          <p:cNvPr id="22" name="Left Arrow 21"/>
          <p:cNvSpPr/>
          <p:nvPr/>
        </p:nvSpPr>
        <p:spPr>
          <a:xfrm>
            <a:off x="2824163" y="4330700"/>
            <a:ext cx="1143000" cy="263525"/>
          </a:xfrm>
          <a:prstGeom prst="lef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/>
          </a:p>
        </p:txBody>
      </p:sp>
      <p:sp>
        <p:nvSpPr>
          <p:cNvPr id="23" name="Rounded Rectangle 22"/>
          <p:cNvSpPr/>
          <p:nvPr/>
        </p:nvSpPr>
        <p:spPr>
          <a:xfrm>
            <a:off x="1130300" y="4141788"/>
            <a:ext cx="1176338" cy="62071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Do update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4010025" y="5048250"/>
            <a:ext cx="1131888" cy="66675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/>
              <a:t>AddMember</a:t>
            </a:r>
            <a:endParaRPr lang="en-US" sz="1100" dirty="0"/>
          </a:p>
        </p:txBody>
      </p:sp>
      <p:sp>
        <p:nvSpPr>
          <p:cNvPr id="32" name="Left Arrow 31"/>
          <p:cNvSpPr/>
          <p:nvPr/>
        </p:nvSpPr>
        <p:spPr>
          <a:xfrm>
            <a:off x="2824163" y="5397500"/>
            <a:ext cx="1143000" cy="234950"/>
          </a:xfrm>
          <a:prstGeom prst="lef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/>
          </a:p>
        </p:txBody>
      </p:sp>
      <p:sp>
        <p:nvSpPr>
          <p:cNvPr id="35" name="Bent-Up Arrow 34"/>
          <p:cNvSpPr/>
          <p:nvPr/>
        </p:nvSpPr>
        <p:spPr>
          <a:xfrm rot="5400000">
            <a:off x="4035426" y="3319462"/>
            <a:ext cx="584200" cy="5375275"/>
          </a:xfrm>
          <a:prstGeom prst="bentUpArrow">
            <a:avLst>
              <a:gd name="adj1" fmla="val 14035"/>
              <a:gd name="adj2" fmla="val 25000"/>
              <a:gd name="adj3" fmla="val 25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/>
          </a:p>
        </p:txBody>
      </p:sp>
      <p:sp>
        <p:nvSpPr>
          <p:cNvPr id="36" name="Rounded Rectangle 35"/>
          <p:cNvSpPr/>
          <p:nvPr/>
        </p:nvSpPr>
        <p:spPr>
          <a:xfrm>
            <a:off x="7162800" y="5715000"/>
            <a:ext cx="1219200" cy="56991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/>
              <a:t>Return</a:t>
            </a:r>
          </a:p>
        </p:txBody>
      </p:sp>
      <p:sp>
        <p:nvSpPr>
          <p:cNvPr id="37" name="Bent-Up Arrow 36"/>
          <p:cNvSpPr/>
          <p:nvPr/>
        </p:nvSpPr>
        <p:spPr>
          <a:xfrm rot="5400000">
            <a:off x="2409032" y="4145756"/>
            <a:ext cx="560388" cy="1793875"/>
          </a:xfrm>
          <a:prstGeom prst="bentUpArrow">
            <a:avLst>
              <a:gd name="adj1" fmla="val 14035"/>
              <a:gd name="adj2" fmla="val 25000"/>
              <a:gd name="adj3" fmla="val 25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/>
          </a:p>
        </p:txBody>
      </p:sp>
      <p:sp>
        <p:nvSpPr>
          <p:cNvPr id="34" name="Rounded Rectangle 33"/>
          <p:cNvSpPr/>
          <p:nvPr/>
        </p:nvSpPr>
        <p:spPr>
          <a:xfrm>
            <a:off x="1130300" y="5322888"/>
            <a:ext cx="1176338" cy="62071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Do update</a:t>
            </a:r>
          </a:p>
        </p:txBody>
      </p:sp>
      <p:sp>
        <p:nvSpPr>
          <p:cNvPr id="39" name="Oval Callout 38"/>
          <p:cNvSpPr/>
          <p:nvPr/>
        </p:nvSpPr>
        <p:spPr>
          <a:xfrm>
            <a:off x="6329363" y="4141788"/>
            <a:ext cx="1905000" cy="906462"/>
          </a:xfrm>
          <a:prstGeom prst="wedgeEllipseCallout">
            <a:avLst>
              <a:gd name="adj1" fmla="val 25904"/>
              <a:gd name="adj2" fmla="val -7929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Call  server-sub</a:t>
            </a:r>
          </a:p>
        </p:txBody>
      </p:sp>
      <p:sp>
        <p:nvSpPr>
          <p:cNvPr id="41" name="Oval Callout 40"/>
          <p:cNvSpPr/>
          <p:nvPr/>
        </p:nvSpPr>
        <p:spPr>
          <a:xfrm>
            <a:off x="5643563" y="4108450"/>
            <a:ext cx="2590800" cy="906463"/>
          </a:xfrm>
          <a:prstGeom prst="wedgeEllipseCallout">
            <a:avLst>
              <a:gd name="adj1" fmla="val -41464"/>
              <a:gd name="adj2" fmla="val -7752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/>
              <a:t>Call </a:t>
            </a:r>
            <a:r>
              <a:rPr lang="en-US" sz="1200" dirty="0" err="1"/>
              <a:t>ExportInterface</a:t>
            </a:r>
            <a:endParaRPr lang="en-US" sz="12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/>
              <a:t>(Interface Name,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/>
              <a:t>Dispatcher)</a:t>
            </a:r>
          </a:p>
        </p:txBody>
      </p:sp>
      <p:sp>
        <p:nvSpPr>
          <p:cNvPr id="42" name="Oval Callout 41"/>
          <p:cNvSpPr/>
          <p:nvPr/>
        </p:nvSpPr>
        <p:spPr>
          <a:xfrm>
            <a:off x="1587500" y="2049463"/>
            <a:ext cx="2590800" cy="906462"/>
          </a:xfrm>
          <a:prstGeom prst="wedgeEllipseCallout">
            <a:avLst>
              <a:gd name="adj1" fmla="val 38412"/>
              <a:gd name="adj2" fmla="val 5512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/>
              <a:t>ExportInterface</a:t>
            </a:r>
            <a:r>
              <a:rPr lang="en-US" sz="1200" dirty="0"/>
              <a:t> make sure that type and instance is correct</a:t>
            </a:r>
          </a:p>
        </p:txBody>
      </p:sp>
      <p:sp>
        <p:nvSpPr>
          <p:cNvPr id="43" name="Oval Callout 42"/>
          <p:cNvSpPr/>
          <p:nvPr/>
        </p:nvSpPr>
        <p:spPr>
          <a:xfrm>
            <a:off x="1600200" y="2133600"/>
            <a:ext cx="2590800" cy="906463"/>
          </a:xfrm>
          <a:prstGeom prst="wedgeEllipseCallout">
            <a:avLst>
              <a:gd name="adj1" fmla="val 41508"/>
              <a:gd name="adj2" fmla="val 7634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/>
              <a:t>RPCRuntime</a:t>
            </a:r>
            <a:endParaRPr lang="en-US" sz="12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/>
              <a:t>Record exported interface in a table</a:t>
            </a:r>
          </a:p>
        </p:txBody>
      </p:sp>
      <p:sp>
        <p:nvSpPr>
          <p:cNvPr id="44" name="Oval Callout 43"/>
          <p:cNvSpPr/>
          <p:nvPr/>
        </p:nvSpPr>
        <p:spPr>
          <a:xfrm>
            <a:off x="5619750" y="4672013"/>
            <a:ext cx="2590800" cy="1042987"/>
          </a:xfrm>
          <a:prstGeom prst="wedgeEllipseCallout">
            <a:avLst>
              <a:gd name="adj1" fmla="val -66232"/>
              <a:gd name="adj2" fmla="val -1695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/>
              <a:t>Table [</a:t>
            </a:r>
            <a:r>
              <a:rPr lang="en-US" sz="1200" dirty="0" err="1"/>
              <a:t>tableIndex</a:t>
            </a:r>
            <a:r>
              <a:rPr lang="en-US" sz="1200" dirty="0"/>
              <a:t>,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/>
              <a:t>InterfaceName,DispatcherProd</a:t>
            </a:r>
            <a:r>
              <a:rPr lang="en-US" sz="1200" dirty="0"/>
              <a:t>, </a:t>
            </a:r>
            <a:r>
              <a:rPr lang="en-US" sz="1200" dirty="0" err="1"/>
              <a:t>UniqueID</a:t>
            </a:r>
            <a:r>
              <a:rPr lang="en-US" sz="1200" dirty="0"/>
              <a:t>]</a:t>
            </a:r>
          </a:p>
        </p:txBody>
      </p:sp>
      <p:sp>
        <p:nvSpPr>
          <p:cNvPr id="45" name="Oval Callout 44"/>
          <p:cNvSpPr/>
          <p:nvPr/>
        </p:nvSpPr>
        <p:spPr>
          <a:xfrm>
            <a:off x="1524000" y="3132138"/>
            <a:ext cx="2590800" cy="906462"/>
          </a:xfrm>
          <a:prstGeom prst="wedgeEllipseCallout">
            <a:avLst>
              <a:gd name="adj1" fmla="val 41508"/>
              <a:gd name="adj2" fmla="val 7634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/>
              <a:t>Set the address of the current machine in the connect-site </a:t>
            </a:r>
          </a:p>
        </p:txBody>
      </p:sp>
      <p:sp>
        <p:nvSpPr>
          <p:cNvPr id="46" name="Oval Callout 45"/>
          <p:cNvSpPr/>
          <p:nvPr/>
        </p:nvSpPr>
        <p:spPr>
          <a:xfrm>
            <a:off x="1447800" y="4198938"/>
            <a:ext cx="2590800" cy="906462"/>
          </a:xfrm>
          <a:prstGeom prst="wedgeEllipseCallout">
            <a:avLst>
              <a:gd name="adj1" fmla="val 41508"/>
              <a:gd name="adj2" fmla="val 7634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/>
              <a:t>Adds the instance to the member-list of the type of the instance</a:t>
            </a:r>
          </a:p>
        </p:txBody>
      </p:sp>
      <p:sp>
        <p:nvSpPr>
          <p:cNvPr id="47" name="Oval Callout 46"/>
          <p:cNvSpPr/>
          <p:nvPr/>
        </p:nvSpPr>
        <p:spPr>
          <a:xfrm>
            <a:off x="5795963" y="4260850"/>
            <a:ext cx="2590800" cy="906463"/>
          </a:xfrm>
          <a:prstGeom prst="wedgeEllipseCallout">
            <a:avLst>
              <a:gd name="adj1" fmla="val -28461"/>
              <a:gd name="adj2" fmla="val 1541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/>
              <a:t>Interface exported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/>
              <a:t>(Can be accessed remotely)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28" grpId="0" animBg="1"/>
      <p:bldP spid="32" grpId="0" animBg="1"/>
      <p:bldP spid="36" grpId="0" animBg="1"/>
      <p:bldP spid="34" grpId="0" animBg="1"/>
      <p:bldP spid="39" grpId="0" animBg="1"/>
      <p:bldP spid="39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381000" y="1594720"/>
            <a:ext cx="8229600" cy="1763560"/>
          </a:xfrm>
        </p:spPr>
        <p:txBody>
          <a:bodyPr/>
          <a:lstStyle/>
          <a:p>
            <a:pPr eaLnBrk="1" hangingPunct="1"/>
            <a:r>
              <a:rPr lang="en-US" dirty="0" smtClean="0"/>
              <a:t>Binding </a:t>
            </a:r>
            <a:r>
              <a:rPr lang="en-US" dirty="0"/>
              <a:t>An Importer to An Exporter Interface</a:t>
            </a:r>
            <a:br>
              <a:rPr lang="en-US" dirty="0"/>
            </a:br>
            <a:r>
              <a:rPr lang="en-US" sz="3600" dirty="0"/>
              <a:t>(Getting ready for remote calls)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600" y="3092451"/>
            <a:ext cx="4111735" cy="374630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531" name="TextBox 4"/>
          <p:cNvSpPr txBox="1">
            <a:spLocks noChangeArrowheads="1"/>
          </p:cNvSpPr>
          <p:nvPr/>
        </p:nvSpPr>
        <p:spPr bwMode="auto">
          <a:xfrm>
            <a:off x="914400" y="2663825"/>
            <a:ext cx="227613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latin typeface="Constantia" charset="0"/>
              </a:rPr>
              <a:t>Caller Machine 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808538" y="3113088"/>
            <a:ext cx="4030662" cy="37449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533" name="TextBox 7"/>
          <p:cNvSpPr txBox="1">
            <a:spLocks noChangeArrowheads="1"/>
          </p:cNvSpPr>
          <p:nvPr/>
        </p:nvSpPr>
        <p:spPr bwMode="auto">
          <a:xfrm>
            <a:off x="5638800" y="2682875"/>
            <a:ext cx="227613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latin typeface="Constantia" charset="0"/>
              </a:rPr>
              <a:t>Callee Machine </a:t>
            </a:r>
          </a:p>
        </p:txBody>
      </p:sp>
      <p:sp>
        <p:nvSpPr>
          <p:cNvPr id="9" name="Round Same Side Corner Rectangle 8"/>
          <p:cNvSpPr/>
          <p:nvPr/>
        </p:nvSpPr>
        <p:spPr>
          <a:xfrm>
            <a:off x="3161281" y="3673477"/>
            <a:ext cx="1245323" cy="2911971"/>
          </a:xfrm>
          <a:prstGeom prst="round2Same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 sz="1050">
              <a:solidFill>
                <a:srgbClr val="000000"/>
              </a:solidFill>
              <a:ea typeface="ＭＳ Ｐゴシック" charset="-128"/>
              <a:cs typeface="ＭＳ Ｐゴシック" charset="-128"/>
            </a:endParaRPr>
          </a:p>
          <a:p>
            <a:pPr algn="ctr"/>
            <a:endParaRPr lang="en-US" sz="1050">
              <a:solidFill>
                <a:srgbClr val="000000"/>
              </a:solidFill>
              <a:ea typeface="ＭＳ Ｐゴシック" charset="-128"/>
              <a:cs typeface="ＭＳ Ｐゴシック" charset="-128"/>
            </a:endParaRPr>
          </a:p>
          <a:p>
            <a:pPr algn="ctr"/>
            <a:endParaRPr lang="en-US" sz="1050">
              <a:solidFill>
                <a:srgbClr val="000000"/>
              </a:solidFill>
              <a:ea typeface="ＭＳ Ｐゴシック" charset="-128"/>
              <a:cs typeface="ＭＳ Ｐゴシック" charset="-128"/>
            </a:endParaRPr>
          </a:p>
          <a:p>
            <a:pPr algn="ctr"/>
            <a:endParaRPr lang="en-US" sz="1050">
              <a:solidFill>
                <a:srgbClr val="000000"/>
              </a:solidFill>
              <a:ea typeface="ＭＳ Ｐゴシック" charset="-128"/>
              <a:cs typeface="ＭＳ Ｐゴシック" charset="-128"/>
            </a:endParaRPr>
          </a:p>
          <a:p>
            <a:pPr algn="ctr"/>
            <a:endParaRPr lang="en-US" sz="1050">
              <a:solidFill>
                <a:srgbClr val="000000"/>
              </a:solidFill>
              <a:ea typeface="ＭＳ Ｐゴシック" charset="-128"/>
              <a:cs typeface="ＭＳ Ｐゴシック" charset="-128"/>
            </a:endParaRPr>
          </a:p>
          <a:p>
            <a:pPr algn="ctr"/>
            <a:endParaRPr lang="en-US" sz="1050">
              <a:solidFill>
                <a:srgbClr val="000000"/>
              </a:solidFill>
              <a:ea typeface="ＭＳ Ｐゴシック" charset="-128"/>
              <a:cs typeface="ＭＳ Ｐゴシック" charset="-128"/>
            </a:endParaRPr>
          </a:p>
          <a:p>
            <a:pPr algn="ctr"/>
            <a:endParaRPr lang="en-US" sz="1050">
              <a:solidFill>
                <a:srgbClr val="000000"/>
              </a:solidFill>
              <a:ea typeface="ＭＳ Ｐゴシック" charset="-128"/>
              <a:cs typeface="ＭＳ Ｐゴシック" charset="-128"/>
            </a:endParaRPr>
          </a:p>
          <a:p>
            <a:pPr algn="ctr"/>
            <a:endParaRPr lang="en-US" sz="1050">
              <a:solidFill>
                <a:srgbClr val="000000"/>
              </a:solidFill>
              <a:ea typeface="ＭＳ Ｐゴシック" charset="-128"/>
              <a:cs typeface="ＭＳ Ｐゴシック" charset="-128"/>
            </a:endParaRPr>
          </a:p>
          <a:p>
            <a:pPr algn="ctr"/>
            <a:endParaRPr lang="en-US" sz="1050">
              <a:solidFill>
                <a:srgbClr val="000000"/>
              </a:solidFill>
              <a:ea typeface="ＭＳ Ｐゴシック" charset="-128"/>
              <a:cs typeface="ＭＳ Ｐゴシック" charset="-128"/>
            </a:endParaRPr>
          </a:p>
          <a:p>
            <a:pPr algn="ctr"/>
            <a:endParaRPr lang="en-US" sz="1050">
              <a:solidFill>
                <a:srgbClr val="000000"/>
              </a:solidFill>
              <a:ea typeface="ＭＳ Ｐゴシック" charset="-128"/>
              <a:cs typeface="ＭＳ Ｐゴシック" charset="-128"/>
            </a:endParaRPr>
          </a:p>
          <a:p>
            <a:pPr algn="ctr"/>
            <a:endParaRPr lang="en-US" sz="1050">
              <a:solidFill>
                <a:srgbClr val="000000"/>
              </a:solidFill>
              <a:ea typeface="ＭＳ Ｐゴシック" charset="-128"/>
              <a:cs typeface="ＭＳ Ｐゴシック" charset="-128"/>
            </a:endParaRPr>
          </a:p>
          <a:p>
            <a:pPr algn="ctr"/>
            <a:endParaRPr lang="en-US" sz="1050">
              <a:solidFill>
                <a:srgbClr val="000000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" name="Round Same Side Corner Rectangle 9"/>
          <p:cNvSpPr/>
          <p:nvPr/>
        </p:nvSpPr>
        <p:spPr>
          <a:xfrm>
            <a:off x="1828800" y="3673476"/>
            <a:ext cx="1106802" cy="2911971"/>
          </a:xfrm>
          <a:prstGeom prst="round2Same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/>
          </a:p>
        </p:txBody>
      </p:sp>
      <p:sp>
        <p:nvSpPr>
          <p:cNvPr id="11" name="Round Same Side Corner Rectangle 10"/>
          <p:cNvSpPr/>
          <p:nvPr/>
        </p:nvSpPr>
        <p:spPr>
          <a:xfrm>
            <a:off x="533400" y="3673476"/>
            <a:ext cx="1101358" cy="2911971"/>
          </a:xfrm>
          <a:prstGeom prst="round2Same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/>
          </a:p>
        </p:txBody>
      </p:sp>
      <p:sp>
        <p:nvSpPr>
          <p:cNvPr id="22543" name="Rectangle 11"/>
          <p:cNvSpPr>
            <a:spLocks noChangeArrowheads="1"/>
          </p:cNvSpPr>
          <p:nvPr/>
        </p:nvSpPr>
        <p:spPr bwMode="auto">
          <a:xfrm>
            <a:off x="762000" y="3303590"/>
            <a:ext cx="76636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100">
                <a:latin typeface="Constantia" charset="0"/>
              </a:rPr>
              <a:t>User</a:t>
            </a:r>
            <a:endParaRPr lang="en-US" sz="1200">
              <a:latin typeface="Constantia" charset="0"/>
            </a:endParaRPr>
          </a:p>
        </p:txBody>
      </p:sp>
      <p:sp>
        <p:nvSpPr>
          <p:cNvPr id="22544" name="Rectangle 12"/>
          <p:cNvSpPr>
            <a:spLocks noChangeArrowheads="1"/>
          </p:cNvSpPr>
          <p:nvPr/>
        </p:nvSpPr>
        <p:spPr bwMode="auto">
          <a:xfrm>
            <a:off x="1828800" y="3303590"/>
            <a:ext cx="110747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100">
                <a:latin typeface="Constantia" charset="0"/>
              </a:rPr>
              <a:t>User-stub</a:t>
            </a:r>
            <a:endParaRPr lang="en-US" sz="1200">
              <a:latin typeface="Constantia" charset="0"/>
            </a:endParaRPr>
          </a:p>
        </p:txBody>
      </p:sp>
      <p:sp>
        <p:nvSpPr>
          <p:cNvPr id="22545" name="Rectangle 13"/>
          <p:cNvSpPr>
            <a:spLocks noChangeArrowheads="1"/>
          </p:cNvSpPr>
          <p:nvPr/>
        </p:nvSpPr>
        <p:spPr bwMode="auto">
          <a:xfrm>
            <a:off x="3124200" y="3303589"/>
            <a:ext cx="1466947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050">
                <a:latin typeface="Constantia" charset="0"/>
              </a:rPr>
              <a:t>RPCRuntime</a:t>
            </a:r>
            <a:endParaRPr lang="en-US" sz="1200">
              <a:latin typeface="Constantia" charset="0"/>
            </a:endParaRPr>
          </a:p>
        </p:txBody>
      </p:sp>
      <p:sp>
        <p:nvSpPr>
          <p:cNvPr id="15" name="Round Same Side Corner Rectangle 14"/>
          <p:cNvSpPr/>
          <p:nvPr/>
        </p:nvSpPr>
        <p:spPr>
          <a:xfrm>
            <a:off x="7581906" y="3661809"/>
            <a:ext cx="1139050" cy="2911971"/>
          </a:xfrm>
          <a:prstGeom prst="round2Same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 sz="1050">
              <a:solidFill>
                <a:srgbClr val="000000"/>
              </a:solidFill>
              <a:ea typeface="ＭＳ Ｐゴシック" charset="-128"/>
              <a:cs typeface="ＭＳ Ｐゴシック" charset="-128"/>
            </a:endParaRPr>
          </a:p>
          <a:p>
            <a:pPr algn="ctr"/>
            <a:endParaRPr lang="en-US" sz="1050">
              <a:solidFill>
                <a:srgbClr val="000000"/>
              </a:solidFill>
              <a:ea typeface="ＭＳ Ｐゴシック" charset="-128"/>
              <a:cs typeface="ＭＳ Ｐゴシック" charset="-128"/>
            </a:endParaRPr>
          </a:p>
          <a:p>
            <a:pPr algn="ctr"/>
            <a:endParaRPr lang="en-US" sz="1050">
              <a:solidFill>
                <a:srgbClr val="000000"/>
              </a:solidFill>
              <a:ea typeface="ＭＳ Ｐゴシック" charset="-128"/>
              <a:cs typeface="ＭＳ Ｐゴシック" charset="-128"/>
            </a:endParaRPr>
          </a:p>
          <a:p>
            <a:pPr algn="ctr"/>
            <a:endParaRPr lang="en-US" sz="1050">
              <a:solidFill>
                <a:srgbClr val="000000"/>
              </a:solidFill>
              <a:ea typeface="ＭＳ Ｐゴシック" charset="-128"/>
              <a:cs typeface="ＭＳ Ｐゴシック" charset="-128"/>
            </a:endParaRPr>
          </a:p>
          <a:p>
            <a:pPr algn="ctr"/>
            <a:endParaRPr lang="en-US" sz="1050">
              <a:solidFill>
                <a:srgbClr val="000000"/>
              </a:solidFill>
              <a:ea typeface="ＭＳ Ｐゴシック" charset="-128"/>
              <a:cs typeface="ＭＳ Ｐゴシック" charset="-128"/>
            </a:endParaRPr>
          </a:p>
          <a:p>
            <a:pPr algn="ctr"/>
            <a:endParaRPr lang="en-US" sz="1050">
              <a:solidFill>
                <a:srgbClr val="000000"/>
              </a:solidFill>
              <a:ea typeface="ＭＳ Ｐゴシック" charset="-128"/>
              <a:cs typeface="ＭＳ Ｐゴシック" charset="-128"/>
            </a:endParaRPr>
          </a:p>
          <a:p>
            <a:pPr algn="ctr"/>
            <a:endParaRPr lang="en-US" sz="1050">
              <a:solidFill>
                <a:srgbClr val="000000"/>
              </a:solidFill>
              <a:ea typeface="ＭＳ Ｐゴシック" charset="-128"/>
              <a:cs typeface="ＭＳ Ｐゴシック" charset="-128"/>
            </a:endParaRPr>
          </a:p>
          <a:p>
            <a:pPr algn="ctr"/>
            <a:endParaRPr lang="en-US" sz="1050">
              <a:solidFill>
                <a:srgbClr val="000000"/>
              </a:solidFill>
              <a:ea typeface="ＭＳ Ｐゴシック" charset="-128"/>
              <a:cs typeface="ＭＳ Ｐゴシック" charset="-128"/>
            </a:endParaRPr>
          </a:p>
          <a:p>
            <a:pPr algn="ctr"/>
            <a:endParaRPr lang="en-US" sz="1050">
              <a:solidFill>
                <a:srgbClr val="000000"/>
              </a:solidFill>
              <a:ea typeface="ＭＳ Ｐゴシック" charset="-128"/>
              <a:cs typeface="ＭＳ Ｐゴシック" charset="-128"/>
            </a:endParaRPr>
          </a:p>
          <a:p>
            <a:pPr algn="ctr"/>
            <a:endParaRPr lang="en-US" sz="1050">
              <a:solidFill>
                <a:srgbClr val="000000"/>
              </a:solidFill>
              <a:ea typeface="ＭＳ Ｐゴシック" charset="-128"/>
              <a:cs typeface="ＭＳ Ｐゴシック" charset="-128"/>
            </a:endParaRPr>
          </a:p>
          <a:p>
            <a:pPr algn="ctr"/>
            <a:endParaRPr lang="en-US" sz="1050">
              <a:solidFill>
                <a:srgbClr val="000000"/>
              </a:solidFill>
              <a:ea typeface="ＭＳ Ｐゴシック" charset="-128"/>
              <a:cs typeface="ＭＳ Ｐゴシック" charset="-128"/>
            </a:endParaRPr>
          </a:p>
          <a:p>
            <a:pPr algn="ctr"/>
            <a:endParaRPr lang="en-US" sz="1050">
              <a:solidFill>
                <a:srgbClr val="000000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16" name="Round Same Side Corner Rectangle 15"/>
          <p:cNvSpPr/>
          <p:nvPr/>
        </p:nvSpPr>
        <p:spPr>
          <a:xfrm>
            <a:off x="6249424" y="3661808"/>
            <a:ext cx="1106802" cy="2911971"/>
          </a:xfrm>
          <a:prstGeom prst="round2Same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/>
          </a:p>
        </p:txBody>
      </p:sp>
      <p:sp>
        <p:nvSpPr>
          <p:cNvPr id="17" name="Round Same Side Corner Rectangle 16"/>
          <p:cNvSpPr/>
          <p:nvPr/>
        </p:nvSpPr>
        <p:spPr>
          <a:xfrm>
            <a:off x="4808621" y="3661808"/>
            <a:ext cx="1241463" cy="2911971"/>
          </a:xfrm>
          <a:prstGeom prst="round2Same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/>
          </a:p>
        </p:txBody>
      </p:sp>
      <p:sp>
        <p:nvSpPr>
          <p:cNvPr id="22555" name="Rectangle 17"/>
          <p:cNvSpPr>
            <a:spLocks noChangeArrowheads="1"/>
          </p:cNvSpPr>
          <p:nvPr/>
        </p:nvSpPr>
        <p:spPr bwMode="auto">
          <a:xfrm>
            <a:off x="4954588" y="3292476"/>
            <a:ext cx="1248205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050">
                <a:latin typeface="Constantia" charset="0"/>
              </a:rPr>
              <a:t>RPCRuntime</a:t>
            </a:r>
            <a:endParaRPr lang="en-US" sz="1200">
              <a:latin typeface="Constantia" charset="0"/>
            </a:endParaRPr>
          </a:p>
        </p:txBody>
      </p:sp>
      <p:sp>
        <p:nvSpPr>
          <p:cNvPr id="22556" name="Rectangle 18"/>
          <p:cNvSpPr>
            <a:spLocks noChangeArrowheads="1"/>
          </p:cNvSpPr>
          <p:nvPr/>
        </p:nvSpPr>
        <p:spPr bwMode="auto">
          <a:xfrm>
            <a:off x="6242050" y="3292477"/>
            <a:ext cx="125432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100">
                <a:latin typeface="Constantia" charset="0"/>
              </a:rPr>
              <a:t>Server-stub</a:t>
            </a:r>
          </a:p>
        </p:txBody>
      </p:sp>
      <p:sp>
        <p:nvSpPr>
          <p:cNvPr id="22557" name="Rectangle 19"/>
          <p:cNvSpPr>
            <a:spLocks noChangeArrowheads="1"/>
          </p:cNvSpPr>
          <p:nvPr/>
        </p:nvSpPr>
        <p:spPr bwMode="auto">
          <a:xfrm>
            <a:off x="7696200" y="3292477"/>
            <a:ext cx="1466947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100">
                <a:latin typeface="Constantia" charset="0"/>
              </a:rPr>
              <a:t>Server</a:t>
            </a:r>
            <a:endParaRPr lang="en-US" sz="1400">
              <a:latin typeface="Constantia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92138" y="4043363"/>
            <a:ext cx="873437" cy="5433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/>
              <a:t>Import [FA, </a:t>
            </a:r>
            <a:r>
              <a:rPr lang="en-US" sz="1050" dirty="0" err="1"/>
              <a:t>Ebbets</a:t>
            </a:r>
            <a:r>
              <a:rPr lang="en-US" sz="1050" dirty="0"/>
              <a:t>]</a:t>
            </a:r>
          </a:p>
        </p:txBody>
      </p:sp>
      <p:sp>
        <p:nvSpPr>
          <p:cNvPr id="22" name="Left Arrow 21"/>
          <p:cNvSpPr/>
          <p:nvPr/>
        </p:nvSpPr>
        <p:spPr>
          <a:xfrm flipH="1">
            <a:off x="1520823" y="4248150"/>
            <a:ext cx="296755" cy="194541"/>
          </a:xfrm>
          <a:prstGeom prst="lef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/>
          </a:p>
        </p:txBody>
      </p:sp>
      <p:sp>
        <p:nvSpPr>
          <p:cNvPr id="23" name="Rounded Rectangle 22"/>
          <p:cNvSpPr/>
          <p:nvPr/>
        </p:nvSpPr>
        <p:spPr>
          <a:xfrm>
            <a:off x="1981201" y="4043363"/>
            <a:ext cx="871908" cy="5433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/>
              <a:t>Import [FA, </a:t>
            </a:r>
            <a:r>
              <a:rPr lang="en-US" sz="1050" dirty="0" err="1"/>
              <a:t>Ebbets</a:t>
            </a:r>
            <a:r>
              <a:rPr lang="en-US" sz="1050" dirty="0"/>
              <a:t>]</a:t>
            </a:r>
          </a:p>
        </p:txBody>
      </p:sp>
      <p:sp>
        <p:nvSpPr>
          <p:cNvPr id="24" name="Left Arrow 23"/>
          <p:cNvSpPr/>
          <p:nvPr/>
        </p:nvSpPr>
        <p:spPr>
          <a:xfrm flipH="1">
            <a:off x="2886075" y="4248150"/>
            <a:ext cx="264632" cy="194541"/>
          </a:xfrm>
          <a:prstGeom prst="lef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/>
          </a:p>
        </p:txBody>
      </p:sp>
      <p:sp>
        <p:nvSpPr>
          <p:cNvPr id="25" name="Rounded Rectangle 24"/>
          <p:cNvSpPr/>
          <p:nvPr/>
        </p:nvSpPr>
        <p:spPr>
          <a:xfrm>
            <a:off x="3270251" y="4043363"/>
            <a:ext cx="871908" cy="5433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Get</a:t>
            </a:r>
          </a:p>
          <a:p>
            <a:pPr algn="ctr"/>
            <a:r>
              <a:rPr lang="en-US" sz="100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Connect</a:t>
            </a:r>
            <a:endParaRPr lang="en-US" sz="1050">
              <a:solidFill>
                <a:srgbClr val="000000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270251" y="4957763"/>
            <a:ext cx="871908" cy="5433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/>
              <a:t>Bind[FA, </a:t>
            </a:r>
            <a:r>
              <a:rPr lang="en-US" sz="1000" dirty="0" err="1"/>
              <a:t>Ebbets</a:t>
            </a:r>
            <a:r>
              <a:rPr lang="en-US" sz="1000" dirty="0"/>
              <a:t>]</a:t>
            </a:r>
          </a:p>
        </p:txBody>
      </p:sp>
      <p:sp>
        <p:nvSpPr>
          <p:cNvPr id="29" name="Can 28"/>
          <p:cNvSpPr/>
          <p:nvPr/>
        </p:nvSpPr>
        <p:spPr>
          <a:xfrm>
            <a:off x="4076700" y="906463"/>
            <a:ext cx="1138069" cy="1821736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22565" name="Rectangle 29"/>
          <p:cNvSpPr>
            <a:spLocks noChangeArrowheads="1"/>
          </p:cNvSpPr>
          <p:nvPr/>
        </p:nvSpPr>
        <p:spPr bwMode="auto">
          <a:xfrm>
            <a:off x="5230813" y="1393825"/>
            <a:ext cx="145470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>
                <a:solidFill>
                  <a:srgbClr val="000000"/>
                </a:solidFill>
                <a:latin typeface="Constantia" charset="0"/>
              </a:rPr>
              <a:t>Grapevine</a:t>
            </a:r>
            <a:r>
              <a:rPr lang="en-US" sz="1000">
                <a:solidFill>
                  <a:srgbClr val="000000"/>
                </a:solidFill>
                <a:latin typeface="Constantia" charset="0"/>
              </a:rPr>
              <a:t> </a:t>
            </a:r>
            <a:r>
              <a:rPr lang="en-US" sz="1100">
                <a:solidFill>
                  <a:srgbClr val="000000"/>
                </a:solidFill>
                <a:latin typeface="Constantia" charset="0"/>
              </a:rPr>
              <a:t>Database</a:t>
            </a:r>
          </a:p>
        </p:txBody>
      </p:sp>
      <p:sp>
        <p:nvSpPr>
          <p:cNvPr id="31" name="Bent-Up Arrow 30"/>
          <p:cNvSpPr/>
          <p:nvPr/>
        </p:nvSpPr>
        <p:spPr>
          <a:xfrm rot="5400000" flipH="1">
            <a:off x="2679347" y="2332393"/>
            <a:ext cx="2319206" cy="442072"/>
          </a:xfrm>
          <a:prstGeom prst="bentUpArrow">
            <a:avLst>
              <a:gd name="adj1" fmla="val 25000"/>
              <a:gd name="adj2" fmla="val 25000"/>
              <a:gd name="adj3" fmla="val 2927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/>
          </a:p>
        </p:txBody>
      </p:sp>
      <p:sp>
        <p:nvSpPr>
          <p:cNvPr id="33" name="Rounded Rectangle 32"/>
          <p:cNvSpPr/>
          <p:nvPr/>
        </p:nvSpPr>
        <p:spPr>
          <a:xfrm>
            <a:off x="4175125" y="1312864"/>
            <a:ext cx="896383" cy="36545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/>
              <a:t>Lookup</a:t>
            </a:r>
          </a:p>
        </p:txBody>
      </p:sp>
      <p:sp>
        <p:nvSpPr>
          <p:cNvPr id="27" name="Bent-Up Arrow 26"/>
          <p:cNvSpPr/>
          <p:nvPr/>
        </p:nvSpPr>
        <p:spPr>
          <a:xfrm rot="16200000" flipH="1">
            <a:off x="2870581" y="3034923"/>
            <a:ext cx="3146008" cy="536916"/>
          </a:xfrm>
          <a:prstGeom prst="bentUpArrow">
            <a:avLst>
              <a:gd name="adj1" fmla="val 25000"/>
              <a:gd name="adj2" fmla="val 25000"/>
              <a:gd name="adj3" fmla="val 2927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/>
          </a:p>
        </p:txBody>
      </p:sp>
      <p:sp>
        <p:nvSpPr>
          <p:cNvPr id="35" name="Left Arrow 34"/>
          <p:cNvSpPr/>
          <p:nvPr/>
        </p:nvSpPr>
        <p:spPr>
          <a:xfrm flipH="1">
            <a:off x="4189413" y="5356225"/>
            <a:ext cx="737298" cy="194541"/>
          </a:xfrm>
          <a:prstGeom prst="lef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/>
          </a:p>
        </p:txBody>
      </p:sp>
      <p:sp>
        <p:nvSpPr>
          <p:cNvPr id="37" name="Left Arrow 36"/>
          <p:cNvSpPr/>
          <p:nvPr/>
        </p:nvSpPr>
        <p:spPr>
          <a:xfrm>
            <a:off x="2978150" y="5578475"/>
            <a:ext cx="2043630" cy="266799"/>
          </a:xfrm>
          <a:prstGeom prst="lef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/>
          </a:p>
        </p:txBody>
      </p:sp>
      <p:sp>
        <p:nvSpPr>
          <p:cNvPr id="39" name="Rounded Rectangle 38"/>
          <p:cNvSpPr/>
          <p:nvPr/>
        </p:nvSpPr>
        <p:spPr>
          <a:xfrm>
            <a:off x="1990726" y="5414963"/>
            <a:ext cx="871908" cy="5433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/>
              <a:t>Record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/>
              <a:t>result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695326" y="5414963"/>
            <a:ext cx="871908" cy="5433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/>
              <a:t>Return</a:t>
            </a:r>
          </a:p>
        </p:txBody>
      </p:sp>
      <p:sp>
        <p:nvSpPr>
          <p:cNvPr id="41" name="Left Arrow 40"/>
          <p:cNvSpPr/>
          <p:nvPr/>
        </p:nvSpPr>
        <p:spPr>
          <a:xfrm>
            <a:off x="1674813" y="5573714"/>
            <a:ext cx="295225" cy="204268"/>
          </a:xfrm>
          <a:prstGeom prst="lef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/>
          </a:p>
        </p:txBody>
      </p:sp>
      <p:sp>
        <p:nvSpPr>
          <p:cNvPr id="34" name="Rounded Rectangle 33"/>
          <p:cNvSpPr/>
          <p:nvPr/>
        </p:nvSpPr>
        <p:spPr>
          <a:xfrm>
            <a:off x="5029201" y="5338763"/>
            <a:ext cx="871908" cy="5433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/>
              <a:t>Table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/>
              <a:t>lookup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685801" y="6264276"/>
            <a:ext cx="871908" cy="54332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/>
              <a:t>X= </a:t>
            </a:r>
            <a:r>
              <a:rPr lang="en-US" sz="800" dirty="0" err="1"/>
              <a:t>openFile</a:t>
            </a:r>
            <a:r>
              <a:rPr lang="en-US" sz="800" dirty="0"/>
              <a:t>(y)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1905001" y="6264276"/>
            <a:ext cx="871908" cy="54332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err="1"/>
              <a:t>openFile</a:t>
            </a:r>
            <a:r>
              <a:rPr lang="en-US" sz="800" dirty="0"/>
              <a:t> -&gt; 2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3276601" y="6264276"/>
            <a:ext cx="871908" cy="54332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/>
              <a:t>transmit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5029201" y="6264276"/>
            <a:ext cx="871908" cy="54332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/>
              <a:t>Check UID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/>
              <a:t>In table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6324601" y="6264276"/>
            <a:ext cx="871908" cy="54332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/>
              <a:t>2 -&gt; </a:t>
            </a:r>
            <a:r>
              <a:rPr lang="en-US" sz="800" dirty="0" err="1"/>
              <a:t>openFile</a:t>
            </a:r>
            <a:endParaRPr lang="en-US" sz="800" dirty="0"/>
          </a:p>
        </p:txBody>
      </p:sp>
      <p:sp>
        <p:nvSpPr>
          <p:cNvPr id="48" name="Rounded Rectangle 47"/>
          <p:cNvSpPr/>
          <p:nvPr/>
        </p:nvSpPr>
        <p:spPr>
          <a:xfrm>
            <a:off x="7772401" y="6264276"/>
            <a:ext cx="871908" cy="54332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/>
              <a:t>X= </a:t>
            </a:r>
            <a:r>
              <a:rPr lang="en-US" sz="800" dirty="0" err="1"/>
              <a:t>openFile</a:t>
            </a:r>
            <a:r>
              <a:rPr lang="en-US" sz="800" dirty="0"/>
              <a:t>(y)</a:t>
            </a:r>
          </a:p>
        </p:txBody>
      </p:sp>
      <p:sp>
        <p:nvSpPr>
          <p:cNvPr id="49" name="Left Arrow 48"/>
          <p:cNvSpPr/>
          <p:nvPr/>
        </p:nvSpPr>
        <p:spPr>
          <a:xfrm flipH="1">
            <a:off x="1600198" y="6492875"/>
            <a:ext cx="296755" cy="194541"/>
          </a:xfrm>
          <a:prstGeom prst="lef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/>
          </a:p>
        </p:txBody>
      </p:sp>
      <p:sp>
        <p:nvSpPr>
          <p:cNvPr id="50" name="Left Arrow 49"/>
          <p:cNvSpPr/>
          <p:nvPr/>
        </p:nvSpPr>
        <p:spPr>
          <a:xfrm flipH="1">
            <a:off x="2819400" y="6499225"/>
            <a:ext cx="328878" cy="194541"/>
          </a:xfrm>
          <a:prstGeom prst="lef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/>
          </a:p>
        </p:txBody>
      </p:sp>
      <p:sp>
        <p:nvSpPr>
          <p:cNvPr id="51" name="Left Arrow 50"/>
          <p:cNvSpPr/>
          <p:nvPr/>
        </p:nvSpPr>
        <p:spPr>
          <a:xfrm flipH="1">
            <a:off x="4191000" y="6499226"/>
            <a:ext cx="738828" cy="180645"/>
          </a:xfrm>
          <a:prstGeom prst="lef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/>
          </a:p>
        </p:txBody>
      </p:sp>
      <p:sp>
        <p:nvSpPr>
          <p:cNvPr id="52" name="Left Arrow 51"/>
          <p:cNvSpPr/>
          <p:nvPr/>
        </p:nvSpPr>
        <p:spPr>
          <a:xfrm flipH="1">
            <a:off x="5943600" y="6492875"/>
            <a:ext cx="328878" cy="194541"/>
          </a:xfrm>
          <a:prstGeom prst="lef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/>
          </a:p>
        </p:txBody>
      </p:sp>
      <p:sp>
        <p:nvSpPr>
          <p:cNvPr id="53" name="Left Arrow 52"/>
          <p:cNvSpPr/>
          <p:nvPr/>
        </p:nvSpPr>
        <p:spPr>
          <a:xfrm flipH="1">
            <a:off x="7239000" y="6492875"/>
            <a:ext cx="328878" cy="194541"/>
          </a:xfrm>
          <a:prstGeom prst="lef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/>
          </a:p>
        </p:txBody>
      </p:sp>
      <p:sp>
        <p:nvSpPr>
          <p:cNvPr id="56" name="Oval Callout 55"/>
          <p:cNvSpPr/>
          <p:nvPr/>
        </p:nvSpPr>
        <p:spPr>
          <a:xfrm>
            <a:off x="511175" y="1312864"/>
            <a:ext cx="2496410" cy="1108883"/>
          </a:xfrm>
          <a:prstGeom prst="wedgeEllipseCallout">
            <a:avLst>
              <a:gd name="adj1" fmla="val -35891"/>
              <a:gd name="adj2" fmla="val 16387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10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Call user-stub</a:t>
            </a:r>
          </a:p>
          <a:p>
            <a:pPr algn="ctr"/>
            <a:r>
              <a:rPr lang="en-US" sz="110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“I need to import Interface[FA, Ebbets”</a:t>
            </a:r>
          </a:p>
        </p:txBody>
      </p:sp>
      <p:sp>
        <p:nvSpPr>
          <p:cNvPr id="58" name="Oval Callout 57"/>
          <p:cNvSpPr/>
          <p:nvPr/>
        </p:nvSpPr>
        <p:spPr>
          <a:xfrm>
            <a:off x="533400" y="1312864"/>
            <a:ext cx="2496410" cy="1108883"/>
          </a:xfrm>
          <a:prstGeom prst="wedgeEllipseCallout">
            <a:avLst>
              <a:gd name="adj1" fmla="val 21075"/>
              <a:gd name="adj2" fmla="val 16514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10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Call ImportInterface</a:t>
            </a:r>
          </a:p>
          <a:p>
            <a:pPr algn="ctr"/>
            <a:r>
              <a:rPr lang="en-US" sz="110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“Here’s the type and instance we need”</a:t>
            </a:r>
          </a:p>
        </p:txBody>
      </p:sp>
      <p:sp>
        <p:nvSpPr>
          <p:cNvPr id="59" name="Oval Callout 58"/>
          <p:cNvSpPr/>
          <p:nvPr/>
        </p:nvSpPr>
        <p:spPr>
          <a:xfrm>
            <a:off x="533400" y="1312864"/>
            <a:ext cx="2496410" cy="1108883"/>
          </a:xfrm>
          <a:prstGeom prst="wedgeEllipseCallout">
            <a:avLst>
              <a:gd name="adj1" fmla="val 63799"/>
              <a:gd name="adj2" fmla="val 16134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/>
              <a:t>OK, I will ask grapevine DB and get the NT address of exporting Interface</a:t>
            </a:r>
          </a:p>
        </p:txBody>
      </p:sp>
      <p:sp>
        <p:nvSpPr>
          <p:cNvPr id="60" name="Oval Callout 59"/>
          <p:cNvSpPr/>
          <p:nvPr/>
        </p:nvSpPr>
        <p:spPr>
          <a:xfrm>
            <a:off x="6102350" y="1346201"/>
            <a:ext cx="2496410" cy="1107494"/>
          </a:xfrm>
          <a:prstGeom prst="wedgeEllipseCallout">
            <a:avLst>
              <a:gd name="adj1" fmla="val -88523"/>
              <a:gd name="adj2" fmla="val -3254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10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Here’s the NT address</a:t>
            </a:r>
          </a:p>
          <a:p>
            <a:pPr algn="ctr"/>
            <a:r>
              <a:rPr lang="en-US" sz="110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“connect-site”</a:t>
            </a:r>
          </a:p>
        </p:txBody>
      </p:sp>
      <p:sp>
        <p:nvSpPr>
          <p:cNvPr id="61" name="Oval Callout 60"/>
          <p:cNvSpPr/>
          <p:nvPr/>
        </p:nvSpPr>
        <p:spPr>
          <a:xfrm>
            <a:off x="5410200" y="3733801"/>
            <a:ext cx="2496410" cy="1107494"/>
          </a:xfrm>
          <a:prstGeom prst="wedgeEllipseCallout">
            <a:avLst>
              <a:gd name="adj1" fmla="val -117006"/>
              <a:gd name="adj2" fmla="val 4602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10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Alright, I’ll call the exporter RPCRuntime to get the binding info</a:t>
            </a:r>
          </a:p>
        </p:txBody>
      </p:sp>
      <p:sp>
        <p:nvSpPr>
          <p:cNvPr id="62" name="Oval Callout 61"/>
          <p:cNvSpPr/>
          <p:nvPr/>
        </p:nvSpPr>
        <p:spPr>
          <a:xfrm>
            <a:off x="800100" y="4664076"/>
            <a:ext cx="2496410" cy="1107494"/>
          </a:xfrm>
          <a:prstGeom prst="wedgeEllipseCallout">
            <a:avLst>
              <a:gd name="adj1" fmla="val -37749"/>
              <a:gd name="adj2" fmla="val 7517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/>
              <a:t>Normal call to procedure </a:t>
            </a:r>
            <a:r>
              <a:rPr lang="en-US" sz="1100" dirty="0" err="1"/>
              <a:t>openFile</a:t>
            </a:r>
            <a:r>
              <a:rPr lang="en-US" sz="1100" dirty="0"/>
              <a:t>(y)</a:t>
            </a:r>
          </a:p>
        </p:txBody>
      </p:sp>
      <p:sp>
        <p:nvSpPr>
          <p:cNvPr id="63" name="Oval Callout 62"/>
          <p:cNvSpPr/>
          <p:nvPr/>
        </p:nvSpPr>
        <p:spPr>
          <a:xfrm>
            <a:off x="457200" y="1158876"/>
            <a:ext cx="2496410" cy="1243673"/>
          </a:xfrm>
          <a:prstGeom prst="wedgeEllipseCallout">
            <a:avLst>
              <a:gd name="adj1" fmla="val 26028"/>
              <a:gd name="adj2" fmla="val 24222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10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OK, now I’ve got UID, TableIndex, and exporter NT Address. I will record them</a:t>
            </a:r>
          </a:p>
        </p:txBody>
      </p:sp>
      <p:sp>
        <p:nvSpPr>
          <p:cNvPr id="64" name="Oval Callout 63"/>
          <p:cNvSpPr/>
          <p:nvPr/>
        </p:nvSpPr>
        <p:spPr>
          <a:xfrm>
            <a:off x="663575" y="1311276"/>
            <a:ext cx="2496410" cy="1243673"/>
          </a:xfrm>
          <a:prstGeom prst="wedgeEllipseCallout">
            <a:avLst>
              <a:gd name="adj1" fmla="val -4932"/>
              <a:gd name="adj2" fmla="val 23544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/>
              <a:t>Exporter Interface is ready for your next remote procedure calls</a:t>
            </a:r>
          </a:p>
        </p:txBody>
      </p:sp>
      <p:sp>
        <p:nvSpPr>
          <p:cNvPr id="65" name="Vertical Scroll 64"/>
          <p:cNvSpPr/>
          <p:nvPr/>
        </p:nvSpPr>
        <p:spPr>
          <a:xfrm>
            <a:off x="6672264" y="1006476"/>
            <a:ext cx="2016096" cy="1377072"/>
          </a:xfrm>
          <a:prstGeom prst="verticalScroll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/>
              <a:t>Now let see how this will work</a:t>
            </a:r>
          </a:p>
        </p:txBody>
      </p:sp>
      <p:sp>
        <p:nvSpPr>
          <p:cNvPr id="66" name="Oval Callout 65"/>
          <p:cNvSpPr/>
          <p:nvPr/>
        </p:nvSpPr>
        <p:spPr>
          <a:xfrm>
            <a:off x="800100" y="4664076"/>
            <a:ext cx="2496410" cy="1107494"/>
          </a:xfrm>
          <a:prstGeom prst="wedgeEllipseCallout">
            <a:avLst>
              <a:gd name="adj1" fmla="val 14263"/>
              <a:gd name="adj2" fmla="val 7390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/>
              <a:t>1- Retrieve interface binding information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/>
              <a:t>2- Prepare call packet</a:t>
            </a:r>
          </a:p>
        </p:txBody>
      </p:sp>
      <p:sp>
        <p:nvSpPr>
          <p:cNvPr id="67" name="Oval Callout 66"/>
          <p:cNvSpPr/>
          <p:nvPr/>
        </p:nvSpPr>
        <p:spPr>
          <a:xfrm>
            <a:off x="2035175" y="4664076"/>
            <a:ext cx="2496410" cy="1107494"/>
          </a:xfrm>
          <a:prstGeom prst="wedgeEllipseCallout">
            <a:avLst>
              <a:gd name="adj1" fmla="val 14263"/>
              <a:gd name="adj2" fmla="val 7390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10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Alright, I will transmit it to the machine with address “connect-site”</a:t>
            </a:r>
          </a:p>
        </p:txBody>
      </p:sp>
      <p:sp>
        <p:nvSpPr>
          <p:cNvPr id="68" name="Oval Callout 67"/>
          <p:cNvSpPr/>
          <p:nvPr/>
        </p:nvSpPr>
        <p:spPr>
          <a:xfrm>
            <a:off x="6019800" y="4359276"/>
            <a:ext cx="2496410" cy="1107494"/>
          </a:xfrm>
          <a:prstGeom prst="wedgeEllipseCallout">
            <a:avLst>
              <a:gd name="adj1" fmla="val -58802"/>
              <a:gd name="adj2" fmla="val 9798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/>
              <a:t>1-Lookup current exports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/>
              <a:t>2- verify UID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/>
              <a:t>3- send call packet to dispatcher </a:t>
            </a:r>
          </a:p>
        </p:txBody>
      </p:sp>
      <p:sp>
        <p:nvSpPr>
          <p:cNvPr id="69" name="Oval Callout 68"/>
          <p:cNvSpPr/>
          <p:nvPr/>
        </p:nvSpPr>
        <p:spPr>
          <a:xfrm>
            <a:off x="6086475" y="4416426"/>
            <a:ext cx="2496410" cy="1107494"/>
          </a:xfrm>
          <a:prstGeom prst="wedgeEllipseCallout">
            <a:avLst>
              <a:gd name="adj1" fmla="val -24747"/>
              <a:gd name="adj2" fmla="val 9544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/>
              <a:t>After unpacking,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/>
              <a:t>Dispatcher uses the info  to map to the right procedure</a:t>
            </a:r>
          </a:p>
        </p:txBody>
      </p:sp>
      <p:sp>
        <p:nvSpPr>
          <p:cNvPr id="70" name="Oval Callout 69"/>
          <p:cNvSpPr/>
          <p:nvPr/>
        </p:nvSpPr>
        <p:spPr>
          <a:xfrm>
            <a:off x="6238875" y="4568826"/>
            <a:ext cx="2496410" cy="1107494"/>
          </a:xfrm>
          <a:prstGeom prst="wedgeEllipseCallout">
            <a:avLst>
              <a:gd name="adj1" fmla="val 24789"/>
              <a:gd name="adj2" fmla="val 81509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/>
              <a:t>Call the local procedure using provided arguments</a:t>
            </a:r>
          </a:p>
        </p:txBody>
      </p:sp>
      <p:sp>
        <p:nvSpPr>
          <p:cNvPr id="71" name="Oval Callout 70"/>
          <p:cNvSpPr/>
          <p:nvPr/>
        </p:nvSpPr>
        <p:spPr>
          <a:xfrm>
            <a:off x="5389563" y="3721101"/>
            <a:ext cx="2496410" cy="1107494"/>
          </a:xfrm>
          <a:prstGeom prst="wedgeEllipseCallout">
            <a:avLst>
              <a:gd name="adj1" fmla="val -45799"/>
              <a:gd name="adj2" fmla="val 7770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/>
              <a:t>Lookup the table of current exports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/>
              <a:t>Send the corresponding binding info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 nodeType="clickPar">
                      <p:stCondLst>
                        <p:cond delay="indefinite"/>
                      </p:stCondLst>
                      <p:childTnLst>
                        <p:par>
                          <p:cTn id="2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 nodeType="clickPar">
                      <p:stCondLst>
                        <p:cond delay="indefinite"/>
                      </p:stCondLst>
                      <p:childTnLst>
                        <p:par>
                          <p:cTn id="2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8" grpId="0" animBg="1"/>
      <p:bldP spid="33" grpId="0" animBg="1"/>
      <p:bldP spid="35" grpId="0" animBg="1"/>
      <p:bldP spid="37" grpId="0" animBg="1"/>
      <p:bldP spid="39" grpId="0" animBg="1"/>
      <p:bldP spid="40" grpId="0" animBg="1"/>
      <p:bldP spid="41" grpId="0" animBg="1"/>
      <p:bldP spid="34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6" grpId="0" animBg="1"/>
      <p:bldP spid="56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76107"/>
            <a:ext cx="7772400" cy="320549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400" dirty="0" smtClean="0"/>
              <a:t>Implementing Remote Procedure Calls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(Slides adapted from an earlier presentation by </a:t>
            </a:r>
            <a:r>
              <a:rPr lang="en-US" sz="2400" dirty="0" err="1" smtClean="0"/>
              <a:t>Abdussalam</a:t>
            </a:r>
            <a:r>
              <a:rPr lang="en-US" sz="2400" dirty="0" smtClean="0"/>
              <a:t> </a:t>
            </a:r>
            <a:r>
              <a:rPr lang="en-US" sz="2400" dirty="0" err="1" smtClean="0"/>
              <a:t>Alawini</a:t>
            </a:r>
            <a:r>
              <a:rPr lang="en-US" sz="2400" dirty="0" smtClean="0"/>
              <a:t>)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2"/>
          <p:cNvSpPr>
            <a:spLocks noGrp="1"/>
          </p:cNvSpPr>
          <p:nvPr>
            <p:ph type="title"/>
          </p:nvPr>
        </p:nvSpPr>
        <p:spPr>
          <a:xfrm>
            <a:off x="457200" y="1243013"/>
            <a:ext cx="8077200" cy="668337"/>
          </a:xfrm>
        </p:spPr>
        <p:txBody>
          <a:bodyPr/>
          <a:lstStyle/>
          <a:p>
            <a:pPr eaLnBrk="1" hangingPunct="1"/>
            <a:r>
              <a:rPr lang="en-US" dirty="0"/>
              <a:t>Binding Mechanism Advantages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133600"/>
            <a:ext cx="8458200" cy="4144962"/>
          </a:xfrm>
        </p:spPr>
        <p:txBody>
          <a:bodyPr>
            <a:no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 smtClean="0">
                <a:ea typeface="+mn-ea"/>
                <a:cs typeface="+mn-cs"/>
              </a:rPr>
              <a:t>Stateless: </a:t>
            </a:r>
            <a:r>
              <a:rPr lang="en-US" sz="2400" dirty="0" smtClean="0">
                <a:ea typeface="+mn-ea"/>
              </a:rPr>
              <a:t>Importing an interface has no effect on the state of the exporting machine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 smtClean="0">
                <a:ea typeface="+mn-ea"/>
                <a:cs typeface="+mn-cs"/>
              </a:rPr>
              <a:t>The use of UID means that bindings are implicitly broken if the exporter crashes and restarts.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 smtClean="0">
                <a:ea typeface="+mn-ea"/>
                <a:cs typeface="+mn-cs"/>
              </a:rPr>
              <a:t>Restricting the set of users who can update Grapevine DB .</a:t>
            </a:r>
          </a:p>
          <a:p>
            <a:pPr marL="640080" lvl="1" indent="-246888" eaLnBrk="1" fontAlgn="auto" hangingPunct="1">
              <a:spcAft>
                <a:spcPts val="0"/>
              </a:spcAft>
              <a:buFontTx/>
              <a:buChar char="-"/>
              <a:defRPr/>
            </a:pPr>
            <a:r>
              <a:rPr lang="en-US" sz="2400" dirty="0" smtClean="0">
                <a:ea typeface="+mn-ea"/>
              </a:rPr>
              <a:t>To avoid security problems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 smtClean="0">
                <a:ea typeface="+mn-ea"/>
                <a:cs typeface="+mn-cs"/>
              </a:rPr>
              <a:t>Several choices of binding time</a:t>
            </a:r>
          </a:p>
          <a:p>
            <a:pPr marL="640080" lvl="1" indent="-246888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ea typeface="+mn-ea"/>
              </a:rPr>
              <a:t>-	Importer specifies the type only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43013"/>
            <a:ext cx="8686800" cy="6683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en-US" sz="4000" dirty="0" smtClean="0">
                <a:cs typeface="+mj-cs"/>
              </a:rPr>
              <a:t>New Transport Protocol (Why?)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382000" cy="3416320"/>
          </a:xfrm>
        </p:spPr>
        <p:txBody>
          <a:bodyPr/>
          <a:lstStyle/>
          <a:p>
            <a:pPr eaLnBrk="1" hangingPunct="1"/>
            <a:r>
              <a:rPr lang="en-US" sz="2400" dirty="0"/>
              <a:t>Substantial performance gains </a:t>
            </a:r>
          </a:p>
          <a:p>
            <a:pPr eaLnBrk="1" hangingPunct="1"/>
            <a:r>
              <a:rPr lang="en-US" sz="2400" dirty="0"/>
              <a:t>Minimize the elapsed real-time between initializing a call and getting results.</a:t>
            </a:r>
          </a:p>
          <a:p>
            <a:pPr lvl="1" eaLnBrk="1" hangingPunct="1"/>
            <a:r>
              <a:rPr lang="en-US" sz="2400" dirty="0"/>
              <a:t>Unacceptable to have large amount of state info.</a:t>
            </a:r>
          </a:p>
          <a:p>
            <a:pPr lvl="1" eaLnBrk="1" hangingPunct="1"/>
            <a:r>
              <a:rPr lang="en-US" sz="2400" dirty="0"/>
              <a:t>Unacceptable to have expensive handshaking.</a:t>
            </a:r>
          </a:p>
          <a:p>
            <a:pPr eaLnBrk="1" hangingPunct="1"/>
            <a:r>
              <a:rPr lang="en-US" sz="2400" dirty="0"/>
              <a:t>Guarantee  procedure in the server has been invoked precisely once</a:t>
            </a:r>
          </a:p>
          <a:p>
            <a:pPr lvl="1" eaLnBrk="1" hangingPunct="1"/>
            <a:r>
              <a:rPr lang="en-US" sz="2400" dirty="0"/>
              <a:t>Not just “at most once” or “at least once”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81405"/>
            <a:ext cx="8305800" cy="65659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smtClean="0"/>
              <a:t>Simple Calls Example</a:t>
            </a:r>
            <a:endParaRPr lang="en-US" sz="4000" dirty="0"/>
          </a:p>
        </p:txBody>
      </p:sp>
      <p:sp>
        <p:nvSpPr>
          <p:cNvPr id="25603" name="TextBox 5"/>
          <p:cNvSpPr txBox="1">
            <a:spLocks noChangeArrowheads="1"/>
          </p:cNvSpPr>
          <p:nvPr/>
        </p:nvSpPr>
        <p:spPr bwMode="auto">
          <a:xfrm>
            <a:off x="762000" y="2997200"/>
            <a:ext cx="2362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Constantia" charset="0"/>
              </a:rPr>
              <a:t>Caller Machine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057400" y="4038601"/>
            <a:ext cx="1407693" cy="228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/>
          </a:p>
        </p:txBody>
      </p:sp>
      <p:sp>
        <p:nvSpPr>
          <p:cNvPr id="9" name="Round Same Side Corner Rectangle 8"/>
          <p:cNvSpPr/>
          <p:nvPr/>
        </p:nvSpPr>
        <p:spPr>
          <a:xfrm>
            <a:off x="533400" y="4038600"/>
            <a:ext cx="1371600" cy="2286001"/>
          </a:xfrm>
          <a:prstGeom prst="round2Same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/>
          </a:p>
        </p:txBody>
      </p:sp>
      <p:sp>
        <p:nvSpPr>
          <p:cNvPr id="25610" name="Rectangle 9"/>
          <p:cNvSpPr>
            <a:spLocks noChangeArrowheads="1"/>
          </p:cNvSpPr>
          <p:nvPr/>
        </p:nvSpPr>
        <p:spPr bwMode="auto">
          <a:xfrm>
            <a:off x="838200" y="3668713"/>
            <a:ext cx="60785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onstantia" charset="0"/>
              </a:rPr>
              <a:t>User</a:t>
            </a:r>
          </a:p>
        </p:txBody>
      </p:sp>
      <p:sp>
        <p:nvSpPr>
          <p:cNvPr id="25611" name="Rectangle 10"/>
          <p:cNvSpPr>
            <a:spLocks noChangeArrowheads="1"/>
          </p:cNvSpPr>
          <p:nvPr/>
        </p:nvSpPr>
        <p:spPr bwMode="auto">
          <a:xfrm>
            <a:off x="2073275" y="3668713"/>
            <a:ext cx="10951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onstantia" charset="0"/>
              </a:rPr>
              <a:t>RPC+Stub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92138" y="4225925"/>
            <a:ext cx="1219200" cy="4222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Call</a:t>
            </a:r>
          </a:p>
        </p:txBody>
      </p:sp>
      <p:sp>
        <p:nvSpPr>
          <p:cNvPr id="14" name="Left Arrow 13"/>
          <p:cNvSpPr/>
          <p:nvPr/>
        </p:nvSpPr>
        <p:spPr>
          <a:xfrm flipH="1">
            <a:off x="1811338" y="4378325"/>
            <a:ext cx="246062" cy="150813"/>
          </a:xfrm>
          <a:prstGeom prst="lef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/>
          </a:p>
        </p:txBody>
      </p:sp>
      <p:sp>
        <p:nvSpPr>
          <p:cNvPr id="5" name="Rounded Rectangle 4"/>
          <p:cNvSpPr/>
          <p:nvPr/>
        </p:nvSpPr>
        <p:spPr>
          <a:xfrm>
            <a:off x="304800" y="3457575"/>
            <a:ext cx="3160713" cy="30956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133600" y="4225925"/>
            <a:ext cx="1219200" cy="4222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Send Call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Packet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2133600" y="4953000"/>
            <a:ext cx="1219200" cy="4222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Wait </a:t>
            </a:r>
            <a:r>
              <a:rPr lang="en-US" sz="1400" dirty="0" err="1"/>
              <a:t>Ack</a:t>
            </a:r>
            <a:r>
              <a:rPr lang="en-US" sz="1400" dirty="0"/>
              <a:t> or Result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2133600" y="5673725"/>
            <a:ext cx="1219200" cy="4222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Return</a:t>
            </a:r>
          </a:p>
        </p:txBody>
      </p:sp>
      <p:sp>
        <p:nvSpPr>
          <p:cNvPr id="25" name="Left Arrow 24"/>
          <p:cNvSpPr/>
          <p:nvPr/>
        </p:nvSpPr>
        <p:spPr>
          <a:xfrm>
            <a:off x="1524000" y="5868988"/>
            <a:ext cx="592138" cy="150812"/>
          </a:xfrm>
          <a:prstGeom prst="lef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/>
          </a:p>
        </p:txBody>
      </p:sp>
      <p:sp>
        <p:nvSpPr>
          <p:cNvPr id="28" name="Rounded Rectangle 27"/>
          <p:cNvSpPr/>
          <p:nvPr/>
        </p:nvSpPr>
        <p:spPr>
          <a:xfrm>
            <a:off x="5791200" y="4038600"/>
            <a:ext cx="1407693" cy="228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/>
          </a:p>
        </p:txBody>
      </p:sp>
      <p:sp>
        <p:nvSpPr>
          <p:cNvPr id="29" name="Round Same Side Corner Rectangle 28"/>
          <p:cNvSpPr/>
          <p:nvPr/>
        </p:nvSpPr>
        <p:spPr>
          <a:xfrm>
            <a:off x="7391400" y="4038599"/>
            <a:ext cx="1371600" cy="2286001"/>
          </a:xfrm>
          <a:prstGeom prst="round2Same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/>
          </a:p>
        </p:txBody>
      </p:sp>
      <p:sp>
        <p:nvSpPr>
          <p:cNvPr id="30" name="Rounded Rectangle 29"/>
          <p:cNvSpPr/>
          <p:nvPr/>
        </p:nvSpPr>
        <p:spPr>
          <a:xfrm>
            <a:off x="5867400" y="4225925"/>
            <a:ext cx="1219200" cy="4222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Invoke </a:t>
            </a:r>
            <a:r>
              <a:rPr lang="en-US" sz="1400" dirty="0" err="1"/>
              <a:t>proc</a:t>
            </a:r>
            <a:endParaRPr lang="en-US" sz="1400" dirty="0"/>
          </a:p>
        </p:txBody>
      </p:sp>
      <p:sp>
        <p:nvSpPr>
          <p:cNvPr id="31" name="Rounded Rectangle 30"/>
          <p:cNvSpPr/>
          <p:nvPr/>
        </p:nvSpPr>
        <p:spPr>
          <a:xfrm>
            <a:off x="5867400" y="5749925"/>
            <a:ext cx="1219200" cy="4222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Send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results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7467600" y="4225925"/>
            <a:ext cx="1219200" cy="4222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Do call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7483475" y="5715000"/>
            <a:ext cx="1219200" cy="4222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Return</a:t>
            </a:r>
          </a:p>
        </p:txBody>
      </p:sp>
      <p:sp>
        <p:nvSpPr>
          <p:cNvPr id="35" name="Left Arrow 34"/>
          <p:cNvSpPr/>
          <p:nvPr/>
        </p:nvSpPr>
        <p:spPr>
          <a:xfrm flipH="1">
            <a:off x="7086600" y="4419600"/>
            <a:ext cx="246063" cy="150813"/>
          </a:xfrm>
          <a:prstGeom prst="lef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/>
          </a:p>
        </p:txBody>
      </p:sp>
      <p:sp>
        <p:nvSpPr>
          <p:cNvPr id="36" name="Left Arrow 35"/>
          <p:cNvSpPr/>
          <p:nvPr/>
        </p:nvSpPr>
        <p:spPr>
          <a:xfrm>
            <a:off x="7208838" y="5867400"/>
            <a:ext cx="258762" cy="150813"/>
          </a:xfrm>
          <a:prstGeom prst="lef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/>
          </a:p>
        </p:txBody>
      </p:sp>
      <p:sp>
        <p:nvSpPr>
          <p:cNvPr id="37" name="Down Arrow 36"/>
          <p:cNvSpPr/>
          <p:nvPr/>
        </p:nvSpPr>
        <p:spPr>
          <a:xfrm>
            <a:off x="8077200" y="4648200"/>
            <a:ext cx="152400" cy="1066800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/>
          </a:p>
        </p:txBody>
      </p:sp>
      <p:sp>
        <p:nvSpPr>
          <p:cNvPr id="38" name="Down Arrow 37"/>
          <p:cNvSpPr/>
          <p:nvPr/>
        </p:nvSpPr>
        <p:spPr>
          <a:xfrm>
            <a:off x="2590800" y="4648200"/>
            <a:ext cx="169863" cy="304800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/>
          </a:p>
        </p:txBody>
      </p:sp>
      <p:sp>
        <p:nvSpPr>
          <p:cNvPr id="39" name="Down Arrow 38"/>
          <p:cNvSpPr/>
          <p:nvPr/>
        </p:nvSpPr>
        <p:spPr>
          <a:xfrm>
            <a:off x="2590800" y="5410200"/>
            <a:ext cx="169863" cy="304800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/>
          </a:p>
        </p:txBody>
      </p:sp>
      <p:sp>
        <p:nvSpPr>
          <p:cNvPr id="25634" name="TextBox 39"/>
          <p:cNvSpPr txBox="1">
            <a:spLocks noChangeArrowheads="1"/>
          </p:cNvSpPr>
          <p:nvPr/>
        </p:nvSpPr>
        <p:spPr bwMode="auto">
          <a:xfrm>
            <a:off x="6172200" y="2971800"/>
            <a:ext cx="2362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Constantia" charset="0"/>
              </a:rPr>
              <a:t>Callee Machine </a:t>
            </a:r>
          </a:p>
        </p:txBody>
      </p:sp>
      <p:sp>
        <p:nvSpPr>
          <p:cNvPr id="25635" name="Rectangle 40"/>
          <p:cNvSpPr>
            <a:spLocks noChangeArrowheads="1"/>
          </p:cNvSpPr>
          <p:nvPr/>
        </p:nvSpPr>
        <p:spPr bwMode="auto">
          <a:xfrm>
            <a:off x="7648575" y="3668713"/>
            <a:ext cx="7489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onstantia" charset="0"/>
              </a:rPr>
              <a:t>Server</a:t>
            </a:r>
          </a:p>
        </p:txBody>
      </p:sp>
      <p:sp>
        <p:nvSpPr>
          <p:cNvPr id="25636" name="Rectangle 41"/>
          <p:cNvSpPr>
            <a:spLocks noChangeArrowheads="1"/>
          </p:cNvSpPr>
          <p:nvPr/>
        </p:nvSpPr>
        <p:spPr bwMode="auto">
          <a:xfrm>
            <a:off x="5884863" y="3657600"/>
            <a:ext cx="10951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onstantia" charset="0"/>
              </a:rPr>
              <a:t>RPC+Stub</a:t>
            </a:r>
          </a:p>
        </p:txBody>
      </p:sp>
      <p:cxnSp>
        <p:nvCxnSpPr>
          <p:cNvPr id="44" name="Straight Arrow Connector 43"/>
          <p:cNvCxnSpPr>
            <a:cxnSpLocks noChangeShapeType="1"/>
          </p:cNvCxnSpPr>
          <p:nvPr/>
        </p:nvCxnSpPr>
        <p:spPr bwMode="auto">
          <a:xfrm>
            <a:off x="3465513" y="4419600"/>
            <a:ext cx="2325687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57150" dist="38100" dir="5400000" algn="ctr" rotWithShape="0">
              <a:srgbClr val="002041">
                <a:alpha val="48000"/>
              </a:srgbClr>
            </a:outerShdw>
          </a:effectLst>
        </p:spPr>
      </p:cxnSp>
      <p:cxnSp>
        <p:nvCxnSpPr>
          <p:cNvPr id="47" name="Straight Arrow Connector 46"/>
          <p:cNvCxnSpPr>
            <a:cxnSpLocks noChangeShapeType="1"/>
          </p:cNvCxnSpPr>
          <p:nvPr/>
        </p:nvCxnSpPr>
        <p:spPr bwMode="auto">
          <a:xfrm flipH="1" flipV="1">
            <a:off x="3465513" y="5943600"/>
            <a:ext cx="2325687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57150" dist="38100" dir="5400000" algn="ctr" rotWithShape="0">
              <a:srgbClr val="002041">
                <a:alpha val="48000"/>
              </a:srgbClr>
            </a:outerShdw>
          </a:effectLst>
        </p:spPr>
      </p:cxnSp>
      <p:cxnSp>
        <p:nvCxnSpPr>
          <p:cNvPr id="54" name="Straight Connector 53"/>
          <p:cNvCxnSpPr/>
          <p:nvPr/>
        </p:nvCxnSpPr>
        <p:spPr>
          <a:xfrm flipH="1" flipV="1">
            <a:off x="2286000" y="2605088"/>
            <a:ext cx="1331913" cy="13350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4267200" y="2605088"/>
            <a:ext cx="1143000" cy="13350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Group 92"/>
          <p:cNvGrpSpPr>
            <a:grpSpLocks/>
          </p:cNvGrpSpPr>
          <p:nvPr/>
        </p:nvGrpSpPr>
        <p:grpSpPr bwMode="auto">
          <a:xfrm>
            <a:off x="2286000" y="2209800"/>
            <a:ext cx="3124200" cy="395288"/>
            <a:chOff x="2286000" y="2209800"/>
            <a:chExt cx="3124200" cy="395036"/>
          </a:xfrm>
        </p:grpSpPr>
        <p:sp>
          <p:nvSpPr>
            <p:cNvPr id="64" name="Rectangle 63"/>
            <p:cNvSpPr/>
            <p:nvPr/>
          </p:nvSpPr>
          <p:spPr>
            <a:xfrm>
              <a:off x="2286000" y="2209800"/>
              <a:ext cx="3124200" cy="39503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dirty="0"/>
            </a:p>
          </p:txBody>
        </p:sp>
        <p:cxnSp>
          <p:nvCxnSpPr>
            <p:cNvPr id="68" name="Straight Connector 67"/>
            <p:cNvCxnSpPr>
              <a:cxnSpLocks noChangeShapeType="1"/>
            </p:cNvCxnSpPr>
            <p:nvPr/>
          </p:nvCxnSpPr>
          <p:spPr bwMode="auto">
            <a:xfrm>
              <a:off x="4648200" y="2209800"/>
              <a:ext cx="0" cy="3728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63500" dist="38100" dir="5400000" algn="ctr" rotWithShape="0">
                <a:srgbClr val="000000">
                  <a:alpha val="48000"/>
                </a:srgbClr>
              </a:outerShdw>
            </a:effectLst>
          </p:spPr>
        </p:cxnSp>
        <p:sp>
          <p:nvSpPr>
            <p:cNvPr id="25671" name="TextBox 68"/>
            <p:cNvSpPr txBox="1">
              <a:spLocks noChangeArrowheads="1"/>
            </p:cNvSpPr>
            <p:nvPr/>
          </p:nvSpPr>
          <p:spPr bwMode="auto">
            <a:xfrm>
              <a:off x="4648200" y="2209800"/>
              <a:ext cx="620683" cy="338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latin typeface="Constantia" charset="0"/>
                </a:rPr>
                <a:t>Seq#</a:t>
              </a:r>
            </a:p>
          </p:txBody>
        </p:sp>
        <p:sp>
          <p:nvSpPr>
            <p:cNvPr id="25672" name="TextBox 69"/>
            <p:cNvSpPr txBox="1">
              <a:spLocks noChangeArrowheads="1"/>
            </p:cNvSpPr>
            <p:nvPr/>
          </p:nvSpPr>
          <p:spPr bwMode="auto">
            <a:xfrm>
              <a:off x="2304630" y="2209800"/>
              <a:ext cx="2323516" cy="338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latin typeface="Constantia" charset="0"/>
                </a:rPr>
                <a:t>[Machine Id, Process]</a:t>
              </a:r>
            </a:p>
          </p:txBody>
        </p:sp>
      </p:grpSp>
      <p:sp>
        <p:nvSpPr>
          <p:cNvPr id="71" name="Oval Callout 70"/>
          <p:cNvSpPr/>
          <p:nvPr/>
        </p:nvSpPr>
        <p:spPr>
          <a:xfrm>
            <a:off x="6346825" y="762000"/>
            <a:ext cx="2339975" cy="1447800"/>
          </a:xfrm>
          <a:prstGeom prst="wedgeEllipseCallout">
            <a:avLst>
              <a:gd name="adj1" fmla="val -173152"/>
              <a:gd name="adj2" fmla="val 4747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“Activity” </a:t>
            </a:r>
          </a:p>
          <a:p>
            <a:pPr algn="ctr"/>
            <a:r>
              <a:rPr lang="en-US" sz="160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is the</a:t>
            </a:r>
          </a:p>
          <a:p>
            <a:pPr algn="ctr"/>
            <a:r>
              <a:rPr lang="en-US" sz="160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Machine Id, and Processes’ Ids</a:t>
            </a:r>
          </a:p>
        </p:txBody>
      </p:sp>
      <p:sp>
        <p:nvSpPr>
          <p:cNvPr id="72" name="Oval Callout 71"/>
          <p:cNvSpPr/>
          <p:nvPr/>
        </p:nvSpPr>
        <p:spPr>
          <a:xfrm>
            <a:off x="6611938" y="762000"/>
            <a:ext cx="2339975" cy="1447800"/>
          </a:xfrm>
          <a:prstGeom prst="wedgeEllipseCallout">
            <a:avLst>
              <a:gd name="adj1" fmla="val -173152"/>
              <a:gd name="adj2" fmla="val 4747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Each activity has at most </a:t>
            </a:r>
            <a:r>
              <a:rPr lang="en-US" dirty="0"/>
              <a:t>1 </a:t>
            </a:r>
            <a:r>
              <a:rPr lang="en-US" sz="1600" dirty="0"/>
              <a:t>remote call at any time</a:t>
            </a:r>
          </a:p>
        </p:txBody>
      </p:sp>
      <p:sp>
        <p:nvSpPr>
          <p:cNvPr id="73" name="Oval Callout 72"/>
          <p:cNvSpPr/>
          <p:nvPr/>
        </p:nvSpPr>
        <p:spPr>
          <a:xfrm>
            <a:off x="5867400" y="762000"/>
            <a:ext cx="3084513" cy="1447800"/>
          </a:xfrm>
          <a:prstGeom prst="wedgeEllipseCallout">
            <a:avLst>
              <a:gd name="adj1" fmla="val -112982"/>
              <a:gd name="adj2" fmla="val 17046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Proposes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1- Ensure the result packet is for this call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2- </a:t>
            </a:r>
            <a:r>
              <a:rPr lang="en-US" sz="1400" dirty="0" err="1"/>
              <a:t>Callee</a:t>
            </a:r>
            <a:r>
              <a:rPr lang="en-US" sz="1400" dirty="0"/>
              <a:t> can eliminate duplicates </a:t>
            </a:r>
          </a:p>
        </p:txBody>
      </p:sp>
      <p:sp>
        <p:nvSpPr>
          <p:cNvPr id="74" name="Oval Callout 73"/>
          <p:cNvSpPr/>
          <p:nvPr/>
        </p:nvSpPr>
        <p:spPr>
          <a:xfrm>
            <a:off x="5907088" y="762000"/>
            <a:ext cx="3084512" cy="1447800"/>
          </a:xfrm>
          <a:prstGeom prst="wedgeEllipseCallout">
            <a:avLst>
              <a:gd name="adj1" fmla="val -91655"/>
              <a:gd name="adj2" fmla="val 16824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Desired Procedure Info: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err="1"/>
              <a:t>UId</a:t>
            </a:r>
            <a:r>
              <a:rPr lang="en-US" sz="1400" dirty="0"/>
              <a:t>, Table Index, Procedure entry point.</a:t>
            </a:r>
          </a:p>
        </p:txBody>
      </p:sp>
      <p:sp>
        <p:nvSpPr>
          <p:cNvPr id="75" name="Oval Callout 74"/>
          <p:cNvSpPr/>
          <p:nvPr/>
        </p:nvSpPr>
        <p:spPr>
          <a:xfrm>
            <a:off x="5867400" y="762000"/>
            <a:ext cx="3084513" cy="1447800"/>
          </a:xfrm>
          <a:prstGeom prst="wedgeEllipseCallout">
            <a:avLst>
              <a:gd name="adj1" fmla="val -70329"/>
              <a:gd name="adj2" fmla="val 16824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Procedure arguments which is the input or output that will be used by RP</a:t>
            </a:r>
          </a:p>
        </p:txBody>
      </p:sp>
      <p:sp>
        <p:nvSpPr>
          <p:cNvPr id="76" name="Oval Callout 75"/>
          <p:cNvSpPr/>
          <p:nvPr/>
        </p:nvSpPr>
        <p:spPr>
          <a:xfrm>
            <a:off x="5907088" y="304800"/>
            <a:ext cx="3084512" cy="1905000"/>
          </a:xfrm>
          <a:prstGeom prst="wedgeEllipseCallout">
            <a:avLst>
              <a:gd name="adj1" fmla="val -39640"/>
              <a:gd name="adj2" fmla="val 14502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RPC compares </a:t>
            </a:r>
            <a:r>
              <a:rPr lang="en-US" sz="1400" dirty="0" err="1"/>
              <a:t>Seq</a:t>
            </a:r>
            <a:r>
              <a:rPr lang="en-US" sz="1400" dirty="0"/>
              <a:t># in CID to the one it has in a table that maintains </a:t>
            </a:r>
            <a:r>
              <a:rPr lang="en-US" sz="1400" dirty="0" err="1"/>
              <a:t>seq</a:t>
            </a:r>
            <a:r>
              <a:rPr lang="en-US" sz="1400" dirty="0"/>
              <a:t># of the last call invoked by each calling activity</a:t>
            </a:r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3505200" y="5202238"/>
            <a:ext cx="990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onstantia" charset="0"/>
              </a:rPr>
              <a:t>Result</a:t>
            </a:r>
          </a:p>
        </p:txBody>
      </p:sp>
      <p:grpSp>
        <p:nvGrpSpPr>
          <p:cNvPr id="4" name="Group 94"/>
          <p:cNvGrpSpPr>
            <a:grpSpLocks/>
          </p:cNvGrpSpPr>
          <p:nvPr/>
        </p:nvGrpSpPr>
        <p:grpSpPr bwMode="auto">
          <a:xfrm>
            <a:off x="3635375" y="5472113"/>
            <a:ext cx="2020888" cy="395287"/>
            <a:chOff x="3634955" y="5472364"/>
            <a:chExt cx="2021307" cy="395036"/>
          </a:xfrm>
        </p:grpSpPr>
        <p:sp>
          <p:nvSpPr>
            <p:cNvPr id="80" name="Rectangle 79"/>
            <p:cNvSpPr/>
            <p:nvPr/>
          </p:nvSpPr>
          <p:spPr>
            <a:xfrm>
              <a:off x="3634955" y="5472364"/>
              <a:ext cx="2021307" cy="39503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dirty="0"/>
            </a:p>
          </p:txBody>
        </p:sp>
        <p:cxnSp>
          <p:nvCxnSpPr>
            <p:cNvPr id="82" name="Straight Connector 81"/>
            <p:cNvCxnSpPr>
              <a:cxnSpLocks noChangeShapeType="1"/>
            </p:cNvCxnSpPr>
            <p:nvPr/>
          </p:nvCxnSpPr>
          <p:spPr bwMode="auto">
            <a:xfrm>
              <a:off x="4571774" y="5494575"/>
              <a:ext cx="0" cy="3728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63500" dist="38100" dir="5400000" algn="ctr" rotWithShape="0">
                <a:srgbClr val="000000">
                  <a:alpha val="48000"/>
                </a:srgbClr>
              </a:outerShdw>
            </a:effectLst>
          </p:spPr>
        </p:cxnSp>
        <p:sp>
          <p:nvSpPr>
            <p:cNvPr id="25667" name="TextBox 82"/>
            <p:cNvSpPr txBox="1">
              <a:spLocks noChangeArrowheads="1"/>
            </p:cNvSpPr>
            <p:nvPr/>
          </p:nvSpPr>
          <p:spPr bwMode="auto">
            <a:xfrm>
              <a:off x="3733800" y="5514201"/>
              <a:ext cx="719646" cy="261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100" b="1">
                  <a:latin typeface="Constantia" charset="0"/>
                </a:rPr>
                <a:t>CallID</a:t>
              </a:r>
            </a:p>
          </p:txBody>
        </p:sp>
        <p:sp>
          <p:nvSpPr>
            <p:cNvPr id="25668" name="TextBox 83"/>
            <p:cNvSpPr txBox="1">
              <a:spLocks noChangeArrowheads="1"/>
            </p:cNvSpPr>
            <p:nvPr/>
          </p:nvSpPr>
          <p:spPr bwMode="auto">
            <a:xfrm>
              <a:off x="4690554" y="5514201"/>
              <a:ext cx="719646" cy="261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100" b="1">
                  <a:latin typeface="Constantia" charset="0"/>
                </a:rPr>
                <a:t>results</a:t>
              </a:r>
            </a:p>
          </p:txBody>
        </p:sp>
      </p:grpSp>
      <p:sp>
        <p:nvSpPr>
          <p:cNvPr id="85" name="Oval Callout 84"/>
          <p:cNvSpPr/>
          <p:nvPr/>
        </p:nvSpPr>
        <p:spPr>
          <a:xfrm>
            <a:off x="6105525" y="304800"/>
            <a:ext cx="3084513" cy="1905000"/>
          </a:xfrm>
          <a:prstGeom prst="wedgeEllipseCallout">
            <a:avLst>
              <a:gd name="adj1" fmla="val -39640"/>
              <a:gd name="adj2" fmla="val 14502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If caller Seq# EQ Cseq then Ack if needed</a:t>
            </a:r>
          </a:p>
          <a:p>
            <a:pPr algn="ctr"/>
            <a:r>
              <a:rPr lang="en-US" sz="140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if callerSeq# LT Cseq then drop “repeated”</a:t>
            </a:r>
          </a:p>
          <a:p>
            <a:pPr algn="ctr"/>
            <a:r>
              <a:rPr lang="en-US" sz="140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If callerSeq# GT Cseq then new call packet</a:t>
            </a:r>
          </a:p>
        </p:txBody>
      </p:sp>
      <p:cxnSp>
        <p:nvCxnSpPr>
          <p:cNvPr id="87" name="Straight Arrow Connector 86"/>
          <p:cNvCxnSpPr>
            <a:cxnSpLocks noChangeShapeType="1"/>
          </p:cNvCxnSpPr>
          <p:nvPr/>
        </p:nvCxnSpPr>
        <p:spPr bwMode="auto">
          <a:xfrm flipV="1">
            <a:off x="5314950" y="762000"/>
            <a:ext cx="1884363" cy="14478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blurRad="63500" dist="38100" dir="5400000" algn="ctr" rotWithShape="0">
              <a:srgbClr val="000000">
                <a:alpha val="48000"/>
              </a:srgbClr>
            </a:outerShdw>
          </a:effectLst>
        </p:spPr>
      </p:cxnSp>
      <p:cxnSp>
        <p:nvCxnSpPr>
          <p:cNvPr id="89" name="Straight Arrow Connector 88"/>
          <p:cNvCxnSpPr>
            <a:cxnSpLocks noChangeShapeType="1"/>
          </p:cNvCxnSpPr>
          <p:nvPr/>
        </p:nvCxnSpPr>
        <p:spPr bwMode="auto">
          <a:xfrm flipV="1">
            <a:off x="7086600" y="762000"/>
            <a:ext cx="1143000" cy="336391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blurRad="63500" dist="38100" dir="5400000" algn="ctr" rotWithShape="0">
              <a:srgbClr val="000000">
                <a:alpha val="48000"/>
              </a:srgbClr>
            </a:outerShdw>
          </a:effectLst>
        </p:spPr>
      </p:cxnSp>
      <p:sp>
        <p:nvSpPr>
          <p:cNvPr id="94" name="Oval Callout 93"/>
          <p:cNvSpPr/>
          <p:nvPr/>
        </p:nvSpPr>
        <p:spPr>
          <a:xfrm>
            <a:off x="6096000" y="457200"/>
            <a:ext cx="3084513" cy="1905000"/>
          </a:xfrm>
          <a:prstGeom prst="wedgeEllipseCallout">
            <a:avLst>
              <a:gd name="adj1" fmla="val -82293"/>
              <a:gd name="adj2" fmla="val 4060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Monotonic for each activity.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No repeats (calls might eliminated as dup. )</a:t>
            </a:r>
          </a:p>
        </p:txBody>
      </p:sp>
      <p:grpSp>
        <p:nvGrpSpPr>
          <p:cNvPr id="6" name="Group 97"/>
          <p:cNvGrpSpPr>
            <a:grpSpLocks/>
          </p:cNvGrpSpPr>
          <p:nvPr/>
        </p:nvGrpSpPr>
        <p:grpSpPr bwMode="auto">
          <a:xfrm>
            <a:off x="3429000" y="3657600"/>
            <a:ext cx="2238375" cy="665163"/>
            <a:chOff x="3505200" y="4343400"/>
            <a:chExt cx="2238585" cy="665381"/>
          </a:xfrm>
        </p:grpSpPr>
        <p:grpSp>
          <p:nvGrpSpPr>
            <p:cNvPr id="7" name="Group 96"/>
            <p:cNvGrpSpPr>
              <a:grpSpLocks/>
            </p:cNvGrpSpPr>
            <p:nvPr/>
          </p:nvGrpSpPr>
          <p:grpSpPr bwMode="auto">
            <a:xfrm>
              <a:off x="3505200" y="4343400"/>
              <a:ext cx="2151265" cy="665381"/>
              <a:chOff x="3505200" y="4334649"/>
              <a:chExt cx="2151265" cy="665381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3635387" y="4604612"/>
                <a:ext cx="2021078" cy="39541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00" dirty="0"/>
              </a:p>
            </p:txBody>
          </p:sp>
          <p:cxnSp>
            <p:nvCxnSpPr>
              <p:cNvPr id="51" name="Straight Connector 50"/>
              <p:cNvCxnSpPr>
                <a:cxnSpLocks noChangeShapeType="1"/>
              </p:cNvCxnSpPr>
              <p:nvPr/>
            </p:nvCxnSpPr>
            <p:spPr bwMode="auto">
              <a:xfrm>
                <a:off x="4284736" y="4604612"/>
                <a:ext cx="0" cy="3731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8100" dir="5400000" algn="ctr" rotWithShape="0">
                  <a:srgbClr val="000000">
                    <a:alpha val="48000"/>
                  </a:srgbClr>
                </a:outerShdw>
              </a:effectLst>
            </p:spPr>
          </p:cxnSp>
          <p:cxnSp>
            <p:nvCxnSpPr>
              <p:cNvPr id="52" name="Straight Connector 51"/>
              <p:cNvCxnSpPr>
                <a:cxnSpLocks noChangeShapeType="1"/>
              </p:cNvCxnSpPr>
              <p:nvPr/>
            </p:nvCxnSpPr>
            <p:spPr bwMode="auto">
              <a:xfrm>
                <a:off x="4970601" y="4628433"/>
                <a:ext cx="0" cy="37159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8100" dir="5400000" algn="ctr" rotWithShape="0">
                  <a:srgbClr val="000000">
                    <a:alpha val="48000"/>
                  </a:srgbClr>
                </a:outerShdw>
              </a:effectLst>
            </p:spPr>
          </p:cxnSp>
          <p:sp>
            <p:nvSpPr>
              <p:cNvPr id="25662" name="TextBox 60"/>
              <p:cNvSpPr txBox="1">
                <a:spLocks noChangeArrowheads="1"/>
              </p:cNvSpPr>
              <p:nvPr/>
            </p:nvSpPr>
            <p:spPr bwMode="auto">
              <a:xfrm>
                <a:off x="3598862" y="4655582"/>
                <a:ext cx="719646" cy="2616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100" b="1">
                    <a:latin typeface="Constantia" charset="0"/>
                  </a:rPr>
                  <a:t>CallID</a:t>
                </a:r>
              </a:p>
            </p:txBody>
          </p:sp>
          <p:sp>
            <p:nvSpPr>
              <p:cNvPr id="25663" name="TextBox 61"/>
              <p:cNvSpPr txBox="1">
                <a:spLocks noChangeArrowheads="1"/>
              </p:cNvSpPr>
              <p:nvPr/>
            </p:nvSpPr>
            <p:spPr bwMode="auto">
              <a:xfrm>
                <a:off x="4284662" y="4655582"/>
                <a:ext cx="762000" cy="2616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100" b="1">
                    <a:latin typeface="Constantia" charset="0"/>
                  </a:rPr>
                  <a:t>DP info</a:t>
                </a:r>
              </a:p>
            </p:txBody>
          </p:sp>
          <p:sp>
            <p:nvSpPr>
              <p:cNvPr id="25664" name="TextBox 78"/>
              <p:cNvSpPr txBox="1">
                <a:spLocks noChangeArrowheads="1"/>
              </p:cNvSpPr>
              <p:nvPr/>
            </p:nvSpPr>
            <p:spPr bwMode="auto">
              <a:xfrm>
                <a:off x="3505200" y="4334649"/>
                <a:ext cx="627062" cy="338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latin typeface="Constantia" charset="0"/>
                  </a:rPr>
                  <a:t>Call</a:t>
                </a:r>
              </a:p>
            </p:txBody>
          </p:sp>
        </p:grpSp>
        <p:sp>
          <p:nvSpPr>
            <p:cNvPr id="25658" name="TextBox 62"/>
            <p:cNvSpPr txBox="1">
              <a:spLocks noChangeArrowheads="1"/>
            </p:cNvSpPr>
            <p:nvPr/>
          </p:nvSpPr>
          <p:spPr bwMode="auto">
            <a:xfrm>
              <a:off x="4981785" y="4676001"/>
              <a:ext cx="762000" cy="2616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100" b="1">
                  <a:latin typeface="Constantia" charset="0"/>
                </a:rPr>
                <a:t>Arugs</a:t>
              </a:r>
            </a:p>
          </p:txBody>
        </p:sp>
      </p:grpSp>
      <p:sp>
        <p:nvSpPr>
          <p:cNvPr id="27" name="Rounded Rectangle 26"/>
          <p:cNvSpPr/>
          <p:nvPr/>
        </p:nvSpPr>
        <p:spPr>
          <a:xfrm>
            <a:off x="5791200" y="3457575"/>
            <a:ext cx="3160713" cy="30956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5" name="Oval Callout 64"/>
          <p:cNvSpPr/>
          <p:nvPr/>
        </p:nvSpPr>
        <p:spPr>
          <a:xfrm>
            <a:off x="5618163" y="381000"/>
            <a:ext cx="3084512" cy="1905000"/>
          </a:xfrm>
          <a:prstGeom prst="wedgeEllipseCallout">
            <a:avLst>
              <a:gd name="adj1" fmla="val -95297"/>
              <a:gd name="adj2" fmla="val 21239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Result packet is sufficient </a:t>
            </a:r>
            <a:r>
              <a:rPr lang="en-US" dirty="0" err="1"/>
              <a:t>Ack</a:t>
            </a:r>
            <a:r>
              <a:rPr lang="en-US" dirty="0"/>
              <a:t> to the caller.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22" grpId="0" animBg="1"/>
      <p:bldP spid="23" grpId="0" animBg="1"/>
      <p:bldP spid="24" grpId="0" animBg="1"/>
      <p:bldP spid="25" grpId="0" animBg="1"/>
      <p:bldP spid="30" grpId="0" animBg="1"/>
      <p:bldP spid="31" grpId="0" animBg="1"/>
      <p:bldP spid="32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81" grpId="0"/>
      <p:bldP spid="85" grpId="0" animBg="1"/>
      <p:bldP spid="85" grpId="1" animBg="1"/>
      <p:bldP spid="94" grpId="0" animBg="1"/>
      <p:bldP spid="94" grpId="1" animBg="1"/>
      <p:bldP spid="65" grpId="0" animBg="1"/>
      <p:bldP spid="65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Is this “Stack Ripping”?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305800" cy="4081117"/>
          </a:xfrm>
        </p:spPr>
        <p:txBody>
          <a:bodyPr/>
          <a:lstStyle/>
          <a:p>
            <a:pPr eaLnBrk="1" hangingPunct="1"/>
            <a:r>
              <a:rPr lang="en-US" sz="2400" dirty="0"/>
              <a:t>In manual stack management the necessary data is taken off the stack and put on the heap</a:t>
            </a:r>
            <a:r>
              <a:rPr lang="en-US" sz="2400" dirty="0" smtClean="0"/>
              <a:t> 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400" dirty="0"/>
              <a:t>In RPC it’s taken off the stack and put in a message</a:t>
            </a:r>
            <a:endParaRPr lang="en-US" sz="2400" dirty="0" smtClean="0"/>
          </a:p>
          <a:p>
            <a:pPr lvl="1" eaLnBrk="1" hangingPunct="1"/>
            <a:r>
              <a:rPr lang="en-US" sz="2400" dirty="0" smtClean="0"/>
              <a:t>-	Sent </a:t>
            </a:r>
            <a:r>
              <a:rPr lang="en-US" sz="2400" dirty="0"/>
              <a:t>to the other side</a:t>
            </a:r>
            <a:endParaRPr lang="en-US" sz="2400" dirty="0" smtClean="0"/>
          </a:p>
          <a:p>
            <a:pPr lvl="1" eaLnBrk="1" hangingPunct="1">
              <a:buFontTx/>
              <a:buChar char="-"/>
            </a:pPr>
            <a:r>
              <a:rPr lang="en-US" sz="2400" dirty="0" smtClean="0"/>
              <a:t>Put </a:t>
            </a:r>
            <a:r>
              <a:rPr lang="en-US" sz="2400" dirty="0"/>
              <a:t>on a different stack ..</a:t>
            </a:r>
            <a:r>
              <a:rPr lang="en-US" sz="2400" dirty="0" smtClean="0"/>
              <a:t>.</a:t>
            </a:r>
          </a:p>
          <a:p>
            <a:pPr lvl="1" eaLnBrk="1" hangingPunct="1">
              <a:buFontTx/>
              <a:buChar char="-"/>
            </a:pPr>
            <a:endParaRPr lang="en-US" sz="1200" dirty="0" smtClean="0"/>
          </a:p>
          <a:p>
            <a:pPr eaLnBrk="1" hangingPunct="1"/>
            <a:r>
              <a:rPr lang="en-US" sz="2400" dirty="0"/>
              <a:t> Similar to taking the state off the stack and putting it in a continuation. </a:t>
            </a:r>
            <a:endParaRPr lang="en-US" sz="2400" dirty="0" smtClean="0"/>
          </a:p>
          <a:p>
            <a:pPr lvl="1" eaLnBrk="1" hangingPunct="1"/>
            <a:r>
              <a:rPr lang="en-US" sz="2400" dirty="0" smtClean="0"/>
              <a:t>-	Executed </a:t>
            </a:r>
            <a:r>
              <a:rPr lang="en-US" sz="2400" dirty="0"/>
              <a:t>by a separate event handler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8397"/>
            <a:ext cx="7239000" cy="684803"/>
          </a:xfrm>
        </p:spPr>
        <p:txBody>
          <a:bodyPr/>
          <a:lstStyle/>
          <a:p>
            <a:r>
              <a:rPr lang="en-US" dirty="0" smtClean="0"/>
              <a:t>Complex Call Example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extBox 2"/>
          <p:cNvSpPr txBox="1">
            <a:spLocks noChangeArrowheads="1"/>
          </p:cNvSpPr>
          <p:nvPr/>
        </p:nvSpPr>
        <p:spPr bwMode="auto">
          <a:xfrm>
            <a:off x="723900" y="1219200"/>
            <a:ext cx="2362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Constantia" charset="0"/>
              </a:rPr>
              <a:t>Caller Machine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057400" y="1969534"/>
            <a:ext cx="1407693" cy="473606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/>
          </a:p>
        </p:txBody>
      </p:sp>
      <p:sp>
        <p:nvSpPr>
          <p:cNvPr id="5" name="Rounded Rectangle 4"/>
          <p:cNvSpPr/>
          <p:nvPr/>
        </p:nvSpPr>
        <p:spPr>
          <a:xfrm>
            <a:off x="533400" y="1969533"/>
            <a:ext cx="1371600" cy="473606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/>
          </a:p>
        </p:txBody>
      </p:sp>
      <p:sp>
        <p:nvSpPr>
          <p:cNvPr id="27658" name="Rectangle 5"/>
          <p:cNvSpPr>
            <a:spLocks noChangeArrowheads="1"/>
          </p:cNvSpPr>
          <p:nvPr/>
        </p:nvSpPr>
        <p:spPr bwMode="auto">
          <a:xfrm>
            <a:off x="881063" y="1687513"/>
            <a:ext cx="60785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onstantia" charset="0"/>
              </a:rPr>
              <a:t>User</a:t>
            </a:r>
          </a:p>
        </p:txBody>
      </p:sp>
      <p:sp>
        <p:nvSpPr>
          <p:cNvPr id="27659" name="Rectangle 6"/>
          <p:cNvSpPr>
            <a:spLocks noChangeArrowheads="1"/>
          </p:cNvSpPr>
          <p:nvPr/>
        </p:nvSpPr>
        <p:spPr bwMode="auto">
          <a:xfrm>
            <a:off x="2151063" y="1687513"/>
            <a:ext cx="10951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onstantia" charset="0"/>
              </a:rPr>
              <a:t>RPC+Stub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92138" y="2092325"/>
            <a:ext cx="1219200" cy="4222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Call</a:t>
            </a:r>
            <a:endParaRPr lang="en-US" sz="1600">
              <a:solidFill>
                <a:srgbClr val="000000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Left Arrow 8"/>
          <p:cNvSpPr/>
          <p:nvPr/>
        </p:nvSpPr>
        <p:spPr>
          <a:xfrm flipH="1">
            <a:off x="1811338" y="2244725"/>
            <a:ext cx="246062" cy="150813"/>
          </a:xfrm>
          <a:prstGeom prst="lef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/>
          </a:p>
        </p:txBody>
      </p:sp>
      <p:sp>
        <p:nvSpPr>
          <p:cNvPr id="10" name="Rounded Rectangle 9"/>
          <p:cNvSpPr/>
          <p:nvPr/>
        </p:nvSpPr>
        <p:spPr>
          <a:xfrm>
            <a:off x="304800" y="1681163"/>
            <a:ext cx="3160713" cy="51768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133600" y="2092325"/>
            <a:ext cx="1219200" cy="4222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/>
              <a:t>Send </a:t>
            </a:r>
            <a:r>
              <a:rPr lang="en-US" sz="1100" dirty="0" err="1"/>
              <a:t>CallPkt</a:t>
            </a:r>
            <a:endParaRPr lang="en-US" sz="11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/>
              <a:t>Wait for </a:t>
            </a:r>
            <a:r>
              <a:rPr lang="en-US" sz="1100" dirty="0" err="1"/>
              <a:t>Ack</a:t>
            </a:r>
            <a:endParaRPr lang="en-US" sz="1100" dirty="0"/>
          </a:p>
        </p:txBody>
      </p:sp>
      <p:sp>
        <p:nvSpPr>
          <p:cNvPr id="12" name="Rounded Rectangle 11"/>
          <p:cNvSpPr/>
          <p:nvPr/>
        </p:nvSpPr>
        <p:spPr>
          <a:xfrm>
            <a:off x="2133600" y="2667000"/>
            <a:ext cx="1219200" cy="4222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/>
              <a:t>Build next </a:t>
            </a:r>
            <a:r>
              <a:rPr lang="en-US" sz="1100" dirty="0" err="1"/>
              <a:t>pkt</a:t>
            </a:r>
            <a:endParaRPr lang="en-US" sz="1100" dirty="0"/>
          </a:p>
        </p:txBody>
      </p:sp>
      <p:sp>
        <p:nvSpPr>
          <p:cNvPr id="13" name="Rounded Rectangle 12"/>
          <p:cNvSpPr/>
          <p:nvPr/>
        </p:nvSpPr>
        <p:spPr>
          <a:xfrm>
            <a:off x="2133600" y="3235325"/>
            <a:ext cx="1219200" cy="4984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/>
              <a:t>Transmit it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/>
              <a:t>Wait for </a:t>
            </a:r>
            <a:r>
              <a:rPr lang="en-US" sz="1100" dirty="0" err="1"/>
              <a:t>ack</a:t>
            </a:r>
            <a:endParaRPr lang="en-US" sz="1100" dirty="0"/>
          </a:p>
        </p:txBody>
      </p:sp>
      <p:sp>
        <p:nvSpPr>
          <p:cNvPr id="14" name="Left Arrow 13"/>
          <p:cNvSpPr/>
          <p:nvPr/>
        </p:nvSpPr>
        <p:spPr>
          <a:xfrm>
            <a:off x="1524000" y="5334000"/>
            <a:ext cx="592138" cy="150813"/>
          </a:xfrm>
          <a:prstGeom prst="lef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/>
          </a:p>
        </p:txBody>
      </p:sp>
      <p:sp>
        <p:nvSpPr>
          <p:cNvPr id="16" name="Rounded Rectangle 15"/>
          <p:cNvSpPr/>
          <p:nvPr/>
        </p:nvSpPr>
        <p:spPr>
          <a:xfrm>
            <a:off x="5791200" y="1969533"/>
            <a:ext cx="1407693" cy="473606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/>
          </a:p>
        </p:txBody>
      </p:sp>
      <p:sp>
        <p:nvSpPr>
          <p:cNvPr id="17" name="Rounded Rectangle 16"/>
          <p:cNvSpPr/>
          <p:nvPr/>
        </p:nvSpPr>
        <p:spPr>
          <a:xfrm>
            <a:off x="7391400" y="1969532"/>
            <a:ext cx="1371600" cy="473606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/>
          </a:p>
        </p:txBody>
      </p:sp>
      <p:sp>
        <p:nvSpPr>
          <p:cNvPr id="18" name="Rounded Rectangle 17"/>
          <p:cNvSpPr/>
          <p:nvPr/>
        </p:nvSpPr>
        <p:spPr>
          <a:xfrm>
            <a:off x="5867400" y="2092325"/>
            <a:ext cx="1219200" cy="4222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/>
              <a:t>Start </a:t>
            </a:r>
            <a:r>
              <a:rPr lang="en-US" sz="1200" dirty="0" err="1"/>
              <a:t>arg</a:t>
            </a:r>
            <a:r>
              <a:rPr lang="en-US" sz="1200" dirty="0"/>
              <a:t> record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5867400" y="6207125"/>
            <a:ext cx="1219200" cy="4222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Idle</a:t>
            </a:r>
            <a:endParaRPr lang="en-US" sz="1100">
              <a:solidFill>
                <a:srgbClr val="000000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488238" y="3252788"/>
            <a:ext cx="1219200" cy="4222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/>
              <a:t>Do call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7504113" y="4987925"/>
            <a:ext cx="1219200" cy="4222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/>
              <a:t>Return</a:t>
            </a:r>
          </a:p>
        </p:txBody>
      </p:sp>
      <p:sp>
        <p:nvSpPr>
          <p:cNvPr id="22" name="Left Arrow 21"/>
          <p:cNvSpPr/>
          <p:nvPr/>
        </p:nvSpPr>
        <p:spPr>
          <a:xfrm flipH="1">
            <a:off x="7145338" y="3429000"/>
            <a:ext cx="246062" cy="150813"/>
          </a:xfrm>
          <a:prstGeom prst="lef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/>
          </a:p>
        </p:txBody>
      </p:sp>
      <p:sp>
        <p:nvSpPr>
          <p:cNvPr id="23" name="Left Arrow 22"/>
          <p:cNvSpPr/>
          <p:nvPr/>
        </p:nvSpPr>
        <p:spPr>
          <a:xfrm>
            <a:off x="7229475" y="5105400"/>
            <a:ext cx="258763" cy="150813"/>
          </a:xfrm>
          <a:prstGeom prst="lef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/>
          </a:p>
        </p:txBody>
      </p:sp>
      <p:sp>
        <p:nvSpPr>
          <p:cNvPr id="24" name="Down Arrow 23"/>
          <p:cNvSpPr/>
          <p:nvPr/>
        </p:nvSpPr>
        <p:spPr>
          <a:xfrm>
            <a:off x="8097838" y="3675063"/>
            <a:ext cx="152400" cy="1312862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/>
          </a:p>
        </p:txBody>
      </p:sp>
      <p:sp>
        <p:nvSpPr>
          <p:cNvPr id="25" name="Down Arrow 24"/>
          <p:cNvSpPr/>
          <p:nvPr/>
        </p:nvSpPr>
        <p:spPr>
          <a:xfrm>
            <a:off x="2649538" y="2514600"/>
            <a:ext cx="169862" cy="152400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/>
          </a:p>
        </p:txBody>
      </p:sp>
      <p:sp>
        <p:nvSpPr>
          <p:cNvPr id="27681" name="TextBox 26"/>
          <p:cNvSpPr txBox="1">
            <a:spLocks noChangeArrowheads="1"/>
          </p:cNvSpPr>
          <p:nvPr/>
        </p:nvSpPr>
        <p:spPr bwMode="auto">
          <a:xfrm>
            <a:off x="6172200" y="1219200"/>
            <a:ext cx="2362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Constantia" charset="0"/>
              </a:rPr>
              <a:t>Callee Machine </a:t>
            </a:r>
          </a:p>
        </p:txBody>
      </p:sp>
      <p:sp>
        <p:nvSpPr>
          <p:cNvPr id="27682" name="Rectangle 27"/>
          <p:cNvSpPr>
            <a:spLocks noChangeArrowheads="1"/>
          </p:cNvSpPr>
          <p:nvPr/>
        </p:nvSpPr>
        <p:spPr bwMode="auto">
          <a:xfrm>
            <a:off x="7620000" y="1676400"/>
            <a:ext cx="7489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onstantia" charset="0"/>
              </a:rPr>
              <a:t>Server</a:t>
            </a:r>
          </a:p>
        </p:txBody>
      </p:sp>
      <p:sp>
        <p:nvSpPr>
          <p:cNvPr id="27683" name="Rectangle 28"/>
          <p:cNvSpPr>
            <a:spLocks noChangeArrowheads="1"/>
          </p:cNvSpPr>
          <p:nvPr/>
        </p:nvSpPr>
        <p:spPr bwMode="auto">
          <a:xfrm>
            <a:off x="5961063" y="1687513"/>
            <a:ext cx="10951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onstantia" charset="0"/>
              </a:rPr>
              <a:t>RPC+Stub</a:t>
            </a:r>
          </a:p>
        </p:txBody>
      </p:sp>
      <p:cxnSp>
        <p:nvCxnSpPr>
          <p:cNvPr id="30" name="Straight Arrow Connector 29"/>
          <p:cNvCxnSpPr>
            <a:cxnSpLocks noChangeShapeType="1"/>
          </p:cNvCxnSpPr>
          <p:nvPr/>
        </p:nvCxnSpPr>
        <p:spPr bwMode="auto">
          <a:xfrm>
            <a:off x="3465513" y="2209800"/>
            <a:ext cx="2325687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57150" dist="38100" dir="5400000" algn="ctr" rotWithShape="0">
              <a:srgbClr val="002041">
                <a:alpha val="48000"/>
              </a:srgbClr>
            </a:outerShdw>
          </a:effectLst>
        </p:spPr>
      </p:cxnSp>
      <p:sp>
        <p:nvSpPr>
          <p:cNvPr id="15" name="Rounded Rectangle 14"/>
          <p:cNvSpPr/>
          <p:nvPr/>
        </p:nvSpPr>
        <p:spPr>
          <a:xfrm>
            <a:off x="5791200" y="1681163"/>
            <a:ext cx="3160713" cy="51768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2133600" y="3886200"/>
            <a:ext cx="1219200" cy="4984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/>
              <a:t>Retransmit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/>
              <a:t>Wait for </a:t>
            </a:r>
            <a:r>
              <a:rPr lang="en-US" sz="1100" dirty="0" err="1"/>
              <a:t>ack</a:t>
            </a:r>
            <a:endParaRPr lang="en-US" sz="1100" dirty="0"/>
          </a:p>
        </p:txBody>
      </p:sp>
      <p:sp>
        <p:nvSpPr>
          <p:cNvPr id="55" name="Rounded Rectangle 54"/>
          <p:cNvSpPr/>
          <p:nvPr/>
        </p:nvSpPr>
        <p:spPr>
          <a:xfrm>
            <a:off x="2133600" y="4495800"/>
            <a:ext cx="1219200" cy="4984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/>
              <a:t>Wait for result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2133600" y="5181600"/>
            <a:ext cx="1219200" cy="381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/>
              <a:t>Return</a:t>
            </a:r>
          </a:p>
        </p:txBody>
      </p:sp>
      <p:cxnSp>
        <p:nvCxnSpPr>
          <p:cNvPr id="57" name="Straight Arrow Connector 56"/>
          <p:cNvCxnSpPr>
            <a:cxnSpLocks noChangeShapeType="1"/>
          </p:cNvCxnSpPr>
          <p:nvPr/>
        </p:nvCxnSpPr>
        <p:spPr bwMode="auto">
          <a:xfrm flipH="1" flipV="1">
            <a:off x="3465513" y="2819400"/>
            <a:ext cx="2325687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57150" dist="38100" dir="5400000" algn="ctr" rotWithShape="0">
              <a:srgbClr val="002041">
                <a:alpha val="48000"/>
              </a:srgbClr>
            </a:outerShdw>
          </a:effectLst>
        </p:spPr>
      </p:cxnSp>
      <p:cxnSp>
        <p:nvCxnSpPr>
          <p:cNvPr id="58" name="Straight Arrow Connector 57"/>
          <p:cNvCxnSpPr>
            <a:cxnSpLocks noChangeShapeType="1"/>
          </p:cNvCxnSpPr>
          <p:nvPr/>
        </p:nvCxnSpPr>
        <p:spPr bwMode="auto">
          <a:xfrm flipH="1" flipV="1">
            <a:off x="3429000" y="5257800"/>
            <a:ext cx="2325688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57150" dist="38100" dir="5400000" algn="ctr" rotWithShape="0">
              <a:srgbClr val="002041">
                <a:alpha val="48000"/>
              </a:srgbClr>
            </a:outerShdw>
          </a:effectLst>
        </p:spPr>
      </p:cxnSp>
      <p:cxnSp>
        <p:nvCxnSpPr>
          <p:cNvPr id="59" name="Straight Arrow Connector 58"/>
          <p:cNvCxnSpPr>
            <a:cxnSpLocks noChangeShapeType="1"/>
          </p:cNvCxnSpPr>
          <p:nvPr/>
        </p:nvCxnSpPr>
        <p:spPr bwMode="auto">
          <a:xfrm flipH="1" flipV="1">
            <a:off x="3429000" y="4648200"/>
            <a:ext cx="2325688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57150" dist="38100" dir="5400000" algn="ctr" rotWithShape="0">
              <a:srgbClr val="002041">
                <a:alpha val="48000"/>
              </a:srgbClr>
            </a:outerShdw>
          </a:effectLst>
        </p:spPr>
      </p:cxnSp>
      <p:sp>
        <p:nvSpPr>
          <p:cNvPr id="60" name="Down Arrow 59"/>
          <p:cNvSpPr/>
          <p:nvPr/>
        </p:nvSpPr>
        <p:spPr>
          <a:xfrm>
            <a:off x="2649538" y="3124200"/>
            <a:ext cx="169862" cy="152400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/>
          </a:p>
        </p:txBody>
      </p:sp>
      <p:sp>
        <p:nvSpPr>
          <p:cNvPr id="61" name="Down Arrow 60"/>
          <p:cNvSpPr/>
          <p:nvPr/>
        </p:nvSpPr>
        <p:spPr>
          <a:xfrm>
            <a:off x="2649538" y="3733800"/>
            <a:ext cx="169862" cy="152400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/>
          </a:p>
        </p:txBody>
      </p:sp>
      <p:sp>
        <p:nvSpPr>
          <p:cNvPr id="62" name="Down Arrow 61"/>
          <p:cNvSpPr/>
          <p:nvPr/>
        </p:nvSpPr>
        <p:spPr>
          <a:xfrm>
            <a:off x="2667000" y="4343400"/>
            <a:ext cx="169863" cy="152400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/>
          </a:p>
        </p:txBody>
      </p:sp>
      <p:sp>
        <p:nvSpPr>
          <p:cNvPr id="63" name="Down Arrow 62"/>
          <p:cNvSpPr/>
          <p:nvPr/>
        </p:nvSpPr>
        <p:spPr>
          <a:xfrm>
            <a:off x="2667000" y="5029200"/>
            <a:ext cx="169863" cy="152400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/>
          </a:p>
        </p:txBody>
      </p:sp>
      <p:sp>
        <p:nvSpPr>
          <p:cNvPr id="64" name="Rounded Rectangle 63"/>
          <p:cNvSpPr/>
          <p:nvPr/>
        </p:nvSpPr>
        <p:spPr>
          <a:xfrm>
            <a:off x="2133600" y="6172200"/>
            <a:ext cx="1219200" cy="4984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Acknowledgment</a:t>
            </a:r>
          </a:p>
        </p:txBody>
      </p:sp>
      <p:cxnSp>
        <p:nvCxnSpPr>
          <p:cNvPr id="65" name="Straight Arrow Connector 64"/>
          <p:cNvCxnSpPr>
            <a:cxnSpLocks noChangeShapeType="1"/>
          </p:cNvCxnSpPr>
          <p:nvPr/>
        </p:nvCxnSpPr>
        <p:spPr bwMode="auto">
          <a:xfrm>
            <a:off x="3465513" y="3505200"/>
            <a:ext cx="2325687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57150" dist="38100" dir="5400000" algn="ctr" rotWithShape="0">
              <a:srgbClr val="002041">
                <a:alpha val="48000"/>
              </a:srgbClr>
            </a:outerShdw>
          </a:effectLst>
        </p:spPr>
      </p:cxnSp>
      <p:cxnSp>
        <p:nvCxnSpPr>
          <p:cNvPr id="66" name="Straight Arrow Connector 65"/>
          <p:cNvCxnSpPr>
            <a:cxnSpLocks noChangeShapeType="1"/>
          </p:cNvCxnSpPr>
          <p:nvPr/>
        </p:nvCxnSpPr>
        <p:spPr bwMode="auto">
          <a:xfrm>
            <a:off x="3465513" y="6477000"/>
            <a:ext cx="2325687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57150" dist="38100" dir="5400000" algn="ctr" rotWithShape="0">
              <a:srgbClr val="002041">
                <a:alpha val="48000"/>
              </a:srgbClr>
            </a:outerShdw>
          </a:effectLst>
        </p:spPr>
      </p:cxnSp>
      <p:sp>
        <p:nvSpPr>
          <p:cNvPr id="67" name="Rounded Rectangle 66"/>
          <p:cNvSpPr/>
          <p:nvPr/>
        </p:nvSpPr>
        <p:spPr>
          <a:xfrm>
            <a:off x="5867400" y="2625725"/>
            <a:ext cx="1219200" cy="4222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/>
              <a:t>Acknowledge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/>
              <a:t>Wait next </a:t>
            </a:r>
            <a:r>
              <a:rPr lang="en-US" sz="1050" dirty="0" err="1"/>
              <a:t>pkt</a:t>
            </a:r>
            <a:endParaRPr lang="en-US" sz="1050" dirty="0"/>
          </a:p>
        </p:txBody>
      </p:sp>
      <p:sp>
        <p:nvSpPr>
          <p:cNvPr id="68" name="Rounded Rectangle 67"/>
          <p:cNvSpPr/>
          <p:nvPr/>
        </p:nvSpPr>
        <p:spPr>
          <a:xfrm>
            <a:off x="5867400" y="3276600"/>
            <a:ext cx="1219200" cy="4222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/>
              <a:t>Invoke call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5867400" y="4378325"/>
            <a:ext cx="1219200" cy="4222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/>
              <a:t>Acknowledge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5867400" y="5029200"/>
            <a:ext cx="1219200" cy="4222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/>
              <a:t>Send result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/>
              <a:t>Wait for </a:t>
            </a:r>
            <a:r>
              <a:rPr lang="en-US" sz="1050" dirty="0" err="1"/>
              <a:t>ack</a:t>
            </a:r>
            <a:endParaRPr lang="en-US" sz="1050" dirty="0"/>
          </a:p>
        </p:txBody>
      </p:sp>
      <p:sp>
        <p:nvSpPr>
          <p:cNvPr id="71" name="Rounded Rectangle 70"/>
          <p:cNvSpPr/>
          <p:nvPr/>
        </p:nvSpPr>
        <p:spPr>
          <a:xfrm>
            <a:off x="5867400" y="5597525"/>
            <a:ext cx="1219200" cy="4222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/>
              <a:t>Retransmit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/>
              <a:t>Wait for </a:t>
            </a:r>
            <a:r>
              <a:rPr lang="en-US" sz="1050" dirty="0" err="1"/>
              <a:t>ack</a:t>
            </a:r>
            <a:endParaRPr lang="en-US" sz="1050" dirty="0"/>
          </a:p>
        </p:txBody>
      </p:sp>
      <p:sp>
        <p:nvSpPr>
          <p:cNvPr id="72" name="Down Arrow 71"/>
          <p:cNvSpPr/>
          <p:nvPr/>
        </p:nvSpPr>
        <p:spPr>
          <a:xfrm>
            <a:off x="6383338" y="2514600"/>
            <a:ext cx="169862" cy="152400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/>
          </a:p>
        </p:txBody>
      </p:sp>
      <p:sp>
        <p:nvSpPr>
          <p:cNvPr id="73" name="Down Arrow 72"/>
          <p:cNvSpPr/>
          <p:nvPr/>
        </p:nvSpPr>
        <p:spPr>
          <a:xfrm>
            <a:off x="6383338" y="3048000"/>
            <a:ext cx="169862" cy="152400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/>
          </a:p>
        </p:txBody>
      </p:sp>
      <p:sp>
        <p:nvSpPr>
          <p:cNvPr id="74" name="Down Arrow 73"/>
          <p:cNvSpPr/>
          <p:nvPr/>
        </p:nvSpPr>
        <p:spPr>
          <a:xfrm>
            <a:off x="6400800" y="5410200"/>
            <a:ext cx="169863" cy="152400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/>
          </a:p>
        </p:txBody>
      </p:sp>
      <p:sp>
        <p:nvSpPr>
          <p:cNvPr id="75" name="Down Arrow 74"/>
          <p:cNvSpPr/>
          <p:nvPr/>
        </p:nvSpPr>
        <p:spPr>
          <a:xfrm>
            <a:off x="6400800" y="6019800"/>
            <a:ext cx="169863" cy="152400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/>
          </a:p>
        </p:txBody>
      </p:sp>
      <p:grpSp>
        <p:nvGrpSpPr>
          <p:cNvPr id="3" name="Group 80"/>
          <p:cNvGrpSpPr>
            <a:grpSpLocks/>
          </p:cNvGrpSpPr>
          <p:nvPr/>
        </p:nvGrpSpPr>
        <p:grpSpPr bwMode="auto">
          <a:xfrm>
            <a:off x="2678113" y="5897563"/>
            <a:ext cx="3113087" cy="274637"/>
            <a:chOff x="2677527" y="5808791"/>
            <a:chExt cx="3113673" cy="351377"/>
          </a:xfrm>
        </p:grpSpPr>
        <p:cxnSp>
          <p:nvCxnSpPr>
            <p:cNvPr id="77" name="Straight Connector 76"/>
            <p:cNvCxnSpPr>
              <a:cxnSpLocks noChangeShapeType="1"/>
            </p:cNvCxnSpPr>
            <p:nvPr/>
          </p:nvCxnSpPr>
          <p:spPr bwMode="auto">
            <a:xfrm flipH="1">
              <a:off x="2677527" y="5808791"/>
              <a:ext cx="3113673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57150" dist="38100" dir="5400000" algn="ctr" rotWithShape="0">
                <a:srgbClr val="002041">
                  <a:alpha val="48000"/>
                </a:srgbClr>
              </a:outerShdw>
            </a:effectLst>
          </p:spPr>
        </p:cxnSp>
        <p:cxnSp>
          <p:nvCxnSpPr>
            <p:cNvPr id="78" name="Straight Arrow Connector 77"/>
            <p:cNvCxnSpPr>
              <a:cxnSpLocks noChangeShapeType="1"/>
            </p:cNvCxnSpPr>
            <p:nvPr/>
          </p:nvCxnSpPr>
          <p:spPr bwMode="auto">
            <a:xfrm>
              <a:off x="2677527" y="5808791"/>
              <a:ext cx="0" cy="351377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57150" dist="38100" dir="5400000" algn="ctr" rotWithShape="0">
                <a:srgbClr val="002041">
                  <a:alpha val="48000"/>
                </a:srgbClr>
              </a:outerShdw>
            </a:effectLst>
          </p:spPr>
        </p:cxnSp>
      </p:grpSp>
      <p:grpSp>
        <p:nvGrpSpPr>
          <p:cNvPr id="6" name="Group 81"/>
          <p:cNvGrpSpPr>
            <a:grpSpLocks/>
          </p:cNvGrpSpPr>
          <p:nvPr/>
        </p:nvGrpSpPr>
        <p:grpSpPr bwMode="auto">
          <a:xfrm flipH="1">
            <a:off x="3441700" y="4068763"/>
            <a:ext cx="3052763" cy="309562"/>
            <a:chOff x="2677527" y="5808791"/>
            <a:chExt cx="3113673" cy="351377"/>
          </a:xfrm>
        </p:grpSpPr>
        <p:cxnSp>
          <p:nvCxnSpPr>
            <p:cNvPr id="83" name="Straight Connector 82"/>
            <p:cNvCxnSpPr>
              <a:cxnSpLocks noChangeShapeType="1"/>
            </p:cNvCxnSpPr>
            <p:nvPr/>
          </p:nvCxnSpPr>
          <p:spPr bwMode="auto">
            <a:xfrm flipH="1">
              <a:off x="2677527" y="5808791"/>
              <a:ext cx="3113673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57150" dist="38100" dir="5400000" algn="ctr" rotWithShape="0">
                <a:srgbClr val="002041">
                  <a:alpha val="48000"/>
                </a:srgbClr>
              </a:outerShdw>
            </a:effectLst>
          </p:spPr>
        </p:cxnSp>
        <p:cxnSp>
          <p:nvCxnSpPr>
            <p:cNvPr id="84" name="Straight Arrow Connector 83"/>
            <p:cNvCxnSpPr>
              <a:cxnSpLocks noChangeShapeType="1"/>
            </p:cNvCxnSpPr>
            <p:nvPr/>
          </p:nvCxnSpPr>
          <p:spPr bwMode="auto">
            <a:xfrm>
              <a:off x="2677527" y="5808791"/>
              <a:ext cx="0" cy="351377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57150" dist="38100" dir="5400000" algn="ctr" rotWithShape="0">
                <a:srgbClr val="002041">
                  <a:alpha val="48000"/>
                </a:srgbClr>
              </a:outerShdw>
            </a:effectLst>
          </p:spPr>
        </p:cxnSp>
      </p:grpSp>
      <p:grpSp>
        <p:nvGrpSpPr>
          <p:cNvPr id="7" name="Group 90"/>
          <p:cNvGrpSpPr>
            <a:grpSpLocks/>
          </p:cNvGrpSpPr>
          <p:nvPr/>
        </p:nvGrpSpPr>
        <p:grpSpPr bwMode="auto">
          <a:xfrm>
            <a:off x="3517900" y="1600200"/>
            <a:ext cx="2120900" cy="533400"/>
            <a:chOff x="3482555" y="1600200"/>
            <a:chExt cx="2120152" cy="533400"/>
          </a:xfrm>
        </p:grpSpPr>
        <p:sp>
          <p:nvSpPr>
            <p:cNvPr id="86" name="Rectangle 85"/>
            <p:cNvSpPr/>
            <p:nvPr/>
          </p:nvSpPr>
          <p:spPr>
            <a:xfrm>
              <a:off x="3580945" y="1846263"/>
              <a:ext cx="2021762" cy="28733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dirty="0"/>
            </a:p>
          </p:txBody>
        </p:sp>
        <p:sp>
          <p:nvSpPr>
            <p:cNvPr id="27748" name="TextBox 88"/>
            <p:cNvSpPr txBox="1">
              <a:spLocks noChangeArrowheads="1"/>
            </p:cNvSpPr>
            <p:nvPr/>
          </p:nvSpPr>
          <p:spPr bwMode="auto">
            <a:xfrm>
              <a:off x="3598862" y="1856601"/>
              <a:ext cx="1775245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050" b="1">
                  <a:latin typeface="Constantia" charset="0"/>
                </a:rPr>
                <a:t>CallID, Pkt</a:t>
              </a:r>
              <a:r>
                <a:rPr lang="en-US" sz="1050" b="1">
                  <a:latin typeface="Times" charset="0"/>
                </a:rPr>
                <a:t>=0,</a:t>
              </a:r>
              <a:r>
                <a:rPr lang="en-US" sz="1050" b="1">
                  <a:latin typeface="Constantia" charset="0"/>
                </a:rPr>
                <a:t> PlsAck,…</a:t>
              </a:r>
            </a:p>
          </p:txBody>
        </p:sp>
        <p:sp>
          <p:nvSpPr>
            <p:cNvPr id="27749" name="TextBox 89"/>
            <p:cNvSpPr txBox="1">
              <a:spLocks noChangeArrowheads="1"/>
            </p:cNvSpPr>
            <p:nvPr/>
          </p:nvSpPr>
          <p:spPr bwMode="auto">
            <a:xfrm>
              <a:off x="3482555" y="1600200"/>
              <a:ext cx="1775245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100" b="1">
                  <a:latin typeface="Constantia" charset="0"/>
                </a:rPr>
                <a:t>Call</a:t>
              </a:r>
            </a:p>
          </p:txBody>
        </p:sp>
      </p:grpSp>
      <p:grpSp>
        <p:nvGrpSpPr>
          <p:cNvPr id="26" name="Group 91"/>
          <p:cNvGrpSpPr>
            <a:grpSpLocks/>
          </p:cNvGrpSpPr>
          <p:nvPr/>
        </p:nvGrpSpPr>
        <p:grpSpPr bwMode="auto">
          <a:xfrm>
            <a:off x="3554413" y="2209800"/>
            <a:ext cx="2008187" cy="533400"/>
            <a:chOff x="3482555" y="1600200"/>
            <a:chExt cx="2007860" cy="533400"/>
          </a:xfrm>
        </p:grpSpPr>
        <p:sp>
          <p:nvSpPr>
            <p:cNvPr id="93" name="Rectangle 92"/>
            <p:cNvSpPr/>
            <p:nvPr/>
          </p:nvSpPr>
          <p:spPr>
            <a:xfrm>
              <a:off x="3580964" y="1846263"/>
              <a:ext cx="1909451" cy="28733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dirty="0"/>
            </a:p>
          </p:txBody>
        </p:sp>
        <p:sp>
          <p:nvSpPr>
            <p:cNvPr id="27745" name="TextBox 93"/>
            <p:cNvSpPr txBox="1">
              <a:spLocks noChangeArrowheads="1"/>
            </p:cNvSpPr>
            <p:nvPr/>
          </p:nvSpPr>
          <p:spPr bwMode="auto">
            <a:xfrm>
              <a:off x="3598862" y="1856601"/>
              <a:ext cx="1775245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050" b="1">
                  <a:latin typeface="Constantia" charset="0"/>
                </a:rPr>
                <a:t>CallID, Pkt</a:t>
              </a:r>
              <a:r>
                <a:rPr lang="en-US" sz="1050" b="1">
                  <a:latin typeface="Times" charset="0"/>
                </a:rPr>
                <a:t>=0,</a:t>
              </a:r>
              <a:r>
                <a:rPr lang="en-US" sz="1050" b="1">
                  <a:latin typeface="Constantia" charset="0"/>
                </a:rPr>
                <a:t> </a:t>
              </a:r>
            </a:p>
          </p:txBody>
        </p:sp>
        <p:sp>
          <p:nvSpPr>
            <p:cNvPr id="27746" name="TextBox 94"/>
            <p:cNvSpPr txBox="1">
              <a:spLocks noChangeArrowheads="1"/>
            </p:cNvSpPr>
            <p:nvPr/>
          </p:nvSpPr>
          <p:spPr bwMode="auto">
            <a:xfrm>
              <a:off x="3482555" y="1600200"/>
              <a:ext cx="1775245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100" b="1">
                  <a:latin typeface="Constantia" charset="0"/>
                </a:rPr>
                <a:t>Ack</a:t>
              </a:r>
            </a:p>
          </p:txBody>
        </p:sp>
      </p:grpSp>
      <p:grpSp>
        <p:nvGrpSpPr>
          <p:cNvPr id="27" name="Group 95"/>
          <p:cNvGrpSpPr>
            <a:grpSpLocks/>
          </p:cNvGrpSpPr>
          <p:nvPr/>
        </p:nvGrpSpPr>
        <p:grpSpPr bwMode="auto">
          <a:xfrm>
            <a:off x="3402013" y="2895600"/>
            <a:ext cx="2389187" cy="533400"/>
            <a:chOff x="3482555" y="1600200"/>
            <a:chExt cx="2388859" cy="533400"/>
          </a:xfrm>
        </p:grpSpPr>
        <p:sp>
          <p:nvSpPr>
            <p:cNvPr id="97" name="Rectangle 96"/>
            <p:cNvSpPr/>
            <p:nvPr/>
          </p:nvSpPr>
          <p:spPr>
            <a:xfrm>
              <a:off x="3580966" y="1863725"/>
              <a:ext cx="2253941" cy="2698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dirty="0"/>
            </a:p>
          </p:txBody>
        </p:sp>
        <p:sp>
          <p:nvSpPr>
            <p:cNvPr id="27742" name="TextBox 97"/>
            <p:cNvSpPr txBox="1">
              <a:spLocks noChangeArrowheads="1"/>
            </p:cNvSpPr>
            <p:nvPr/>
          </p:nvSpPr>
          <p:spPr bwMode="auto">
            <a:xfrm>
              <a:off x="3598862" y="1856601"/>
              <a:ext cx="2272552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050" b="1">
                  <a:latin typeface="Constantia" charset="0"/>
                </a:rPr>
                <a:t>CallID, Pkt=</a:t>
              </a:r>
              <a:r>
                <a:rPr lang="en-US" sz="1050" b="1">
                  <a:latin typeface="Times" charset="0"/>
                </a:rPr>
                <a:t>1, dontAck,….</a:t>
              </a:r>
              <a:endParaRPr lang="en-US" sz="1050" b="1">
                <a:latin typeface="Constantia" charset="0"/>
              </a:endParaRPr>
            </a:p>
          </p:txBody>
        </p:sp>
        <p:sp>
          <p:nvSpPr>
            <p:cNvPr id="27743" name="TextBox 98"/>
            <p:cNvSpPr txBox="1">
              <a:spLocks noChangeArrowheads="1"/>
            </p:cNvSpPr>
            <p:nvPr/>
          </p:nvSpPr>
          <p:spPr bwMode="auto">
            <a:xfrm>
              <a:off x="3482555" y="1600200"/>
              <a:ext cx="1775245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100" b="1">
                  <a:latin typeface="Constantia" charset="0"/>
                </a:rPr>
                <a:t>Data</a:t>
              </a:r>
            </a:p>
          </p:txBody>
        </p:sp>
      </p:grpSp>
      <p:grpSp>
        <p:nvGrpSpPr>
          <p:cNvPr id="28" name="Group 99"/>
          <p:cNvGrpSpPr>
            <a:grpSpLocks/>
          </p:cNvGrpSpPr>
          <p:nvPr/>
        </p:nvGrpSpPr>
        <p:grpSpPr bwMode="auto">
          <a:xfrm>
            <a:off x="3429000" y="3505200"/>
            <a:ext cx="2389188" cy="533400"/>
            <a:chOff x="3482555" y="1600200"/>
            <a:chExt cx="2388859" cy="533400"/>
          </a:xfrm>
        </p:grpSpPr>
        <p:sp>
          <p:nvSpPr>
            <p:cNvPr id="101" name="Rectangle 100"/>
            <p:cNvSpPr/>
            <p:nvPr/>
          </p:nvSpPr>
          <p:spPr>
            <a:xfrm>
              <a:off x="3580966" y="1863725"/>
              <a:ext cx="2253940" cy="2698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dirty="0"/>
            </a:p>
          </p:txBody>
        </p:sp>
        <p:sp>
          <p:nvSpPr>
            <p:cNvPr id="27739" name="TextBox 101"/>
            <p:cNvSpPr txBox="1">
              <a:spLocks noChangeArrowheads="1"/>
            </p:cNvSpPr>
            <p:nvPr/>
          </p:nvSpPr>
          <p:spPr bwMode="auto">
            <a:xfrm>
              <a:off x="3598862" y="1856601"/>
              <a:ext cx="2272552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050" b="1">
                  <a:latin typeface="Constantia" charset="0"/>
                </a:rPr>
                <a:t>CallID, Pkt=</a:t>
              </a:r>
              <a:r>
                <a:rPr lang="en-US" sz="1050" b="1">
                  <a:latin typeface="Times" charset="0"/>
                </a:rPr>
                <a:t>1, PlsAck ,….</a:t>
              </a:r>
              <a:endParaRPr lang="en-US" sz="1050" b="1">
                <a:latin typeface="Constantia" charset="0"/>
              </a:endParaRPr>
            </a:p>
          </p:txBody>
        </p:sp>
        <p:sp>
          <p:nvSpPr>
            <p:cNvPr id="27740" name="TextBox 102"/>
            <p:cNvSpPr txBox="1">
              <a:spLocks noChangeArrowheads="1"/>
            </p:cNvSpPr>
            <p:nvPr/>
          </p:nvSpPr>
          <p:spPr bwMode="auto">
            <a:xfrm>
              <a:off x="3482555" y="1600200"/>
              <a:ext cx="1775245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100" b="1">
                  <a:latin typeface="Constantia" charset="0"/>
                </a:rPr>
                <a:t>Data</a:t>
              </a:r>
            </a:p>
          </p:txBody>
        </p:sp>
      </p:grpSp>
      <p:grpSp>
        <p:nvGrpSpPr>
          <p:cNvPr id="29" name="Group 107"/>
          <p:cNvGrpSpPr>
            <a:grpSpLocks/>
          </p:cNvGrpSpPr>
          <p:nvPr/>
        </p:nvGrpSpPr>
        <p:grpSpPr bwMode="auto">
          <a:xfrm>
            <a:off x="3581400" y="4038600"/>
            <a:ext cx="2008188" cy="533400"/>
            <a:chOff x="3482555" y="1600200"/>
            <a:chExt cx="2007860" cy="533400"/>
          </a:xfrm>
        </p:grpSpPr>
        <p:sp>
          <p:nvSpPr>
            <p:cNvPr id="109" name="Rectangle 108"/>
            <p:cNvSpPr/>
            <p:nvPr/>
          </p:nvSpPr>
          <p:spPr>
            <a:xfrm>
              <a:off x="3580964" y="1846263"/>
              <a:ext cx="1909451" cy="28733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dirty="0"/>
            </a:p>
          </p:txBody>
        </p:sp>
        <p:sp>
          <p:nvSpPr>
            <p:cNvPr id="27736" name="TextBox 109"/>
            <p:cNvSpPr txBox="1">
              <a:spLocks noChangeArrowheads="1"/>
            </p:cNvSpPr>
            <p:nvPr/>
          </p:nvSpPr>
          <p:spPr bwMode="auto">
            <a:xfrm>
              <a:off x="3598862" y="1856601"/>
              <a:ext cx="1775245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050" b="1">
                  <a:latin typeface="Constantia" charset="0"/>
                </a:rPr>
                <a:t>CallID, Pkt</a:t>
              </a:r>
              <a:r>
                <a:rPr lang="en-US" sz="1050" b="1">
                  <a:latin typeface="Times" charset="0"/>
                </a:rPr>
                <a:t>=1,</a:t>
              </a:r>
              <a:r>
                <a:rPr lang="en-US" sz="1050" b="1">
                  <a:latin typeface="Constantia" charset="0"/>
                </a:rPr>
                <a:t> </a:t>
              </a:r>
            </a:p>
          </p:txBody>
        </p:sp>
        <p:sp>
          <p:nvSpPr>
            <p:cNvPr id="27737" name="TextBox 110"/>
            <p:cNvSpPr txBox="1">
              <a:spLocks noChangeArrowheads="1"/>
            </p:cNvSpPr>
            <p:nvPr/>
          </p:nvSpPr>
          <p:spPr bwMode="auto">
            <a:xfrm>
              <a:off x="3482555" y="1600200"/>
              <a:ext cx="1775245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100" b="1">
                  <a:latin typeface="Constantia" charset="0"/>
                </a:rPr>
                <a:t>Ack</a:t>
              </a:r>
            </a:p>
          </p:txBody>
        </p:sp>
      </p:grpSp>
      <p:grpSp>
        <p:nvGrpSpPr>
          <p:cNvPr id="31" name="Group 111"/>
          <p:cNvGrpSpPr>
            <a:grpSpLocks/>
          </p:cNvGrpSpPr>
          <p:nvPr/>
        </p:nvGrpSpPr>
        <p:grpSpPr bwMode="auto">
          <a:xfrm>
            <a:off x="3402013" y="4648200"/>
            <a:ext cx="2389187" cy="533400"/>
            <a:chOff x="3482555" y="1600200"/>
            <a:chExt cx="2388859" cy="533400"/>
          </a:xfrm>
        </p:grpSpPr>
        <p:sp>
          <p:nvSpPr>
            <p:cNvPr id="113" name="Rectangle 112"/>
            <p:cNvSpPr/>
            <p:nvPr/>
          </p:nvSpPr>
          <p:spPr>
            <a:xfrm>
              <a:off x="3580966" y="1863725"/>
              <a:ext cx="2253941" cy="2698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dirty="0"/>
            </a:p>
          </p:txBody>
        </p:sp>
        <p:sp>
          <p:nvSpPr>
            <p:cNvPr id="27733" name="TextBox 113"/>
            <p:cNvSpPr txBox="1">
              <a:spLocks noChangeArrowheads="1"/>
            </p:cNvSpPr>
            <p:nvPr/>
          </p:nvSpPr>
          <p:spPr bwMode="auto">
            <a:xfrm>
              <a:off x="3598862" y="1856601"/>
              <a:ext cx="2272552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050" b="1">
                  <a:latin typeface="Constantia" charset="0"/>
                </a:rPr>
                <a:t>CallID, Pkt=</a:t>
              </a:r>
              <a:r>
                <a:rPr lang="en-US" sz="1050" b="1">
                  <a:latin typeface="Times" charset="0"/>
                </a:rPr>
                <a:t>2, dontAck ,….</a:t>
              </a:r>
              <a:endParaRPr lang="en-US" sz="1050" b="1">
                <a:latin typeface="Constantia" charset="0"/>
              </a:endParaRPr>
            </a:p>
          </p:txBody>
        </p:sp>
        <p:sp>
          <p:nvSpPr>
            <p:cNvPr id="27734" name="TextBox 114"/>
            <p:cNvSpPr txBox="1">
              <a:spLocks noChangeArrowheads="1"/>
            </p:cNvSpPr>
            <p:nvPr/>
          </p:nvSpPr>
          <p:spPr bwMode="auto">
            <a:xfrm>
              <a:off x="3482555" y="1600200"/>
              <a:ext cx="1775245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100" b="1">
                  <a:latin typeface="Constantia" charset="0"/>
                </a:rPr>
                <a:t>Result</a:t>
              </a:r>
            </a:p>
          </p:txBody>
        </p:sp>
      </p:grpSp>
      <p:grpSp>
        <p:nvGrpSpPr>
          <p:cNvPr id="32" name="Group 116"/>
          <p:cNvGrpSpPr>
            <a:grpSpLocks/>
          </p:cNvGrpSpPr>
          <p:nvPr/>
        </p:nvGrpSpPr>
        <p:grpSpPr bwMode="auto">
          <a:xfrm>
            <a:off x="3429000" y="5257800"/>
            <a:ext cx="2389188" cy="533400"/>
            <a:chOff x="3482555" y="1600200"/>
            <a:chExt cx="2388859" cy="533400"/>
          </a:xfrm>
        </p:grpSpPr>
        <p:sp>
          <p:nvSpPr>
            <p:cNvPr id="118" name="Rectangle 117"/>
            <p:cNvSpPr/>
            <p:nvPr/>
          </p:nvSpPr>
          <p:spPr>
            <a:xfrm>
              <a:off x="3580966" y="1863725"/>
              <a:ext cx="2253940" cy="2698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dirty="0"/>
            </a:p>
          </p:txBody>
        </p:sp>
        <p:sp>
          <p:nvSpPr>
            <p:cNvPr id="27730" name="TextBox 118"/>
            <p:cNvSpPr txBox="1">
              <a:spLocks noChangeArrowheads="1"/>
            </p:cNvSpPr>
            <p:nvPr/>
          </p:nvSpPr>
          <p:spPr bwMode="auto">
            <a:xfrm>
              <a:off x="3598862" y="1856601"/>
              <a:ext cx="2272552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050" b="1">
                  <a:latin typeface="Constantia" charset="0"/>
                </a:rPr>
                <a:t>CallID, Pkt=</a:t>
              </a:r>
              <a:r>
                <a:rPr lang="en-US" sz="1050" b="1">
                  <a:latin typeface="Times" charset="0"/>
                </a:rPr>
                <a:t>2, PlsAck ,….</a:t>
              </a:r>
              <a:endParaRPr lang="en-US" sz="1050" b="1">
                <a:latin typeface="Constantia" charset="0"/>
              </a:endParaRPr>
            </a:p>
          </p:txBody>
        </p:sp>
        <p:sp>
          <p:nvSpPr>
            <p:cNvPr id="27731" name="TextBox 119"/>
            <p:cNvSpPr txBox="1">
              <a:spLocks noChangeArrowheads="1"/>
            </p:cNvSpPr>
            <p:nvPr/>
          </p:nvSpPr>
          <p:spPr bwMode="auto">
            <a:xfrm>
              <a:off x="3482555" y="1600200"/>
              <a:ext cx="1775245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100" b="1">
                  <a:latin typeface="Constantia" charset="0"/>
                </a:rPr>
                <a:t>Result</a:t>
              </a:r>
            </a:p>
          </p:txBody>
        </p:sp>
      </p:grpSp>
      <p:grpSp>
        <p:nvGrpSpPr>
          <p:cNvPr id="33" name="Group 120"/>
          <p:cNvGrpSpPr>
            <a:grpSpLocks/>
          </p:cNvGrpSpPr>
          <p:nvPr/>
        </p:nvGrpSpPr>
        <p:grpSpPr bwMode="auto">
          <a:xfrm>
            <a:off x="3554413" y="5867400"/>
            <a:ext cx="2008187" cy="533400"/>
            <a:chOff x="3482555" y="1600200"/>
            <a:chExt cx="2007860" cy="533400"/>
          </a:xfrm>
        </p:grpSpPr>
        <p:sp>
          <p:nvSpPr>
            <p:cNvPr id="122" name="Rectangle 121"/>
            <p:cNvSpPr/>
            <p:nvPr/>
          </p:nvSpPr>
          <p:spPr>
            <a:xfrm>
              <a:off x="3580964" y="1846263"/>
              <a:ext cx="1909451" cy="28733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dirty="0"/>
            </a:p>
          </p:txBody>
        </p:sp>
        <p:sp>
          <p:nvSpPr>
            <p:cNvPr id="27727" name="TextBox 122"/>
            <p:cNvSpPr txBox="1">
              <a:spLocks noChangeArrowheads="1"/>
            </p:cNvSpPr>
            <p:nvPr/>
          </p:nvSpPr>
          <p:spPr bwMode="auto">
            <a:xfrm>
              <a:off x="3598862" y="1856601"/>
              <a:ext cx="1775245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050" b="1">
                  <a:latin typeface="Constantia" charset="0"/>
                </a:rPr>
                <a:t>CallID, Pkt</a:t>
              </a:r>
              <a:r>
                <a:rPr lang="en-US" sz="1050" b="1">
                  <a:latin typeface="Times" charset="0"/>
                </a:rPr>
                <a:t>=2,</a:t>
              </a:r>
              <a:r>
                <a:rPr lang="en-US" sz="1050" b="1">
                  <a:latin typeface="Constantia" charset="0"/>
                </a:rPr>
                <a:t> </a:t>
              </a:r>
            </a:p>
          </p:txBody>
        </p:sp>
        <p:sp>
          <p:nvSpPr>
            <p:cNvPr id="27728" name="TextBox 123"/>
            <p:cNvSpPr txBox="1">
              <a:spLocks noChangeArrowheads="1"/>
            </p:cNvSpPr>
            <p:nvPr/>
          </p:nvSpPr>
          <p:spPr bwMode="auto">
            <a:xfrm>
              <a:off x="3482555" y="1600200"/>
              <a:ext cx="1775245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100" b="1">
                  <a:latin typeface="Constantia" charset="0"/>
                </a:rPr>
                <a:t>Ack</a:t>
              </a:r>
            </a:p>
          </p:txBody>
        </p:sp>
      </p:grpSp>
      <p:sp>
        <p:nvSpPr>
          <p:cNvPr id="125" name="Oval Callout 124"/>
          <p:cNvSpPr/>
          <p:nvPr/>
        </p:nvSpPr>
        <p:spPr>
          <a:xfrm>
            <a:off x="3390900" y="176213"/>
            <a:ext cx="3009900" cy="1562100"/>
          </a:xfrm>
          <a:prstGeom prst="wedgeEllipseCallout">
            <a:avLst>
              <a:gd name="adj1" fmla="val -29753"/>
              <a:gd name="adj2" fmla="val 5363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Call </a:t>
            </a:r>
            <a:r>
              <a:rPr lang="en-US" sz="1600" dirty="0" err="1"/>
              <a:t>pkt</a:t>
            </a:r>
            <a:r>
              <a:rPr lang="en-US" sz="1600" dirty="0"/>
              <a:t> must be acknowledged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Arguments going to be in 2 packets</a:t>
            </a:r>
          </a:p>
        </p:txBody>
      </p:sp>
      <p:sp>
        <p:nvSpPr>
          <p:cNvPr id="127" name="Oval Callout 126"/>
          <p:cNvSpPr/>
          <p:nvPr/>
        </p:nvSpPr>
        <p:spPr>
          <a:xfrm>
            <a:off x="3390900" y="33338"/>
            <a:ext cx="3009900" cy="1562100"/>
          </a:xfrm>
          <a:prstGeom prst="wedgeEllipseCallout">
            <a:avLst>
              <a:gd name="adj1" fmla="val -53209"/>
              <a:gd name="adj2" fmla="val 15017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Send the rest of the data in Data </a:t>
            </a:r>
            <a:r>
              <a:rPr lang="en-US" sz="1600" dirty="0" err="1"/>
              <a:t>Pkt</a:t>
            </a:r>
            <a:endParaRPr lang="en-US" sz="1600" dirty="0"/>
          </a:p>
        </p:txBody>
      </p:sp>
      <p:sp>
        <p:nvSpPr>
          <p:cNvPr id="128" name="Oval Callout 127"/>
          <p:cNvSpPr/>
          <p:nvPr/>
        </p:nvSpPr>
        <p:spPr>
          <a:xfrm>
            <a:off x="3530600" y="0"/>
            <a:ext cx="3009900" cy="1562100"/>
          </a:xfrm>
          <a:prstGeom prst="wedgeEllipseCallout">
            <a:avLst>
              <a:gd name="adj1" fmla="val -68668"/>
              <a:gd name="adj2" fmla="val 19741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/>
              <a:t>In case of lost packet, long call duration or long gaps between calls retransmit the last </a:t>
            </a:r>
            <a:r>
              <a:rPr lang="en-US" sz="1200" dirty="0" err="1"/>
              <a:t>pkt</a:t>
            </a:r>
            <a:r>
              <a:rPr lang="en-US" sz="1200" dirty="0"/>
              <a:t> and ask for </a:t>
            </a:r>
            <a:r>
              <a:rPr lang="en-US" sz="1200" dirty="0" err="1"/>
              <a:t>ack</a:t>
            </a:r>
            <a:endParaRPr lang="en-US" sz="1200" dirty="0"/>
          </a:p>
        </p:txBody>
      </p:sp>
      <p:sp>
        <p:nvSpPr>
          <p:cNvPr id="129" name="Oval Callout 128"/>
          <p:cNvSpPr/>
          <p:nvPr/>
        </p:nvSpPr>
        <p:spPr>
          <a:xfrm>
            <a:off x="3505200" y="0"/>
            <a:ext cx="3009900" cy="1562100"/>
          </a:xfrm>
          <a:prstGeom prst="wedgeEllipseCallout">
            <a:avLst>
              <a:gd name="adj1" fmla="val -68135"/>
              <a:gd name="adj2" fmla="val 23438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/>
              <a:t>Satisfying </a:t>
            </a:r>
            <a:r>
              <a:rPr lang="en-US" sz="1200" dirty="0" err="1"/>
              <a:t>Ack</a:t>
            </a:r>
            <a:r>
              <a:rPr lang="en-US" sz="1200" dirty="0"/>
              <a:t>: process waits for results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/>
              <a:t>Caller sends probe </a:t>
            </a:r>
            <a:r>
              <a:rPr lang="en-US" sz="1200" dirty="0" err="1"/>
              <a:t>pkts</a:t>
            </a:r>
            <a:r>
              <a:rPr lang="en-US" sz="1200" dirty="0"/>
              <a:t> periodically (can detect communication failure)</a:t>
            </a:r>
          </a:p>
        </p:txBody>
      </p:sp>
      <p:sp>
        <p:nvSpPr>
          <p:cNvPr id="130" name="Oval Callout 129"/>
          <p:cNvSpPr/>
          <p:nvPr/>
        </p:nvSpPr>
        <p:spPr>
          <a:xfrm>
            <a:off x="3429000" y="-38100"/>
            <a:ext cx="3009900" cy="1562100"/>
          </a:xfrm>
          <a:prstGeom prst="wedgeEllipseCallout">
            <a:avLst>
              <a:gd name="adj1" fmla="val 55007"/>
              <a:gd name="adj2" fmla="val 15633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Now all arguments are ready, so the dispatching process starts</a:t>
            </a:r>
          </a:p>
        </p:txBody>
      </p:sp>
      <p:sp>
        <p:nvSpPr>
          <p:cNvPr id="131" name="Oval Callout 130"/>
          <p:cNvSpPr/>
          <p:nvPr/>
        </p:nvSpPr>
        <p:spPr>
          <a:xfrm>
            <a:off x="3429000" y="0"/>
            <a:ext cx="3009900" cy="1562100"/>
          </a:xfrm>
          <a:prstGeom prst="wedgeEllipseCallout">
            <a:avLst>
              <a:gd name="adj1" fmla="val 61404"/>
              <a:gd name="adj2" fmla="val 26929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Send results</a:t>
            </a:r>
          </a:p>
          <a:p>
            <a:pPr algn="ctr"/>
            <a:r>
              <a:rPr lang="en-US" sz="160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And wait for another call “works as an Ack”</a:t>
            </a:r>
          </a:p>
        </p:txBody>
      </p:sp>
      <p:sp>
        <p:nvSpPr>
          <p:cNvPr id="132" name="Oval Callout 131"/>
          <p:cNvSpPr/>
          <p:nvPr/>
        </p:nvSpPr>
        <p:spPr>
          <a:xfrm>
            <a:off x="3352800" y="0"/>
            <a:ext cx="3009900" cy="1562100"/>
          </a:xfrm>
          <a:prstGeom prst="wedgeEllipseCallout">
            <a:avLst>
              <a:gd name="adj1" fmla="val -84661"/>
              <a:gd name="adj2" fmla="val 27854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Return results to caller process (user code)</a:t>
            </a:r>
          </a:p>
        </p:txBody>
      </p:sp>
      <p:sp>
        <p:nvSpPr>
          <p:cNvPr id="133" name="Oval Callout 132"/>
          <p:cNvSpPr/>
          <p:nvPr/>
        </p:nvSpPr>
        <p:spPr>
          <a:xfrm>
            <a:off x="3352800" y="0"/>
            <a:ext cx="3009900" cy="1562100"/>
          </a:xfrm>
          <a:prstGeom prst="wedgeEllipseCallout">
            <a:avLst>
              <a:gd name="adj1" fmla="val 60338"/>
              <a:gd name="adj2" fmla="val 30832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No subsequent call arrived, so ask the caller to do an explicit </a:t>
            </a:r>
            <a:r>
              <a:rPr lang="en-US" sz="1400" dirty="0" err="1"/>
              <a:t>Ack</a:t>
            </a:r>
            <a:r>
              <a:rPr lang="en-US" sz="1400" dirty="0"/>
              <a:t> that it has received the results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 nodeType="clickPar">
                      <p:stCondLst>
                        <p:cond delay="indefinite"/>
                      </p:stCondLst>
                      <p:childTnLst>
                        <p:par>
                          <p:cTn id="2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 nodeType="clickPar">
                      <p:stCondLst>
                        <p:cond delay="indefinite"/>
                      </p:stCondLst>
                      <p:childTnLst>
                        <p:par>
                          <p:cTn id="2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 nodeType="clickPar">
                      <p:stCondLst>
                        <p:cond delay="indefinite"/>
                      </p:stCondLst>
                      <p:childTnLst>
                        <p:par>
                          <p:cTn id="2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 nodeType="clickPar">
                      <p:stCondLst>
                        <p:cond delay="indefinite"/>
                      </p:stCondLst>
                      <p:childTnLst>
                        <p:par>
                          <p:cTn id="2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54" grpId="0" animBg="1"/>
      <p:bldP spid="55" grpId="0" animBg="1"/>
      <p:bldP spid="56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125" grpId="0" animBg="1"/>
      <p:bldP spid="125" grpId="1" animBg="1"/>
      <p:bldP spid="127" grpId="0" animBg="1"/>
      <p:bldP spid="127" grpId="1" animBg="1"/>
      <p:bldP spid="128" grpId="0" animBg="1"/>
      <p:bldP spid="128" grpId="1" animBg="1"/>
      <p:bldP spid="129" grpId="0" animBg="1"/>
      <p:bldP spid="129" grpId="1" animBg="1"/>
      <p:bldP spid="130" grpId="0" animBg="1"/>
      <p:bldP spid="130" grpId="1" animBg="1"/>
      <p:bldP spid="131" grpId="0" animBg="1"/>
      <p:bldP spid="131" grpId="1" animBg="1"/>
      <p:bldP spid="132" grpId="0" animBg="1"/>
      <p:bldP spid="132" grpId="1" animBg="1"/>
      <p:bldP spid="133" grpId="0" animBg="1"/>
      <p:bldP spid="133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2667000"/>
            <a:ext cx="7851648" cy="1828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4. Data </a:t>
            </a:r>
            <a:r>
              <a:rPr lang="en-US" dirty="0"/>
              <a:t>Integrity and</a:t>
            </a:r>
            <a:r>
              <a:rPr lang="en-US" dirty="0" smtClean="0"/>
              <a:t> Security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 sz="4500" smtClean="0">
                <a:cs typeface="+mj-cs"/>
              </a:rPr>
              <a:t>Exception Handing (Remote Process Exception) 	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457200" y="2408238"/>
            <a:ext cx="8305800" cy="3797963"/>
          </a:xfrm>
        </p:spPr>
        <p:txBody>
          <a:bodyPr/>
          <a:lstStyle/>
          <a:p>
            <a:pPr eaLnBrk="1" hangingPunct="1"/>
            <a:r>
              <a:rPr lang="en-US" dirty="0"/>
              <a:t>Two level of exception</a:t>
            </a:r>
            <a:endParaRPr lang="en-US" dirty="0" smtClean="0"/>
          </a:p>
          <a:p>
            <a:pPr lvl="1" eaLnBrk="1" hangingPunct="1"/>
            <a:r>
              <a:rPr lang="en-US" dirty="0" smtClean="0"/>
              <a:t>-	Communication </a:t>
            </a:r>
            <a:r>
              <a:rPr lang="en-US" dirty="0"/>
              <a:t>Failure Exception (Explained with complicated call example), considered to be the primary difference between procedure call and RPC</a:t>
            </a:r>
            <a:endParaRPr lang="en-US" dirty="0" smtClean="0"/>
          </a:p>
          <a:p>
            <a:pPr lvl="1" eaLnBrk="1" hangingPunct="1"/>
            <a:r>
              <a:rPr lang="en-US" dirty="0" smtClean="0"/>
              <a:t>-	Remote </a:t>
            </a:r>
            <a:r>
              <a:rPr lang="en-US" dirty="0"/>
              <a:t>Process Exception</a:t>
            </a:r>
          </a:p>
          <a:p>
            <a:pPr marL="666750" lvl="2" indent="0" eaLnBrk="1" hangingPunct="1">
              <a:buFont typeface="Wingdings 2" charset="2"/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extBox 3"/>
          <p:cNvSpPr txBox="1">
            <a:spLocks noChangeArrowheads="1"/>
          </p:cNvSpPr>
          <p:nvPr/>
        </p:nvSpPr>
        <p:spPr bwMode="auto">
          <a:xfrm>
            <a:off x="762000" y="2159000"/>
            <a:ext cx="2362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Constantia" charset="0"/>
              </a:rPr>
              <a:t>Caller Machine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057400" y="3200400"/>
            <a:ext cx="1407693" cy="304799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/>
          </a:p>
        </p:txBody>
      </p:sp>
      <p:sp>
        <p:nvSpPr>
          <p:cNvPr id="6" name="Round Same Side Corner Rectangle 5"/>
          <p:cNvSpPr/>
          <p:nvPr/>
        </p:nvSpPr>
        <p:spPr>
          <a:xfrm>
            <a:off x="533400" y="3200400"/>
            <a:ext cx="1371600" cy="3048000"/>
          </a:xfrm>
          <a:prstGeom prst="round2Same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/>
          </a:p>
        </p:txBody>
      </p:sp>
      <p:sp>
        <p:nvSpPr>
          <p:cNvPr id="30730" name="Rectangle 6"/>
          <p:cNvSpPr>
            <a:spLocks noChangeArrowheads="1"/>
          </p:cNvSpPr>
          <p:nvPr/>
        </p:nvSpPr>
        <p:spPr bwMode="auto">
          <a:xfrm>
            <a:off x="838200" y="2830513"/>
            <a:ext cx="60785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onstantia" charset="0"/>
              </a:rPr>
              <a:t>User</a:t>
            </a:r>
          </a:p>
        </p:txBody>
      </p:sp>
      <p:sp>
        <p:nvSpPr>
          <p:cNvPr id="30731" name="Rectangle 7"/>
          <p:cNvSpPr>
            <a:spLocks noChangeArrowheads="1"/>
          </p:cNvSpPr>
          <p:nvPr/>
        </p:nvSpPr>
        <p:spPr bwMode="auto">
          <a:xfrm>
            <a:off x="2073275" y="2830513"/>
            <a:ext cx="10951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onstantia" charset="0"/>
              </a:rPr>
              <a:t>RPC+Stub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92138" y="3387725"/>
            <a:ext cx="1219200" cy="4222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Call</a:t>
            </a:r>
          </a:p>
        </p:txBody>
      </p:sp>
      <p:sp>
        <p:nvSpPr>
          <p:cNvPr id="10" name="Left Arrow 9"/>
          <p:cNvSpPr/>
          <p:nvPr/>
        </p:nvSpPr>
        <p:spPr>
          <a:xfrm flipH="1">
            <a:off x="1811338" y="3540125"/>
            <a:ext cx="246062" cy="150813"/>
          </a:xfrm>
          <a:prstGeom prst="lef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/>
          </a:p>
        </p:txBody>
      </p:sp>
      <p:sp>
        <p:nvSpPr>
          <p:cNvPr id="11" name="Rounded Rectangle 10"/>
          <p:cNvSpPr/>
          <p:nvPr/>
        </p:nvSpPr>
        <p:spPr>
          <a:xfrm>
            <a:off x="304800" y="2619375"/>
            <a:ext cx="3160713" cy="37814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133600" y="3387725"/>
            <a:ext cx="1219200" cy="4222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Send Call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Packet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133600" y="4911725"/>
            <a:ext cx="1219200" cy="4222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/>
              <a:t>Return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/>
              <a:t>With exception</a:t>
            </a:r>
          </a:p>
        </p:txBody>
      </p:sp>
      <p:sp>
        <p:nvSpPr>
          <p:cNvPr id="15" name="Left Arrow 14"/>
          <p:cNvSpPr/>
          <p:nvPr/>
        </p:nvSpPr>
        <p:spPr>
          <a:xfrm>
            <a:off x="1811338" y="5030788"/>
            <a:ext cx="304800" cy="150812"/>
          </a:xfrm>
          <a:prstGeom prst="lef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/>
          </a:p>
        </p:txBody>
      </p:sp>
      <p:sp>
        <p:nvSpPr>
          <p:cNvPr id="16" name="Rounded Rectangle 15"/>
          <p:cNvSpPr/>
          <p:nvPr/>
        </p:nvSpPr>
        <p:spPr>
          <a:xfrm>
            <a:off x="5791200" y="3200399"/>
            <a:ext cx="1407693" cy="304799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/>
          </a:p>
        </p:txBody>
      </p:sp>
      <p:sp>
        <p:nvSpPr>
          <p:cNvPr id="17" name="Round Same Side Corner Rectangle 16"/>
          <p:cNvSpPr/>
          <p:nvPr/>
        </p:nvSpPr>
        <p:spPr>
          <a:xfrm>
            <a:off x="7391400" y="3200399"/>
            <a:ext cx="1371600" cy="3048000"/>
          </a:xfrm>
          <a:prstGeom prst="round2Same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/>
          </a:p>
        </p:txBody>
      </p:sp>
      <p:sp>
        <p:nvSpPr>
          <p:cNvPr id="18" name="Rounded Rectangle 17"/>
          <p:cNvSpPr/>
          <p:nvPr/>
        </p:nvSpPr>
        <p:spPr>
          <a:xfrm>
            <a:off x="5867400" y="3387725"/>
            <a:ext cx="1219200" cy="4222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Invoke </a:t>
            </a:r>
            <a:r>
              <a:rPr lang="en-US" sz="1400" dirty="0" err="1"/>
              <a:t>proc</a:t>
            </a:r>
            <a:endParaRPr lang="en-US" sz="1400" dirty="0"/>
          </a:p>
        </p:txBody>
      </p:sp>
      <p:sp>
        <p:nvSpPr>
          <p:cNvPr id="19" name="Rounded Rectangle 18"/>
          <p:cNvSpPr/>
          <p:nvPr/>
        </p:nvSpPr>
        <p:spPr>
          <a:xfrm>
            <a:off x="5867400" y="4911725"/>
            <a:ext cx="1219200" cy="4222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/>
              <a:t>Send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/>
              <a:t>Exception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7467600" y="3387725"/>
            <a:ext cx="1219200" cy="4222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Do call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7483475" y="4876800"/>
            <a:ext cx="1219200" cy="4222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/>
              <a:t>Return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/>
              <a:t>With exception</a:t>
            </a:r>
          </a:p>
        </p:txBody>
      </p:sp>
      <p:sp>
        <p:nvSpPr>
          <p:cNvPr id="22" name="Left Arrow 21"/>
          <p:cNvSpPr/>
          <p:nvPr/>
        </p:nvSpPr>
        <p:spPr>
          <a:xfrm flipH="1">
            <a:off x="7086600" y="3505200"/>
            <a:ext cx="246063" cy="150813"/>
          </a:xfrm>
          <a:prstGeom prst="lef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/>
          </a:p>
        </p:txBody>
      </p:sp>
      <p:sp>
        <p:nvSpPr>
          <p:cNvPr id="23" name="Left Arrow 22"/>
          <p:cNvSpPr/>
          <p:nvPr/>
        </p:nvSpPr>
        <p:spPr>
          <a:xfrm>
            <a:off x="7208838" y="5029200"/>
            <a:ext cx="258762" cy="150813"/>
          </a:xfrm>
          <a:prstGeom prst="lef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/>
          </a:p>
        </p:txBody>
      </p:sp>
      <p:sp>
        <p:nvSpPr>
          <p:cNvPr id="24" name="Down Arrow 23"/>
          <p:cNvSpPr/>
          <p:nvPr/>
        </p:nvSpPr>
        <p:spPr>
          <a:xfrm>
            <a:off x="8077200" y="3810000"/>
            <a:ext cx="152400" cy="1066800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/>
          </a:p>
        </p:txBody>
      </p:sp>
      <p:sp>
        <p:nvSpPr>
          <p:cNvPr id="25" name="Down Arrow 24"/>
          <p:cNvSpPr/>
          <p:nvPr/>
        </p:nvSpPr>
        <p:spPr>
          <a:xfrm>
            <a:off x="2590800" y="3810000"/>
            <a:ext cx="169863" cy="304800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/>
          </a:p>
        </p:txBody>
      </p:sp>
      <p:sp>
        <p:nvSpPr>
          <p:cNvPr id="26" name="Down Arrow 25"/>
          <p:cNvSpPr/>
          <p:nvPr/>
        </p:nvSpPr>
        <p:spPr>
          <a:xfrm>
            <a:off x="2590800" y="4572000"/>
            <a:ext cx="169863" cy="304800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/>
          </a:p>
        </p:txBody>
      </p:sp>
      <p:sp>
        <p:nvSpPr>
          <p:cNvPr id="30753" name="TextBox 26"/>
          <p:cNvSpPr txBox="1">
            <a:spLocks noChangeArrowheads="1"/>
          </p:cNvSpPr>
          <p:nvPr/>
        </p:nvSpPr>
        <p:spPr bwMode="auto">
          <a:xfrm>
            <a:off x="6172200" y="2133600"/>
            <a:ext cx="2362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Constantia" charset="0"/>
              </a:rPr>
              <a:t>Callee Machine </a:t>
            </a:r>
          </a:p>
        </p:txBody>
      </p:sp>
      <p:sp>
        <p:nvSpPr>
          <p:cNvPr id="30754" name="Rectangle 27"/>
          <p:cNvSpPr>
            <a:spLocks noChangeArrowheads="1"/>
          </p:cNvSpPr>
          <p:nvPr/>
        </p:nvSpPr>
        <p:spPr bwMode="auto">
          <a:xfrm>
            <a:off x="7648575" y="2830513"/>
            <a:ext cx="7489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onstantia" charset="0"/>
              </a:rPr>
              <a:t>Server</a:t>
            </a:r>
          </a:p>
        </p:txBody>
      </p:sp>
      <p:sp>
        <p:nvSpPr>
          <p:cNvPr id="30755" name="Rectangle 28"/>
          <p:cNvSpPr>
            <a:spLocks noChangeArrowheads="1"/>
          </p:cNvSpPr>
          <p:nvPr/>
        </p:nvSpPr>
        <p:spPr bwMode="auto">
          <a:xfrm>
            <a:off x="5884863" y="2819400"/>
            <a:ext cx="10951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onstantia" charset="0"/>
              </a:rPr>
              <a:t>RPC+Stub</a:t>
            </a:r>
          </a:p>
        </p:txBody>
      </p:sp>
      <p:cxnSp>
        <p:nvCxnSpPr>
          <p:cNvPr id="30" name="Straight Arrow Connector 29"/>
          <p:cNvCxnSpPr>
            <a:cxnSpLocks noChangeShapeType="1"/>
          </p:cNvCxnSpPr>
          <p:nvPr/>
        </p:nvCxnSpPr>
        <p:spPr bwMode="auto">
          <a:xfrm>
            <a:off x="3465513" y="3581400"/>
            <a:ext cx="2325687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57150" dist="38100" dir="5400000" algn="ctr" rotWithShape="0">
              <a:srgbClr val="002041">
                <a:alpha val="48000"/>
              </a:srgbClr>
            </a:outerShdw>
          </a:effectLst>
        </p:spPr>
      </p:cxnSp>
      <p:cxnSp>
        <p:nvCxnSpPr>
          <p:cNvPr id="31" name="Straight Arrow Connector 30"/>
          <p:cNvCxnSpPr>
            <a:cxnSpLocks noChangeShapeType="1"/>
          </p:cNvCxnSpPr>
          <p:nvPr/>
        </p:nvCxnSpPr>
        <p:spPr bwMode="auto">
          <a:xfrm flipH="1" flipV="1">
            <a:off x="3465513" y="5105400"/>
            <a:ext cx="2325687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57150" dist="38100" dir="5400000" algn="ctr" rotWithShape="0">
              <a:srgbClr val="002041">
                <a:alpha val="48000"/>
              </a:srgbClr>
            </a:outerShdw>
          </a:effectLst>
        </p:spPr>
      </p:cxnSp>
      <p:grpSp>
        <p:nvGrpSpPr>
          <p:cNvPr id="2" name="Group 74"/>
          <p:cNvGrpSpPr>
            <a:grpSpLocks/>
          </p:cNvGrpSpPr>
          <p:nvPr/>
        </p:nvGrpSpPr>
        <p:grpSpPr bwMode="auto">
          <a:xfrm>
            <a:off x="3505200" y="4364038"/>
            <a:ext cx="2151063" cy="665162"/>
            <a:chOff x="3505200" y="4363819"/>
            <a:chExt cx="2151062" cy="665381"/>
          </a:xfrm>
        </p:grpSpPr>
        <p:sp>
          <p:nvSpPr>
            <p:cNvPr id="30797" name="TextBox 31"/>
            <p:cNvSpPr txBox="1">
              <a:spLocks noChangeArrowheads="1"/>
            </p:cNvSpPr>
            <p:nvPr/>
          </p:nvSpPr>
          <p:spPr bwMode="auto">
            <a:xfrm>
              <a:off x="3505200" y="4363819"/>
              <a:ext cx="1185354" cy="338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latin typeface="Constantia" charset="0"/>
                </a:rPr>
                <a:t>Exception</a:t>
              </a:r>
            </a:p>
          </p:txBody>
        </p:sp>
        <p:grpSp>
          <p:nvGrpSpPr>
            <p:cNvPr id="3" name="Group 32"/>
            <p:cNvGrpSpPr>
              <a:grpSpLocks/>
            </p:cNvGrpSpPr>
            <p:nvPr/>
          </p:nvGrpSpPr>
          <p:grpSpPr bwMode="auto">
            <a:xfrm>
              <a:off x="3635375" y="4633783"/>
              <a:ext cx="2020887" cy="395417"/>
              <a:chOff x="3635375" y="5471983"/>
              <a:chExt cx="2020887" cy="395417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3635375" y="5471983"/>
                <a:ext cx="2020887" cy="3954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00" dirty="0"/>
              </a:p>
            </p:txBody>
          </p:sp>
          <p:cxnSp>
            <p:nvCxnSpPr>
              <p:cNvPr id="35" name="Straight Connector 34"/>
              <p:cNvCxnSpPr>
                <a:cxnSpLocks noChangeShapeType="1"/>
              </p:cNvCxnSpPr>
              <p:nvPr/>
            </p:nvCxnSpPr>
            <p:spPr bwMode="auto">
              <a:xfrm>
                <a:off x="4572000" y="5494215"/>
                <a:ext cx="0" cy="3731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8100" dir="5400000" algn="ctr" rotWithShape="0">
                  <a:srgbClr val="000000">
                    <a:alpha val="48000"/>
                  </a:srgbClr>
                </a:outerShdw>
              </a:effectLst>
            </p:spPr>
          </p:cxnSp>
          <p:sp>
            <p:nvSpPr>
              <p:cNvPr id="30801" name="TextBox 35"/>
              <p:cNvSpPr txBox="1">
                <a:spLocks noChangeArrowheads="1"/>
              </p:cNvSpPr>
              <p:nvPr/>
            </p:nvSpPr>
            <p:spPr bwMode="auto">
              <a:xfrm>
                <a:off x="3733800" y="5514201"/>
                <a:ext cx="719646" cy="2616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100" b="1">
                    <a:latin typeface="Constantia" charset="0"/>
                  </a:rPr>
                  <a:t>CallID</a:t>
                </a:r>
              </a:p>
            </p:txBody>
          </p:sp>
          <p:sp>
            <p:nvSpPr>
              <p:cNvPr id="30802" name="TextBox 36"/>
              <p:cNvSpPr txBox="1">
                <a:spLocks noChangeArrowheads="1"/>
              </p:cNvSpPr>
              <p:nvPr/>
            </p:nvSpPr>
            <p:spPr bwMode="auto">
              <a:xfrm>
                <a:off x="4690554" y="5514201"/>
                <a:ext cx="965708" cy="2616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100" b="1">
                    <a:latin typeface="Constantia" charset="0"/>
                  </a:rPr>
                  <a:t>Exception</a:t>
                </a:r>
              </a:p>
            </p:txBody>
          </p:sp>
        </p:grpSp>
      </p:grp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3429000" y="2819400"/>
            <a:ext cx="2238375" cy="665163"/>
            <a:chOff x="3505200" y="4343400"/>
            <a:chExt cx="2238585" cy="665381"/>
          </a:xfrm>
        </p:grpSpPr>
        <p:grpSp>
          <p:nvGrpSpPr>
            <p:cNvPr id="7" name="Group 38"/>
            <p:cNvGrpSpPr>
              <a:grpSpLocks/>
            </p:cNvGrpSpPr>
            <p:nvPr/>
          </p:nvGrpSpPr>
          <p:grpSpPr bwMode="auto">
            <a:xfrm>
              <a:off x="3505200" y="4343400"/>
              <a:ext cx="2151265" cy="665381"/>
              <a:chOff x="3505200" y="4334649"/>
              <a:chExt cx="2151265" cy="665381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3635387" y="4604612"/>
                <a:ext cx="2021078" cy="39541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00" dirty="0"/>
              </a:p>
            </p:txBody>
          </p:sp>
          <p:cxnSp>
            <p:nvCxnSpPr>
              <p:cNvPr id="42" name="Straight Connector 41"/>
              <p:cNvCxnSpPr>
                <a:cxnSpLocks noChangeShapeType="1"/>
              </p:cNvCxnSpPr>
              <p:nvPr/>
            </p:nvCxnSpPr>
            <p:spPr bwMode="auto">
              <a:xfrm>
                <a:off x="4284736" y="4604612"/>
                <a:ext cx="0" cy="3731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8100" dir="5400000" algn="ctr" rotWithShape="0">
                  <a:srgbClr val="000000">
                    <a:alpha val="48000"/>
                  </a:srgbClr>
                </a:outerShdw>
              </a:effectLst>
            </p:spPr>
          </p:cxnSp>
          <p:cxnSp>
            <p:nvCxnSpPr>
              <p:cNvPr id="43" name="Straight Connector 42"/>
              <p:cNvCxnSpPr>
                <a:cxnSpLocks noChangeShapeType="1"/>
              </p:cNvCxnSpPr>
              <p:nvPr/>
            </p:nvCxnSpPr>
            <p:spPr bwMode="auto">
              <a:xfrm>
                <a:off x="4970601" y="4628433"/>
                <a:ext cx="0" cy="37159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8100" dir="5400000" algn="ctr" rotWithShape="0">
                  <a:srgbClr val="000000">
                    <a:alpha val="48000"/>
                  </a:srgbClr>
                </a:outerShdw>
              </a:effectLst>
            </p:spPr>
          </p:cxnSp>
          <p:sp>
            <p:nvSpPr>
              <p:cNvPr id="30794" name="TextBox 43"/>
              <p:cNvSpPr txBox="1">
                <a:spLocks noChangeArrowheads="1"/>
              </p:cNvSpPr>
              <p:nvPr/>
            </p:nvSpPr>
            <p:spPr bwMode="auto">
              <a:xfrm>
                <a:off x="3598862" y="4655582"/>
                <a:ext cx="719646" cy="2616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100" b="1">
                    <a:latin typeface="Constantia" charset="0"/>
                  </a:rPr>
                  <a:t>CallID</a:t>
                </a:r>
              </a:p>
            </p:txBody>
          </p:sp>
          <p:sp>
            <p:nvSpPr>
              <p:cNvPr id="30795" name="TextBox 44"/>
              <p:cNvSpPr txBox="1">
                <a:spLocks noChangeArrowheads="1"/>
              </p:cNvSpPr>
              <p:nvPr/>
            </p:nvSpPr>
            <p:spPr bwMode="auto">
              <a:xfrm>
                <a:off x="4284662" y="4655582"/>
                <a:ext cx="762000" cy="2616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100" b="1">
                    <a:latin typeface="Constantia" charset="0"/>
                  </a:rPr>
                  <a:t>DP info</a:t>
                </a:r>
              </a:p>
            </p:txBody>
          </p:sp>
          <p:sp>
            <p:nvSpPr>
              <p:cNvPr id="30796" name="TextBox 45"/>
              <p:cNvSpPr txBox="1">
                <a:spLocks noChangeArrowheads="1"/>
              </p:cNvSpPr>
              <p:nvPr/>
            </p:nvSpPr>
            <p:spPr bwMode="auto">
              <a:xfrm>
                <a:off x="3505200" y="4334649"/>
                <a:ext cx="627062" cy="338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latin typeface="Constantia" charset="0"/>
                  </a:rPr>
                  <a:t>Call</a:t>
                </a:r>
              </a:p>
            </p:txBody>
          </p:sp>
        </p:grpSp>
        <p:sp>
          <p:nvSpPr>
            <p:cNvPr id="30790" name="TextBox 39"/>
            <p:cNvSpPr txBox="1">
              <a:spLocks noChangeArrowheads="1"/>
            </p:cNvSpPr>
            <p:nvPr/>
          </p:nvSpPr>
          <p:spPr bwMode="auto">
            <a:xfrm>
              <a:off x="4981785" y="4676001"/>
              <a:ext cx="762000" cy="2616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100" b="1">
                  <a:latin typeface="Constantia" charset="0"/>
                </a:rPr>
                <a:t>Arugs</a:t>
              </a:r>
            </a:p>
          </p:txBody>
        </p:sp>
      </p:grpSp>
      <p:sp>
        <p:nvSpPr>
          <p:cNvPr id="47" name="Rounded Rectangle 46"/>
          <p:cNvSpPr/>
          <p:nvPr/>
        </p:nvSpPr>
        <p:spPr>
          <a:xfrm>
            <a:off x="5791200" y="2619375"/>
            <a:ext cx="3160713" cy="37814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133600" y="4114800"/>
            <a:ext cx="1219200" cy="609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/>
              <a:t>Wait </a:t>
            </a:r>
            <a:r>
              <a:rPr lang="en-US" sz="1050" dirty="0" err="1"/>
              <a:t>Ack</a:t>
            </a:r>
            <a:r>
              <a:rPr lang="en-US" sz="1050" dirty="0"/>
              <a:t>, Result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/>
              <a:t>or Exception</a:t>
            </a:r>
          </a:p>
        </p:txBody>
      </p:sp>
      <p:sp>
        <p:nvSpPr>
          <p:cNvPr id="48" name="Oval Callout 47"/>
          <p:cNvSpPr/>
          <p:nvPr/>
        </p:nvSpPr>
        <p:spPr>
          <a:xfrm>
            <a:off x="3352800" y="685800"/>
            <a:ext cx="3084513" cy="1905000"/>
          </a:xfrm>
          <a:prstGeom prst="wedgeEllipseCallout">
            <a:avLst>
              <a:gd name="adj1" fmla="val -56285"/>
              <a:gd name="adj2" fmla="val 5070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Caller does sends regular call packet as we saw before</a:t>
            </a:r>
          </a:p>
        </p:txBody>
      </p:sp>
      <p:sp>
        <p:nvSpPr>
          <p:cNvPr id="49" name="Oval Callout 48"/>
          <p:cNvSpPr/>
          <p:nvPr/>
        </p:nvSpPr>
        <p:spPr>
          <a:xfrm>
            <a:off x="3392488" y="685800"/>
            <a:ext cx="3084512" cy="1905000"/>
          </a:xfrm>
          <a:prstGeom prst="wedgeEllipseCallout">
            <a:avLst>
              <a:gd name="adj1" fmla="val 96641"/>
              <a:gd name="adj2" fmla="val 16860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If an exception occur, the process passes the exception to RPC</a:t>
            </a:r>
          </a:p>
        </p:txBody>
      </p:sp>
      <p:sp>
        <p:nvSpPr>
          <p:cNvPr id="51" name="Oval Callout 50"/>
          <p:cNvSpPr/>
          <p:nvPr/>
        </p:nvSpPr>
        <p:spPr>
          <a:xfrm>
            <a:off x="3429000" y="685800"/>
            <a:ext cx="3084513" cy="1905000"/>
          </a:xfrm>
          <a:prstGeom prst="wedgeEllipseCallout">
            <a:avLst>
              <a:gd name="adj1" fmla="val 50347"/>
              <a:gd name="adj2" fmla="val 17112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Prepare and send exception packet instead of results packet</a:t>
            </a:r>
          </a:p>
        </p:txBody>
      </p:sp>
      <p:sp>
        <p:nvSpPr>
          <p:cNvPr id="52" name="Oval Callout 51"/>
          <p:cNvSpPr/>
          <p:nvPr/>
        </p:nvSpPr>
        <p:spPr>
          <a:xfrm>
            <a:off x="3429000" y="685800"/>
            <a:ext cx="3084513" cy="1905000"/>
          </a:xfrm>
          <a:prstGeom prst="wedgeEllipseCallout">
            <a:avLst>
              <a:gd name="adj1" fmla="val -67729"/>
              <a:gd name="adj2" fmla="val 17112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Don’t invoke new call, instead raise an exception in the calling process</a:t>
            </a:r>
          </a:p>
        </p:txBody>
      </p:sp>
      <p:sp>
        <p:nvSpPr>
          <p:cNvPr id="54" name="Oval Callout 53"/>
          <p:cNvSpPr/>
          <p:nvPr/>
        </p:nvSpPr>
        <p:spPr>
          <a:xfrm>
            <a:off x="3392488" y="609600"/>
            <a:ext cx="3084512" cy="1905000"/>
          </a:xfrm>
          <a:prstGeom prst="wedgeEllipseCallout">
            <a:avLst>
              <a:gd name="adj1" fmla="val -115583"/>
              <a:gd name="adj2" fmla="val 17281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If the catch phrase terminated by a jump, then the </a:t>
            </a:r>
            <a:r>
              <a:rPr lang="en-US" sz="1600" dirty="0" err="1"/>
              <a:t>callee</a:t>
            </a:r>
            <a:r>
              <a:rPr lang="en-US" sz="1600" dirty="0"/>
              <a:t> will be notified 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609600" y="5521325"/>
            <a:ext cx="1219200" cy="4222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/>
              <a:t>Call with Exception results </a:t>
            </a:r>
          </a:p>
        </p:txBody>
      </p:sp>
      <p:sp>
        <p:nvSpPr>
          <p:cNvPr id="56" name="Down Arrow 55"/>
          <p:cNvSpPr/>
          <p:nvPr/>
        </p:nvSpPr>
        <p:spPr>
          <a:xfrm>
            <a:off x="1125538" y="5181600"/>
            <a:ext cx="169862" cy="304800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/>
          </a:p>
        </p:txBody>
      </p:sp>
      <p:sp>
        <p:nvSpPr>
          <p:cNvPr id="53" name="Rounded Rectangle 52"/>
          <p:cNvSpPr/>
          <p:nvPr/>
        </p:nvSpPr>
        <p:spPr>
          <a:xfrm>
            <a:off x="609600" y="4911725"/>
            <a:ext cx="1219200" cy="4222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/>
              <a:t>Catch exception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2133600" y="5521325"/>
            <a:ext cx="1219200" cy="4222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/>
              <a:t>Send EH results</a:t>
            </a:r>
          </a:p>
        </p:txBody>
      </p:sp>
      <p:grpSp>
        <p:nvGrpSpPr>
          <p:cNvPr id="8" name="Group 57"/>
          <p:cNvGrpSpPr>
            <a:grpSpLocks/>
          </p:cNvGrpSpPr>
          <p:nvPr/>
        </p:nvGrpSpPr>
        <p:grpSpPr bwMode="auto">
          <a:xfrm>
            <a:off x="3429000" y="5202238"/>
            <a:ext cx="2238375" cy="665162"/>
            <a:chOff x="3505200" y="4343400"/>
            <a:chExt cx="2238585" cy="665381"/>
          </a:xfrm>
        </p:grpSpPr>
        <p:grpSp>
          <p:nvGrpSpPr>
            <p:cNvPr id="27" name="Group 58"/>
            <p:cNvGrpSpPr>
              <a:grpSpLocks/>
            </p:cNvGrpSpPr>
            <p:nvPr/>
          </p:nvGrpSpPr>
          <p:grpSpPr bwMode="auto">
            <a:xfrm>
              <a:off x="3505200" y="4343400"/>
              <a:ext cx="2151265" cy="665381"/>
              <a:chOff x="3505200" y="4334649"/>
              <a:chExt cx="2151265" cy="665381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3635387" y="4604613"/>
                <a:ext cx="2021078" cy="3954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00" dirty="0"/>
              </a:p>
            </p:txBody>
          </p:sp>
          <p:cxnSp>
            <p:nvCxnSpPr>
              <p:cNvPr id="62" name="Straight Connector 61"/>
              <p:cNvCxnSpPr>
                <a:cxnSpLocks noChangeShapeType="1"/>
              </p:cNvCxnSpPr>
              <p:nvPr/>
            </p:nvCxnSpPr>
            <p:spPr bwMode="auto">
              <a:xfrm>
                <a:off x="4284736" y="4604613"/>
                <a:ext cx="0" cy="3731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8100" dir="5400000" algn="ctr" rotWithShape="0">
                  <a:srgbClr val="000000">
                    <a:alpha val="48000"/>
                  </a:srgbClr>
                </a:outerShdw>
              </a:effectLst>
            </p:spPr>
          </p:cxnSp>
          <p:cxnSp>
            <p:nvCxnSpPr>
              <p:cNvPr id="63" name="Straight Connector 62"/>
              <p:cNvCxnSpPr>
                <a:cxnSpLocks noChangeShapeType="1"/>
              </p:cNvCxnSpPr>
              <p:nvPr/>
            </p:nvCxnSpPr>
            <p:spPr bwMode="auto">
              <a:xfrm>
                <a:off x="4970601" y="4628433"/>
                <a:ext cx="0" cy="37159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8100" dir="5400000" algn="ctr" rotWithShape="0">
                  <a:srgbClr val="000000">
                    <a:alpha val="48000"/>
                  </a:srgbClr>
                </a:outerShdw>
              </a:effectLst>
            </p:spPr>
          </p:cxnSp>
          <p:sp>
            <p:nvSpPr>
              <p:cNvPr id="30786" name="TextBox 63"/>
              <p:cNvSpPr txBox="1">
                <a:spLocks noChangeArrowheads="1"/>
              </p:cNvSpPr>
              <p:nvPr/>
            </p:nvSpPr>
            <p:spPr bwMode="auto">
              <a:xfrm>
                <a:off x="3598862" y="4655582"/>
                <a:ext cx="719646" cy="2616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100" b="1">
                    <a:latin typeface="Constantia" charset="0"/>
                  </a:rPr>
                  <a:t>CallID</a:t>
                </a:r>
              </a:p>
            </p:txBody>
          </p:sp>
          <p:sp>
            <p:nvSpPr>
              <p:cNvPr id="30787" name="TextBox 64"/>
              <p:cNvSpPr txBox="1">
                <a:spLocks noChangeArrowheads="1"/>
              </p:cNvSpPr>
              <p:nvPr/>
            </p:nvSpPr>
            <p:spPr bwMode="auto">
              <a:xfrm>
                <a:off x="4284662" y="4655582"/>
                <a:ext cx="762000" cy="2616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100" b="1">
                    <a:latin typeface="Constantia" charset="0"/>
                  </a:rPr>
                  <a:t>DP info</a:t>
                </a:r>
              </a:p>
            </p:txBody>
          </p:sp>
          <p:sp>
            <p:nvSpPr>
              <p:cNvPr id="30788" name="TextBox 65"/>
              <p:cNvSpPr txBox="1">
                <a:spLocks noChangeArrowheads="1"/>
              </p:cNvSpPr>
              <p:nvPr/>
            </p:nvSpPr>
            <p:spPr bwMode="auto">
              <a:xfrm>
                <a:off x="3505200" y="4334649"/>
                <a:ext cx="1024446" cy="338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latin typeface="Constantia" charset="0"/>
                  </a:rPr>
                  <a:t>Results</a:t>
                </a:r>
              </a:p>
            </p:txBody>
          </p:sp>
        </p:grpSp>
        <p:sp>
          <p:nvSpPr>
            <p:cNvPr id="30782" name="TextBox 59"/>
            <p:cNvSpPr txBox="1">
              <a:spLocks noChangeArrowheads="1"/>
            </p:cNvSpPr>
            <p:nvPr/>
          </p:nvSpPr>
          <p:spPr bwMode="auto">
            <a:xfrm>
              <a:off x="4981785" y="4676001"/>
              <a:ext cx="762000" cy="2616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100" b="1">
                  <a:latin typeface="Constantia" charset="0"/>
                </a:rPr>
                <a:t>Arugs</a:t>
              </a:r>
            </a:p>
          </p:txBody>
        </p:sp>
      </p:grpSp>
      <p:cxnSp>
        <p:nvCxnSpPr>
          <p:cNvPr id="67" name="Straight Arrow Connector 66"/>
          <p:cNvCxnSpPr>
            <a:cxnSpLocks noChangeShapeType="1"/>
          </p:cNvCxnSpPr>
          <p:nvPr/>
        </p:nvCxnSpPr>
        <p:spPr bwMode="auto">
          <a:xfrm>
            <a:off x="3465513" y="5943600"/>
            <a:ext cx="2325687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57150" dist="38100" dir="5400000" algn="ctr" rotWithShape="0">
              <a:srgbClr val="002041">
                <a:alpha val="48000"/>
              </a:srgbClr>
            </a:outerShdw>
          </a:effectLst>
        </p:spPr>
      </p:cxnSp>
      <p:sp>
        <p:nvSpPr>
          <p:cNvPr id="68" name="Rounded Rectangle 67"/>
          <p:cNvSpPr/>
          <p:nvPr/>
        </p:nvSpPr>
        <p:spPr>
          <a:xfrm>
            <a:off x="5926138" y="5638800"/>
            <a:ext cx="1219200" cy="4222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/>
              <a:t>Invoke </a:t>
            </a:r>
            <a:r>
              <a:rPr lang="en-US" sz="1000" dirty="0" err="1"/>
              <a:t>proc</a:t>
            </a:r>
            <a:r>
              <a:rPr lang="en-US" sz="1000" dirty="0"/>
              <a:t> that caused the </a:t>
            </a:r>
            <a:r>
              <a:rPr lang="en-US" sz="1000" dirty="0" err="1"/>
              <a:t>excep</a:t>
            </a:r>
            <a:endParaRPr lang="en-US" sz="1000" dirty="0"/>
          </a:p>
        </p:txBody>
      </p:sp>
      <p:sp>
        <p:nvSpPr>
          <p:cNvPr id="69" name="Left Arrow 68"/>
          <p:cNvSpPr/>
          <p:nvPr/>
        </p:nvSpPr>
        <p:spPr>
          <a:xfrm flipH="1">
            <a:off x="7145338" y="5791200"/>
            <a:ext cx="246062" cy="150813"/>
          </a:xfrm>
          <a:prstGeom prst="lef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/>
          </a:p>
        </p:txBody>
      </p:sp>
      <p:sp>
        <p:nvSpPr>
          <p:cNvPr id="70" name="Rounded Rectangle 69"/>
          <p:cNvSpPr/>
          <p:nvPr/>
        </p:nvSpPr>
        <p:spPr>
          <a:xfrm>
            <a:off x="7467600" y="5638800"/>
            <a:ext cx="1219200" cy="4222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/>
              <a:t>Continue doing call</a:t>
            </a:r>
          </a:p>
        </p:txBody>
      </p:sp>
      <p:sp>
        <p:nvSpPr>
          <p:cNvPr id="71" name="Oval Callout 70"/>
          <p:cNvSpPr/>
          <p:nvPr/>
        </p:nvSpPr>
        <p:spPr>
          <a:xfrm>
            <a:off x="3429000" y="609600"/>
            <a:ext cx="3084513" cy="1905000"/>
          </a:xfrm>
          <a:prstGeom prst="wedgeEllipseCallout">
            <a:avLst>
              <a:gd name="adj1" fmla="val -20394"/>
              <a:gd name="adj2" fmla="val 20144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Exception handling results packet.</a:t>
            </a:r>
          </a:p>
        </p:txBody>
      </p:sp>
      <p:sp>
        <p:nvSpPr>
          <p:cNvPr id="72" name="Oval Callout 71"/>
          <p:cNvSpPr/>
          <p:nvPr/>
        </p:nvSpPr>
        <p:spPr>
          <a:xfrm>
            <a:off x="3429000" y="609600"/>
            <a:ext cx="3084513" cy="1905000"/>
          </a:xfrm>
          <a:prstGeom prst="wedgeEllipseCallout">
            <a:avLst>
              <a:gd name="adj1" fmla="val 97161"/>
              <a:gd name="adj2" fmla="val 21323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Events processed normally</a:t>
            </a:r>
          </a:p>
        </p:txBody>
      </p:sp>
      <p:sp>
        <p:nvSpPr>
          <p:cNvPr id="73" name="Oval Callout 72"/>
          <p:cNvSpPr/>
          <p:nvPr/>
        </p:nvSpPr>
        <p:spPr>
          <a:xfrm>
            <a:off x="3505200" y="635000"/>
            <a:ext cx="3084513" cy="1905000"/>
          </a:xfrm>
          <a:prstGeom prst="wedgeEllipseCallout">
            <a:avLst>
              <a:gd name="adj1" fmla="val -115583"/>
              <a:gd name="adj2" fmla="val 17281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If there’s a catch phrase, exception will be handled and results will be sent back to the callee machine</a:t>
            </a:r>
          </a:p>
        </p:txBody>
      </p:sp>
      <p:sp>
        <p:nvSpPr>
          <p:cNvPr id="74" name="Explosion 1 73"/>
          <p:cNvSpPr/>
          <p:nvPr/>
        </p:nvSpPr>
        <p:spPr>
          <a:xfrm>
            <a:off x="7467600" y="3810000"/>
            <a:ext cx="1484313" cy="1066800"/>
          </a:xfrm>
          <a:prstGeom prst="irregularSeal1">
            <a:avLst/>
          </a:prstGeom>
          <a:solidFill>
            <a:srgbClr val="CC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050">
                <a:solidFill>
                  <a:srgbClr val="FFFF00"/>
                </a:solidFill>
                <a:ea typeface="ＭＳ Ｐゴシック" charset="-128"/>
                <a:cs typeface="ＭＳ Ｐゴシック" charset="-128"/>
              </a:rPr>
              <a:t>Exception</a:t>
            </a:r>
            <a:endParaRPr lang="en-US" sz="900">
              <a:solidFill>
                <a:srgbClr val="FFFF00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76" name="Left Arrow 75"/>
          <p:cNvSpPr/>
          <p:nvPr/>
        </p:nvSpPr>
        <p:spPr>
          <a:xfrm flipH="1">
            <a:off x="1811338" y="5638800"/>
            <a:ext cx="246062" cy="150813"/>
          </a:xfrm>
          <a:prstGeom prst="lef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4" grpId="0" animBg="1"/>
      <p:bldP spid="15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13" grpId="0" animBg="1"/>
      <p:bldP spid="48" grpId="0" animBg="1"/>
      <p:bldP spid="48" grpId="1" animBg="1"/>
      <p:bldP spid="49" grpId="0" animBg="1"/>
      <p:bldP spid="49" grpId="1" animBg="1"/>
      <p:bldP spid="51" grpId="0" animBg="1"/>
      <p:bldP spid="51" grpId="1" animBg="1"/>
      <p:bldP spid="52" grpId="0" animBg="1"/>
      <p:bldP spid="52" grpId="1" animBg="1"/>
      <p:bldP spid="54" grpId="0" animBg="1"/>
      <p:bldP spid="54" grpId="1" animBg="1"/>
      <p:bldP spid="55" grpId="0" animBg="1"/>
      <p:bldP spid="56" grpId="0" animBg="1"/>
      <p:bldP spid="53" grpId="0" animBg="1"/>
      <p:bldP spid="57" grpId="0" animBg="1"/>
      <p:bldP spid="68" grpId="0" animBg="1"/>
      <p:bldP spid="69" grpId="0" animBg="1"/>
      <p:bldP spid="70" grpId="0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304800" y="990600"/>
            <a:ext cx="7239000" cy="668337"/>
          </a:xfrm>
        </p:spPr>
        <p:txBody>
          <a:bodyPr/>
          <a:lstStyle/>
          <a:p>
            <a:pPr eaLnBrk="1" hangingPunct="1"/>
            <a:r>
              <a:rPr lang="en-US" sz="4000" dirty="0"/>
              <a:t>Use of Processes </a:t>
            </a:r>
          </a:p>
        </p:txBody>
      </p:sp>
      <p:graphicFrame>
        <p:nvGraphicFramePr>
          <p:cNvPr id="31747" name="Object 2"/>
          <p:cNvGraphicFramePr>
            <a:graphicFrameLocks noChangeAspect="1"/>
          </p:cNvGraphicFramePr>
          <p:nvPr/>
        </p:nvGraphicFramePr>
        <p:xfrm>
          <a:off x="398463" y="4191000"/>
          <a:ext cx="1735137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9" name="Visio" r:id="rId4" imgW="1043026" imgH="961949" progId="">
                  <p:embed/>
                </p:oleObj>
              </mc:Choice>
              <mc:Fallback>
                <p:oleObj name="Visio" r:id="rId4" imgW="1043026" imgH="961949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463" y="4191000"/>
                        <a:ext cx="1735137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3"/>
          <p:cNvGraphicFramePr>
            <a:graphicFrameLocks noChangeAspect="1"/>
          </p:cNvGraphicFramePr>
          <p:nvPr/>
        </p:nvGraphicFramePr>
        <p:xfrm>
          <a:off x="5943600" y="4343400"/>
          <a:ext cx="1393825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0" name="Visio" r:id="rId6" imgW="733044" imgH="961949" progId="">
                  <p:embed/>
                </p:oleObj>
              </mc:Choice>
              <mc:Fallback>
                <p:oleObj name="Visio" r:id="rId6" imgW="733044" imgH="961949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4343400"/>
                        <a:ext cx="1393825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val 5"/>
          <p:cNvSpPr/>
          <p:nvPr/>
        </p:nvSpPr>
        <p:spPr>
          <a:xfrm>
            <a:off x="5486400" y="3314700"/>
            <a:ext cx="1752600" cy="9525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/>
          </a:p>
        </p:txBody>
      </p:sp>
      <p:sp>
        <p:nvSpPr>
          <p:cNvPr id="9" name="Oval 8"/>
          <p:cNvSpPr/>
          <p:nvPr/>
        </p:nvSpPr>
        <p:spPr>
          <a:xfrm>
            <a:off x="7886700" y="5715000"/>
            <a:ext cx="381000" cy="6286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/>
          </a:p>
        </p:txBody>
      </p:sp>
      <p:sp>
        <p:nvSpPr>
          <p:cNvPr id="10" name="Oval 9"/>
          <p:cNvSpPr/>
          <p:nvPr/>
        </p:nvSpPr>
        <p:spPr>
          <a:xfrm>
            <a:off x="7886700" y="4800600"/>
            <a:ext cx="381000" cy="6286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/>
          </a:p>
        </p:txBody>
      </p:sp>
      <p:sp>
        <p:nvSpPr>
          <p:cNvPr id="11" name="Oval 10"/>
          <p:cNvSpPr/>
          <p:nvPr/>
        </p:nvSpPr>
        <p:spPr>
          <a:xfrm>
            <a:off x="7886700" y="3962400"/>
            <a:ext cx="381000" cy="6286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3</a:t>
            </a:r>
          </a:p>
        </p:txBody>
      </p:sp>
      <p:sp>
        <p:nvSpPr>
          <p:cNvPr id="12" name="Oval 11"/>
          <p:cNvSpPr/>
          <p:nvPr/>
        </p:nvSpPr>
        <p:spPr>
          <a:xfrm>
            <a:off x="5715000" y="3486150"/>
            <a:ext cx="381000" cy="6286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/>
          </a:p>
        </p:txBody>
      </p:sp>
      <p:sp>
        <p:nvSpPr>
          <p:cNvPr id="13" name="Oval 12"/>
          <p:cNvSpPr/>
          <p:nvPr/>
        </p:nvSpPr>
        <p:spPr>
          <a:xfrm>
            <a:off x="6172200" y="3486150"/>
            <a:ext cx="381000" cy="6286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/>
          </a:p>
        </p:txBody>
      </p:sp>
      <p:sp>
        <p:nvSpPr>
          <p:cNvPr id="14" name="Oval 13"/>
          <p:cNvSpPr/>
          <p:nvPr/>
        </p:nvSpPr>
        <p:spPr>
          <a:xfrm>
            <a:off x="6629400" y="3505200"/>
            <a:ext cx="381000" cy="6286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105400" y="2982913"/>
            <a:ext cx="2514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onstantia" charset="0"/>
              </a:rPr>
              <a:t>Idle Server Processes 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696200" y="3657600"/>
            <a:ext cx="838200" cy="2895600"/>
          </a:xfrm>
          <a:prstGeom prst="round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/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6858000" y="3059113"/>
            <a:ext cx="2514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latin typeface="Constantia" charset="0"/>
              </a:rPr>
              <a:t>Processes Waiting</a:t>
            </a:r>
          </a:p>
          <a:p>
            <a:pPr algn="ctr"/>
            <a:r>
              <a:rPr lang="en-US" sz="1400">
                <a:latin typeface="Constantia" charset="0"/>
              </a:rPr>
              <a:t> For RPC packet </a:t>
            </a:r>
          </a:p>
        </p:txBody>
      </p:sp>
      <p:sp>
        <p:nvSpPr>
          <p:cNvPr id="24" name="Oval 23"/>
          <p:cNvSpPr/>
          <p:nvPr/>
        </p:nvSpPr>
        <p:spPr>
          <a:xfrm>
            <a:off x="838200" y="3200400"/>
            <a:ext cx="381000" cy="6286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7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133600" y="4267200"/>
            <a:ext cx="1981200" cy="847725"/>
            <a:chOff x="2133600" y="4267200"/>
            <a:chExt cx="1981200" cy="847724"/>
          </a:xfrm>
        </p:grpSpPr>
        <p:grpSp>
          <p:nvGrpSpPr>
            <p:cNvPr id="3" name="Group 20"/>
            <p:cNvGrpSpPr>
              <a:grpSpLocks/>
            </p:cNvGrpSpPr>
            <p:nvPr/>
          </p:nvGrpSpPr>
          <p:grpSpPr bwMode="auto">
            <a:xfrm>
              <a:off x="2133600" y="4667249"/>
              <a:ext cx="1905000" cy="447675"/>
              <a:chOff x="2133600" y="4591050"/>
              <a:chExt cx="1600200" cy="36195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2133600" y="4591051"/>
                <a:ext cx="1600200" cy="36194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00"/>
              </a:p>
            </p:txBody>
          </p:sp>
          <p:cxnSp>
            <p:nvCxnSpPr>
              <p:cNvPr id="20" name="Straight Connector 19"/>
              <p:cNvCxnSpPr>
                <a:cxnSpLocks noChangeShapeType="1"/>
                <a:stCxn id="18" idx="0"/>
                <a:endCxn id="18" idx="2"/>
              </p:cNvCxnSpPr>
              <p:nvPr/>
            </p:nvCxnSpPr>
            <p:spPr bwMode="auto">
              <a:xfrm>
                <a:off x="2933700" y="4591051"/>
                <a:ext cx="0" cy="36194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8100" dir="5400000" algn="ctr" rotWithShape="0">
                  <a:srgbClr val="000000">
                    <a:alpha val="48000"/>
                  </a:srgbClr>
                </a:outerShdw>
              </a:effectLst>
            </p:spPr>
          </p:cxnSp>
        </p:grpSp>
        <p:sp>
          <p:nvSpPr>
            <p:cNvPr id="31778" name="TextBox 21"/>
            <p:cNvSpPr txBox="1">
              <a:spLocks noChangeArrowheads="1"/>
            </p:cNvSpPr>
            <p:nvPr/>
          </p:nvSpPr>
          <p:spPr bwMode="auto">
            <a:xfrm>
              <a:off x="2209800" y="4724400"/>
              <a:ext cx="1066800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100">
                  <a:latin typeface="Constantia" charset="0"/>
                </a:rPr>
                <a:t>SrcProcess</a:t>
              </a:r>
              <a:endParaRPr lang="en-US" sz="1200">
                <a:latin typeface="Constantia" charset="0"/>
              </a:endParaRPr>
            </a:p>
          </p:txBody>
        </p:sp>
        <p:sp>
          <p:nvSpPr>
            <p:cNvPr id="31779" name="TextBox 22"/>
            <p:cNvSpPr txBox="1">
              <a:spLocks noChangeArrowheads="1"/>
            </p:cNvSpPr>
            <p:nvPr/>
          </p:nvSpPr>
          <p:spPr bwMode="auto">
            <a:xfrm>
              <a:off x="3048000" y="4724400"/>
              <a:ext cx="1066800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100">
                  <a:latin typeface="Constantia" charset="0"/>
                </a:rPr>
                <a:t>DestProcess</a:t>
              </a:r>
              <a:endParaRPr lang="en-US" sz="1200">
                <a:latin typeface="Constantia" charset="0"/>
              </a:endParaRPr>
            </a:p>
          </p:txBody>
        </p:sp>
        <p:sp>
          <p:nvSpPr>
            <p:cNvPr id="31780" name="Rectangle 24"/>
            <p:cNvSpPr>
              <a:spLocks noChangeArrowheads="1"/>
            </p:cNvSpPr>
            <p:nvPr/>
          </p:nvSpPr>
          <p:spPr bwMode="auto">
            <a:xfrm>
              <a:off x="2370124" y="4278868"/>
              <a:ext cx="2872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latin typeface="Constantia" charset="0"/>
                </a:rPr>
                <a:t>7</a:t>
              </a:r>
            </a:p>
          </p:txBody>
        </p:sp>
        <p:sp>
          <p:nvSpPr>
            <p:cNvPr id="31781" name="Rectangle 25"/>
            <p:cNvSpPr>
              <a:spLocks noChangeArrowheads="1"/>
            </p:cNvSpPr>
            <p:nvPr/>
          </p:nvSpPr>
          <p:spPr bwMode="auto">
            <a:xfrm>
              <a:off x="3200400" y="4267200"/>
              <a:ext cx="29116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latin typeface="Constantia" charset="0"/>
                </a:rPr>
                <a:t>3</a:t>
              </a:r>
            </a:p>
          </p:txBody>
        </p:sp>
      </p:grpSp>
      <p:sp>
        <p:nvSpPr>
          <p:cNvPr id="27" name="Oval Callout 26"/>
          <p:cNvSpPr/>
          <p:nvPr/>
        </p:nvSpPr>
        <p:spPr>
          <a:xfrm>
            <a:off x="2995613" y="1795463"/>
            <a:ext cx="3084512" cy="1905000"/>
          </a:xfrm>
          <a:prstGeom prst="wedgeEllipseCallout">
            <a:avLst>
              <a:gd name="adj1" fmla="val -93737"/>
              <a:gd name="adj2" fmla="val 8439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Process 7 made a remote procedure call to process 3</a:t>
            </a:r>
          </a:p>
        </p:txBody>
      </p:sp>
      <p:sp>
        <p:nvSpPr>
          <p:cNvPr id="29" name="Oval Callout 28"/>
          <p:cNvSpPr/>
          <p:nvPr/>
        </p:nvSpPr>
        <p:spPr>
          <a:xfrm>
            <a:off x="3200400" y="2106613"/>
            <a:ext cx="3084513" cy="1905000"/>
          </a:xfrm>
          <a:prstGeom prst="wedgeEllipseCallout">
            <a:avLst>
              <a:gd name="adj1" fmla="val -56285"/>
              <a:gd name="adj2" fmla="val 8439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This  part is the process identifiers, which is part of the activity info within the </a:t>
            </a:r>
            <a:r>
              <a:rPr lang="en-US" sz="1600" dirty="0" err="1"/>
              <a:t>CallID</a:t>
            </a:r>
            <a:endParaRPr lang="en-US" sz="1600" dirty="0"/>
          </a:p>
        </p:txBody>
      </p:sp>
      <p:sp>
        <p:nvSpPr>
          <p:cNvPr id="30" name="Oval Callout 29"/>
          <p:cNvSpPr/>
          <p:nvPr/>
        </p:nvSpPr>
        <p:spPr>
          <a:xfrm>
            <a:off x="1763713" y="2057400"/>
            <a:ext cx="3084512" cy="1905000"/>
          </a:xfrm>
          <a:prstGeom prst="wedgeEllipseCallout">
            <a:avLst>
              <a:gd name="adj1" fmla="val 89879"/>
              <a:gd name="adj2" fmla="val 9028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Interrupt handler in RPC look at the </a:t>
            </a:r>
            <a:r>
              <a:rPr lang="en-US" sz="1600" dirty="0" err="1"/>
              <a:t>destProcess</a:t>
            </a:r>
            <a:r>
              <a:rPr lang="en-US" sz="1600" dirty="0"/>
              <a:t>, if the process is waiting then it transfers the </a:t>
            </a:r>
            <a:r>
              <a:rPr lang="en-US" sz="1600" dirty="0" err="1"/>
              <a:t>pkt</a:t>
            </a:r>
            <a:r>
              <a:rPr lang="en-US" sz="1600" dirty="0"/>
              <a:t> directly</a:t>
            </a:r>
          </a:p>
        </p:txBody>
      </p:sp>
      <p:sp>
        <p:nvSpPr>
          <p:cNvPr id="31764" name="TextBox 30"/>
          <p:cNvSpPr txBox="1">
            <a:spLocks noChangeArrowheads="1"/>
          </p:cNvSpPr>
          <p:nvPr/>
        </p:nvSpPr>
        <p:spPr bwMode="auto">
          <a:xfrm>
            <a:off x="457200" y="6259513"/>
            <a:ext cx="2514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600" b="1">
                <a:latin typeface="Constantia" charset="0"/>
              </a:rPr>
              <a:t>Caller Machine</a:t>
            </a:r>
          </a:p>
        </p:txBody>
      </p:sp>
      <p:sp>
        <p:nvSpPr>
          <p:cNvPr id="31765" name="TextBox 31"/>
          <p:cNvSpPr txBox="1">
            <a:spLocks noChangeArrowheads="1"/>
          </p:cNvSpPr>
          <p:nvPr/>
        </p:nvSpPr>
        <p:spPr bwMode="auto">
          <a:xfrm>
            <a:off x="5867400" y="6259513"/>
            <a:ext cx="2514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600" b="1">
                <a:latin typeface="Constantia" charset="0"/>
              </a:rPr>
              <a:t>Callee Machine</a:t>
            </a:r>
          </a:p>
        </p:txBody>
      </p:sp>
      <p:sp>
        <p:nvSpPr>
          <p:cNvPr id="34" name="Cloud 33"/>
          <p:cNvSpPr/>
          <p:nvPr/>
        </p:nvSpPr>
        <p:spPr>
          <a:xfrm>
            <a:off x="2606675" y="5257800"/>
            <a:ext cx="2727325" cy="628650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Network</a:t>
            </a:r>
          </a:p>
        </p:txBody>
      </p:sp>
      <p:sp>
        <p:nvSpPr>
          <p:cNvPr id="62" name="Oval Callout 61"/>
          <p:cNvSpPr/>
          <p:nvPr/>
        </p:nvSpPr>
        <p:spPr>
          <a:xfrm>
            <a:off x="5773738" y="309563"/>
            <a:ext cx="3082925" cy="1905000"/>
          </a:xfrm>
          <a:prstGeom prst="wedgeEllipseCallout">
            <a:avLst>
              <a:gd name="adj1" fmla="val -16753"/>
              <a:gd name="adj2" fmla="val 16944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RPC will exchange </a:t>
            </a:r>
            <a:r>
              <a:rPr lang="en-US" sz="1600" dirty="0" err="1"/>
              <a:t>SrcProcess</a:t>
            </a:r>
            <a:r>
              <a:rPr lang="en-US" sz="1600" dirty="0"/>
              <a:t> with </a:t>
            </a:r>
            <a:r>
              <a:rPr lang="en-US" sz="1600" dirty="0" err="1"/>
              <a:t>DestProcess</a:t>
            </a:r>
            <a:r>
              <a:rPr lang="en-US" sz="1600" dirty="0"/>
              <a:t> so that it can return the results to the right process</a:t>
            </a:r>
          </a:p>
        </p:txBody>
      </p: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7010400" y="2524125"/>
            <a:ext cx="1905000" cy="447675"/>
            <a:chOff x="2133600" y="4591050"/>
            <a:chExt cx="1600200" cy="361950"/>
          </a:xfrm>
        </p:grpSpPr>
        <p:sp>
          <p:nvSpPr>
            <p:cNvPr id="35" name="Rectangle 34"/>
            <p:cNvSpPr/>
            <p:nvPr/>
          </p:nvSpPr>
          <p:spPr>
            <a:xfrm>
              <a:off x="2133600" y="4591050"/>
              <a:ext cx="1600200" cy="3619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/>
            </a:p>
          </p:txBody>
        </p:sp>
        <p:cxnSp>
          <p:nvCxnSpPr>
            <p:cNvPr id="36" name="Straight Connector 35"/>
            <p:cNvCxnSpPr>
              <a:cxnSpLocks noChangeShapeType="1"/>
              <a:stCxn id="35" idx="0"/>
              <a:endCxn id="35" idx="2"/>
            </p:cNvCxnSpPr>
            <p:nvPr/>
          </p:nvCxnSpPr>
          <p:spPr bwMode="auto">
            <a:xfrm>
              <a:off x="2933700" y="4591050"/>
              <a:ext cx="0" cy="3619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63500" dist="38100" dir="5400000" algn="ctr" rotWithShape="0">
                <a:srgbClr val="000000">
                  <a:alpha val="48000"/>
                </a:srgbClr>
              </a:outerShdw>
            </a:effectLst>
          </p:spPr>
        </p:cxnSp>
      </p:grp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7086600" y="2581275"/>
            <a:ext cx="10668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100">
                <a:latin typeface="Constantia" charset="0"/>
              </a:rPr>
              <a:t>SrcProcess</a:t>
            </a:r>
            <a:endParaRPr lang="en-US" sz="1200">
              <a:latin typeface="Constantia" charset="0"/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7924800" y="2581275"/>
            <a:ext cx="10668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100">
                <a:latin typeface="Constantia" charset="0"/>
              </a:rPr>
              <a:t>DestProcess</a:t>
            </a:r>
            <a:endParaRPr lang="en-US" sz="1200">
              <a:latin typeface="Constantia" charset="0"/>
            </a:endParaRP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7315200" y="2144713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onstantia" charset="0"/>
              </a:rPr>
              <a:t>7</a:t>
            </a: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8145463" y="2133600"/>
            <a:ext cx="2911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onstantia" charset="0"/>
              </a:rPr>
              <a:t>3</a:t>
            </a:r>
          </a:p>
        </p:txBody>
      </p:sp>
      <p:sp>
        <p:nvSpPr>
          <p:cNvPr id="43" name="Oval Callout 42"/>
          <p:cNvSpPr/>
          <p:nvPr/>
        </p:nvSpPr>
        <p:spPr>
          <a:xfrm>
            <a:off x="4876800" y="152400"/>
            <a:ext cx="3614738" cy="1905000"/>
          </a:xfrm>
          <a:prstGeom prst="wedgeEllipseCallout">
            <a:avLst>
              <a:gd name="adj1" fmla="val -7390"/>
              <a:gd name="adj2" fmla="val 11639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If there’s no corresponding process waiting for this packet then it will be dispatched to one of the free processes</a:t>
            </a:r>
          </a:p>
          <a:p>
            <a:pPr algn="ctr"/>
            <a:r>
              <a:rPr lang="en-US" sz="140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(Current, New, or Dup)</a:t>
            </a:r>
          </a:p>
        </p:txBody>
      </p:sp>
      <p:sp>
        <p:nvSpPr>
          <p:cNvPr id="44" name="Oval Callout 43"/>
          <p:cNvSpPr/>
          <p:nvPr/>
        </p:nvSpPr>
        <p:spPr>
          <a:xfrm>
            <a:off x="1676400" y="2057400"/>
            <a:ext cx="3084513" cy="1905000"/>
          </a:xfrm>
          <a:prstGeom prst="wedgeEllipseCallout">
            <a:avLst>
              <a:gd name="adj1" fmla="val 89879"/>
              <a:gd name="adj2" fmla="val 9028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RPC now transmit the packet back to the caller (result, exception, or </a:t>
            </a:r>
            <a:r>
              <a:rPr lang="en-US" sz="1600" dirty="0" err="1"/>
              <a:t>Ack</a:t>
            </a:r>
            <a:r>
              <a:rPr lang="en-US" sz="1600" dirty="0"/>
              <a:t>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5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00578E-6 L 3.33333E-6 -0.15908 C 3.33333E-6 -0.22983 0.14687 -0.317 0.26666 -0.317 L 0.53333 -0.317 " pathEditMode="relative" rAng="0" ptsTypes="FfFF">
                                      <p:cBhvr>
                                        <p:cTn id="8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67" y="-158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82 9.82659E-7 L 0.08385 -0.00624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" y="-324"/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50867E-6 L -0.09826 -0.00462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13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 animBg="1"/>
      <p:bldP spid="17" grpId="0"/>
      <p:bldP spid="24" grpId="0" animBg="1"/>
      <p:bldP spid="27" grpId="0" animBg="1"/>
      <p:bldP spid="27" grpId="1" animBg="1"/>
      <p:bldP spid="29" grpId="0" animBg="1"/>
      <p:bldP spid="29" grpId="1" animBg="1"/>
      <p:bldP spid="30" grpId="0" animBg="1"/>
      <p:bldP spid="30" grpId="1" animBg="1"/>
      <p:bldP spid="62" grpId="0" animBg="1"/>
      <p:bldP spid="62" grpId="1" animBg="1"/>
      <p:bldP spid="37" grpId="0"/>
      <p:bldP spid="38" grpId="0"/>
      <p:bldP spid="41" grpId="0"/>
      <p:bldP spid="41" grpId="1"/>
      <p:bldP spid="42" grpId="0"/>
      <p:bldP spid="42" grpId="1"/>
      <p:bldP spid="43" grpId="0" animBg="1"/>
      <p:bldP spid="43" grpId="1" animBg="1"/>
      <p:bldP spid="44" grpId="0" animBg="1"/>
      <p:bldP spid="44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1067298"/>
            <a:ext cx="8229600" cy="684803"/>
          </a:xfrm>
        </p:spPr>
        <p:txBody>
          <a:bodyPr/>
          <a:lstStyle/>
          <a:p>
            <a:pPr eaLnBrk="1" hangingPunct="1"/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2052379"/>
            <a:ext cx="8229600" cy="3903633"/>
          </a:xfrm>
        </p:spPr>
        <p:txBody>
          <a:bodyPr/>
          <a:lstStyle/>
          <a:p>
            <a:pPr marL="514350" indent="-514350" eaLnBrk="1" hangingPunct="1">
              <a:lnSpc>
                <a:spcPct val="80000"/>
              </a:lnSpc>
              <a:buFont typeface="Calibri" charset="0"/>
              <a:buAutoNum type="arabicPeriod"/>
            </a:pPr>
            <a:r>
              <a:rPr lang="en-US" sz="2000" dirty="0" smtClean="0"/>
              <a:t>Introduction</a:t>
            </a:r>
            <a:endParaRPr lang="en-US" sz="1900" dirty="0" smtClean="0"/>
          </a:p>
          <a:p>
            <a:pPr marL="879475" lvl="1" indent="-514350" eaLnBrk="1" hangingPunct="1">
              <a:lnSpc>
                <a:spcPct val="80000"/>
              </a:lnSpc>
            </a:pPr>
            <a:r>
              <a:rPr lang="en-US" sz="1900" dirty="0" smtClean="0"/>
              <a:t>	-	Remote </a:t>
            </a:r>
            <a:r>
              <a:rPr lang="en-US" sz="1900" dirty="0"/>
              <a:t>Procedure Call </a:t>
            </a:r>
            <a:r>
              <a:rPr lang="en-US" sz="1900" dirty="0" err="1"/>
              <a:t>vs</a:t>
            </a:r>
            <a:r>
              <a:rPr lang="en-US" sz="1900" dirty="0"/>
              <a:t> Local Procedure Call</a:t>
            </a:r>
            <a:endParaRPr lang="en-US" sz="1900" dirty="0" smtClean="0"/>
          </a:p>
          <a:p>
            <a:pPr marL="879475" lvl="1" indent="-514350" eaLnBrk="1" hangingPunct="1">
              <a:lnSpc>
                <a:spcPct val="80000"/>
              </a:lnSpc>
            </a:pPr>
            <a:r>
              <a:rPr lang="en-US" sz="1900" dirty="0" smtClean="0"/>
              <a:t>	-	Design </a:t>
            </a:r>
            <a:r>
              <a:rPr lang="en-US" sz="1900" dirty="0"/>
              <a:t>Choices</a:t>
            </a:r>
          </a:p>
          <a:p>
            <a:pPr marL="879475" lvl="1" indent="-514350" eaLnBrk="1" hangingPunct="1">
              <a:lnSpc>
                <a:spcPct val="80000"/>
              </a:lnSpc>
            </a:pPr>
            <a:endParaRPr lang="en-US" sz="1900" dirty="0"/>
          </a:p>
          <a:p>
            <a:pPr marL="514350" indent="-514350" eaLnBrk="1" hangingPunct="1">
              <a:lnSpc>
                <a:spcPct val="80000"/>
              </a:lnSpc>
              <a:buFont typeface="Calibri" charset="0"/>
              <a:buAutoNum type="arabicPeriod"/>
            </a:pPr>
            <a:r>
              <a:rPr lang="en-US" sz="2000" dirty="0"/>
              <a:t>RPC Implementation</a:t>
            </a:r>
            <a:endParaRPr lang="en-US" sz="2000" dirty="0" smtClean="0"/>
          </a:p>
          <a:p>
            <a:pPr marL="879475" lvl="1" indent="-514350" eaLnBrk="1" hangingPunct="1">
              <a:lnSpc>
                <a:spcPct val="80000"/>
              </a:lnSpc>
            </a:pPr>
            <a:r>
              <a:rPr lang="en-US" sz="1900" dirty="0" smtClean="0"/>
              <a:t>	-	Basic </a:t>
            </a:r>
            <a:r>
              <a:rPr lang="en-US" sz="1900" dirty="0"/>
              <a:t>Structure </a:t>
            </a:r>
            <a:endParaRPr lang="en-US" sz="1900" dirty="0" smtClean="0"/>
          </a:p>
          <a:p>
            <a:pPr marL="879475" lvl="1" indent="-514350" eaLnBrk="1" hangingPunct="1">
              <a:lnSpc>
                <a:spcPct val="80000"/>
              </a:lnSpc>
            </a:pPr>
            <a:r>
              <a:rPr lang="en-US" sz="1900" dirty="0" smtClean="0"/>
              <a:t>	-	Binding</a:t>
            </a:r>
          </a:p>
          <a:p>
            <a:pPr marL="879475" lvl="1" indent="-514350" eaLnBrk="1" hangingPunct="1">
              <a:lnSpc>
                <a:spcPct val="80000"/>
              </a:lnSpc>
            </a:pPr>
            <a:r>
              <a:rPr lang="en-US" sz="1900" dirty="0" smtClean="0"/>
              <a:t>	-	Network </a:t>
            </a:r>
            <a:r>
              <a:rPr lang="en-US" sz="1900" dirty="0"/>
              <a:t>Protocol</a:t>
            </a:r>
            <a:endParaRPr lang="en-US" sz="1900" dirty="0" smtClean="0"/>
          </a:p>
          <a:p>
            <a:pPr marL="879475" lvl="1" indent="-514350" eaLnBrk="1" hangingPunct="1">
              <a:lnSpc>
                <a:spcPct val="80000"/>
              </a:lnSpc>
            </a:pPr>
            <a:r>
              <a:rPr lang="en-US" sz="1900" dirty="0" smtClean="0"/>
              <a:t>	-	Exception </a:t>
            </a:r>
            <a:r>
              <a:rPr lang="en-US" sz="1900" dirty="0"/>
              <a:t>Handling</a:t>
            </a:r>
            <a:endParaRPr lang="en-US" sz="1900" dirty="0" smtClean="0"/>
          </a:p>
          <a:p>
            <a:pPr marL="879475" lvl="1" indent="-514350" eaLnBrk="1" hangingPunct="1">
              <a:lnSpc>
                <a:spcPct val="80000"/>
              </a:lnSpc>
            </a:pPr>
            <a:r>
              <a:rPr lang="en-US" sz="1900" dirty="0" smtClean="0"/>
              <a:t>	-	Use </a:t>
            </a:r>
            <a:r>
              <a:rPr lang="en-US" sz="1900" dirty="0"/>
              <a:t>of Processes </a:t>
            </a:r>
          </a:p>
          <a:p>
            <a:pPr marL="879475" lvl="1" indent="-514350" eaLnBrk="1" hangingPunct="1">
              <a:lnSpc>
                <a:spcPct val="80000"/>
              </a:lnSpc>
            </a:pPr>
            <a:endParaRPr lang="en-US" sz="1900" dirty="0"/>
          </a:p>
          <a:p>
            <a:pPr marL="514350" indent="-514350" eaLnBrk="1" hangingPunct="1">
              <a:lnSpc>
                <a:spcPct val="80000"/>
              </a:lnSpc>
              <a:buFont typeface="Calibri" charset="0"/>
              <a:buAutoNum type="arabicPeriod"/>
            </a:pPr>
            <a:r>
              <a:rPr lang="en-US" sz="2000" dirty="0" smtClean="0"/>
              <a:t>Evaluation</a:t>
            </a:r>
            <a:endParaRPr lang="en-US" sz="1900" dirty="0" smtClean="0"/>
          </a:p>
          <a:p>
            <a:pPr marL="514350" indent="-514350" eaLnBrk="1" hangingPunct="1">
              <a:lnSpc>
                <a:spcPct val="80000"/>
              </a:lnSpc>
              <a:buFont typeface="Calibri" charset="0"/>
              <a:buAutoNum type="arabicPeriod"/>
            </a:pPr>
            <a:endParaRPr 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81000" y="2895600"/>
            <a:ext cx="8077200" cy="1828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14350" indent="-514350"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4. Evaluation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7239000" cy="668337"/>
          </a:xfrm>
        </p:spPr>
        <p:txBody>
          <a:bodyPr/>
          <a:lstStyle/>
          <a:p>
            <a:pPr eaLnBrk="1" hangingPunct="1"/>
            <a:r>
              <a:rPr lang="en-US" dirty="0"/>
              <a:t>Optimizations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305800" cy="4144962"/>
          </a:xfrm>
        </p:spPr>
        <p:txBody>
          <a:bodyPr/>
          <a:lstStyle/>
          <a:p>
            <a:pPr eaLnBrk="1" hangingPunct="1"/>
            <a:r>
              <a:rPr lang="en-US" sz="2400" dirty="0"/>
              <a:t>Use of thread pool (idle processes)  in caller and </a:t>
            </a:r>
            <a:r>
              <a:rPr lang="en-US" sz="2400" dirty="0" err="1"/>
              <a:t>callee</a:t>
            </a:r>
            <a:r>
              <a:rPr lang="en-US" sz="2400" dirty="0"/>
              <a:t> machines to reduce process creation costs.</a:t>
            </a:r>
          </a:p>
          <a:p>
            <a:pPr eaLnBrk="1" hangingPunct="1"/>
            <a:r>
              <a:rPr lang="en-US" sz="2400" dirty="0"/>
              <a:t>The use of process source and destination allow processes to get the packets they’re waiting for directly from the interrupt handler.</a:t>
            </a:r>
          </a:p>
          <a:p>
            <a:pPr eaLnBrk="1" hangingPunct="1"/>
            <a:r>
              <a:rPr lang="en-US" sz="2400" dirty="0"/>
              <a:t>Use of subsequent packet for implicit acknowledgments of previous packets.</a:t>
            </a:r>
          </a:p>
          <a:p>
            <a:pPr eaLnBrk="1" hangingPunct="1"/>
            <a:r>
              <a:rPr lang="en-US" sz="2400" dirty="0"/>
              <a:t>Avoid the cost of establishing and terminating connections by the implementation of packet-level protocol.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457200" y="1234780"/>
            <a:ext cx="7239000" cy="684803"/>
          </a:xfrm>
        </p:spPr>
        <p:txBody>
          <a:bodyPr/>
          <a:lstStyle/>
          <a:p>
            <a:pPr eaLnBrk="1" hangingPunct="1"/>
            <a:r>
              <a:rPr lang="en-US" dirty="0"/>
              <a:t>Performance</a:t>
            </a:r>
            <a:r>
              <a:rPr lang="en-US" dirty="0" smtClean="0"/>
              <a:t> Evaluation </a:t>
            </a:r>
            <a:endParaRPr lang="en-US" dirty="0"/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457200" y="2408238"/>
            <a:ext cx="8229600" cy="3916362"/>
          </a:xfrm>
        </p:spPr>
        <p:txBody>
          <a:bodyPr/>
          <a:lstStyle/>
          <a:p>
            <a:pPr eaLnBrk="1" hangingPunct="1"/>
            <a:r>
              <a:rPr lang="en-US" dirty="0"/>
              <a:t>They’ve measured the elapsed time between two machines for 12,000 calls for each of the following procedures:</a:t>
            </a:r>
            <a:endParaRPr lang="en-US" dirty="0" smtClean="0"/>
          </a:p>
          <a:p>
            <a:pPr lvl="1" eaLnBrk="1" hangingPunct="1">
              <a:buFontTx/>
              <a:buChar char="-"/>
            </a:pPr>
            <a:r>
              <a:rPr lang="en-US" dirty="0" smtClean="0"/>
              <a:t>0</a:t>
            </a:r>
            <a:r>
              <a:rPr lang="en-US" dirty="0"/>
              <a:t>-10 arguments/results.</a:t>
            </a:r>
            <a:endParaRPr lang="en-US" dirty="0" smtClean="0"/>
          </a:p>
          <a:p>
            <a:pPr lvl="1" eaLnBrk="1" hangingPunct="1">
              <a:buFontTx/>
              <a:buChar char="-"/>
            </a:pPr>
            <a:r>
              <a:rPr lang="en-US" dirty="0" smtClean="0"/>
              <a:t>1</a:t>
            </a:r>
            <a:r>
              <a:rPr lang="en-US" dirty="0"/>
              <a:t>-100 word array.</a:t>
            </a:r>
            <a:endParaRPr lang="en-US" dirty="0" smtClean="0"/>
          </a:p>
          <a:p>
            <a:pPr lvl="1" eaLnBrk="1" hangingPunct="1"/>
            <a:r>
              <a:rPr lang="en-US" dirty="0" smtClean="0"/>
              <a:t>-	Caller </a:t>
            </a:r>
            <a:r>
              <a:rPr lang="en-US" dirty="0"/>
              <a:t>Resume and unwind exception handling.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457200" y="991597"/>
            <a:ext cx="8229600" cy="684803"/>
          </a:xfrm>
        </p:spPr>
        <p:txBody>
          <a:bodyPr/>
          <a:lstStyle/>
          <a:p>
            <a:pPr eaLnBrk="1" hangingPunct="1"/>
            <a:r>
              <a:rPr lang="en-US" dirty="0"/>
              <a:t>Performance</a:t>
            </a:r>
            <a:r>
              <a:rPr lang="en-US" dirty="0" smtClean="0"/>
              <a:t> Results </a:t>
            </a:r>
            <a:endParaRPr lang="en-US" dirty="0"/>
          </a:p>
        </p:txBody>
      </p:sp>
      <p:pic>
        <p:nvPicPr>
          <p:cNvPr id="35843" name="Picture 4" descr="PerformanceTable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52400" y="1676400"/>
            <a:ext cx="8824913" cy="5029200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57200" y="1134767"/>
            <a:ext cx="7239000" cy="684803"/>
          </a:xfrm>
        </p:spPr>
        <p:txBody>
          <a:bodyPr/>
          <a:lstStyle/>
          <a:p>
            <a:pPr eaLnBrk="1" hangingPunct="1"/>
            <a:r>
              <a:rPr lang="en-US" dirty="0"/>
              <a:t>Performance</a:t>
            </a:r>
            <a:r>
              <a:rPr lang="en-US" dirty="0" smtClean="0"/>
              <a:t> Summary</a:t>
            </a:r>
            <a:endParaRPr lang="en-US" dirty="0"/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382000" cy="426680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For transferring large amounts of data in one direction products other than RPC have advantage. </a:t>
            </a:r>
            <a:endParaRPr 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-	Transfer </a:t>
            </a:r>
            <a:r>
              <a:rPr lang="en-US" sz="2400" dirty="0"/>
              <a:t>fewer packets in the other direction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They haven’t measure the performance of exporting or importing interfaces.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Used by: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 -	Alpine </a:t>
            </a:r>
            <a:r>
              <a:rPr lang="en-US" sz="2400" dirty="0"/>
              <a:t>[File server supports multi-machine transactions]</a:t>
            </a:r>
            <a:endParaRPr 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-	Control </a:t>
            </a:r>
            <a:r>
              <a:rPr lang="en-US" sz="2400" dirty="0"/>
              <a:t>communication for an Ethernet-based for telephone and audio project</a:t>
            </a:r>
            <a:endParaRPr 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-	Networking </a:t>
            </a:r>
            <a:r>
              <a:rPr lang="en-US" sz="2400" dirty="0"/>
              <a:t>games.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7239000" cy="668337"/>
          </a:xfrm>
        </p:spPr>
        <p:txBody>
          <a:bodyPr/>
          <a:lstStyle/>
          <a:p>
            <a:pPr eaLnBrk="1" hangingPunct="1"/>
            <a:r>
              <a:rPr lang="en-US" dirty="0"/>
              <a:t>Conclusion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001000" cy="3613296"/>
          </a:xfrm>
        </p:spPr>
        <p:txBody>
          <a:bodyPr/>
          <a:lstStyle/>
          <a:p>
            <a:pPr eaLnBrk="1" hangingPunct="1"/>
            <a:r>
              <a:rPr lang="en-US" sz="2400" dirty="0"/>
              <a:t>RPC is used to communicate between processes in different address spaces</a:t>
            </a:r>
            <a:endParaRPr lang="en-US" sz="2400" dirty="0" smtClean="0"/>
          </a:p>
          <a:p>
            <a:pPr lvl="1" eaLnBrk="1" hangingPunct="1"/>
            <a:r>
              <a:rPr lang="en-US" sz="2200" dirty="0" smtClean="0"/>
              <a:t>-	May </a:t>
            </a:r>
            <a:r>
              <a:rPr lang="en-US" sz="2200" dirty="0"/>
              <a:t>be on separate machines or on the same machine</a:t>
            </a:r>
          </a:p>
          <a:p>
            <a:pPr eaLnBrk="1" hangingPunct="1"/>
            <a:r>
              <a:rPr lang="en-US" sz="2400" dirty="0"/>
              <a:t>Communication is implicit</a:t>
            </a:r>
            <a:endParaRPr lang="en-US" sz="2400" dirty="0" smtClean="0"/>
          </a:p>
          <a:p>
            <a:pPr lvl="1" eaLnBrk="1" hangingPunct="1"/>
            <a:r>
              <a:rPr lang="en-US" sz="2200" dirty="0" smtClean="0"/>
              <a:t>-	RPC </a:t>
            </a:r>
            <a:r>
              <a:rPr lang="en-US" sz="2200" dirty="0"/>
              <a:t>makes distributed programming easier</a:t>
            </a:r>
            <a:endParaRPr lang="en-US" sz="2200" dirty="0" smtClean="0"/>
          </a:p>
          <a:p>
            <a:pPr lvl="1" eaLnBrk="1" hangingPunct="1"/>
            <a:r>
              <a:rPr lang="en-US" sz="2200" dirty="0" smtClean="0"/>
              <a:t>-	Allows </a:t>
            </a:r>
            <a:r>
              <a:rPr lang="en-US" sz="2200" dirty="0"/>
              <a:t>thread-based programming model on distributed platforms</a:t>
            </a:r>
            <a:endParaRPr lang="en-US" sz="2200" dirty="0" smtClean="0"/>
          </a:p>
          <a:p>
            <a:pPr lvl="1" eaLnBrk="1" hangingPunct="1"/>
            <a:r>
              <a:rPr lang="en-US" sz="2400" dirty="0" smtClean="0"/>
              <a:t>-	Reliably </a:t>
            </a:r>
            <a:r>
              <a:rPr lang="en-US" sz="2400" dirty="0"/>
              <a:t>transfers data and control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2057400"/>
            <a:ext cx="7851648" cy="1828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1. Introduction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7171" name="Subtitle 4"/>
          <p:cNvSpPr>
            <a:spLocks noGrp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 eaLnBrk="1" hangingPunct="1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969939"/>
            <a:ext cx="8229600" cy="727122"/>
          </a:xfrm>
        </p:spPr>
        <p:txBody>
          <a:bodyPr/>
          <a:lstStyle/>
          <a:p>
            <a:pPr eaLnBrk="1" hangingPunct="1"/>
            <a:r>
              <a:rPr lang="en-US" sz="4500" dirty="0"/>
              <a:t>CS533</a:t>
            </a:r>
            <a:r>
              <a:rPr lang="en-US" sz="4500" dirty="0" smtClean="0"/>
              <a:t> Context</a:t>
            </a:r>
            <a:endParaRPr lang="en-US" sz="4500" dirty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09240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We’ve studied</a:t>
            </a:r>
            <a:r>
              <a:rPr lang="en-US" sz="2400" dirty="0" smtClean="0"/>
              <a:t> the: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-	Procedural </a:t>
            </a:r>
            <a:r>
              <a:rPr lang="en-US" sz="2000" dirty="0"/>
              <a:t>(thread-based) model</a:t>
            </a:r>
            <a:endParaRPr lang="en-US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-	Message </a:t>
            </a:r>
            <a:r>
              <a:rPr lang="en-US" sz="2000" dirty="0"/>
              <a:t>passing (event-based) model</a:t>
            </a:r>
            <a:endParaRPr lang="en-US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-	Duality </a:t>
            </a:r>
            <a:r>
              <a:rPr lang="en-US" sz="2000" dirty="0"/>
              <a:t>of the two models</a:t>
            </a:r>
            <a:endParaRPr lang="en-US" sz="2000" dirty="0" smtClean="0"/>
          </a:p>
          <a:p>
            <a:pPr lvl="1" eaLnBrk="1" hangingPunct="1">
              <a:lnSpc>
                <a:spcPct val="90000"/>
              </a:lnSpc>
              <a:buFontTx/>
              <a:buChar char="-"/>
            </a:pPr>
            <a:r>
              <a:rPr lang="en-US" sz="2000" dirty="0" smtClean="0"/>
              <a:t>Wrappers </a:t>
            </a:r>
            <a:r>
              <a:rPr lang="en-US" sz="2000" dirty="0"/>
              <a:t>to translate calls between </a:t>
            </a:r>
            <a:r>
              <a:rPr lang="en-US" sz="2000" dirty="0" smtClean="0"/>
              <a:t>models</a:t>
            </a:r>
          </a:p>
          <a:p>
            <a:pPr lvl="1" eaLnBrk="1" hangingPunct="1">
              <a:lnSpc>
                <a:spcPct val="90000"/>
              </a:lnSpc>
              <a:buFontTx/>
              <a:buChar char="-"/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Here we study an implementation of a procedural model on a distributed, message passing substrate </a:t>
            </a:r>
            <a:endParaRPr 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-	Conceptually</a:t>
            </a:r>
            <a:r>
              <a:rPr lang="en-US" sz="2000" dirty="0"/>
              <a:t>, threads pass from one machine to the other and back again</a:t>
            </a:r>
            <a:endParaRPr lang="en-US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-	The </a:t>
            </a:r>
            <a:r>
              <a:rPr lang="en-US" sz="2000" dirty="0"/>
              <a:t>programmer is unaware of the underlying message-based substrate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458200" cy="668337"/>
          </a:xfrm>
        </p:spPr>
        <p:txBody>
          <a:bodyPr/>
          <a:lstStyle/>
          <a:p>
            <a:pPr eaLnBrk="1" hangingPunct="1"/>
            <a:r>
              <a:rPr lang="en-US" sz="4000" dirty="0"/>
              <a:t>What is A “Remote” Procedure Call?</a:t>
            </a:r>
          </a:p>
        </p:txBody>
      </p:sp>
      <p:pic>
        <p:nvPicPr>
          <p:cNvPr id="9219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629447" y="1981200"/>
            <a:ext cx="5738813" cy="4495800"/>
          </a:xfrm>
        </p:spPr>
      </p:pic>
      <p:sp>
        <p:nvSpPr>
          <p:cNvPr id="9220" name="TextBox 4"/>
          <p:cNvSpPr txBox="1">
            <a:spLocks noChangeArrowheads="1"/>
          </p:cNvSpPr>
          <p:nvPr/>
        </p:nvSpPr>
        <p:spPr bwMode="auto">
          <a:xfrm>
            <a:off x="7357819" y="3871913"/>
            <a:ext cx="1633781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latin typeface="Constantia" charset="0"/>
              </a:rPr>
              <a:t>Communication</a:t>
            </a:r>
          </a:p>
          <a:p>
            <a:pPr algn="ctr"/>
            <a:r>
              <a:rPr lang="en-US" sz="1600">
                <a:latin typeface="Constantia" charset="0"/>
              </a:rPr>
              <a:t>Network</a:t>
            </a:r>
          </a:p>
        </p:txBody>
      </p:sp>
      <p:sp>
        <p:nvSpPr>
          <p:cNvPr id="9221" name="TextBox 6"/>
          <p:cNvSpPr txBox="1">
            <a:spLocks noChangeArrowheads="1"/>
          </p:cNvSpPr>
          <p:nvPr/>
        </p:nvSpPr>
        <p:spPr bwMode="auto">
          <a:xfrm>
            <a:off x="5261836" y="2101850"/>
            <a:ext cx="7489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latin typeface="Constantia" charset="0"/>
              </a:rPr>
              <a:t>Server</a:t>
            </a:r>
          </a:p>
        </p:txBody>
      </p:sp>
      <p:sp>
        <p:nvSpPr>
          <p:cNvPr id="9222" name="TextBox 7"/>
          <p:cNvSpPr txBox="1">
            <a:spLocks noChangeArrowheads="1"/>
          </p:cNvSpPr>
          <p:nvPr/>
        </p:nvSpPr>
        <p:spPr bwMode="auto">
          <a:xfrm>
            <a:off x="606165" y="5878513"/>
            <a:ext cx="72417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latin typeface="Constantia" charset="0"/>
              </a:rPr>
              <a:t>Client</a:t>
            </a:r>
          </a:p>
        </p:txBody>
      </p:sp>
      <p:sp>
        <p:nvSpPr>
          <p:cNvPr id="6" name="Oval Callout 5"/>
          <p:cNvSpPr/>
          <p:nvPr/>
        </p:nvSpPr>
        <p:spPr>
          <a:xfrm>
            <a:off x="269879" y="3551803"/>
            <a:ext cx="1446859" cy="988113"/>
          </a:xfrm>
          <a:prstGeom prst="wedgeEllipseCallout">
            <a:avLst>
              <a:gd name="adj1" fmla="val 77203"/>
              <a:gd name="adj2" fmla="val 14775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Z=F(</a:t>
            </a:r>
            <a:r>
              <a:rPr lang="en-US" sz="1600" dirty="0" err="1"/>
              <a:t>x,y</a:t>
            </a:r>
            <a:r>
              <a:rPr lang="en-US" sz="1600" dirty="0"/>
              <a:t>)</a:t>
            </a:r>
          </a:p>
        </p:txBody>
      </p:sp>
      <p:sp>
        <p:nvSpPr>
          <p:cNvPr id="10" name="&quot;No&quot; Symbol 9"/>
          <p:cNvSpPr/>
          <p:nvPr/>
        </p:nvSpPr>
        <p:spPr>
          <a:xfrm>
            <a:off x="1950122" y="5149850"/>
            <a:ext cx="914400" cy="914400"/>
          </a:xfrm>
          <a:prstGeom prst="noSmoking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solidFill>
                <a:schemeClr val="tx1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1" name="Round Diagonal Corner Rectangle 10"/>
          <p:cNvSpPr/>
          <p:nvPr/>
        </p:nvSpPr>
        <p:spPr>
          <a:xfrm>
            <a:off x="2086647" y="4046538"/>
            <a:ext cx="930275" cy="296862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F(</a:t>
            </a:r>
            <a:r>
              <a:rPr lang="en-US" sz="1600" dirty="0" err="1"/>
              <a:t>x,y</a:t>
            </a:r>
            <a:r>
              <a:rPr lang="en-US" sz="1600" dirty="0"/>
              <a:t>)</a:t>
            </a:r>
          </a:p>
        </p:txBody>
      </p:sp>
      <p:sp>
        <p:nvSpPr>
          <p:cNvPr id="13" name="Round Diagonal Corner Rectangle 12"/>
          <p:cNvSpPr/>
          <p:nvPr/>
        </p:nvSpPr>
        <p:spPr>
          <a:xfrm>
            <a:off x="2895600" y="2743200"/>
            <a:ext cx="899197" cy="304800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result</a:t>
            </a:r>
          </a:p>
        </p:txBody>
      </p:sp>
      <p:sp>
        <p:nvSpPr>
          <p:cNvPr id="14" name="Oval Callout 13"/>
          <p:cNvSpPr/>
          <p:nvPr/>
        </p:nvSpPr>
        <p:spPr>
          <a:xfrm>
            <a:off x="6041499" y="2094257"/>
            <a:ext cx="1683948" cy="946484"/>
          </a:xfrm>
          <a:prstGeom prst="wedgeEllipseCallout">
            <a:avLst>
              <a:gd name="adj1" fmla="val -141222"/>
              <a:gd name="adj2" fmla="val 21123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 sz="1600">
              <a:solidFill>
                <a:srgbClr val="000000"/>
              </a:solidFill>
              <a:ea typeface="ＭＳ Ｐゴシック" charset="-128"/>
              <a:cs typeface="ＭＳ Ｐゴシック" charset="-128"/>
            </a:endParaRPr>
          </a:p>
          <a:p>
            <a:pPr algn="ctr"/>
            <a:r>
              <a:rPr lang="en-US" sz="160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Compute</a:t>
            </a:r>
          </a:p>
          <a:p>
            <a:pPr algn="ctr"/>
            <a:r>
              <a:rPr lang="en-US" sz="160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F(x,y)</a:t>
            </a:r>
          </a:p>
          <a:p>
            <a:pPr algn="ctr"/>
            <a:endParaRPr lang="en-US" sz="1600">
              <a:solidFill>
                <a:srgbClr val="000000"/>
              </a:solidFill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25 0 C 0.181 0 0.25 -0.069 0.25 -0.125 L 0.25 -0.25 E" pathEditMode="relative" ptsTypes="">
                                      <p:cBhvr>
                                        <p:cTn id="2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62428E-7 L -8.33333E-7 0.14474 C -8.33333E-7 0.20948 -0.02604 0.28925 -0.04722 0.28925 L -0.09427 0.28925 " pathEditMode="relative" rAng="0" ptsTypes="FfFF">
                                      <p:cBhvr>
                                        <p:cTn id="3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2" y="144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3" grpId="0" animBg="1"/>
      <p:bldP spid="1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7239000" cy="668337"/>
          </a:xfrm>
        </p:spPr>
        <p:txBody>
          <a:bodyPr/>
          <a:lstStyle/>
          <a:p>
            <a:pPr eaLnBrk="1" hangingPunct="1"/>
            <a:r>
              <a:rPr lang="en-US" dirty="0"/>
              <a:t>Design Alternatives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305800" cy="4745914"/>
          </a:xfrm>
        </p:spPr>
        <p:txBody>
          <a:bodyPr/>
          <a:lstStyle/>
          <a:p>
            <a:pPr eaLnBrk="1" hangingPunct="1"/>
            <a:r>
              <a:rPr lang="en-US" sz="2400" dirty="0"/>
              <a:t>Explicit message passing</a:t>
            </a:r>
            <a:endParaRPr lang="en-US" sz="2400" dirty="0" smtClean="0"/>
          </a:p>
          <a:p>
            <a:pPr lvl="1" eaLnBrk="1" hangingPunct="1"/>
            <a:r>
              <a:rPr lang="en-US" sz="2400" dirty="0" smtClean="0"/>
              <a:t>-	i.e</a:t>
            </a:r>
            <a:r>
              <a:rPr lang="en-US" sz="2400" dirty="0"/>
              <a:t>. force the programmer to change models</a:t>
            </a:r>
          </a:p>
          <a:p>
            <a:pPr eaLnBrk="1" hangingPunct="1"/>
            <a:r>
              <a:rPr lang="en-US" sz="2400" dirty="0"/>
              <a:t>Shared virtual address space</a:t>
            </a:r>
            <a:endParaRPr lang="en-US" sz="2400" dirty="0" smtClean="0"/>
          </a:p>
          <a:p>
            <a:pPr lvl="1" eaLnBrk="1" hangingPunct="1"/>
            <a:r>
              <a:rPr lang="en-US" sz="2400" dirty="0" smtClean="0"/>
              <a:t>-	Access </a:t>
            </a:r>
            <a:r>
              <a:rPr lang="en-US" sz="2400" dirty="0"/>
              <a:t>remote data ... but how to move computation?</a:t>
            </a:r>
          </a:p>
          <a:p>
            <a:pPr eaLnBrk="1" hangingPunct="1"/>
            <a:r>
              <a:rPr lang="en-US" sz="2400" dirty="0"/>
              <a:t>Remote fork</a:t>
            </a:r>
            <a:endParaRPr lang="en-US" sz="2400" dirty="0" smtClean="0"/>
          </a:p>
          <a:p>
            <a:pPr lvl="1" eaLnBrk="1" hangingPunct="1"/>
            <a:r>
              <a:rPr lang="en-US" sz="2400" dirty="0" smtClean="0"/>
              <a:t>-	Parallelism </a:t>
            </a:r>
            <a:r>
              <a:rPr lang="en-US" sz="2400" dirty="0"/>
              <a:t>in addition to distribution</a:t>
            </a:r>
          </a:p>
          <a:p>
            <a:pPr eaLnBrk="1" hangingPunct="1"/>
            <a:r>
              <a:rPr lang="en-US" sz="2400" dirty="0"/>
              <a:t>Remote procedure call</a:t>
            </a:r>
            <a:endParaRPr lang="en-US" sz="2400" dirty="0" smtClean="0"/>
          </a:p>
          <a:p>
            <a:pPr lvl="1" eaLnBrk="1" hangingPunct="1"/>
            <a:r>
              <a:rPr lang="en-US" sz="2400" dirty="0" smtClean="0"/>
              <a:t>-	threads </a:t>
            </a:r>
            <a:r>
              <a:rPr lang="en-US" sz="2400" dirty="0"/>
              <a:t>libraries, such as </a:t>
            </a:r>
            <a:r>
              <a:rPr lang="en-US" sz="2400" dirty="0" err="1"/>
              <a:t>Pthreads</a:t>
            </a:r>
            <a:r>
              <a:rPr lang="en-US" sz="2400" dirty="0"/>
              <a:t>, make a similar choice</a:t>
            </a:r>
          </a:p>
          <a:p>
            <a:pPr eaLnBrk="1" hangingPunct="1"/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1058567"/>
            <a:ext cx="7239000" cy="684803"/>
          </a:xfrm>
        </p:spPr>
        <p:txBody>
          <a:bodyPr/>
          <a:lstStyle/>
          <a:p>
            <a:pPr eaLnBrk="1" hangingPunct="1"/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376583"/>
          </a:xfrm>
        </p:spPr>
        <p:txBody>
          <a:bodyPr/>
          <a:lstStyle/>
          <a:p>
            <a:pPr eaLnBrk="1" hangingPunct="1"/>
            <a:r>
              <a:rPr lang="en-US" sz="2400" dirty="0"/>
              <a:t>Simplicity</a:t>
            </a:r>
            <a:endParaRPr lang="en-US" sz="2400" dirty="0" smtClean="0"/>
          </a:p>
          <a:p>
            <a:pPr lvl="1" eaLnBrk="1" hangingPunct="1"/>
            <a:r>
              <a:rPr lang="en-US" sz="2400" dirty="0" smtClean="0"/>
              <a:t>-	Make </a:t>
            </a:r>
            <a:r>
              <a:rPr lang="en-US" sz="2400" dirty="0" err="1"/>
              <a:t>RPCs</a:t>
            </a:r>
            <a:r>
              <a:rPr lang="en-US" sz="2400" dirty="0"/>
              <a:t> as similar to procedure calls as possible</a:t>
            </a:r>
            <a:endParaRPr lang="en-US" sz="2400" dirty="0" smtClean="0"/>
          </a:p>
          <a:p>
            <a:pPr lvl="1" eaLnBrk="1" hangingPunct="1"/>
            <a:r>
              <a:rPr lang="en-US" sz="2400" dirty="0" smtClean="0"/>
              <a:t>-	Simplify </a:t>
            </a:r>
            <a:r>
              <a:rPr lang="en-US" sz="2400" dirty="0"/>
              <a:t>distrusted computation</a:t>
            </a:r>
          </a:p>
          <a:p>
            <a:pPr lvl="1" eaLnBrk="1" hangingPunct="1"/>
            <a:endParaRPr lang="en-US" sz="2400" dirty="0"/>
          </a:p>
          <a:p>
            <a:pPr eaLnBrk="1" hangingPunct="1"/>
            <a:r>
              <a:rPr lang="en-US" sz="2400" dirty="0"/>
              <a:t>Efficiency </a:t>
            </a:r>
            <a:endParaRPr lang="en-US" sz="2400" dirty="0" smtClean="0"/>
          </a:p>
          <a:p>
            <a:pPr lvl="1" eaLnBrk="1" hangingPunct="1"/>
            <a:r>
              <a:rPr lang="en-US" sz="2400" dirty="0" smtClean="0"/>
              <a:t>-	Anticipated </a:t>
            </a:r>
            <a:r>
              <a:rPr lang="en-US" sz="2400" dirty="0"/>
              <a:t>heavy use justifies special support</a:t>
            </a:r>
          </a:p>
          <a:p>
            <a:pPr lvl="1" eaLnBrk="1" hangingPunct="1"/>
            <a:endParaRPr lang="en-US" sz="2400" dirty="0"/>
          </a:p>
          <a:p>
            <a:pPr eaLnBrk="1" hangingPunct="1"/>
            <a:r>
              <a:rPr lang="en-US" sz="2400" dirty="0"/>
              <a:t>Security</a:t>
            </a:r>
            <a:endParaRPr lang="en-US" sz="2400" dirty="0" smtClean="0"/>
          </a:p>
          <a:p>
            <a:pPr lvl="1" eaLnBrk="1" hangingPunct="1"/>
            <a:r>
              <a:rPr lang="en-US" sz="2400" dirty="0" smtClean="0"/>
              <a:t>-	Secure </a:t>
            </a:r>
            <a:r>
              <a:rPr lang="en-US" sz="2400" dirty="0"/>
              <a:t>end-to-end communications with RPC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1981200"/>
            <a:ext cx="7851648" cy="1828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2. Implementing RPC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Georgi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533</TotalTime>
  <Words>2193</Words>
  <Application>Microsoft Macintosh PowerPoint</Application>
  <PresentationFormat>On-screen Show (4:3)</PresentationFormat>
  <Paragraphs>528</Paragraphs>
  <Slides>35</Slides>
  <Notes>12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Default Design</vt:lpstr>
      <vt:lpstr>Visio</vt:lpstr>
      <vt:lpstr>PowerPoint Presentation</vt:lpstr>
      <vt:lpstr>Implementing Remote Procedure Calls  (Slides adapted from an earlier presentation by Abdussalam Alawini)  </vt:lpstr>
      <vt:lpstr>Overview</vt:lpstr>
      <vt:lpstr>1. Introduction </vt:lpstr>
      <vt:lpstr>CS533 Context</vt:lpstr>
      <vt:lpstr>What is A “Remote” Procedure Call?</vt:lpstr>
      <vt:lpstr>Design Alternatives</vt:lpstr>
      <vt:lpstr>Goals</vt:lpstr>
      <vt:lpstr>2. Implementing RPC </vt:lpstr>
      <vt:lpstr>RPC Structure </vt:lpstr>
      <vt:lpstr>RPC Components Interactions</vt:lpstr>
      <vt:lpstr>Who Does What?</vt:lpstr>
      <vt:lpstr>Binding Process</vt:lpstr>
      <vt:lpstr>Naming (Interface Name)</vt:lpstr>
      <vt:lpstr>Design Alternatives for Location</vt:lpstr>
      <vt:lpstr>Grapevine Database Locating an appropriate exporter</vt:lpstr>
      <vt:lpstr>Exporting an Interface (Making it available to a client)</vt:lpstr>
      <vt:lpstr>Binding An Importer to An Exporter Interface (Getting ready for remote calls)</vt:lpstr>
      <vt:lpstr>PowerPoint Presentation</vt:lpstr>
      <vt:lpstr>Binding Mechanism Advantages </vt:lpstr>
      <vt:lpstr>New Transport Protocol (Why?)</vt:lpstr>
      <vt:lpstr>Simple Calls Example</vt:lpstr>
      <vt:lpstr>Is this “Stack Ripping”?</vt:lpstr>
      <vt:lpstr>Complex Call Example</vt:lpstr>
      <vt:lpstr>PowerPoint Presentation</vt:lpstr>
      <vt:lpstr>4. Data Integrity and Security </vt:lpstr>
      <vt:lpstr>Exception Handing (Remote Process Exception)  </vt:lpstr>
      <vt:lpstr>PowerPoint Presentation</vt:lpstr>
      <vt:lpstr>Use of Processes </vt:lpstr>
      <vt:lpstr>4. Evaluation </vt:lpstr>
      <vt:lpstr>Optimizations</vt:lpstr>
      <vt:lpstr>Performance Evaluation </vt:lpstr>
      <vt:lpstr>Performance Results </vt:lpstr>
      <vt:lpstr>Performance Summary</vt:lpstr>
      <vt:lpstr>Conclusion</vt:lpstr>
    </vt:vector>
  </TitlesOfParts>
  <Company>Portland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xad</dc:title>
  <dc:creator>smithju</dc:creator>
  <cp:lastModifiedBy>Jonathan  Walpole</cp:lastModifiedBy>
  <cp:revision>40</cp:revision>
  <dcterms:created xsi:type="dcterms:W3CDTF">2014-10-18T16:10:12Z</dcterms:created>
  <dcterms:modified xsi:type="dcterms:W3CDTF">2014-10-20T23:03:26Z</dcterms:modified>
</cp:coreProperties>
</file>