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49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21CD64B-1773-4C37-8239-DEB13104FD26}">
  <a:tblStyle styleName="Table_0" styleId="{821CD64B-1773-4C37-8239-DEB13104FD26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31.xml" Type="http://schemas.openxmlformats.org/officeDocument/2006/relationships/slide" Id="rId36"/><Relationship Target="slides/slide25.xml" Type="http://schemas.openxmlformats.org/officeDocument/2006/relationships/slide" Id="rId30"/><Relationship Target="slides/slide26.xml" Type="http://schemas.openxmlformats.org/officeDocument/2006/relationships/slide" Id="rId3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44.xml" Type="http://schemas.openxmlformats.org/officeDocument/2006/relationships/slide" Id="rId49"/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35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6.xml" Type="http://schemas.openxmlformats.org/officeDocument/2006/relationships/slide" Id="rId41"/><Relationship Target="tableStyles.xml" Type="http://schemas.openxmlformats.org/officeDocument/2006/relationships/tableStyles" Id="rId3"/><Relationship Target="slides/slide37.xml" Type="http://schemas.openxmlformats.org/officeDocument/2006/relationships/slide" Id="rId42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51.xml" Type="http://schemas.openxmlformats.org/officeDocument/2006/relationships/slide" Id="rId56"/><Relationship Target="slides/slide50.xml" Type="http://schemas.openxmlformats.org/officeDocument/2006/relationships/slide" Id="rId55"/><Relationship Target="slides/slide49.xml" Type="http://schemas.openxmlformats.org/officeDocument/2006/relationships/slide" Id="rId54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slides/slide16.xml" Type="http://schemas.openxmlformats.org/officeDocument/2006/relationships/slide" Id="rId21"/><Relationship Target="slides/slide17.xml" Type="http://schemas.openxmlformats.org/officeDocument/2006/relationships/slide" Id="rId22"/><Relationship Target="slides/slide18.xml" Type="http://schemas.openxmlformats.org/officeDocument/2006/relationships/slide" Id="rId23"/><Relationship Target="slides/slide19.xml" Type="http://schemas.openxmlformats.org/officeDocument/2006/relationships/slide" Id="rId24"/><Relationship Target="slides/slide15.xml" Type="http://schemas.openxmlformats.org/officeDocument/2006/relationships/slide" Id="rId20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6" name="Shape 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2" name="Shape 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4" name="Shape 2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2" name="Shape 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8" name="Shape 3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4" name="Shape 3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0" name="Shape 3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7" name="Shape 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4" name="Shape 3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1pPr>
            <a:lvl2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2pPr>
            <a:lvl3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3pPr>
            <a:lvl4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4pPr>
            <a:lvl5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5pPr>
            <a:lvl6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6pPr>
            <a:lvl7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7pPr>
            <a:lvl8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8pPr>
            <a:lvl9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4800" lang="en"/>
              <a:t>Lightweight Virtualization</a:t>
            </a:r>
          </a:p>
          <a:p>
            <a:r>
              <a:t/>
            </a:r>
          </a:p>
          <a:p>
            <a:pPr>
              <a:buNone/>
            </a:pPr>
            <a:r>
              <a:rPr sz="4800" lang="en"/>
              <a:t>LXC containers &amp; AUFS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SCALE11x — February 2013, Los Angeles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y="5494125" x="1351025"/>
            <a:ext cy="965100" cx="6356100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600" lang="en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sz="3000" lang="en"/>
              <a:t>hose slides are available at:</a:t>
            </a:r>
          </a:p>
          <a:p>
            <a:pPr algn="ctr">
              <a:buNone/>
            </a:pPr>
            <a:r>
              <a:rPr sz="3600" lang="en">
                <a:latin typeface="Consolas"/>
                <a:ea typeface="Consolas"/>
                <a:cs typeface="Consolas"/>
                <a:sym typeface="Consolas"/>
              </a:rPr>
              <a:t>http://goo.gl/bFHSh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Why?</a:t>
            </a:r>
          </a:p>
          <a:p>
            <a:pPr rtl="0" lvl="0">
              <a:buNone/>
            </a:pPr>
            <a:r>
              <a:rPr lang="en">
                <a:solidFill>
                  <a:srgbClr val="4A86E8"/>
                </a:solidFill>
              </a:rPr>
              <a:t>2)</a:t>
            </a:r>
            <a:r>
              <a:rPr lang="en">
                <a:solidFill>
                  <a:srgbClr val="1155CC"/>
                </a:solidFill>
              </a:rPr>
              <a:t> </a:t>
            </a:r>
            <a:r>
              <a:rPr lang="en"/>
              <a:t>Footprint!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On a typical physical server, with average compute resources, you can easily run: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10-100 virtual machines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100-1000 containers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On disk, containers can be very light.</a:t>
            </a:r>
          </a:p>
          <a:p>
            <a:pPr rtl="0" lvl="0">
              <a:buNone/>
            </a:pPr>
            <a:r>
              <a:rPr lang="en"/>
              <a:t>A few MB — even without fancy storage.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Why?</a:t>
            </a:r>
          </a:p>
          <a:p>
            <a:pPr>
              <a:buNone/>
            </a:pPr>
            <a:r>
              <a:rPr lang="en">
                <a:solidFill>
                  <a:srgbClr val="4A86E8"/>
                </a:solidFill>
              </a:rPr>
              <a:t>1) </a:t>
            </a:r>
            <a:r>
              <a:rPr lang="en"/>
              <a:t>It's still virtualization!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Each container has: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its own network interface (and IP address)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can be bridged, routed... just like $your_favorite_vm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its own filesystem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Debian host can run Fedora container (&amp;vice-versa)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isolation (security)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container A &amp; B can't harm (or even see) each other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isolation (resource usage)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soft &amp; hard quotas for RAM, CPU, I/O...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Some use-cases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 i="1"/>
              <a:t>For developers,</a:t>
            </a:r>
          </a:p>
          <a:p>
            <a:pPr algn="ctr" rtl="0" lvl="0">
              <a:buNone/>
            </a:pPr>
            <a:r>
              <a:rPr lang="en" i="1"/>
              <a:t>hosting providers,</a:t>
            </a:r>
          </a:p>
          <a:p>
            <a:pPr algn="ctr">
              <a:buNone/>
            </a:pPr>
            <a:r>
              <a:rPr lang="en" i="1"/>
              <a:t>and the rest of us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Use-cases:</a:t>
            </a:r>
          </a:p>
          <a:p>
            <a:pPr>
              <a:buNone/>
            </a:pPr>
            <a:r>
              <a:rPr lang="en"/>
              <a:t>Developers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Continuous Integration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After each commit, run 100 tests in 100 VMs</a:t>
            </a:r>
          </a:p>
          <a:p>
            <a:r>
              <a:t/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Escape dependency hell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Build (and/or run) in a controlled environment</a:t>
            </a:r>
          </a:p>
          <a:p>
            <a:r>
              <a:t/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Put everything in a VM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Even the tiny things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Use-cases:</a:t>
            </a:r>
          </a:p>
          <a:p>
            <a:pPr rtl="0" lvl="0">
              <a:buNone/>
            </a:pPr>
            <a:r>
              <a:rPr lang="en"/>
              <a:t>Hosters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trike="sngStrike" lang="en"/>
              <a:t>Cheap</a:t>
            </a:r>
            <a:r>
              <a:rPr lang="en"/>
              <a:t> Cheaper Hosting (VPS providers)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I'd rather say "less expensive", if you get my drift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Already a lot of vserver/openvz/... around</a:t>
            </a:r>
          </a:p>
          <a:p>
            <a:r>
              <a:t/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Give away more free stuff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"Pay for your production, get your staging for free!"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We do that at dotCloud</a:t>
            </a:r>
          </a:p>
          <a:p>
            <a:r>
              <a:t/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Spin down to save resources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And spin up on demand, in seconds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We do that, too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Use-cases:</a:t>
            </a:r>
          </a:p>
          <a:p>
            <a:pPr rtl="0" lvl="0">
              <a:buNone/>
            </a:pPr>
            <a:r>
              <a:rPr lang="en"/>
              <a:t>Everyone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Look inside your VMs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You can see (and kill) individual processes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You can browse (and change) the filesystem</a:t>
            </a:r>
          </a:p>
          <a:p>
            <a:r>
              <a:t/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Do whatever you did with VMs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... But faster</a:t>
            </a:r>
          </a:p>
          <a:p>
            <a:r>
              <a:t/>
            </a:r>
          </a:p>
        </p:txBody>
      </p:sp>
      <p:sp>
        <p:nvSpPr>
          <p:cNvPr id="115" name="Shape 115"/>
          <p:cNvSpPr/>
          <p:nvPr/>
        </p:nvSpPr>
        <p:spPr>
          <a:xfrm>
            <a:off y="4698190" x="3568005"/>
            <a:ext cy="1961324" cx="200799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Breaking news:</a:t>
            </a:r>
          </a:p>
          <a:p>
            <a:pPr rtl="0" lvl="0">
              <a:buNone/>
            </a:pPr>
            <a:r>
              <a:rPr lang="en"/>
              <a:t>LXC can haz migration!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 i="1"/>
              <a:t>This slide intentionally left blank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 i="1"/>
              <a:t>(but the talk right before mine</a:t>
            </a:r>
          </a:p>
          <a:p>
            <a:pPr algn="ctr" rtl="0" lvl="0">
              <a:buNone/>
            </a:pPr>
            <a:r>
              <a:rPr strike="sngStrike" lang="en" i="1"/>
              <a:t>should have</a:t>
            </a:r>
            <a:r>
              <a:rPr lang="en" i="1"/>
              <a:t> interesting results)</a:t>
            </a:r>
          </a:p>
          <a:p>
            <a:pPr algn="ctr" rtl="0" lvl="0">
              <a:buNone/>
            </a:pPr>
            <a:r>
              <a:rPr lang="en" i="1"/>
              <a:t>oh yes indeed!							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LXC lifecycle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lxc-create</a:t>
            </a:r>
            <a:r>
              <a:rPr sz="2400" lang="en"/>
              <a:t>Setup a container (root filesystem and config)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lxc-start</a:t>
            </a:r>
            <a:r>
              <a:rPr sz="2400" lang="en"/>
              <a:t>Boot the container (by default, you get a console)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lxc-console</a:t>
            </a:r>
            <a:br>
              <a:rPr sz="2400" lang="en"/>
            </a:br>
            <a:r>
              <a:rPr sz="2400" lang="en"/>
              <a:t>Attach a console (if you started in background)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lxc-stop</a:t>
            </a:r>
            <a:br>
              <a:rPr sz="2400" lang="en"/>
            </a:br>
            <a:r>
              <a:rPr sz="2400" lang="en"/>
              <a:t>Shutdown the container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lxc-destroy</a:t>
            </a:r>
            <a:br>
              <a:rPr sz="2400" lang="en"/>
            </a:br>
            <a:r>
              <a:rPr sz="2400" lang="en"/>
              <a:t>Destroy the filesystem created with lxc-create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How does it work?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First time I tried LXC:</a:t>
            </a:r>
          </a:p>
          <a:p>
            <a:pPr rtl="0" lvl="0"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lxc-start --name thingy --daemon</a:t>
            </a:r>
          </a:p>
          <a:p>
            <a:pPr rtl="0" lvl="0"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ls /cgroup</a:t>
            </a:r>
          </a:p>
          <a:p>
            <a:pPr rtl="0" lvl="0"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 thingy/ ...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"So, LXC containers are powered by cgroups?"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b="1" lang="en" i="1"/>
              <a:t>Wrong.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Namespaces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 i="1"/>
              <a:t>Partition essential kernel structures</a:t>
            </a:r>
          </a:p>
          <a:p>
            <a:pPr algn="ctr" rtl="0" lvl="0">
              <a:buNone/>
            </a:pPr>
            <a:r>
              <a:rPr lang="en" i="1"/>
              <a:t>to create virtual environments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sz="2400" lang="en" i="1"/>
              <a:t>e.g., you can have multiple processes</a:t>
            </a:r>
          </a:p>
          <a:p>
            <a:pPr algn="ctr">
              <a:buNone/>
            </a:pPr>
            <a:r>
              <a:rPr sz="2400" lang="en" i="1"/>
              <a:t>with PID 42, in different environments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Outline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Intro: who, what, why?</a:t>
            </a:r>
          </a:p>
          <a:p>
            <a:r>
              <a:t/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LXC containers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Namespaces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Cgroups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AUFS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setns</a:t>
            </a:r>
          </a:p>
          <a:p>
            <a:r>
              <a:t/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Future developments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Different kinds of namespaces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pid</a:t>
            </a:r>
            <a:r>
              <a:rPr lang="en"/>
              <a:t> (processes)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"/>
              <a:t> (network interfaces, routing...)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ipc</a:t>
            </a:r>
            <a:r>
              <a:rPr lang="en"/>
              <a:t> (System V IPC)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mnt</a:t>
            </a:r>
            <a:r>
              <a:rPr lang="en"/>
              <a:t> (mount points, filesystems)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uts</a:t>
            </a:r>
            <a:r>
              <a:rPr lang="en"/>
              <a:t> (hostname)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"/>
              <a:t> (UIDs)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Creating namespaces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Extra flags to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clone()</a:t>
            </a:r>
            <a:r>
              <a:rPr lang="en"/>
              <a:t> system call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CLI tool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unshare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Notes: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You don't have to use </a:t>
            </a:r>
            <a:r>
              <a:rPr lang="en" i="1"/>
              <a:t>all</a:t>
            </a:r>
            <a:r>
              <a:rPr lang="en"/>
              <a:t> namespaces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 new process inherits its parent's ns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No easy way to attach to an existing ns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Until recently! More on this later.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Namespaces: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pid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Processes in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pid</a:t>
            </a:r>
            <a:r>
              <a:rPr lang="en"/>
              <a:t> don't see processes of the whole system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Each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pid</a:t>
            </a:r>
            <a:r>
              <a:rPr lang="en"/>
              <a:t> namespace has a PID #1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pid</a:t>
            </a:r>
            <a:r>
              <a:rPr lang="en"/>
              <a:t> namespaces are actually </a:t>
            </a:r>
            <a:r>
              <a:rPr lang="en" i="1"/>
              <a:t>nested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 given process can have </a:t>
            </a:r>
            <a:r>
              <a:rPr lang="en" i="1"/>
              <a:t>multiple</a:t>
            </a:r>
            <a:r>
              <a:rPr lang="en"/>
              <a:t> PIDs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One in each namespace it belongs to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... So you can easily access processes of children ns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Can't see/affect processes in parent/sibling ns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Namespaces: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net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Each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"/>
              <a:t> namespace has its own…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Network interfaces (and its own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lo/127.0.0.1</a:t>
            </a:r>
            <a:r>
              <a:rPr lang="en"/>
              <a:t>)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IP address(es)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routing table(s)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iptables rules</a:t>
            </a:r>
          </a:p>
          <a:p>
            <a:r>
              <a:t/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Communication between containers: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UNIX domain sockets (=on the filesystem)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Pairs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veth</a:t>
            </a:r>
            <a:r>
              <a:rPr lang="en"/>
              <a:t> interfaces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Setting up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veth</a:t>
            </a:r>
            <a:r>
              <a:rPr lang="en"/>
              <a:t> interfaces</a:t>
            </a:r>
          </a:p>
          <a:p>
            <a:pPr rtl="0" lvl="0">
              <a:buNone/>
            </a:pPr>
            <a:r>
              <a:rPr lang="en"/>
              <a:t>1/2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000" lang="en">
                <a:latin typeface="Consolas"/>
                <a:ea typeface="Consolas"/>
                <a:cs typeface="Consolas"/>
                <a:sym typeface="Consolas"/>
              </a:rPr>
              <a:t># Create new process, &lt;PID&gt;, with its own net ns</a:t>
            </a:r>
          </a:p>
          <a:p>
            <a:pPr rtl="0" lvl="0">
              <a:buNone/>
            </a:pPr>
            <a:r>
              <a:rPr sz="2000" lang="en">
                <a:latin typeface="Consolas"/>
                <a:ea typeface="Consolas"/>
                <a:cs typeface="Consolas"/>
                <a:sym typeface="Consolas"/>
              </a:rPr>
              <a:t>unshare --net bash</a:t>
            </a:r>
          </a:p>
          <a:p>
            <a:pPr rtl="0" lvl="0">
              <a:buNone/>
            </a:pPr>
            <a:r>
              <a:rPr sz="2000" lang="en">
                <a:latin typeface="Consolas"/>
                <a:ea typeface="Consolas"/>
                <a:cs typeface="Consolas"/>
                <a:sym typeface="Consolas"/>
              </a:rPr>
              <a:t>echo $$</a:t>
            </a:r>
          </a:p>
          <a:p>
            <a:r>
              <a:t/>
            </a:r>
          </a:p>
          <a:p>
            <a:pPr rtl="0" lvl="0">
              <a:buNone/>
            </a:pPr>
            <a:r>
              <a:rPr sz="2000" lang="en">
                <a:latin typeface="Consolas"/>
                <a:ea typeface="Consolas"/>
                <a:cs typeface="Consolas"/>
                <a:sym typeface="Consolas"/>
              </a:rPr>
              <a:t># Create a pair of (connected) veth interfaces</a:t>
            </a:r>
          </a:p>
          <a:p>
            <a:pPr rtl="0" lvl="0">
              <a:buNone/>
            </a:pPr>
            <a:r>
              <a:rPr sz="2000" lang="en">
                <a:latin typeface="Consolas"/>
                <a:ea typeface="Consolas"/>
                <a:cs typeface="Consolas"/>
                <a:sym typeface="Consolas"/>
              </a:rPr>
              <a:t>ip link add name </a:t>
            </a:r>
            <a:r>
              <a:rPr sz="2000" lang="en" i="1">
                <a:latin typeface="Consolas"/>
                <a:ea typeface="Consolas"/>
                <a:cs typeface="Consolas"/>
                <a:sym typeface="Consolas"/>
              </a:rPr>
              <a:t>lehost</a:t>
            </a:r>
            <a:r>
              <a:rPr sz="2000" lang="en">
                <a:latin typeface="Consolas"/>
                <a:ea typeface="Consolas"/>
                <a:cs typeface="Consolas"/>
                <a:sym typeface="Consolas"/>
              </a:rPr>
              <a:t> type </a:t>
            </a:r>
            <a:r>
              <a:rPr sz="2000" lang="en" i="1">
                <a:latin typeface="Consolas"/>
                <a:ea typeface="Consolas"/>
                <a:cs typeface="Consolas"/>
                <a:sym typeface="Consolas"/>
              </a:rPr>
              <a:t>veth </a:t>
            </a:r>
            <a:r>
              <a:rPr sz="2000" lang="en">
                <a:latin typeface="Consolas"/>
                <a:ea typeface="Consolas"/>
                <a:cs typeface="Consolas"/>
                <a:sym typeface="Consolas"/>
              </a:rPr>
              <a:t>peer name </a:t>
            </a:r>
            <a:r>
              <a:rPr sz="2000" lang="en" i="1">
                <a:latin typeface="Consolas"/>
                <a:ea typeface="Consolas"/>
                <a:cs typeface="Consolas"/>
                <a:sym typeface="Consolas"/>
              </a:rPr>
              <a:t>leguest</a:t>
            </a:r>
          </a:p>
          <a:p>
            <a:r>
              <a:t/>
            </a:r>
          </a:p>
          <a:p>
            <a:pPr rtl="0" lvl="0">
              <a:buNone/>
            </a:pPr>
            <a:r>
              <a:rPr sz="2000" lang="en">
                <a:latin typeface="Consolas"/>
                <a:ea typeface="Consolas"/>
                <a:cs typeface="Consolas"/>
                <a:sym typeface="Consolas"/>
              </a:rPr>
              <a:t># Put one of them in the new net ns</a:t>
            </a:r>
          </a:p>
          <a:p>
            <a:pPr rtl="0" lvl="0">
              <a:buNone/>
            </a:pPr>
            <a:r>
              <a:rPr sz="2000" lang="en">
                <a:latin typeface="Consolas"/>
                <a:ea typeface="Consolas"/>
                <a:cs typeface="Consolas"/>
                <a:sym typeface="Consolas"/>
              </a:rPr>
              <a:t>ip link set </a:t>
            </a:r>
            <a:r>
              <a:rPr sz="2000" lang="en" i="1">
                <a:latin typeface="Consolas"/>
                <a:ea typeface="Consolas"/>
                <a:cs typeface="Consolas"/>
                <a:sym typeface="Consolas"/>
              </a:rPr>
              <a:t>leguest </a:t>
            </a:r>
            <a:r>
              <a:rPr sz="2000" lang="en">
                <a:latin typeface="Consolas"/>
                <a:ea typeface="Consolas"/>
                <a:cs typeface="Consolas"/>
                <a:sym typeface="Consolas"/>
              </a:rPr>
              <a:t>netns &lt;PID&gt;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Setting up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veth</a:t>
            </a:r>
            <a:r>
              <a:rPr lang="en"/>
              <a:t> interfaces</a:t>
            </a:r>
          </a:p>
          <a:p>
            <a:pPr rtl="0" lvl="0">
              <a:buNone/>
            </a:pPr>
            <a:r>
              <a:rPr lang="en"/>
              <a:t>2/2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000" lang="en">
                <a:latin typeface="Consolas"/>
                <a:ea typeface="Consolas"/>
                <a:cs typeface="Consolas"/>
                <a:sym typeface="Consolas"/>
              </a:rPr>
              <a:t># In the guest (our unshared bash), setup </a:t>
            </a:r>
            <a:r>
              <a:rPr sz="2000" lang="en" i="1">
                <a:latin typeface="Consolas"/>
                <a:ea typeface="Consolas"/>
                <a:cs typeface="Consolas"/>
                <a:sym typeface="Consolas"/>
              </a:rPr>
              <a:t>leguest</a:t>
            </a:r>
          </a:p>
          <a:p>
            <a:pPr rtl="0" lvl="0">
              <a:buNone/>
            </a:pPr>
            <a:r>
              <a:rPr sz="2000" lang="en">
                <a:latin typeface="Consolas"/>
                <a:ea typeface="Consolas"/>
                <a:cs typeface="Consolas"/>
                <a:sym typeface="Consolas"/>
              </a:rPr>
              <a:t>ip link set </a:t>
            </a:r>
            <a:r>
              <a:rPr sz="2000" lang="en" i="1">
                <a:latin typeface="Consolas"/>
                <a:ea typeface="Consolas"/>
                <a:cs typeface="Consolas"/>
                <a:sym typeface="Consolas"/>
              </a:rPr>
              <a:t>leguest</a:t>
            </a:r>
            <a:r>
              <a:rPr sz="2000" lang="en">
                <a:latin typeface="Consolas"/>
                <a:ea typeface="Consolas"/>
                <a:cs typeface="Consolas"/>
                <a:sym typeface="Consolas"/>
              </a:rPr>
              <a:t> name </a:t>
            </a:r>
            <a:r>
              <a:rPr sz="2000" lang="en" i="1">
                <a:latin typeface="Consolas"/>
                <a:ea typeface="Consolas"/>
                <a:cs typeface="Consolas"/>
                <a:sym typeface="Consolas"/>
              </a:rPr>
              <a:t>eth0</a:t>
            </a:r>
          </a:p>
          <a:p>
            <a:pPr rtl="0" lvl="0">
              <a:buNone/>
            </a:pPr>
            <a:r>
              <a:rPr sz="2000" lang="en">
                <a:latin typeface="Consolas"/>
                <a:ea typeface="Consolas"/>
                <a:cs typeface="Consolas"/>
                <a:sym typeface="Consolas"/>
              </a:rPr>
              <a:t>ifconfig eth0 192.168.1.2</a:t>
            </a:r>
          </a:p>
          <a:p>
            <a:pPr rtl="0" lvl="0">
              <a:buNone/>
            </a:pPr>
            <a:r>
              <a:rPr sz="2000" lang="en">
                <a:latin typeface="Consolas"/>
                <a:ea typeface="Consolas"/>
                <a:cs typeface="Consolas"/>
                <a:sym typeface="Consolas"/>
              </a:rPr>
              <a:t>ifconfig lo 127.0.0.1</a:t>
            </a:r>
          </a:p>
          <a:p>
            <a:r>
              <a:t/>
            </a:r>
          </a:p>
          <a:p>
            <a:pPr rtl="0" lvl="0">
              <a:buNone/>
            </a:pPr>
            <a:r>
              <a:rPr sz="2000" lang="en">
                <a:latin typeface="Consolas"/>
                <a:ea typeface="Consolas"/>
                <a:cs typeface="Consolas"/>
                <a:sym typeface="Consolas"/>
              </a:rPr>
              <a:t># In the host (our initial environment), setup </a:t>
            </a:r>
            <a:r>
              <a:rPr sz="2000" lang="en" i="1">
                <a:latin typeface="Consolas"/>
                <a:ea typeface="Consolas"/>
                <a:cs typeface="Consolas"/>
                <a:sym typeface="Consolas"/>
              </a:rPr>
              <a:t>lehost</a:t>
            </a:r>
          </a:p>
          <a:p>
            <a:pPr rtl="0" lvl="0">
              <a:buNone/>
            </a:pPr>
            <a:r>
              <a:rPr sz="2000" lang="en">
                <a:latin typeface="Consolas"/>
                <a:ea typeface="Consolas"/>
                <a:cs typeface="Consolas"/>
                <a:sym typeface="Consolas"/>
              </a:rPr>
              <a:t>ifconfig </a:t>
            </a:r>
            <a:r>
              <a:rPr sz="2000" lang="en" i="1">
                <a:latin typeface="Consolas"/>
                <a:ea typeface="Consolas"/>
                <a:cs typeface="Consolas"/>
                <a:sym typeface="Consolas"/>
              </a:rPr>
              <a:t>lehost</a:t>
            </a:r>
            <a:r>
              <a:rPr sz="2000" lang="en">
                <a:latin typeface="Consolas"/>
                <a:ea typeface="Consolas"/>
                <a:cs typeface="Consolas"/>
                <a:sym typeface="Consolas"/>
              </a:rPr>
              <a:t> 192.168.1.1</a:t>
            </a:r>
          </a:p>
          <a:p>
            <a:r>
              <a:t/>
            </a:r>
          </a:p>
          <a:p>
            <a:pPr rtl="0" lvl="0">
              <a:buNone/>
            </a:pPr>
            <a:r>
              <a:rPr sz="2000" lang="en">
                <a:latin typeface="Consolas"/>
                <a:ea typeface="Consolas"/>
                <a:cs typeface="Consolas"/>
                <a:sym typeface="Consolas"/>
              </a:rPr>
              <a:t># Alternatively:</a:t>
            </a:r>
          </a:p>
          <a:p>
            <a:pPr rtl="0" lvl="0">
              <a:buNone/>
            </a:pPr>
            <a:r>
              <a:rPr sz="2000" lang="en">
                <a:latin typeface="Consolas"/>
                <a:ea typeface="Consolas"/>
                <a:cs typeface="Consolas"/>
                <a:sym typeface="Consolas"/>
              </a:rPr>
              <a:t>brctl addif br0 </a:t>
            </a:r>
            <a:r>
              <a:rPr sz="2000" lang="en" i="1">
                <a:latin typeface="Consolas"/>
                <a:ea typeface="Consolas"/>
                <a:cs typeface="Consolas"/>
                <a:sym typeface="Consolas"/>
              </a:rPr>
              <a:t>lehost</a:t>
            </a:r>
          </a:p>
          <a:p>
            <a:r>
              <a:t/>
            </a:r>
          </a:p>
          <a:p>
            <a:pPr rtl="0" lvl="0">
              <a:buNone/>
            </a:pPr>
            <a:r>
              <a:rPr sz="2000" lang="en">
                <a:latin typeface="Consolas"/>
                <a:ea typeface="Consolas"/>
                <a:cs typeface="Consolas"/>
                <a:sym typeface="Consolas"/>
              </a:rPr>
              <a:t># ... Or anything else!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Namespaces: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ipc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Remember "System V IPC"?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msgget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semget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shmget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Have been (mostly) superseded by POSIX alternatives: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mq_open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sem_open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shm_open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However, some stuff still uses "legacy" IPC.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Most notable example: PostgreSQL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The problem: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xxxget()</a:t>
            </a:r>
            <a:r>
              <a:rPr lang="en"/>
              <a:t> asks for a key, usually derived from the inode of a well-known file</a:t>
            </a:r>
          </a:p>
          <a:p>
            <a:pPr rtl="0" lvl="0">
              <a:buNone/>
            </a:pPr>
            <a:r>
              <a:rPr lang="en"/>
              <a:t>The solution: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ipc</a:t>
            </a:r>
            <a:r>
              <a:rPr lang="en"/>
              <a:t> namespace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Namespaces: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mnt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Deluxe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chroot()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mnt</a:t>
            </a:r>
            <a:r>
              <a:rPr lang="en"/>
              <a:t> namespace can have its own rootfs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Filesystems mounted in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mnt</a:t>
            </a:r>
            <a:r>
              <a:rPr lang="en"/>
              <a:t> namespace are visible only in this namespace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You need to remount special filesystems,</a:t>
            </a:r>
            <a:br>
              <a:rPr lang="en"/>
            </a:br>
            <a:r>
              <a:rPr lang="en"/>
              <a:t>e.g.: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procfs</a:t>
            </a:r>
            <a:r>
              <a:rPr lang="en"/>
              <a:t> (to see </a:t>
            </a:r>
            <a:r>
              <a:rPr lang="en" i="1"/>
              <a:t>your</a:t>
            </a:r>
            <a:r>
              <a:rPr lang="en"/>
              <a:t> processes)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devpts</a:t>
            </a:r>
            <a:r>
              <a:rPr lang="en"/>
              <a:t> (to see </a:t>
            </a:r>
            <a:r>
              <a:rPr lang="en" i="1"/>
              <a:t>your </a:t>
            </a:r>
            <a:r>
              <a:rPr lang="en"/>
              <a:t>pseudo-terminals)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Setting up space efficient containers (1/2)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/containers/leguest_1/rootfs (empty directory)</a:t>
            </a:r>
          </a:p>
          <a:p>
            <a:pPr rtl="0" lvl="0"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/containers/leguest_1/home (container private data)</a:t>
            </a:r>
          </a:p>
          <a:p>
            <a:pPr rtl="0" lvl="0"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/images/ubuntu-rootfs (created by debootstrap)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CONTAINER=/containers/leguest_1</a:t>
            </a:r>
          </a:p>
          <a:p>
            <a:pPr rtl="0" lvl="0"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mount --bind /images/ubuntu-rootfs $CONTAINER/rootfs</a:t>
            </a:r>
          </a:p>
          <a:p>
            <a:pPr rtl="0" lvl="0"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mount -o ro,remount,bind /images/ubuntu-rootfs $CONTAINER/rootfs</a:t>
            </a:r>
          </a:p>
          <a:p>
            <a:pPr rtl="0" lvl="0"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unshare --mount bash</a:t>
            </a:r>
          </a:p>
          <a:p>
            <a:pPr rtl="0" lvl="0"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mount --bind $CONTAINER/home $CONTAINER/rootfs/home</a:t>
            </a:r>
          </a:p>
          <a:p>
            <a:pPr rtl="0" lvl="0"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mount -t tmpfs none $CONTAINER/tmp</a:t>
            </a:r>
          </a:p>
          <a:p>
            <a:pPr rtl="0" lvl="0"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# unmount what you don't need ...</a:t>
            </a:r>
          </a:p>
          <a:p>
            <a:pPr rtl="0" lvl="0"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# remount /proc, /dev/pts, etc., and then:</a:t>
            </a:r>
          </a:p>
          <a:p>
            <a:pPr rtl="0" lvl="0"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chroot $CONTAINER/rootfs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Setting up space efficient containers (2/2)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Repeat the previous slides multiple times</a:t>
            </a:r>
            <a:br>
              <a:rPr lang="en"/>
            </a:br>
            <a:r>
              <a:rPr lang="en"/>
              <a:t>(Once for each different container.)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But, the root filesystem is read-only...?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No problem, nfsroot howtos have been around since … 1996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Who am I?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lnSpc>
                <a:spcPct val="100000"/>
              </a:lnSpc>
              <a:buNone/>
            </a:pPr>
            <a:r>
              <a:rPr lang="en"/>
              <a:t>Jérôme Petazzoni</a:t>
            </a:r>
          </a:p>
          <a:p>
            <a:pPr algn="ctr" rtl="0" lvl="0">
              <a:lnSpc>
                <a:spcPct val="100000"/>
              </a:lnSpc>
              <a:buNone/>
            </a:pPr>
            <a:r>
              <a:rPr lang="en"/>
              <a:t>@jpetazzo</a:t>
            </a:r>
          </a:p>
          <a:p>
            <a:pPr algn="ctr" rtl="0" lvl="0">
              <a:lnSpc>
                <a:spcPct val="100000"/>
              </a:lnSpc>
              <a:buNone/>
            </a:pPr>
            <a:r>
              <a:rPr lang="en"/>
              <a:t>SRE (=DevOps) at dotCloud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algn="ctr" rtl="0" lvl="0">
              <a:lnSpc>
                <a:spcPct val="100000"/>
              </a:lnSpc>
              <a:buNone/>
            </a:pPr>
            <a:r>
              <a:rPr lang="en" i="1"/>
              <a:t>dotCloud is the first "polyglot" PaaS,</a:t>
            </a:r>
          </a:p>
          <a:p>
            <a:pPr algn="ctr">
              <a:lnSpc>
                <a:spcPct val="100000"/>
              </a:lnSpc>
              <a:buNone/>
            </a:pPr>
            <a:r>
              <a:rPr lang="en" i="1"/>
              <a:t>and we built it with Linux Containers!</a:t>
            </a:r>
          </a:p>
        </p:txBody>
      </p:sp>
      <p:sp>
        <p:nvSpPr>
          <p:cNvPr id="43" name="Shape 43"/>
          <p:cNvSpPr/>
          <p:nvPr/>
        </p:nvSpPr>
        <p:spPr>
          <a:xfrm>
            <a:off y="3387782" x="2660044"/>
            <a:ext cy="2389454" cx="382391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Namespaces: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uts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Deals with just two syscalls:</a:t>
            </a:r>
          </a:p>
          <a:p>
            <a:pPr rtl="0" lvl="0"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gethostname(),sethostname()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Useful to find out in which container you are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... More seriously: some tools might behave differently depending on the hostname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sudo</a:t>
            </a:r>
            <a:r>
              <a:rPr lang="en"/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Namespaces: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user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UID42 in container X isn't UID42 in container Y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Useful if you </a:t>
            </a:r>
            <a:r>
              <a:rPr lang="en" i="1"/>
              <a:t>don't </a:t>
            </a:r>
            <a:r>
              <a:rPr lang="en"/>
              <a:t>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pid</a:t>
            </a:r>
            <a:r>
              <a:rPr lang="en"/>
              <a:t> namespace</a:t>
            </a:r>
            <a:br>
              <a:rPr lang="en"/>
            </a:br>
            <a:r>
              <a:rPr lang="en"/>
              <a:t>(With it, X42 can't see/touch Y42 anyway)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Can make sense for system-wide, per-user resource limits if you </a:t>
            </a:r>
            <a:r>
              <a:rPr lang="en" i="1"/>
              <a:t>don't</a:t>
            </a:r>
            <a:r>
              <a:rPr lang="en"/>
              <a:t>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cgroups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Honest: didn't really play with those!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Control Groups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 i="1"/>
              <a:t>Create as many cgroups as you like.</a:t>
            </a:r>
          </a:p>
          <a:p>
            <a:pPr algn="ctr" rtl="0" lvl="0">
              <a:buNone/>
            </a:pPr>
            <a:r>
              <a:rPr lang="en" i="1"/>
              <a:t>Put processes within cgroups.</a:t>
            </a:r>
          </a:p>
          <a:p>
            <a:pPr algn="ctr" rtl="0" lvl="0">
              <a:buNone/>
            </a:pPr>
            <a:r>
              <a:rPr lang="en" i="1"/>
              <a:t>Limit, account, and isolate resource usage.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sz="2400" lang="en" i="1"/>
              <a:t>Think </a:t>
            </a: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ulimit</a:t>
            </a:r>
            <a:r>
              <a:rPr sz="2400" lang="en" i="1"/>
              <a:t>, but for groups of processes</a:t>
            </a:r>
          </a:p>
          <a:p>
            <a:pPr algn="ctr" rtl="0" lvl="0">
              <a:buNone/>
            </a:pPr>
            <a:r>
              <a:rPr sz="2400" lang="en" i="1"/>
              <a:t>… and with fine-grained accounting.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Cgroups: the basics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Everything exposed through a virtual filesystem</a:t>
            </a:r>
          </a:p>
          <a:p>
            <a:pPr rtl="0" lvl="0">
              <a:buNone/>
            </a:pP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/cgroup</a:t>
            </a:r>
            <a:r>
              <a:rPr sz="2400" lang="en"/>
              <a:t>, </a:t>
            </a: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/sys/fs/cgroup</a:t>
            </a:r>
            <a:r>
              <a:rPr sz="2400" lang="en"/>
              <a:t>... YourMountpointMayVary</a:t>
            </a:r>
          </a:p>
          <a:p>
            <a:pPr rtl="0" lvl="0">
              <a:buNone/>
            </a:pPr>
            <a:r>
              <a:rPr lang="en"/>
              <a:t>Create a cgroup:</a:t>
            </a:r>
          </a:p>
          <a:p>
            <a:pPr rtl="0" lvl="0">
              <a:buNone/>
            </a:pPr>
            <a:r>
              <a:rPr sz="2000" lang="en">
                <a:latin typeface="Consolas"/>
                <a:ea typeface="Consolas"/>
                <a:cs typeface="Consolas"/>
                <a:sym typeface="Consolas"/>
              </a:rPr>
              <a:t>mkdir /cgroup/aloha</a:t>
            </a:r>
          </a:p>
          <a:p>
            <a:pPr rtl="0" lvl="0">
              <a:buNone/>
            </a:pPr>
            <a:r>
              <a:rPr lang="en"/>
              <a:t>Move process with PID 1234 to the cgroup:</a:t>
            </a:r>
          </a:p>
          <a:p>
            <a:pPr rtl="0" lvl="0">
              <a:buNone/>
            </a:pPr>
            <a:r>
              <a:rPr sz="2000" lang="en">
                <a:latin typeface="Consolas"/>
                <a:ea typeface="Consolas"/>
                <a:cs typeface="Consolas"/>
                <a:sym typeface="Consolas"/>
              </a:rPr>
              <a:t>echo 1234 &gt; /cgroup/aloha/tasks</a:t>
            </a:r>
          </a:p>
          <a:p>
            <a:pPr rtl="0" lvl="0">
              <a:buNone/>
            </a:pPr>
            <a:r>
              <a:rPr lang="en"/>
              <a:t>Limit memory usage:</a:t>
            </a:r>
          </a:p>
          <a:p>
            <a:pPr rtl="0" lvl="0">
              <a:buNone/>
            </a:pPr>
            <a:r>
              <a:rPr sz="2000" lang="en">
                <a:latin typeface="Consolas"/>
                <a:ea typeface="Consolas"/>
                <a:cs typeface="Consolas"/>
                <a:sym typeface="Consolas"/>
              </a:rPr>
              <a:t>echo 10000000 &gt; /cgroup/aloha/memory.limit_in_bytes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Cgroup: memory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Limit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memory usage, swap usage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soft limits and hard limits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can be nested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Account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cache vs. rss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active vs. inactive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file-backed pages vs. anonymous pages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page-in/page-out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Isolate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"Get Off My Ram!"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Reserve memory thanks to hard limits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Cgroup: CPU (and friends)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Limit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Set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cpu.shares</a:t>
            </a:r>
            <a:r>
              <a:rPr lang="en"/>
              <a:t> (defines relative weights)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Account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Check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cpustat.usage</a:t>
            </a:r>
            <a:r>
              <a:rPr lang="en"/>
              <a:t> for user/system breakdown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Isolate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cpuset.cpus</a:t>
            </a:r>
            <a:r>
              <a:rPr lang="en"/>
              <a:t> (also for NUMA systems)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Can't really throttle a group of process.</a:t>
            </a:r>
          </a:p>
          <a:p>
            <a:pPr rtl="0" lvl="0">
              <a:buNone/>
            </a:pPr>
            <a:r>
              <a:rPr lang="en"/>
              <a:t>But that's OK: context-switching &lt;&lt; 1/HZ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Cgroup: Block I/O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Limit &amp; Isolate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blkio.throttle.{read,write}.{iops,bps}.device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Drawback: only for sync I/O</a:t>
            </a:r>
            <a:br>
              <a:rPr lang="en"/>
            </a:br>
            <a:r>
              <a:rPr lang="en"/>
              <a:t>(i.e.: "classical" reads; not writes; not mapped files)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Account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Number of IOs, bytes, service time...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Drawback: same as previously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Cgroups aren't perfect if you want to limit I/O.</a:t>
            </a:r>
          </a:p>
          <a:p>
            <a:pPr rtl="0" lvl="0">
              <a:buNone/>
            </a:pPr>
            <a:r>
              <a:rPr lang="en"/>
              <a:t>Limiting the amount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dirty</a:t>
            </a:r>
            <a:r>
              <a:rPr lang="en"/>
              <a:t> memory helps </a:t>
            </a:r>
            <a:r>
              <a:rPr sz="1800" lang="en"/>
              <a:t>a bit.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AUFS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 i="1"/>
              <a:t>Writable single-system images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/>
              <a:t>or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 i="1"/>
              <a:t>Copy-on-write at the filesystem level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AUFS quick example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You have the following directories:</a:t>
            </a:r>
          </a:p>
          <a:p>
            <a:pPr rtl="0" lvl="0">
              <a:buNone/>
            </a:pP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/images/ubuntu-rootfs</a:t>
            </a:r>
          </a:p>
          <a:p>
            <a:pPr rtl="0" lvl="0">
              <a:buNone/>
            </a:pP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/containers/leguest/rootfs</a:t>
            </a:r>
          </a:p>
          <a:p>
            <a:pPr rtl="0" lvl="0">
              <a:buNone/>
            </a:pP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/containers/leguest/rw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mount -t aufs \</a:t>
            </a:r>
            <a:br>
              <a:rPr sz="1800" lang="en"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      -o br=/containers/leguest/rw=rw:/images/ubuntu-rootfs=ro \</a:t>
            </a:r>
            <a:br>
              <a:rPr sz="1800" lang="en"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      none /containers/leguest/rootfs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Now, you can write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rootfs</a:t>
            </a:r>
            <a:r>
              <a:rPr lang="en"/>
              <a:t>:</a:t>
            </a:r>
            <a:br>
              <a:rPr lang="en"/>
            </a:br>
            <a:r>
              <a:rPr lang="en"/>
              <a:t>changes will go to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rw</a:t>
            </a:r>
            <a:r>
              <a:rPr lang="en"/>
              <a:t> directory.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Union filesystems benefits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Use a single image (remember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mnt</a:t>
            </a:r>
            <a:r>
              <a:rPr lang="en"/>
              <a:t> namespace with read-only filesystem?)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Get read-writable root filesystem anyway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Be nice with your page cache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Easily track changes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rw</a:t>
            </a:r>
            <a:r>
              <a:rPr lang="en"/>
              <a:t> directory)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What is this about?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LXC (LinuX Containers) let you run a Linux system within another Linux system.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A container is a group of processes on a Linux box, put together in an isolated environment.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Inside the box, it looks like a VM.</a:t>
            </a:r>
          </a:p>
          <a:p>
            <a:pPr rtl="0" lvl="0">
              <a:buNone/>
            </a:pPr>
            <a:r>
              <a:rPr lang="en"/>
              <a:t>Outside the box, it looks like normal processes.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 i="1"/>
              <a:t>This is "</a:t>
            </a:r>
            <a:r>
              <a:rPr lang="en" i="1">
                <a:latin typeface="Consolas"/>
                <a:ea typeface="Consolas"/>
                <a:cs typeface="Consolas"/>
                <a:sym typeface="Consolas"/>
              </a:rPr>
              <a:t>chroot()</a:t>
            </a:r>
            <a:r>
              <a:rPr lang="en" i="1"/>
              <a:t> on steroids"</a:t>
            </a:r>
          </a:p>
          <a:p>
            <a:r>
              <a:t/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1. I will try to convince you that it's awesome.</a:t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2. I will try to explain how it works.</a:t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3. I will try to get you involved!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AUFS layers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Traditional use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one read-only layer, one read-write layer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System image development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one read-only layer, one read-write layer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checkpoint current work by adding another rw layer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merge multiple rw layers (or use them as-is)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track changes and replicate quickly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Installation of optional packages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one read-only layer with the base image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multiple read-only layers with "plugins" / "addons"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one read-write layer (if needed)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AUFS compared to others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Low number of developers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Not in mainstream kernel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But Ubuntu ships with AUFS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Has layers, whiteouts, inode translation, proper support for mmap...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Every now and then, another Union FS makes it into the kernel (latest is overlayfs)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Eventually, (some) people realize that it lacks critical features (for their use-case)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And they go back to AUFS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AUFS personal statement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 i="1"/>
              <a:t>AUFS is the worst union filesystems out there;</a:t>
            </a:r>
          </a:p>
          <a:p>
            <a:pPr algn="ctr" rtl="0" lvl="0">
              <a:buNone/>
            </a:pPr>
            <a:r>
              <a:rPr lang="en" i="1"/>
              <a:t>except for all the others that have been tried.</a:t>
            </a:r>
          </a:p>
          <a:p>
            <a:r>
              <a:t/>
            </a:r>
          </a:p>
          <a:p>
            <a:pPr algn="ctr" rtl="0" lvl="0" indent="457200" marL="2286000">
              <a:buNone/>
            </a:pPr>
            <a:r>
              <a:rPr lang="en" i="1"/>
              <a:t>Not Churchill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Getting rid of AUFS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Use separate mounts for tmp, var, data...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Use read-only root filesystem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Or use a simpler union FS</a:t>
            </a:r>
            <a:br>
              <a:rPr lang="en"/>
            </a:br>
            <a:r>
              <a:rPr lang="en"/>
              <a:t>(important data is in other mounts anyway)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setns()</a:t>
            </a:r>
          </a:p>
          <a:p>
            <a:pPr rtl="0" lvl="0">
              <a:buNone/>
            </a:pPr>
            <a:r>
              <a:rPr lang="en"/>
              <a:t>The use-case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Use-case: managing running containers</a:t>
            </a:r>
          </a:p>
          <a:p>
            <a:pPr rtl="0" lvl="0">
              <a:buNone/>
            </a:pPr>
            <a:r>
              <a:rPr lang="en"/>
              <a:t>(i.e. "I want to log into this container")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SSH (inject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authorized_keys</a:t>
            </a:r>
            <a:r>
              <a:rPr lang="en"/>
              <a:t> file)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some kind of backdoor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spawn a process </a:t>
            </a:r>
            <a:r>
              <a:rPr lang="en" i="1"/>
              <a:t>directly</a:t>
            </a:r>
            <a:r>
              <a:rPr lang="en"/>
              <a:t> in the container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This is what we want!</a:t>
            </a:r>
          </a:p>
          <a:p>
            <a:r>
              <a:t/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no extra process (it could die, locking us out)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no overhead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setns()</a:t>
            </a:r>
          </a:p>
          <a:p>
            <a:pPr rtl="0" lvl="0">
              <a:buNone/>
            </a:pPr>
            <a:r>
              <a:rPr lang="en"/>
              <a:t>In theory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LXC userland tools feature lxc-attach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It relies 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setns()</a:t>
            </a:r>
            <a:r>
              <a:rPr lang="en"/>
              <a:t> syscall…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…And on some files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/proc/&lt;PID&gt;/ns/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fd = open("/proc/&lt;pid&gt;/ns/pid")</a:t>
            </a:r>
          </a:p>
          <a:p>
            <a:pPr rtl="0" lvl="0"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setns(fd, 0)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And boom, the current process joined the namespace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&lt;pid&gt;</a:t>
            </a:r>
            <a:r>
              <a:rPr lang="en"/>
              <a:t>!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setns()</a:t>
            </a:r>
          </a:p>
          <a:p>
            <a:pPr rtl="0" lvl="0">
              <a:buNone/>
            </a:pPr>
            <a:r>
              <a:rPr lang="en"/>
              <a:t>In practice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Problem (with kernel &lt;3.8):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ls /proc/1/ns/</a:t>
            </a:r>
          </a:p>
          <a:p>
            <a:pPr rtl="0" lvl="0"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ipc  net  uts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Wait, what?!? (We're missing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mnt pid user</a:t>
            </a:r>
            <a:r>
              <a:rPr lang="en"/>
              <a:t>)</a:t>
            </a:r>
          </a:p>
          <a:p>
            <a:r>
              <a:t/>
            </a:r>
          </a:p>
          <a:p>
            <a:pPr rtl="0" lvl="0">
              <a:buNone/>
            </a:pPr>
            <a:r>
              <a:rPr strike="sngStrike" lang="en"/>
              <a:t>You need </a:t>
            </a:r>
            <a:r>
              <a:rPr strike="sngStrike" lang="en" i="1"/>
              <a:t>custom kernel patches</a:t>
            </a:r>
            <a:r>
              <a:rPr strike="sngStrike" lang="en"/>
              <a:t>.</a:t>
            </a:r>
          </a:p>
          <a:p>
            <a:pPr rtl="0" lvl="0">
              <a:buNone/>
            </a:pPr>
            <a:r>
              <a:rPr lang="en"/>
              <a:t>Linux 3.8 to the rescue!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Lightweight virtualization at dotCloud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&gt;100 LXC hosts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Up to 1000 </a:t>
            </a:r>
            <a:r>
              <a:rPr lang="en" i="1"/>
              <a:t>running</a:t>
            </a:r>
            <a:r>
              <a:rPr lang="en"/>
              <a:t> containers per host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Many more </a:t>
            </a:r>
            <a:r>
              <a:rPr lang="en" i="1"/>
              <a:t>sleeping</a:t>
            </a:r>
            <a:r>
              <a:rPr lang="en"/>
              <a:t> containers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Webapps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Java, Python, Node.js, Ruby, Perl, PHP...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Databases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MySQL, PostgreSQL, MongoDB...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Others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Redis, ElasticSearch, SOLR...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Lightweight virtualization at $HOME</a:t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We wrote the first lines of our current container management code back in 2010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We learned many lessons in the process (sometimes the hard way!)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It got very entangled with our platform (networking, monitoring, orchestration...)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We are writing a new container management tool, for a DevOps audience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 i="1"/>
              <a:t>Would you like to know more?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Mandatory shameless plug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 i="1"/>
              <a:t>If you think that this was easy-peasy,</a:t>
            </a:r>
          </a:p>
          <a:p>
            <a:pPr algn="ctr" rtl="0" lvl="0">
              <a:buNone/>
            </a:pPr>
            <a:r>
              <a:rPr lang="en" i="1"/>
              <a:t>or extremely interesting:</a:t>
            </a:r>
          </a:p>
          <a:p>
            <a:pPr algn="ctr" rtl="0" lvl="0">
              <a:buNone/>
            </a:pPr>
            <a:r>
              <a:rPr lang="en" i="1"/>
              <a:t>Join us!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/>
              <a:t>jobs@dotcloud.com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Why should I care?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lang="en"/>
              <a:t>
</a:t>
            </a:r>
            <a:r>
              <a:rPr lang="en"/>
              <a:t>1. I will try to convince you that it's awesome.</a:t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buNone/>
            </a:pPr>
            <a:r>
              <a:rPr lang="en"/>
              <a:t>2. I will try to explain how it works.</a:t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buNone/>
            </a:pPr>
            <a:r>
              <a:rPr lang="en"/>
              <a:t>3. I will try to get you involved!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Thank you!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More about containers, scalability, PaaS...</a:t>
            </a:r>
          </a:p>
          <a:p>
            <a:pPr algn="ctr" rtl="0" lvl="0">
              <a:buNone/>
            </a:pPr>
            <a:r>
              <a:rPr lang="en"/>
              <a:t>http://blog.dotcloud.com/</a:t>
            </a:r>
          </a:p>
          <a:p>
            <a:pPr algn="ctr" rtl="0" lvl="0">
              <a:buNone/>
            </a:pPr>
            <a:r>
              <a:rPr lang="en"/>
              <a:t>@jpetazzo</a:t>
            </a:r>
          </a:p>
        </p:txBody>
      </p:sp>
      <p:sp>
        <p:nvSpPr>
          <p:cNvPr id="326" name="Shape 326"/>
          <p:cNvSpPr/>
          <p:nvPr/>
        </p:nvSpPr>
        <p:spPr>
          <a:xfrm>
            <a:off y="3086100" x="3224212"/>
            <a:ext cy="4038600" cx="26955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Thank you!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More about containers, scalability, PaaS...</a:t>
            </a:r>
          </a:p>
          <a:p>
            <a:pPr algn="ctr" rtl="0" lvl="0">
              <a:buNone/>
            </a:pPr>
            <a:r>
              <a:rPr lang="en"/>
              <a:t>http://blog.dotcloud.com/</a:t>
            </a:r>
          </a:p>
          <a:p>
            <a:pPr algn="ctr" rtl="0" lvl="0">
              <a:buNone/>
            </a:pPr>
            <a:r>
              <a:rPr lang="en"/>
              <a:t>@jpetazzo</a:t>
            </a:r>
          </a:p>
        </p:txBody>
      </p:sp>
      <p:sp>
        <p:nvSpPr>
          <p:cNvPr id="333" name="Shape 333"/>
          <p:cNvSpPr/>
          <p:nvPr/>
        </p:nvSpPr>
        <p:spPr>
          <a:xfrm>
            <a:off y="3543295" x="3161342"/>
            <a:ext cy="3149178" cx="282131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/>
        </p:nvSpPr>
        <p:spPr>
          <a:xfrm>
            <a:off y="0" x="0"/>
            <a:ext cy="6858000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Why should I care?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lang="en"/>
              <a:t>
</a:t>
            </a:r>
            <a:r>
              <a:rPr lang="en"/>
              <a:t>1. I will convince you that it's awesome.</a:t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buNone/>
            </a:pPr>
            <a:r>
              <a:rPr lang="en"/>
              <a:t>2. I will explain how it works.</a:t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buNone/>
            </a:pPr>
            <a:r>
              <a:rPr lang="en"/>
              <a:t>3. You will want to get involved!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Why is it awesome?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 i="1"/>
              <a:t>The 3 reasons why containers are awesome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Why?</a:t>
            </a:r>
          </a:p>
          <a:p>
            <a:pPr>
              <a:buNone/>
            </a:pPr>
            <a:r>
              <a:rPr lang="en">
                <a:solidFill>
                  <a:srgbClr val="4A86E8"/>
                </a:solidFill>
              </a:rPr>
              <a:t>3)</a:t>
            </a:r>
            <a:r>
              <a:rPr lang="en"/>
              <a:t> Speed!</a:t>
            </a:r>
          </a:p>
        </p:txBody>
      </p:sp>
      <p:graphicFrame>
        <p:nvGraphicFramePr>
          <p:cNvPr id="78" name="Shape 78"/>
          <p:cNvGraphicFramePr/>
          <p:nvPr/>
        </p:nvGraphicFramePr>
        <p:xfrm>
          <a:off y="2277750" x="457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{821CD64B-1773-4C37-8239-DEB13104FD26}</a:tableStyleId>
              </a:tblPr>
              <a:tblGrid>
                <a:gridCol w="1748875"/>
                <a:gridCol w="1504375"/>
                <a:gridCol w="1607350"/>
                <a:gridCol w="1620200"/>
                <a:gridCol w="1620200"/>
              </a:tblGrid>
              <a:tr h="909625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b="1" sz="1800" lang="en"/>
                        <a:t>Ships within ...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b="1" sz="1800" lang="en"/>
                        <a:t>Manual deployment takes ...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b="1" sz="1800" lang="en"/>
                        <a:t>Automated deployment takes ...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b="1" sz="1800" lang="en"/>
                        <a:t>Boots in ...</a:t>
                      </a:r>
                    </a:p>
                  </a:txBody>
                  <a:tcPr marR="91425" marB="91425" marT="91425" marL="91425"/>
                </a:tc>
              </a:tr>
              <a:tr h="90962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b="1" sz="1800" lang="en"/>
                        <a:t>Bare Metal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1800" lang="en"/>
                        <a:t>days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1800" lang="en"/>
                        <a:t>hours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1800" lang="en"/>
                        <a:t>minutes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1800" lang="en"/>
                        <a:t>minutes</a:t>
                      </a:r>
                    </a:p>
                  </a:txBody>
                  <a:tcPr marR="91425" marB="91425" marT="91425" marL="91425"/>
                </a:tc>
              </a:tr>
              <a:tr h="90962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b="1" sz="1800" lang="en"/>
                        <a:t>Virtualization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1800" lang="en"/>
                        <a:t>minutes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1800" lang="en"/>
                        <a:t>minutes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1800" lang="en"/>
                        <a:t>seconds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1800" lang="en"/>
                        <a:t>less than a minute</a:t>
                      </a:r>
                    </a:p>
                  </a:txBody>
                  <a:tcPr marR="91425" marB="91425" marT="91425" marL="91425"/>
                </a:tc>
              </a:tr>
              <a:tr h="90962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b="1" sz="1800" lang="en"/>
                        <a:t>Lightweight Virtualization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1800" lang="en"/>
                        <a:t>seconds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1800" lang="en"/>
                        <a:t>minutes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1800" lang="en"/>
                        <a:t>seconds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1800" lang="en"/>
                        <a:t>seconds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