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15" r:id="rId2"/>
    <p:sldId id="1023" r:id="rId3"/>
    <p:sldId id="999" r:id="rId4"/>
    <p:sldId id="1024" r:id="rId5"/>
    <p:sldId id="1001" r:id="rId6"/>
    <p:sldId id="1021" r:id="rId7"/>
    <p:sldId id="1022" r:id="rId8"/>
    <p:sldId id="1002" r:id="rId9"/>
    <p:sldId id="1003" r:id="rId10"/>
    <p:sldId id="1020" r:id="rId11"/>
    <p:sldId id="1041" r:id="rId12"/>
    <p:sldId id="1026" r:id="rId13"/>
    <p:sldId id="1004" r:id="rId14"/>
    <p:sldId id="1046" r:id="rId15"/>
    <p:sldId id="1047" r:id="rId16"/>
    <p:sldId id="1005" r:id="rId17"/>
    <p:sldId id="1027" r:id="rId18"/>
    <p:sldId id="1028" r:id="rId19"/>
    <p:sldId id="1029" r:id="rId20"/>
    <p:sldId id="1042" r:id="rId21"/>
    <p:sldId id="1048" r:id="rId22"/>
    <p:sldId id="1049" r:id="rId23"/>
    <p:sldId id="1043" r:id="rId24"/>
    <p:sldId id="1050" r:id="rId25"/>
    <p:sldId id="1044" r:id="rId26"/>
    <p:sldId id="1031" r:id="rId27"/>
    <p:sldId id="1032" r:id="rId28"/>
    <p:sldId id="1037" r:id="rId29"/>
    <p:sldId id="1038" r:id="rId30"/>
    <p:sldId id="1045" r:id="rId31"/>
    <p:sldId id="1033" r:id="rId32"/>
    <p:sldId id="1034" r:id="rId33"/>
    <p:sldId id="1035" r:id="rId34"/>
    <p:sldId id="1025" r:id="rId35"/>
    <p:sldId id="1036" r:id="rId36"/>
    <p:sldId id="1000" r:id="rId37"/>
    <p:sldId id="1010" r:id="rId38"/>
    <p:sldId id="1039" r:id="rId39"/>
    <p:sldId id="1040" r:id="rId4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bg2"/>
        </a:solidFill>
        <a:latin typeface="Tahom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bg2"/>
        </a:solidFill>
        <a:latin typeface="Tahom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bg2"/>
        </a:solidFill>
        <a:latin typeface="Tahom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bg2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FF66"/>
    <a:srgbClr val="FFCCCC"/>
    <a:srgbClr val="FF99CC"/>
    <a:srgbClr val="99FF33"/>
    <a:srgbClr val="FFCC00"/>
    <a:srgbClr val="FF0000"/>
    <a:srgbClr val="FF99F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640" y="-9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2922"/>
        <p:guide pos="219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7FD7262-082D-7E4E-8FE7-AE5946917A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201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9" tIns="46466" rIns="92929" bIns="46466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42358066-2C92-584B-A06D-F9B758E8E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C8084-6C0F-EE45-ABAC-65BCBB03FBD4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-122"/>
                <a:cs typeface="宋体" charset="-122"/>
              </a:rPr>
              <a:t>Check: e.g., the file exist, the current user has write privilege to the file…</a:t>
            </a:r>
          </a:p>
          <a:p>
            <a:r>
              <a:rPr lang="en-US" altLang="zh-CN">
                <a:latin typeface="Times New Roman" charset="0"/>
                <a:ea typeface="宋体" charset="-122"/>
                <a:cs typeface="宋体" charset="-122"/>
              </a:rPr>
              <a:t>Why check? To avoid misuses of privileges.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E3BB-17D7-B340-A665-FD28A24B58BC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-122"/>
                <a:cs typeface="宋体" charset="-122"/>
              </a:rPr>
              <a:t>Check: e.g., the file exist, the current user has write privilege to the file…</a:t>
            </a:r>
          </a:p>
          <a:p>
            <a:r>
              <a:rPr lang="en-US" altLang="zh-CN">
                <a:latin typeface="Times New Roman" charset="0"/>
                <a:ea typeface="宋体" charset="-122"/>
                <a:cs typeface="宋体" charset="-122"/>
              </a:rPr>
              <a:t>Why check? To avoid misuses of privileges.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8066-2C92-584B-A06D-F9B758E8E4A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Draw picture on board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E7538-6B4D-B346-AEB7-C094ED2076B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Draw on board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2B366-D7EC-6741-A4D4-A9B28242604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7D392-5A19-5C44-BE70-2CD3B3BB5A62}" type="slidenum">
              <a:rPr lang="en-US"/>
              <a:pPr/>
              <a:t>32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555AA-0066-3C46-8172-6A59A80ADCD2}" type="slidenum">
              <a:rPr lang="en-US"/>
              <a:pPr/>
              <a:t>33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 descr="Granite"/>
          <p:cNvSpPr>
            <a:spLocks noChangeArrowheads="1"/>
          </p:cNvSpPr>
          <p:nvPr/>
        </p:nvSpPr>
        <p:spPr bwMode="auto">
          <a:xfrm>
            <a:off x="609600" y="28956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721600" cy="1600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861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24840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slide </a:t>
            </a:r>
            <a:fld id="{AAB37B23-FB5F-9B4D-AD5E-B852F36044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1247B52-2A83-D54F-90AB-1AF905E3C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56690D3-9B95-A745-8530-94A11F5DB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06778D8-795B-B647-9518-ED12C8363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EAEB4D52-F6C1-664E-9CFF-44F926C46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DE93409-9293-D548-9809-7B7245447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EC21FA11-9C08-8445-A545-17F9D7E42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37DD883-8FB9-1548-97AA-65F85100B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EBC0E0EC-768D-1140-8BD6-D44695FE6D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226106-E16A-9D4D-944F-AEF17B40D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72E665F-648A-6A41-AB04-5B398E0CD9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/>
              <a:t>slide </a:t>
            </a:r>
            <a:fld id="{3B85DB0D-6E3E-A543-BCD7-9171DF9722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62" name="AutoShape 14" descr="Granite"/>
          <p:cNvSpPr>
            <a:spLocks noChangeArrowheads="1"/>
          </p:cNvSpPr>
          <p:nvPr/>
        </p:nvSpPr>
        <p:spPr bwMode="auto">
          <a:xfrm>
            <a:off x="533400" y="12954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bg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accent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B64740-1F20-BD49-86BE-023D6F210CD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486150"/>
            <a:ext cx="3505200" cy="76200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sz="3200" smtClean="0"/>
              <a:t>Don Porter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</a:rPr>
              <a:t>CS 380S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924800" cy="1600200"/>
          </a:xfrm>
        </p:spPr>
        <p:txBody>
          <a:bodyPr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TOCTTOU Attacks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387350" y="6018213"/>
            <a:ext cx="81470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Some slides courtesy Vitaly Shmatikov and Emmett Witchel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B7D736-F11D-4C41-8158-821C6F2DCE3F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/>
              <a:t>Evading System Call Interposition</a:t>
            </a:r>
          </a:p>
        </p:txBody>
      </p:sp>
      <p:sp>
        <p:nvSpPr>
          <p:cNvPr id="27652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r>
              <a:rPr lang="en-US"/>
              <a:t>TOCTTOU and race conditions can be used to evade system call interposition by sharing state</a:t>
            </a:r>
          </a:p>
          <a:p>
            <a:r>
              <a:rPr lang="en-US"/>
              <a:t>Example: when two Linux threads share file system information, they share their root directories and current working directory</a:t>
            </a:r>
          </a:p>
          <a:p>
            <a:pPr lvl="1"/>
            <a:r>
              <a:rPr lang="en-US"/>
              <a:t>Thread A’s current working directory is </a:t>
            </a:r>
            <a:r>
              <a:rPr lang="en-US">
                <a:solidFill>
                  <a:schemeClr val="folHlink"/>
                </a:solidFill>
              </a:rPr>
              <a:t>/tmp</a:t>
            </a:r>
          </a:p>
          <a:p>
            <a:pPr lvl="1"/>
            <a:r>
              <a:rPr lang="en-US"/>
              <a:t>Thread A calls </a:t>
            </a:r>
            <a:r>
              <a:rPr lang="en-US">
                <a:solidFill>
                  <a:schemeClr val="folHlink"/>
                </a:solidFill>
              </a:rPr>
              <a:t>open(“shadow”)</a:t>
            </a:r>
            <a:r>
              <a:rPr lang="en-US"/>
              <a:t>; B calls </a:t>
            </a:r>
            <a:r>
              <a:rPr lang="en-US">
                <a:solidFill>
                  <a:schemeClr val="folHlink"/>
                </a:solidFill>
              </a:rPr>
              <a:t>chdir(“/etc”)</a:t>
            </a:r>
          </a:p>
          <a:p>
            <a:pPr lvl="2"/>
            <a:r>
              <a:rPr lang="en-US"/>
              <a:t>Both look harmless; system monitor permits both calls</a:t>
            </a:r>
          </a:p>
          <a:p>
            <a:pPr lvl="1"/>
            <a:r>
              <a:rPr lang="en-US">
                <a:solidFill>
                  <a:schemeClr val="folHlink"/>
                </a:solidFill>
              </a:rPr>
              <a:t>open(“shadow”)</a:t>
            </a:r>
            <a:r>
              <a:rPr lang="en-US"/>
              <a:t> executes with </a:t>
            </a:r>
            <a:r>
              <a:rPr lang="en-US">
                <a:solidFill>
                  <a:schemeClr val="folHlink"/>
                </a:solidFill>
              </a:rPr>
              <a:t>/etc</a:t>
            </a:r>
            <a:r>
              <a:rPr lang="en-US"/>
              <a:t> as working directory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A’s call now opens “/etc/shadow” – oops!</a:t>
            </a:r>
          </a:p>
          <a:p>
            <a:r>
              <a:rPr lang="en-US"/>
              <a:t>Similar attacks on shared file descriptors,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Filesystem</a:t>
            </a:r>
            <a:r>
              <a:rPr lang="en-US" dirty="0" smtClean="0"/>
              <a:t> 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Sockets: create/connect races for local daemons</a:t>
            </a:r>
          </a:p>
          <a:p>
            <a:pPr lvl="1"/>
            <a:r>
              <a:rPr lang="en-US" dirty="0" err="1" smtClean="0"/>
              <a:t>OpenSSH</a:t>
            </a:r>
            <a:r>
              <a:rPr lang="en-US" dirty="0" smtClean="0"/>
              <a:t> &lt; 1.2.17</a:t>
            </a:r>
          </a:p>
          <a:p>
            <a:r>
              <a:rPr lang="en-US" dirty="0" smtClean="0"/>
              <a:t>Symbolic links for Unix sockets</a:t>
            </a:r>
          </a:p>
          <a:p>
            <a:pPr lvl="1"/>
            <a:r>
              <a:rPr lang="en-US" dirty="0" smtClean="0"/>
              <a:t>Plash</a:t>
            </a:r>
          </a:p>
          <a:p>
            <a:r>
              <a:rPr lang="en-US" dirty="0" smtClean="0"/>
              <a:t>Signal handlers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Zalewski</a:t>
            </a:r>
            <a:r>
              <a:rPr lang="en-US" dirty="0" smtClean="0"/>
              <a:t> – “Sending signals for Fun and Profit”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29350"/>
            <a:ext cx="2895600" cy="457200"/>
          </a:xfrm>
          <a:noFill/>
        </p:spPr>
        <p:txBody>
          <a:bodyPr/>
          <a:lstStyle/>
          <a:p>
            <a:pPr algn="ctr"/>
            <a:fld id="{9834CD14-67DF-034D-9526-B627F3CDFB15}" type="slidenum">
              <a:rPr lang="en-US" altLang="zh-CN" sz="1400"/>
              <a:pPr algn="ctr"/>
              <a:t>12</a:t>
            </a:fld>
            <a:endParaRPr lang="en-US" altLang="zh-CN" sz="1400"/>
          </a:p>
        </p:txBody>
      </p:sp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altLang="zh-CN" sz="3600"/>
              <a:t>TOCTTOU Vulnerabilities in Red Hat 9</a:t>
            </a:r>
          </a:p>
        </p:txBody>
      </p:sp>
      <p:graphicFrame>
        <p:nvGraphicFramePr>
          <p:cNvPr id="20790" name="Group 310"/>
          <p:cNvGraphicFramePr>
            <a:graphicFrameLocks noGrp="1"/>
          </p:cNvGraphicFramePr>
          <p:nvPr/>
        </p:nvGraphicFramePr>
        <p:xfrm>
          <a:off x="2362200" y="1804988"/>
          <a:ext cx="5791200" cy="4419600"/>
        </p:xfrm>
        <a:graphic>
          <a:graphicData uri="http://schemas.openxmlformats.org/drawingml/2006/table">
            <a:tbl>
              <a:tblPr/>
              <a:tblGrid>
                <a:gridCol w="1485900"/>
                <a:gridCol w="1955800"/>
                <a:gridCol w="23495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TOCTTOU errors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Possible exploit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&lt;open, chown&gt;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Changing the owner of /etc/passwd to an ordinary user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gedit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&lt;rename, chown&gt;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Changing the owner of /etc/passwd to an ordinary user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rpm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&lt;open, open&gt;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Running arbitrary command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emacs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&lt;open,chmod&gt;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Making /etc/shadow readable by an ordinary user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2" name="Text Box 311"/>
          <p:cNvSpPr txBox="1">
            <a:spLocks noChangeArrowheads="1"/>
          </p:cNvSpPr>
          <p:nvPr/>
        </p:nvSpPr>
        <p:spPr bwMode="auto">
          <a:xfrm>
            <a:off x="5029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 Jinpeng Wei, Calton Pu. FAST’05</a:t>
            </a:r>
          </a:p>
        </p:txBody>
      </p:sp>
      <p:sp>
        <p:nvSpPr>
          <p:cNvPr id="2870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2057400" cy="193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National Vulnerability Database currently has 600 </a:t>
            </a:r>
            <a:r>
              <a:rPr lang="en-US" sz="2000" dirty="0">
                <a:solidFill>
                  <a:srgbClr val="000000"/>
                </a:solidFill>
              </a:rPr>
              <a:t>entries for </a:t>
            </a:r>
            <a:r>
              <a:rPr lang="en-US" sz="2000" dirty="0" err="1">
                <a:solidFill>
                  <a:srgbClr val="000000"/>
                </a:solidFill>
              </a:rPr>
              <a:t>symlink</a:t>
            </a:r>
            <a:r>
              <a:rPr lang="en-US" sz="2000" dirty="0">
                <a:solidFill>
                  <a:srgbClr val="000000"/>
                </a:solidFill>
              </a:rPr>
              <a:t>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671E51A-D3EB-6945-B510-0F552CC8A5F9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/>
              <a:t>How Hard Is It to Win a Race?</a:t>
            </a:r>
          </a:p>
        </p:txBody>
      </p:sp>
      <p:sp>
        <p:nvSpPr>
          <p:cNvPr id="29700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5105400"/>
          </a:xfrm>
        </p:spPr>
        <p:txBody>
          <a:bodyPr/>
          <a:lstStyle/>
          <a:p>
            <a:r>
              <a:rPr lang="en-US" dirty="0"/>
              <a:t>Idea: force victim program to perform an expensive I/O operation</a:t>
            </a:r>
          </a:p>
          <a:p>
            <a:pPr lvl="1"/>
            <a:r>
              <a:rPr lang="en-US" dirty="0"/>
              <a:t>While waiting for I/O to complete, victim will yield CPU to the concurrent attack program, giving it window of opportunity to switch the </a:t>
            </a:r>
            <a:r>
              <a:rPr lang="en-US" dirty="0" err="1"/>
              <a:t>symlink</a:t>
            </a:r>
            <a:r>
              <a:rPr lang="en-US" dirty="0"/>
              <a:t>, working dir, etc.</a:t>
            </a:r>
          </a:p>
          <a:p>
            <a:r>
              <a:rPr lang="en-US" dirty="0"/>
              <a:t>How? Make sure that the file being accessed is </a:t>
            </a:r>
            <a:r>
              <a:rPr lang="en-US" u="sng" dirty="0"/>
              <a:t>not</a:t>
            </a:r>
            <a:r>
              <a:rPr lang="en-US" dirty="0"/>
              <a:t> in the file system cache</a:t>
            </a:r>
          </a:p>
          <a:p>
            <a:pPr lvl="1"/>
            <a:r>
              <a:rPr lang="en-US" dirty="0"/>
              <a:t>Force victim to traverse very deep directory structures (see </a:t>
            </a:r>
            <a:r>
              <a:rPr lang="en-US" dirty="0" err="1"/>
              <a:t>Borisov</a:t>
            </a:r>
            <a:r>
              <a:rPr lang="en-US" dirty="0"/>
              <a:t> et al. paper for details)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609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cs typeface="Courier New"/>
              </a:rPr>
              <a:t>Replace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tmp/foo</a:t>
            </a:r>
            <a:r>
              <a:rPr lang="en-US" dirty="0" smtClean="0">
                <a:latin typeface="Courier New"/>
                <a:cs typeface="Courier New"/>
              </a:rPr>
              <a:t>  -&gt;  bar </a:t>
            </a:r>
            <a:r>
              <a:rPr lang="en-US" dirty="0" smtClean="0">
                <a:cs typeface="Courier New"/>
              </a:rPr>
              <a:t>with:</a:t>
            </a: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2590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/</a:t>
            </a:r>
            <a:r>
              <a:rPr kumimoji="1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tmp/foo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-&gt; 1/a/b/c/d/e/...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-&gt; 2/a/b/c/d/e/...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-&gt; </a:t>
            </a:r>
            <a:r>
              <a:rPr kumimoji="1" lang="en-US" sz="2800" kern="0" dirty="0" err="1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k/a/b/c/d/e</a:t>
            </a: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-&gt; bar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-128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3700"/>
            <a:ext cx="850900" cy="85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2" y="1150937"/>
            <a:ext cx="593725" cy="593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Attack,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4876800"/>
            <a:ext cx="8077200" cy="160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>
                <a:cs typeface="Courier New"/>
              </a:rPr>
              <a:t>Pollute OS cache with unrelated garbage</a:t>
            </a:r>
          </a:p>
          <a:p>
            <a:pPr marL="514350" indent="-514350">
              <a:buAutoNum type="arabicParenR"/>
            </a:pPr>
            <a:r>
              <a:rPr lang="en-US" dirty="0" smtClean="0">
                <a:cs typeface="Courier New"/>
              </a:rPr>
              <a:t>Pick an arbitrary file in maze, poll </a:t>
            </a:r>
            <a:r>
              <a:rPr lang="en-US" dirty="0" err="1" smtClean="0">
                <a:cs typeface="Courier New"/>
              </a:rPr>
              <a:t>atime</a:t>
            </a:r>
            <a:endParaRPr lang="en-US" dirty="0" smtClean="0">
              <a:cs typeface="Courier New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cs typeface="Courier New"/>
              </a:rPr>
              <a:t>On update, replace maze</a:t>
            </a: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590800"/>
            <a:ext cx="3048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1663700"/>
            <a:ext cx="850900" cy="8509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24400" y="1600200"/>
            <a:ext cx="416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-128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  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1a/a/b/c/d/e/...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-&gt;2a/a/b/c/d/e/...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-&gt;ka/a/b/c/d/e/...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-&gt; </a:t>
            </a: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secret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-128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667000" y="1744662"/>
            <a:ext cx="2514600" cy="6175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6400" y="1447800"/>
            <a:ext cx="416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/</a:t>
            </a:r>
            <a:r>
              <a:rPr kumimoji="1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tmp/foo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-&gt; 1/a/b/c/d/e/...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-&gt; 2/a/b/c/d/e/...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kern="0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-&gt; k/a/b/c/d/e/...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-&gt; bar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-128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06 -4.60791E-6 L 0.1017 -4.60791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1 8.86653E-6 C 0.13833 0.02013 0.17495 0.04049 0.14457 0.05298 C 0.1142 0.06547 -0.05466 0.07079 -0.08 0.07472 C -0.10534 0.07865 -0.01961 0.07657 -0.00763 0.0768 " pathEditMode="relative" ptsTypes="a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06 0.07889 L 0.03506 0.07889 " pathEditMode="relative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06 0.07889 L 0.10171 0.07866 " pathEditMode="relative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3 0.07862 C 0.25833 0.08556 0.41493 0.09273 0.38767 0.10314 C 0.36041 0.11354 -0.02014 0.13112 -0.06164 0.1406 C -0.10313 0.15008 0.09184 0.1554 0.13836 0.15933 C 0.18489 0.16327 0.20104 0.16396 0.21718 0.16489 " pathEditMode="relative" ptsTypes="aaaaA">
                                      <p:cBhvr>
                                        <p:cTn id="7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9 0.15494 C 0.29566 0.16697 0.39323 0.179 0.35295 0.19241 C 0.31267 0.20582 -0.03941 0.21947 -0.0441 0.23566 C -0.04878 0.25185 0.32708 0.27914 0.32483 0.29001 C 0.32257 0.30087 -0.05347 0.29347 -0.05816 0.30134 C -0.06285 0.3092 0.29462 0.32354 0.2967 0.33695 C 0.29879 0.35037 0.0099 0.37904 -0.04549 0.38205 " pathEditMode="relative" ptsTypes="aaaaaaA">
                                      <p:cBhvr>
                                        <p:cTn id="8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13F3C15-88E3-134A-8C47-A5CD81EFB5EF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14400"/>
          </a:xfrm>
        </p:spPr>
        <p:txBody>
          <a:bodyPr/>
          <a:lstStyle/>
          <a:p>
            <a:r>
              <a:rPr lang="en-US" dirty="0" smtClean="0"/>
              <a:t>Maze Recap</a:t>
            </a:r>
            <a:endParaRPr lang="en-US" sz="2400" dirty="0"/>
          </a:p>
        </p:txBody>
      </p:sp>
      <p:sp>
        <p:nvSpPr>
          <p:cNvPr id="30724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/>
              <a:t>Attacker must track victim’s progress</a:t>
            </a:r>
          </a:p>
          <a:p>
            <a:pPr lvl="1"/>
            <a:r>
              <a:rPr lang="en-US" dirty="0"/>
              <a:t>When to insert </a:t>
            </a:r>
            <a:r>
              <a:rPr lang="en-US" dirty="0" err="1"/>
              <a:t>symlink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After access started: </a:t>
            </a:r>
          </a:p>
          <a:p>
            <a:pPr lvl="1"/>
            <a:r>
              <a:rPr lang="en-US" dirty="0" smtClean="0"/>
              <a:t>Monitor access time on a single directory entry</a:t>
            </a:r>
          </a:p>
          <a:p>
            <a:r>
              <a:rPr lang="en-US" dirty="0" smtClean="0"/>
              <a:t>Before open:</a:t>
            </a:r>
          </a:p>
          <a:p>
            <a:pPr lvl="1"/>
            <a:r>
              <a:rPr lang="en-US" dirty="0" smtClean="0"/>
              <a:t>Force disk reads during access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726" name="TextBox 4"/>
          <p:cNvSpPr txBox="1">
            <a:spLocks noChangeArrowheads="1"/>
          </p:cNvSpPr>
          <p:nvPr/>
        </p:nvSpPr>
        <p:spPr bwMode="auto">
          <a:xfrm>
            <a:off x="7146925" y="1066800"/>
            <a:ext cx="1844675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[Borisov et al.]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hard to prevent TOCTTOU?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portable, deterministic solution with current POSIX </a:t>
            </a:r>
            <a:r>
              <a:rPr lang="en-US" dirty="0" err="1" smtClean="0"/>
              <a:t>filesystem</a:t>
            </a:r>
            <a:r>
              <a:rPr lang="en-US" dirty="0" smtClean="0"/>
              <a:t> API – Dean and </a:t>
            </a:r>
            <a:r>
              <a:rPr lang="en-US" dirty="0" err="1" smtClean="0"/>
              <a:t>Hu</a:t>
            </a:r>
            <a:r>
              <a:rPr lang="en-US" smtClean="0"/>
              <a:t> </a:t>
            </a:r>
            <a:r>
              <a:rPr lang="en-US" smtClean="0"/>
              <a:t>200</a:t>
            </a:r>
            <a:r>
              <a:rPr lang="en-US" smtClean="0"/>
              <a:t>4</a:t>
            </a:r>
            <a:endParaRPr lang="en-US" smtClean="0"/>
          </a:p>
          <a:p>
            <a:r>
              <a:rPr lang="en-US" dirty="0" smtClean="0"/>
              <a:t>Tactics: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Static checks for dangerous pairs (compile time)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Hacks to </a:t>
            </a:r>
            <a:r>
              <a:rPr lang="en-US" dirty="0" err="1" smtClean="0"/>
              <a:t>setuid</a:t>
            </a:r>
            <a:r>
              <a:rPr lang="en-US" dirty="0" smtClean="0"/>
              <a:t> programs (least privilege)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Kernel detection and compensation (</a:t>
            </a:r>
            <a:r>
              <a:rPr lang="en-US" dirty="0" err="1" smtClean="0"/>
              <a:t>RaceGuard</a:t>
            </a:r>
            <a:r>
              <a:rPr lang="en-US" dirty="0" smtClean="0"/>
              <a:t>)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User-mode dynamic detection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Change the interface</a:t>
            </a:r>
          </a:p>
          <a:p>
            <a:pPr marL="914400" lvl="1" indent="-457200">
              <a:buFont typeface="Tahoma" charset="0"/>
              <a:buAutoNum type="arabicPeriod"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A8D2D8E1-D8B5-034A-ACF6-E07C95E21EB1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 Amplification (Dean)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probability of attacker winning race is p&lt;1,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Essentially, do the access() </a:t>
            </a:r>
            <a:r>
              <a:rPr lang="en-US" i="1" smtClean="0"/>
              <a:t>n </a:t>
            </a:r>
            <a:r>
              <a:rPr lang="en-US" smtClean="0"/>
              <a:t>times and make sure they agree before doing the open()</a:t>
            </a:r>
          </a:p>
          <a:p>
            <a:r>
              <a:rPr lang="en-US" smtClean="0"/>
              <a:t>But what about mazes?</a:t>
            </a:r>
          </a:p>
          <a:p>
            <a:pPr lvl="1"/>
            <a:r>
              <a:rPr lang="en-US" smtClean="0"/>
              <a:t>p  == 1 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372A2D73-3D10-5F47-AEC5-43A71AEBBF33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876550" y="2133600"/>
          <a:ext cx="1943100" cy="817563"/>
        </p:xfrm>
        <a:graphic>
          <a:graphicData uri="http://schemas.openxmlformats.org/presentationml/2006/ole">
            <p:oleObj spid="_x0000_s33794" name="Equation" r:id="rId3" imgW="0" imgH="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2 – (Tsafrir ‘08)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1066800"/>
          </a:xfrm>
        </p:spPr>
        <p:txBody>
          <a:bodyPr/>
          <a:lstStyle/>
          <a:p>
            <a:r>
              <a:rPr lang="en-US" dirty="0" smtClean="0"/>
              <a:t>Idea: Column-oriented traversal in </a:t>
            </a:r>
            <a:r>
              <a:rPr lang="en-US" dirty="0" err="1" smtClean="0"/>
              <a:t>userspace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/a/b/c/...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E912999D-409A-7249-88C3-B90194266D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1371600" y="365760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457200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549658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6172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65760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lang="en-US" sz="2800" b="1" dirty="0" smtClean="0">
                <a:latin typeface="Tahoma" pitchFamily="34" charset="0"/>
              </a:rPr>
              <a:t>b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457200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86000" y="549658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lang="en-US" sz="2800" b="1" dirty="0" smtClean="0">
                <a:latin typeface="Tahoma" pitchFamily="34" charset="0"/>
              </a:rPr>
              <a:t>b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76600" y="365760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lang="en-US" sz="2800" b="1" dirty="0" smtClean="0">
                <a:latin typeface="Tahoma" pitchFamily="34" charset="0"/>
              </a:rPr>
              <a:t>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76600" y="457200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lang="en-US" sz="2800" b="1" dirty="0" smtClean="0">
                <a:latin typeface="Tahoma" pitchFamily="34" charset="0"/>
              </a:rPr>
              <a:t>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276600" y="5496580"/>
            <a:ext cx="457200" cy="5334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lang="en-US" sz="2800" b="1" dirty="0" smtClean="0">
                <a:latin typeface="Tahoma" pitchFamily="34" charset="0"/>
              </a:rPr>
              <a:t>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6200" y="5648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0" y="4734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6200" y="3820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612" y="27387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371600" y="3429000"/>
            <a:ext cx="3276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-227806" y="4915694"/>
            <a:ext cx="266541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978400" y="2667000"/>
            <a:ext cx="3937000" cy="33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Char char="u"/>
              <a:tabLst/>
              <a:defRPr/>
            </a:pP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Insight: hard to force</a:t>
            </a:r>
            <a:r>
              <a:rPr kumimoji="1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scheduling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in same directory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charset="2"/>
              <a:buChar char="u"/>
              <a:tabLst/>
              <a:defRPr/>
            </a:pPr>
            <a:r>
              <a:rPr kumimoji="1" lang="en-US" sz="2800" kern="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Notes:</a:t>
            </a:r>
          </a:p>
          <a:p>
            <a:pPr marL="800100" lvl="1" indent="-342900">
              <a:buFont typeface="Monotype Sorts" charset="2"/>
              <a:buChar char="u"/>
            </a:pPr>
            <a:r>
              <a:rPr kumimoji="1" lang="en-US" sz="2800" kern="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User space</a:t>
            </a:r>
          </a:p>
          <a:p>
            <a:pPr marL="800100" lvl="1" indent="-342900">
              <a:buFont typeface="Monotype Sorts" charset="2"/>
              <a:buChar char="u"/>
            </a:pPr>
            <a:r>
              <a:rPr kumimoji="1" lang="en-US" sz="2800" kern="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sz="2800" kern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</a:t>
            </a:r>
            <a:r>
              <a:rPr kumimoji="1" lang="en-US" sz="2800" kern="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robabilistic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29350"/>
            <a:ext cx="2895600" cy="457200"/>
          </a:xfrm>
          <a:noFill/>
        </p:spPr>
        <p:txBody>
          <a:bodyPr/>
          <a:lstStyle/>
          <a:p>
            <a:pPr algn="ctr"/>
            <a:fld id="{33EDCA58-0170-2442-9DD5-A28CD40EAED3}" type="slidenum">
              <a:rPr lang="en-US" altLang="zh-CN" sz="1400"/>
              <a:pPr algn="ctr"/>
              <a:t>2</a:t>
            </a:fld>
            <a:endParaRPr lang="en-US" altLang="zh-CN" sz="1400"/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Definitions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754563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TOCTTOU</a:t>
            </a:r>
            <a:r>
              <a:rPr lang="en-US" altLang="zh-CN"/>
              <a:t> </a:t>
            </a:r>
            <a:r>
              <a:rPr lang="en-US" altLang="zh-CN">
                <a:latin typeface="Arial" charset="0"/>
              </a:rPr>
              <a:t>–</a:t>
            </a:r>
            <a:r>
              <a:rPr lang="en-US" altLang="zh-CN"/>
              <a:t> Time of Check To Time of Use</a:t>
            </a:r>
          </a:p>
          <a:p>
            <a:r>
              <a:rPr lang="en-US" altLang="zh-CN">
                <a:solidFill>
                  <a:srgbClr val="FF0000"/>
                </a:solidFill>
              </a:rPr>
              <a:t>Check</a:t>
            </a:r>
            <a:r>
              <a:rPr lang="en-US" altLang="zh-CN"/>
              <a:t> </a:t>
            </a:r>
            <a:r>
              <a:rPr lang="en-US" altLang="zh-CN">
                <a:latin typeface="Arial" charset="0"/>
              </a:rPr>
              <a:t>–</a:t>
            </a:r>
            <a:r>
              <a:rPr lang="en-US" altLang="zh-CN"/>
              <a:t> Establish some precondition (invariant), e.g., access permission</a:t>
            </a:r>
          </a:p>
          <a:p>
            <a:r>
              <a:rPr lang="en-US" altLang="zh-CN">
                <a:solidFill>
                  <a:srgbClr val="FF0000"/>
                </a:solidFill>
              </a:rPr>
              <a:t>Use</a:t>
            </a:r>
            <a:r>
              <a:rPr lang="en-US" altLang="zh-CN"/>
              <a:t> </a:t>
            </a:r>
            <a:r>
              <a:rPr lang="en-US" altLang="zh-CN">
                <a:latin typeface="Arial" charset="0"/>
              </a:rPr>
              <a:t>–</a:t>
            </a:r>
            <a:r>
              <a:rPr lang="en-US" altLang="zh-CN"/>
              <a:t> Operate on the object assuming that the invariant is still valid</a:t>
            </a:r>
          </a:p>
          <a:p>
            <a:endParaRPr lang="en-US" altLang="zh-CN"/>
          </a:p>
          <a:p>
            <a:r>
              <a:rPr lang="en-US" altLang="zh-CN"/>
              <a:t>Essentially a race condition</a:t>
            </a:r>
          </a:p>
          <a:p>
            <a:r>
              <a:rPr lang="en-US" altLang="zh-CN"/>
              <a:t>Most famously in the file system, but can occur in any concurrent system</a:t>
            </a:r>
          </a:p>
        </p:txBody>
      </p:sp>
    </p:spTree>
  </p:cSld>
  <p:clrMapOvr>
    <a:masterClrMapping/>
  </p:clrMapOvr>
  <p:transition advTm="4461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Cai</a:t>
            </a:r>
            <a:r>
              <a:rPr lang="en-US" dirty="0" smtClean="0"/>
              <a:t> et al. ‘09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Algorithmic complexity attack on </a:t>
            </a:r>
            <a:r>
              <a:rPr lang="en-US" dirty="0" err="1" smtClean="0"/>
              <a:t>filesystem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Forced victim to be </a:t>
            </a:r>
            <a:r>
              <a:rPr lang="en-US" dirty="0" err="1" smtClean="0"/>
              <a:t>descheduled</a:t>
            </a:r>
            <a:r>
              <a:rPr lang="en-US" dirty="0" smtClean="0"/>
              <a:t> at end of each </a:t>
            </a:r>
            <a:r>
              <a:rPr lang="en-US" dirty="0" err="1" smtClean="0"/>
              <a:t>syscall</a:t>
            </a:r>
            <a:r>
              <a:rPr lang="en-US" dirty="0" smtClean="0"/>
              <a:t> without mazes</a:t>
            </a:r>
          </a:p>
          <a:p>
            <a:pPr lvl="1"/>
            <a:r>
              <a:rPr lang="en-US" dirty="0" smtClean="0"/>
              <a:t>Even in same directory</a:t>
            </a:r>
          </a:p>
          <a:p>
            <a:r>
              <a:rPr lang="en-US" dirty="0" smtClean="0"/>
              <a:t>Paper also includes interesting scheduler priority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dcache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87800" cy="44577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foo</a:t>
            </a:r>
            <a:r>
              <a:rPr lang="en-US" dirty="0" smtClean="0"/>
              <a:t>” hashes to 3</a:t>
            </a:r>
          </a:p>
          <a:p>
            <a:r>
              <a:rPr lang="en-US" dirty="0" smtClean="0"/>
              <a:t>Pollute bucket 3 with garbage</a:t>
            </a:r>
          </a:p>
          <a:p>
            <a:r>
              <a:rPr lang="en-US" dirty="0" smtClean="0"/>
              <a:t>Victim burns </a:t>
            </a:r>
            <a:r>
              <a:rPr lang="en-US" dirty="0" err="1" smtClean="0"/>
              <a:t>timeslice</a:t>
            </a:r>
            <a:r>
              <a:rPr lang="en-US" dirty="0" smtClean="0"/>
              <a:t> traversing very long hash chain</a:t>
            </a:r>
          </a:p>
          <a:p>
            <a:r>
              <a:rPr lang="en-US" dirty="0" smtClean="0"/>
              <a:t>OS schedules attacker at end of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828800"/>
            <a:ext cx="685800" cy="3886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800600" y="2819400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800600" y="3733800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800600" y="4724400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4914900" y="2095500"/>
            <a:ext cx="53340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endCxn id="14" idx="1"/>
          </p:cNvCxnSpPr>
          <p:nvPr/>
        </p:nvCxnSpPr>
        <p:spPr bwMode="auto">
          <a:xfrm>
            <a:off x="5105400" y="3276600"/>
            <a:ext cx="723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5829300" y="3047206"/>
            <a:ext cx="533400" cy="4587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 bwMode="auto">
          <a:xfrm>
            <a:off x="5143500" y="4266406"/>
            <a:ext cx="723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867400" y="4037012"/>
            <a:ext cx="533400" cy="4587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18" name="Straight Arrow Connector 17"/>
          <p:cNvCxnSpPr>
            <a:endCxn id="19" idx="1"/>
          </p:cNvCxnSpPr>
          <p:nvPr/>
        </p:nvCxnSpPr>
        <p:spPr bwMode="auto">
          <a:xfrm>
            <a:off x="5143500" y="5258594"/>
            <a:ext cx="723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867400" y="5029200"/>
            <a:ext cx="533400" cy="4587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  <a:endCxn id="21" idx="1"/>
          </p:cNvCxnSpPr>
          <p:nvPr/>
        </p:nvCxnSpPr>
        <p:spPr bwMode="auto">
          <a:xfrm flipV="1">
            <a:off x="6400800" y="5257006"/>
            <a:ext cx="2667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667500" y="5027612"/>
            <a:ext cx="533400" cy="4587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23" name="Straight Arrow Connector 22"/>
          <p:cNvCxnSpPr>
            <a:stCxn id="21" idx="3"/>
            <a:endCxn id="24" idx="1"/>
          </p:cNvCxnSpPr>
          <p:nvPr/>
        </p:nvCxnSpPr>
        <p:spPr bwMode="auto">
          <a:xfrm>
            <a:off x="7200900" y="5257006"/>
            <a:ext cx="381000" cy="3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7581900" y="5030788"/>
            <a:ext cx="533400" cy="4587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30098" y="50309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8115300" y="5260182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Cai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Disproved intuition about column traversal</a:t>
            </a:r>
          </a:p>
          <a:p>
            <a:r>
              <a:rPr lang="en-US" dirty="0" smtClean="0"/>
              <a:t>Generalization: probabilistic countermeasures unlikely to every work</a:t>
            </a:r>
          </a:p>
          <a:p>
            <a:pPr lvl="1"/>
            <a:r>
              <a:rPr lang="en-US" dirty="0" smtClean="0"/>
              <a:t>Attackers likely to figure out how to single step victim</a:t>
            </a:r>
          </a:p>
          <a:p>
            <a:r>
              <a:rPr lang="en-US" dirty="0" smtClean="0"/>
              <a:t>Deterministic solutions are the only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Tsafrir</a:t>
            </a:r>
            <a:r>
              <a:rPr lang="en-US" dirty="0" smtClean="0"/>
              <a:t> made 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2: Hardness amplification not necessary</a:t>
            </a:r>
          </a:p>
          <a:p>
            <a:r>
              <a:rPr lang="en-US" dirty="0" err="1" smtClean="0"/>
              <a:t>Userspace</a:t>
            </a:r>
            <a:r>
              <a:rPr lang="en-US" dirty="0" smtClean="0"/>
              <a:t> traversal sufficient with *at() calls:</a:t>
            </a:r>
          </a:p>
          <a:p>
            <a:pPr lvl="1">
              <a:buNone/>
            </a:pPr>
            <a:r>
              <a:rPr lang="en-US" dirty="0" smtClean="0"/>
              <a:t>fd1 = open(“/”);</a:t>
            </a:r>
          </a:p>
          <a:p>
            <a:pPr lvl="1">
              <a:buNone/>
            </a:pPr>
            <a:r>
              <a:rPr lang="en-US" dirty="0" err="1" smtClean="0"/>
              <a:t>fstatat</a:t>
            </a:r>
            <a:r>
              <a:rPr lang="en-US" dirty="0" smtClean="0"/>
              <a:t>(fd1, &amp;</a:t>
            </a:r>
            <a:r>
              <a:rPr lang="en-US" dirty="0" err="1" smtClean="0"/>
              <a:t>statbuf</a:t>
            </a:r>
            <a:r>
              <a:rPr lang="en-US" dirty="0" smtClean="0"/>
              <a:t>); </a:t>
            </a:r>
          </a:p>
          <a:p>
            <a:pPr lvl="1">
              <a:buNone/>
            </a:pPr>
            <a:r>
              <a:rPr lang="en-US" dirty="0" smtClean="0"/>
              <a:t>// do some checks</a:t>
            </a:r>
          </a:p>
          <a:p>
            <a:pPr lvl="1">
              <a:buNone/>
            </a:pPr>
            <a:r>
              <a:rPr lang="en-US" dirty="0" smtClean="0"/>
              <a:t>fd2 = </a:t>
            </a:r>
            <a:r>
              <a:rPr lang="en-US" dirty="0" err="1" smtClean="0"/>
              <a:t>openat</a:t>
            </a:r>
            <a:r>
              <a:rPr lang="en-US" dirty="0" smtClean="0"/>
              <a:t>(fd1, “a”);</a:t>
            </a:r>
          </a:p>
          <a:p>
            <a:pPr lvl="1">
              <a:buNone/>
            </a:pPr>
            <a:r>
              <a:rPr lang="en-US" dirty="0" err="1" smtClean="0"/>
              <a:t>fstatat</a:t>
            </a:r>
            <a:r>
              <a:rPr lang="en-US" dirty="0" smtClean="0"/>
              <a:t>(fd2, &amp;</a:t>
            </a:r>
            <a:r>
              <a:rPr lang="en-US" dirty="0" err="1" smtClean="0"/>
              <a:t>statbuf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// more checks</a:t>
            </a:r>
          </a:p>
          <a:p>
            <a:pPr lvl="1">
              <a:buNone/>
            </a:pPr>
            <a:r>
              <a:rPr lang="en-US" dirty="0" smtClean="0"/>
              <a:t>fd3 = </a:t>
            </a:r>
            <a:r>
              <a:rPr lang="en-US" dirty="0" err="1" smtClean="0"/>
              <a:t>openat</a:t>
            </a:r>
            <a:r>
              <a:rPr lang="en-US" dirty="0" smtClean="0"/>
              <a:t>(fd2, “b”);</a:t>
            </a:r>
          </a:p>
          <a:p>
            <a:pPr lvl="1">
              <a:buNone/>
            </a:pPr>
            <a:r>
              <a:rPr lang="en-US" dirty="0" smtClean="0"/>
              <a:t>...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Slower (many more </a:t>
            </a:r>
            <a:r>
              <a:rPr lang="en-US" dirty="0" err="1" smtClean="0"/>
              <a:t>syscalls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Incompatible with exec, O_CREAT</a:t>
            </a:r>
          </a:p>
          <a:p>
            <a:pPr lvl="1"/>
            <a:r>
              <a:rPr lang="en-US" dirty="0" smtClean="0"/>
              <a:t>Re-opens door to temp file attacks</a:t>
            </a:r>
          </a:p>
          <a:p>
            <a:r>
              <a:rPr lang="en-US" dirty="0" smtClean="0"/>
              <a:t>Still requires API changes</a:t>
            </a:r>
          </a:p>
          <a:p>
            <a:pPr lvl="1"/>
            <a:r>
              <a:rPr lang="en-US" dirty="0" err="1" smtClean="0"/>
              <a:t>openat</a:t>
            </a:r>
            <a:r>
              <a:rPr lang="en-US" dirty="0" smtClean="0"/>
              <a:t>(), </a:t>
            </a:r>
            <a:r>
              <a:rPr lang="en-US" dirty="0" err="1" smtClean="0"/>
              <a:t>fstatat</a:t>
            </a:r>
            <a:r>
              <a:rPr lang="en-US" dirty="0" smtClean="0"/>
              <a:t>(),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hard to prevent TOCTTOU?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Tactics: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Static checks for dangerous pairs (compile time)</a:t>
            </a:r>
          </a:p>
          <a:p>
            <a:pPr marL="1314450" lvl="2" indent="-457200">
              <a:buNone/>
            </a:pPr>
            <a:r>
              <a:rPr lang="en-US" dirty="0" smtClean="0">
                <a:solidFill>
                  <a:srgbClr val="FF0000"/>
                </a:solidFill>
              </a:rPr>
              <a:t>- Difficult in practice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Hacks to </a:t>
            </a:r>
            <a:r>
              <a:rPr lang="en-US" dirty="0" err="1" smtClean="0"/>
              <a:t>setuid</a:t>
            </a:r>
            <a:r>
              <a:rPr lang="en-US" dirty="0" smtClean="0"/>
              <a:t> programs (least privilege)</a:t>
            </a:r>
          </a:p>
          <a:p>
            <a:pPr marL="1314450" lvl="2" indent="-457200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chemeClr val="bg2"/>
                </a:solidFill>
              </a:rPr>
              <a:t>Most common fix for single app</a:t>
            </a:r>
            <a:endParaRPr lang="en-US" dirty="0" smtClean="0"/>
          </a:p>
          <a:p>
            <a:pPr marL="914400" lvl="1" indent="-457200">
              <a:buFont typeface="Tahoma" charset="0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Kernel detection and compensation (</a:t>
            </a:r>
            <a:r>
              <a:rPr lang="en-US" strike="sngStrike" dirty="0" err="1" smtClean="0">
                <a:solidFill>
                  <a:srgbClr val="FF0000"/>
                </a:solidFill>
              </a:rPr>
              <a:t>RaceGuard</a:t>
            </a:r>
            <a:r>
              <a:rPr lang="en-US" strike="sngStrike" dirty="0" smtClean="0">
                <a:solidFill>
                  <a:srgbClr val="FF0000"/>
                </a:solidFill>
              </a:rPr>
              <a:t>)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User-mode dynamic detection</a:t>
            </a:r>
          </a:p>
          <a:p>
            <a:pPr marL="1314450" lvl="2" indent="-457200">
              <a:buFont typeface="Tahoma" charset="0"/>
              <a:buAutoNum type="arabicPeriod"/>
            </a:pPr>
            <a:r>
              <a:rPr lang="en-US" strike="sngStrike" dirty="0" smtClean="0">
                <a:solidFill>
                  <a:srgbClr val="FF0000"/>
                </a:solidFill>
              </a:rPr>
              <a:t>Probabilistic</a:t>
            </a:r>
          </a:p>
          <a:p>
            <a:pPr marL="1314450" lvl="2" indent="-457200">
              <a:buFont typeface="Tahoma" charset="0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Deterministic – </a:t>
            </a:r>
            <a:r>
              <a:rPr lang="en-US" dirty="0" smtClean="0">
                <a:solidFill>
                  <a:srgbClr val="FF0000"/>
                </a:solidFill>
              </a:rPr>
              <a:t>Requires API Changes, Incomplete</a:t>
            </a:r>
            <a:endParaRPr lang="en-US" dirty="0" smtClean="0">
              <a:solidFill>
                <a:schemeClr val="bg2"/>
              </a:solidFill>
            </a:endParaRPr>
          </a:p>
          <a:p>
            <a:pPr marL="914400" lvl="1" indent="-457200">
              <a:buFont typeface="Tahoma" charset="0"/>
              <a:buAutoNum type="arabicPeriod"/>
            </a:pPr>
            <a:r>
              <a:rPr lang="en-US" dirty="0" smtClean="0"/>
              <a:t>Change the interface</a:t>
            </a:r>
          </a:p>
          <a:p>
            <a:pPr marL="1314450" lvl="2" indent="-457200"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3366FF"/>
                </a:solidFill>
              </a:rPr>
              <a:t> Most common approach to general problems</a:t>
            </a:r>
            <a:endParaRPr lang="en-US" dirty="0" smtClean="0"/>
          </a:p>
          <a:p>
            <a:pPr marL="914400" lvl="1" indent="-457200">
              <a:buFont typeface="Tahoma" charset="0"/>
              <a:buAutoNum type="arabicPeriod"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A8D2D8E1-D8B5-034A-ACF6-E07C95E21EB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last 2 years, 13 new system calls have been added to Linux to prevent TOCTTOU</a:t>
            </a:r>
          </a:p>
          <a:p>
            <a:pPr lvl="1"/>
            <a:r>
              <a:rPr lang="en-US" smtClean="0"/>
              <a:t>openat, renameat, etc. all take file descriptors</a:t>
            </a:r>
          </a:p>
          <a:p>
            <a:r>
              <a:rPr lang="en-US" smtClean="0"/>
              <a:t>In the last 3 years, new signal handling</a:t>
            </a:r>
          </a:p>
          <a:p>
            <a:pPr lvl="1"/>
            <a:r>
              <a:rPr lang="en-US" smtClean="0"/>
              <a:t>pselect, ppoll change signal mask</a:t>
            </a:r>
          </a:p>
          <a:p>
            <a:r>
              <a:rPr lang="en-US" smtClean="0"/>
              <a:t>Current proposals for close-on-exec flag to the open system call</a:t>
            </a:r>
          </a:p>
          <a:p>
            <a:pPr lvl="1"/>
            <a:r>
              <a:rPr lang="en-US" smtClean="0"/>
              <a:t>Prevents a race between open and fcntl (exploitable in a web browser)</a:t>
            </a:r>
          </a:p>
          <a:p>
            <a:r>
              <a:rPr lang="en-US" smtClean="0">
                <a:solidFill>
                  <a:srgbClr val="FF0000"/>
                </a:solidFill>
              </a:rPr>
              <a:t>Cluttered and complicated APIs are the enemy of secure code</a:t>
            </a:r>
          </a:p>
        </p:txBody>
      </p:sp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Adapting the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358900"/>
            <a:ext cx="8229600" cy="472757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tomic: either the entire transaction succeeds or fails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onsistent: transactions represent a consistent data structure update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solated: partial results are not visible to the rest of the system.  This allows all transactions to be ordered (serialized).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urable: they survive computer failures</a:t>
            </a:r>
          </a:p>
          <a:p>
            <a:pPr eaLnBrk="1" hangingPunct="1"/>
            <a:r>
              <a:rPr lang="en-US" dirty="0" smtClean="0"/>
              <a:t>Transactions help us reason about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3A641-5CDD-4D40-BB64-4934073806DB}" type="slidenum">
              <a:rPr lang="en-US"/>
              <a:pPr/>
              <a:t>28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14400"/>
          </a:xfrm>
        </p:spPr>
        <p:txBody>
          <a:bodyPr/>
          <a:lstStyle/>
          <a:p>
            <a:r>
              <a:rPr lang="en-US"/>
              <a:t>Pseudo-Transactions</a:t>
            </a:r>
            <a:endParaRPr lang="en-US" sz="2400"/>
          </a:p>
        </p:txBody>
      </p:sp>
      <p:sp>
        <p:nvSpPr>
          <p:cNvPr id="39940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r>
              <a:rPr lang="en-US"/>
              <a:t>Observation: many sequences of filesystem operations are intended to be atomic</a:t>
            </a:r>
          </a:p>
          <a:p>
            <a:pPr lvl="1"/>
            <a:r>
              <a:rPr lang="en-US"/>
              <a:t>E.g., nothing should happen betw. access() and open()</a:t>
            </a:r>
          </a:p>
          <a:p>
            <a:r>
              <a:rPr lang="en-US">
                <a:solidFill>
                  <a:schemeClr val="hlink"/>
                </a:solidFill>
              </a:rPr>
              <a:t>Pseudo-transaction</a:t>
            </a:r>
            <a:r>
              <a:rPr lang="en-US"/>
              <a:t>: a sequence of filesystem calls that always behaves as if it were executed in isolation and free from interference</a:t>
            </a:r>
          </a:p>
          <a:p>
            <a:pPr lvl="1"/>
            <a:r>
              <a:rPr lang="en-US"/>
              <a:t>Very well-understood concept in databases</a:t>
            </a:r>
          </a:p>
          <a:p>
            <a:r>
              <a:rPr lang="en-US"/>
              <a:t>Idea: OS should recognize when a file transaction starts and prevent interfering system calls </a:t>
            </a: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6324600" y="1066800"/>
            <a:ext cx="259715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[Tsyrklevich and Yee]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31663B-9F25-9847-9F4B-C67C9B113B97}" type="slidenum">
              <a:rPr lang="en-US"/>
              <a:pPr/>
              <a:t>29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Tsyrklevich-Yee System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en-US"/>
              <a:t>Look at </a:t>
            </a:r>
            <a:r>
              <a:rPr lang="en-US">
                <a:solidFill>
                  <a:schemeClr val="hlink"/>
                </a:solidFill>
              </a:rPr>
              <a:t>2-call sequences</a:t>
            </a:r>
            <a:r>
              <a:rPr lang="en-US"/>
              <a:t> of filesystem calls</a:t>
            </a:r>
          </a:p>
          <a:p>
            <a:pPr lvl="1"/>
            <a:r>
              <a:rPr lang="en-US"/>
              <a:t>Implemented as a kernel module</a:t>
            </a:r>
          </a:p>
          <a:p>
            <a:r>
              <a:rPr lang="en-US"/>
              <a:t>Assume that first call starts a pseudo-transaction, second call ends it</a:t>
            </a:r>
          </a:p>
          <a:p>
            <a:pPr lvl="1"/>
            <a:r>
              <a:rPr lang="en-US"/>
              <a:t>Also need to time out misidentified transaction starts</a:t>
            </a:r>
          </a:p>
          <a:p>
            <a:r>
              <a:rPr lang="en-US"/>
              <a:t>Treat all filesystem operations originating from the same process as part of same transaction</a:t>
            </a:r>
          </a:p>
          <a:p>
            <a:pPr lvl="1"/>
            <a:r>
              <a:rPr lang="en-US"/>
              <a:t>Assume process doesn’t maliciously interfere with its own filesystem access</a:t>
            </a:r>
          </a:p>
          <a:p>
            <a:pPr lvl="1"/>
            <a:r>
              <a:rPr lang="en-US"/>
              <a:t>Assume fork()’d children run the same process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3934BD6-7701-7C46-965A-64D4D34AF9B0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System Security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/>
              <a:t>Access control: user should only be able to access a file if he has the permission to do so</a:t>
            </a:r>
          </a:p>
          <a:p>
            <a:r>
              <a:rPr lang="en-US"/>
              <a:t>But what if user is running as setuid-root?</a:t>
            </a:r>
          </a:p>
          <a:p>
            <a:pPr lvl="1"/>
            <a:r>
              <a:rPr lang="en-US"/>
              <a:t>E.g., a printing program is usually setuid-root in order to access the printer device</a:t>
            </a:r>
          </a:p>
          <a:p>
            <a:pPr lvl="2"/>
            <a:r>
              <a:rPr lang="en-US"/>
              <a:t>Runs “as if” the user had root privileges</a:t>
            </a:r>
          </a:p>
          <a:p>
            <a:pPr lvl="1"/>
            <a:r>
              <a:rPr lang="en-US"/>
              <a:t>But a root user can access any file!</a:t>
            </a:r>
          </a:p>
          <a:p>
            <a:pPr lvl="1"/>
            <a:r>
              <a:rPr lang="en-US"/>
              <a:t>How does the printing program know that the user has the right to read (and print) any given file?</a:t>
            </a:r>
          </a:p>
          <a:p>
            <a:r>
              <a:rPr lang="en-US"/>
              <a:t>UNIX has a special </a:t>
            </a:r>
            <a:r>
              <a:rPr lang="en-US">
                <a:solidFill>
                  <a:schemeClr val="hlink"/>
                </a:solidFill>
              </a:rPr>
              <a:t>access()</a:t>
            </a:r>
            <a:r>
              <a:rPr lang="en-US"/>
              <a:t>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…Also destroyed by </a:t>
            </a:r>
            <a:r>
              <a:rPr lang="en-US" dirty="0" err="1" smtClean="0"/>
              <a:t>Cai</a:t>
            </a:r>
            <a:r>
              <a:rPr lang="en-US" dirty="0" smtClean="0"/>
              <a:t> et al. ‘09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has finite resources to track </a:t>
            </a:r>
            <a:r>
              <a:rPr lang="en-US" dirty="0" err="1" smtClean="0"/>
              <a:t>fs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Idea: pollute the cache with enough garbage to evict first operation</a:t>
            </a:r>
          </a:p>
          <a:p>
            <a:pPr lvl="1"/>
            <a:r>
              <a:rPr lang="en-US" dirty="0" smtClean="0"/>
              <a:t>Or manipulate scheduling for false timeout</a:t>
            </a:r>
          </a:p>
          <a:p>
            <a:r>
              <a:rPr lang="en-US" dirty="0" smtClean="0"/>
              <a:t>Varies by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06778D8-795B-B647-9518-ED12C836308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System Transactions – SOSP ‘09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62462"/>
          </a:xfrm>
        </p:spPr>
        <p:txBody>
          <a:bodyPr/>
          <a:lstStyle/>
          <a:p>
            <a:pPr eaLnBrk="1" hangingPunct="1"/>
            <a:r>
              <a:rPr lang="en-US" smtClean="0"/>
              <a:t>New system calls for transactions</a:t>
            </a:r>
          </a:p>
          <a:p>
            <a:pPr lvl="1" eaLnBrk="1" hangingPunct="1"/>
            <a:r>
              <a:rPr lang="en-US" smtClean="0"/>
              <a:t>sys_xbegin</a:t>
            </a:r>
          </a:p>
          <a:p>
            <a:pPr lvl="1" eaLnBrk="1" hangingPunct="1"/>
            <a:r>
              <a:rPr lang="en-US" smtClean="0"/>
              <a:t>sys_xend</a:t>
            </a:r>
          </a:p>
          <a:p>
            <a:pPr lvl="1" eaLnBrk="1" hangingPunct="1"/>
            <a:r>
              <a:rPr lang="en-US" smtClean="0"/>
              <a:t>sys_xabort</a:t>
            </a:r>
          </a:p>
          <a:p>
            <a:pPr eaLnBrk="1" hangingPunct="1"/>
            <a:r>
              <a:rPr lang="en-US" smtClean="0"/>
              <a:t>System calls within an active transaction</a:t>
            </a:r>
          </a:p>
          <a:p>
            <a:pPr lvl="1" eaLnBrk="1" hangingPunct="1"/>
            <a:r>
              <a:rPr lang="en-US" smtClean="0"/>
              <a:t>atomic: all or nothing</a:t>
            </a:r>
          </a:p>
          <a:p>
            <a:pPr lvl="1" eaLnBrk="1" hangingPunct="1"/>
            <a:r>
              <a:rPr lang="en-US" smtClean="0"/>
              <a:t>isolated: partial results invisible</a:t>
            </a:r>
          </a:p>
          <a:p>
            <a:pPr eaLnBrk="1" hangingPunct="1"/>
            <a:r>
              <a:rPr lang="en-US" smtClean="0"/>
              <a:t>Easy to adopt, just wrap code with transactions</a:t>
            </a:r>
          </a:p>
          <a:p>
            <a:pPr eaLnBrk="1" hangingPunct="1"/>
            <a:r>
              <a:rPr lang="en-US" smtClean="0"/>
              <a:t>Deterministic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29350"/>
            <a:ext cx="2895600" cy="457200"/>
          </a:xfrm>
          <a:noFill/>
        </p:spPr>
        <p:txBody>
          <a:bodyPr/>
          <a:lstStyle/>
          <a:p>
            <a:pPr algn="ctr"/>
            <a:fld id="{2744FE36-BFE7-674D-82DF-7409156ABD1F}" type="slidenum">
              <a:rPr lang="en-US" altLang="zh-CN" sz="1400"/>
              <a:pPr algn="ctr"/>
              <a:t>32</a:t>
            </a:fld>
            <a:endParaRPr lang="en-US" altLang="zh-CN" sz="1400"/>
          </a:p>
        </p:txBody>
      </p:sp>
      <p:sp>
        <p:nvSpPr>
          <p:cNvPr id="440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TOCTTOU Example Redux</a:t>
            </a:r>
          </a:p>
        </p:txBody>
      </p:sp>
      <p:sp>
        <p:nvSpPr>
          <p:cNvPr id="44036" name="Content Placeholder 5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36625"/>
          </a:xfrm>
        </p:spPr>
        <p:txBody>
          <a:bodyPr/>
          <a:lstStyle/>
          <a:p>
            <a:r>
              <a:rPr lang="en-US" smtClean="0"/>
              <a:t>Attack ordered before or after check and use</a:t>
            </a:r>
          </a:p>
          <a:p>
            <a:pPr lvl="1"/>
            <a:r>
              <a:rPr lang="en-US" smtClean="0"/>
              <a:t>System transactions save the day</a:t>
            </a: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16000" y="3479800"/>
            <a:ext cx="275272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sys_xbegin()</a:t>
            </a:r>
            <a:r>
              <a:rPr lang="en-US"/>
              <a:t>;</a:t>
            </a:r>
          </a:p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if(access(“foo”)) {</a:t>
            </a:r>
          </a:p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  fd = open(“foo”);</a:t>
            </a:r>
          </a:p>
          <a:p>
            <a:pPr>
              <a:buFontTx/>
              <a:buNone/>
            </a:pP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sys_xend();</a:t>
            </a:r>
            <a:endParaRPr lang="en-US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  …</a:t>
            </a:r>
          </a:p>
        </p:txBody>
      </p:sp>
      <p:sp>
        <p:nvSpPr>
          <p:cNvPr id="44038" name="TextBox 7"/>
          <p:cNvSpPr txBox="1">
            <a:spLocks noChangeArrowheads="1"/>
          </p:cNvSpPr>
          <p:nvPr/>
        </p:nvSpPr>
        <p:spPr bwMode="auto">
          <a:xfrm>
            <a:off x="1849438" y="2519363"/>
            <a:ext cx="1017587" cy="461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Victim</a:t>
            </a:r>
          </a:p>
        </p:txBody>
      </p:sp>
      <p:sp>
        <p:nvSpPr>
          <p:cNvPr id="44039" name="TextBox 8"/>
          <p:cNvSpPr txBox="1">
            <a:spLocks noChangeArrowheads="1"/>
          </p:cNvSpPr>
          <p:nvPr/>
        </p:nvSpPr>
        <p:spPr bwMode="auto">
          <a:xfrm>
            <a:off x="5608638" y="2489200"/>
            <a:ext cx="1312862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Attacker</a:t>
            </a:r>
          </a:p>
        </p:txBody>
      </p:sp>
      <p:sp>
        <p:nvSpPr>
          <p:cNvPr id="44040" name="TextBox 9"/>
          <p:cNvSpPr txBox="1">
            <a:spLocks noChangeArrowheads="1"/>
          </p:cNvSpPr>
          <p:nvPr/>
        </p:nvSpPr>
        <p:spPr bwMode="auto">
          <a:xfrm>
            <a:off x="4683125" y="3003550"/>
            <a:ext cx="388302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symlink(“secret”,“foo”);</a:t>
            </a:r>
          </a:p>
          <a:p>
            <a:pPr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symlink(“secret”,”foo”);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2765425" y="4543425"/>
            <a:ext cx="3079750" cy="4445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3505200" y="5715000"/>
            <a:ext cx="777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time</a:t>
            </a:r>
          </a:p>
        </p:txBody>
      </p:sp>
    </p:spTree>
  </p:cSld>
  <p:clrMapOvr>
    <a:masterClrMapping/>
  </p:clrMapOvr>
  <p:transition advTm="4461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29350"/>
            <a:ext cx="2895600" cy="457200"/>
          </a:xfrm>
          <a:noFill/>
        </p:spPr>
        <p:txBody>
          <a:bodyPr/>
          <a:lstStyle/>
          <a:p>
            <a:pPr algn="ctr"/>
            <a:fld id="{B1E694F9-80BD-534C-ADD3-0CB8C3CAC67A}" type="slidenum">
              <a:rPr lang="en-US" altLang="zh-CN" sz="1400"/>
              <a:pPr algn="ctr"/>
              <a:t>33</a:t>
            </a:fld>
            <a:endParaRPr lang="en-US" altLang="zh-CN" sz="1400"/>
          </a:p>
        </p:txBody>
      </p:sp>
      <p:sp>
        <p:nvSpPr>
          <p:cNvPr id="460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</a:p>
        </p:txBody>
      </p:sp>
      <p:sp>
        <p:nvSpPr>
          <p:cNvPr id="46084" name="Content Placeholder 5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086225"/>
          </a:xfrm>
        </p:spPr>
        <p:txBody>
          <a:bodyPr/>
          <a:lstStyle/>
          <a:p>
            <a:r>
              <a:rPr lang="en-US" dirty="0" smtClean="0"/>
              <a:t>A version of Linux 2.6.22 modified to support system transactions</a:t>
            </a:r>
          </a:p>
          <a:p>
            <a:pPr lvl="1"/>
            <a:r>
              <a:rPr lang="en-US" dirty="0" smtClean="0"/>
              <a:t>Affectionately called </a:t>
            </a:r>
            <a:r>
              <a:rPr lang="en-US" dirty="0" err="1" smtClean="0"/>
              <a:t>TxOS</a:t>
            </a:r>
            <a:endParaRPr lang="en-US" dirty="0" smtClean="0"/>
          </a:p>
          <a:p>
            <a:pPr lvl="1"/>
            <a:r>
              <a:rPr lang="en-US" dirty="0" smtClean="0"/>
              <a:t>Runs on commodity hardware</a:t>
            </a:r>
          </a:p>
          <a:p>
            <a:pPr lvl="1"/>
            <a:r>
              <a:rPr lang="en-US" dirty="0" smtClean="0"/>
              <a:t>Supports a range of system calls </a:t>
            </a:r>
          </a:p>
          <a:p>
            <a:pPr lvl="2"/>
            <a:r>
              <a:rPr lang="en-US" dirty="0" err="1" smtClean="0"/>
              <a:t>fs</a:t>
            </a:r>
            <a:r>
              <a:rPr lang="en-US" dirty="0" smtClean="0"/>
              <a:t>, memory allocation, fork, signals</a:t>
            </a:r>
          </a:p>
          <a:p>
            <a:r>
              <a:rPr lang="en-US" dirty="0" smtClean="0"/>
              <a:t>Reasonably efficient</a:t>
            </a:r>
          </a:p>
          <a:p>
            <a:pPr lvl="1"/>
            <a:r>
              <a:rPr lang="en-US" dirty="0" smtClean="0"/>
              <a:t>Benchmark overheads: 1-2x</a:t>
            </a:r>
          </a:p>
          <a:p>
            <a:pPr lvl="1"/>
            <a:r>
              <a:rPr lang="en-US" dirty="0" smtClean="0"/>
              <a:t>Some speedups!</a:t>
            </a:r>
          </a:p>
        </p:txBody>
      </p:sp>
    </p:spTree>
  </p:cSld>
  <p:clrMapOvr>
    <a:masterClrMapping/>
  </p:clrMapOvr>
  <p:transition advTm="4461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porterde@cs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C2C67F01-EF99-CB4D-87A6-B976F2350899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Content Placeholder 3" descr="overhead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41488" y="1674813"/>
            <a:ext cx="5661025" cy="4138612"/>
          </a:xfrm>
        </p:spPr>
      </p:pic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Preventing TOCTTOU 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7A7E311-DF77-8F4F-9939-64E32BE2C22E}" type="slidenum">
              <a:rPr lang="en-US"/>
              <a:pPr/>
              <a:t>36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Setuid-Root File Access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517525" y="1709738"/>
            <a:ext cx="8018463" cy="3524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// Assume this is running inside some setuid-root program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void foo(char *filename) {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int fd;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if (access(filename, R_OK) != 0)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   exit(1);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fd=open(filename, O_RDONLY);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… do something with fd …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5486400" y="2590800"/>
            <a:ext cx="2286000" cy="457200"/>
          </a:xfrm>
          <a:prstGeom prst="wedgeRectCallout">
            <a:avLst>
              <a:gd name="adj1" fmla="val -83125"/>
              <a:gd name="adj2" fmla="val 6423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Check if user has the permission to read this file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4724400" y="4572000"/>
            <a:ext cx="2286000" cy="304800"/>
          </a:xfrm>
          <a:prstGeom prst="wedgeRectCallout">
            <a:avLst>
              <a:gd name="adj1" fmla="val -51458"/>
              <a:gd name="adj2" fmla="val -109898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Open file for reading</a:t>
            </a:r>
          </a:p>
        </p:txBody>
      </p:sp>
      <p:sp>
        <p:nvSpPr>
          <p:cNvPr id="1378310" name="AutoShape 6"/>
          <p:cNvSpPr>
            <a:spLocks noChangeArrowheads="1"/>
          </p:cNvSpPr>
          <p:nvPr/>
        </p:nvSpPr>
        <p:spPr bwMode="auto">
          <a:xfrm>
            <a:off x="5410200" y="3581400"/>
            <a:ext cx="2286000" cy="685800"/>
          </a:xfrm>
          <a:prstGeom prst="wedgeRectCallout">
            <a:avLst>
              <a:gd name="adj1" fmla="val -75208"/>
              <a:gd name="adj2" fmla="val -1620"/>
            </a:avLst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What if the file to which filename points changed </a:t>
            </a:r>
            <a:r>
              <a:rPr lang="en-US" sz="1400" b="1">
                <a:solidFill>
                  <a:schemeClr val="tx1"/>
                </a:solidFill>
              </a:rPr>
              <a:t>right here</a:t>
            </a:r>
            <a:r>
              <a:rPr lang="en-US" sz="1400">
                <a:solidFill>
                  <a:schemeClr val="tx1"/>
                </a:solidFill>
              </a:rPr>
              <a:t>?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378311" name="Text Box 7"/>
          <p:cNvSpPr txBox="1">
            <a:spLocks noChangeArrowheads="1"/>
          </p:cNvSpPr>
          <p:nvPr/>
        </p:nvSpPr>
        <p:spPr bwMode="auto">
          <a:xfrm>
            <a:off x="1841500" y="5367338"/>
            <a:ext cx="5038725" cy="904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/>
              <a:t>This is known as a </a:t>
            </a:r>
            <a:r>
              <a:rPr lang="en-US">
                <a:solidFill>
                  <a:schemeClr val="hlink"/>
                </a:solidFill>
              </a:rPr>
              <a:t>TOCTTOU</a:t>
            </a:r>
            <a:r>
              <a:rPr lang="en-US"/>
              <a:t> attack</a:t>
            </a:r>
          </a:p>
          <a:p>
            <a:pPr algn="ctr">
              <a:buFontTx/>
              <a:buNone/>
            </a:pPr>
            <a:r>
              <a:rPr lang="en-US"/>
              <a:t>(“Time of Check To Time of Use”)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10" grpId="0" animBg="1"/>
      <p:bldP spid="13783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4A215E-8459-1047-99FE-5DDC72A0DB37}" type="slidenum">
              <a:rPr lang="en-US"/>
              <a:pPr/>
              <a:t>37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/>
              <a:t>Fixing Race Conditions</a:t>
            </a:r>
          </a:p>
        </p:txBody>
      </p:sp>
      <p:sp>
        <p:nvSpPr>
          <p:cNvPr id="51204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r>
              <a:rPr lang="en-US"/>
              <a:t>Unsafe sequence has been detected.  What now?</a:t>
            </a:r>
          </a:p>
          <a:p>
            <a:r>
              <a:rPr lang="en-US"/>
              <a:t>Roll back to state before transaction</a:t>
            </a:r>
          </a:p>
          <a:p>
            <a:pPr lvl="1"/>
            <a:r>
              <a:rPr lang="en-US"/>
              <a:t>Requires a heavy-duty file system</a:t>
            </a:r>
          </a:p>
          <a:p>
            <a:r>
              <a:rPr lang="en-US"/>
              <a:t>Lock out other processes when a “critical section” of filesystem operations is being executed</a:t>
            </a:r>
          </a:p>
          <a:p>
            <a:pPr lvl="1"/>
            <a:r>
              <a:rPr lang="en-US"/>
              <a:t>How to identify critical sections?</a:t>
            </a:r>
          </a:p>
          <a:p>
            <a:pPr lvl="1"/>
            <a:r>
              <a:rPr lang="en-US"/>
              <a:t>One process gets a lock on entire filesystem (bad idea)</a:t>
            </a:r>
          </a:p>
          <a:p>
            <a:r>
              <a:rPr lang="en-US">
                <a:solidFill>
                  <a:schemeClr val="hlink"/>
                </a:solidFill>
              </a:rPr>
              <a:t>“Delay-lock”</a:t>
            </a:r>
            <a:r>
              <a:rPr lang="en-US"/>
              <a:t>: temporarily delay other processes trying to access a locked file</a:t>
            </a:r>
          </a:p>
          <a:p>
            <a:pPr lvl="1"/>
            <a:r>
              <a:rPr lang="en-US"/>
              <a:t>How to calculate the right delay?  What if attacker wakes up before victim completes his file operation?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5608749-C82B-A045-91C8-E07C165C21F5}" type="slidenum">
              <a:rPr lang="en-US"/>
              <a:pPr/>
              <a:t>38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Allow</a:t>
            </a:r>
            <a:r>
              <a:rPr lang="en-US"/>
              <a:t> every 2-call sequence </a:t>
            </a:r>
            <a:r>
              <a:rPr lang="en-US" u="sng"/>
              <a:t>except</a:t>
            </a:r>
            <a:r>
              <a:rPr lang="en-US"/>
              <a:t> these:</a:t>
            </a:r>
          </a:p>
          <a:p>
            <a:pPr>
              <a:buFont typeface="Monotype Sorts" charset="2"/>
              <a:buNone/>
            </a:pPr>
            <a:endParaRPr lang="en-US"/>
          </a:p>
          <a:p>
            <a:pPr>
              <a:buFont typeface="Monotype Sorts" charset="2"/>
              <a:buNone/>
            </a:pPr>
            <a:r>
              <a:rPr lang="en-US">
                <a:solidFill>
                  <a:srgbClr val="FF0000"/>
                </a:solidFill>
              </a:rPr>
              <a:t>ACCESS REMOVE</a:t>
            </a:r>
          </a:p>
          <a:p>
            <a:pPr>
              <a:buFont typeface="Monotype Sorts" charset="2"/>
              <a:buNone/>
            </a:pPr>
            <a:r>
              <a:rPr lang="en-US">
                <a:solidFill>
                  <a:srgbClr val="FF0000"/>
                </a:solidFill>
              </a:rPr>
              <a:t>CHDIR REMOVE</a:t>
            </a:r>
          </a:p>
          <a:p>
            <a:pPr>
              <a:buFont typeface="Monotype Sorts" charset="2"/>
              <a:buNone/>
            </a:pPr>
            <a:r>
              <a:rPr lang="en-US">
                <a:solidFill>
                  <a:srgbClr val="FF0000"/>
                </a:solidFill>
              </a:rPr>
              <a:t>EXEC REMOVE</a:t>
            </a:r>
          </a:p>
          <a:p>
            <a:pPr>
              <a:buFont typeface="Monotype Sorts" charset="2"/>
              <a:buNone/>
            </a:pP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where REMOVE = UNLINK | RMDIR | RENAME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Allow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E2E53-F94A-C34E-9CCA-3F1B423159C3}" type="slidenum">
              <a:rPr lang="en-US"/>
              <a:pPr/>
              <a:t>39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Deny</a:t>
            </a:r>
            <a:r>
              <a:rPr lang="en-US"/>
              <a:t> any 2-call sequence </a:t>
            </a:r>
            <a:r>
              <a:rPr lang="en-US" u="sng"/>
              <a:t>except</a:t>
            </a:r>
            <a:r>
              <a:rPr lang="en-US"/>
              <a:t> these: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endParaRPr lang="en-US"/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PERMIT(OPEN_RW,		OPEN_RW | ACCESS | UTIMES | CHDIR | EXEC |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				UNLINK | READLINK | CHMOD | CHOWN | RENAME)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PERMIT(OPEN_CREAT,	OPEN_RW | ACCESS | UTIMES | CHDIR | EXEC |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				RENAME_FROM)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PERMIT(ACCESS,		OPEN_RW | ACCESS | UTIMES | CHDIR | EXEC)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PERMIT(EXEC,		OPEN_READ | EXEC)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PERMIT(CHDIR,		OPEN_READ | CHDIR | ACCESS | READLINK)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PERMIT(RENAME_FROM,	OPEN_RW | ACCESS | UNLINK | RENAME_FROM)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PERMIT(RENAME_TO,	OPEN_RW)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PERMIT(CHMOD | CHOWN,	OPEN_RW | ACCESS | CHMOD | CHOWN)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PERMIT(UTIMES,		OPEN_RW | ACCESS | CHMOD | CHOWN)</a:t>
            </a:r>
          </a:p>
          <a:p>
            <a:pPr>
              <a:buFont typeface="Monotype Sorts" charset="2"/>
              <a:buNone/>
            </a:pPr>
            <a:r>
              <a:rPr lang="en-US" sz="1600">
                <a:solidFill>
                  <a:srgbClr val="33CC33"/>
                </a:solidFill>
              </a:rPr>
              <a:t>PERMIT(READLINK,		READLINK)</a:t>
            </a:r>
          </a:p>
          <a:p>
            <a:pPr>
              <a:buFont typeface="Monotype Sorts" charset="2"/>
              <a:buNone/>
            </a:pPr>
            <a:endParaRPr lang="en-US" sz="1600">
              <a:solidFill>
                <a:srgbClr val="33CC33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Deny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29350"/>
            <a:ext cx="2895600" cy="457200"/>
          </a:xfrm>
          <a:noFill/>
        </p:spPr>
        <p:txBody>
          <a:bodyPr/>
          <a:lstStyle/>
          <a:p>
            <a:pPr algn="ctr"/>
            <a:fld id="{365B664B-DE9A-1A44-B927-4E5771A3B00D}" type="slidenum">
              <a:rPr lang="en-US" altLang="zh-CN" sz="1400"/>
              <a:pPr algn="ctr"/>
              <a:t>4</a:t>
            </a:fld>
            <a:endParaRPr lang="en-US" altLang="zh-CN" sz="1400"/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 smtClean="0"/>
              <a:t>TOCTTOU Example – setuid </a:t>
            </a:r>
          </a:p>
        </p:txBody>
      </p:sp>
      <p:sp>
        <p:nvSpPr>
          <p:cNvPr id="20484" name="Content Placeholder 5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1343025"/>
          </a:xfrm>
        </p:spPr>
        <p:txBody>
          <a:bodyPr/>
          <a:lstStyle/>
          <a:p>
            <a:r>
              <a:rPr lang="en-US" smtClean="0"/>
              <a:t>Victim checks file, if its good, opens it</a:t>
            </a:r>
          </a:p>
          <a:p>
            <a:r>
              <a:rPr lang="en-US" smtClean="0"/>
              <a:t>Attacker changes interpretation of file name</a:t>
            </a:r>
          </a:p>
          <a:p>
            <a:r>
              <a:rPr lang="en-US" smtClean="0"/>
              <a:t>Victim reads secret file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16000" y="3343275"/>
            <a:ext cx="3300413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if(access(“foo”)) {</a:t>
            </a:r>
          </a:p>
          <a:p>
            <a:pPr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  fd = open(“foo”);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  read(fd,…);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  …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1849438" y="2794000"/>
            <a:ext cx="1017587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Victim</a:t>
            </a: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5608638" y="2794000"/>
            <a:ext cx="1312862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Attacker</a:t>
            </a:r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4683125" y="3424238"/>
            <a:ext cx="41100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symlink(“secret”, “foo”);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3001962" y="4659313"/>
            <a:ext cx="2632075" cy="1905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2"/>
          <p:cNvSpPr txBox="1">
            <a:spLocks noChangeArrowheads="1"/>
          </p:cNvSpPr>
          <p:nvPr/>
        </p:nvSpPr>
        <p:spPr bwMode="auto">
          <a:xfrm>
            <a:off x="4343400" y="5715000"/>
            <a:ext cx="777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time</a:t>
            </a:r>
          </a:p>
        </p:txBody>
      </p:sp>
    </p:spTree>
  </p:cSld>
  <p:clrMapOvr>
    <a:masterClrMapping/>
  </p:clrMapOvr>
  <p:transition advTm="4461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4526F9-B568-5C40-B06E-F78E7A627390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5163" cy="914400"/>
          </a:xfrm>
        </p:spPr>
        <p:txBody>
          <a:bodyPr/>
          <a:lstStyle/>
          <a:p>
            <a:r>
              <a:rPr lang="en-US"/>
              <a:t>access()/open() Exploit</a:t>
            </a:r>
          </a:p>
        </p:txBody>
      </p:sp>
      <p:sp>
        <p:nvSpPr>
          <p:cNvPr id="22532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US" sz="2400"/>
              <a:t>Goal: trick setuid-root program into opening a normally inaccessible file</a:t>
            </a:r>
          </a:p>
          <a:p>
            <a:r>
              <a:rPr lang="en-US" sz="2400"/>
              <a:t>Create a symbolic link to a harmless user file</a:t>
            </a:r>
          </a:p>
          <a:p>
            <a:pPr lvl="1"/>
            <a:r>
              <a:rPr lang="en-US"/>
              <a:t>access() will say that file is Ok to read</a:t>
            </a:r>
          </a:p>
          <a:p>
            <a:r>
              <a:rPr lang="en-US" sz="2400">
                <a:solidFill>
                  <a:schemeClr val="hlink"/>
                </a:solidFill>
              </a:rPr>
              <a:t>After access(), but before open()</a:t>
            </a:r>
            <a:r>
              <a:rPr lang="en-US" sz="2400"/>
              <a:t> switch symbolic link to point to /etc/shadow</a:t>
            </a:r>
          </a:p>
          <a:p>
            <a:pPr lvl="1"/>
            <a:r>
              <a:rPr lang="en-US"/>
              <a:t>/etc/shadow is a root-readable password file</a:t>
            </a:r>
          </a:p>
          <a:p>
            <a:r>
              <a:rPr lang="en-US" sz="2400"/>
              <a:t>Attack program must run </a:t>
            </a:r>
            <a:r>
              <a:rPr lang="en-US" sz="2400" u="sng"/>
              <a:t>concurrently</a:t>
            </a:r>
            <a:r>
              <a:rPr lang="en-US" sz="2400"/>
              <a:t> with the victim and switch the link at exactly the right time</a:t>
            </a:r>
          </a:p>
          <a:p>
            <a:pPr lvl="1"/>
            <a:r>
              <a:rPr lang="en-US"/>
              <a:t>Interrupt victim between access() and open()</a:t>
            </a:r>
          </a:p>
          <a:p>
            <a:pPr lvl="1"/>
            <a:r>
              <a:rPr lang="en-US"/>
              <a:t>How easy is this in practice?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43CE7B3-2C6F-D448-A00F-D18C9EE42E6C}" type="slidenum">
              <a:rPr lang="en-US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5163" cy="914400"/>
          </a:xfrm>
        </p:spPr>
        <p:txBody>
          <a:bodyPr/>
          <a:lstStyle/>
          <a:p>
            <a:r>
              <a:rPr lang="en-US"/>
              <a:t>Broken passwd				</a:t>
            </a:r>
            <a:endParaRPr lang="en-US" sz="2400"/>
          </a:p>
        </p:txBody>
      </p:sp>
      <p:sp>
        <p:nvSpPr>
          <p:cNvPr id="23556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 marL="533400" indent="-533400"/>
            <a:r>
              <a:rPr lang="en-US"/>
              <a:t>Password update program on HP/UX and SunOS (circa 1996)</a:t>
            </a:r>
          </a:p>
          <a:p>
            <a:pPr marL="533400" indent="-533400"/>
            <a:r>
              <a:rPr lang="en-US"/>
              <a:t>When invoked with password file as argument…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Open password file and read the entry for the invoking user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Create and open temporary file called ptmp in the same directory as password file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Open password file again, update contents and copy into ptmp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Close both password file and ptmp, rename ptmp to be the password file</a:t>
            </a:r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546975" y="1066800"/>
            <a:ext cx="1128713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[Bishop]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6E046A6-693C-8748-A583-5A48674A22B1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5163" cy="914400"/>
          </a:xfrm>
        </p:spPr>
        <p:txBody>
          <a:bodyPr/>
          <a:lstStyle/>
          <a:p>
            <a:r>
              <a:rPr lang="en-US"/>
              <a:t>TOCTTOU Attack on passwd</a:t>
            </a:r>
            <a:endParaRPr lang="en-US" sz="3600"/>
          </a:p>
        </p:txBody>
      </p:sp>
      <p:sp>
        <p:nvSpPr>
          <p:cNvPr id="24580" name="AutoShape 3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 marL="533400" indent="-533400">
              <a:buFont typeface="Monotype Sorts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Create our own subdirectory </a:t>
            </a:r>
            <a:r>
              <a:rPr lang="en-US" sz="2000">
                <a:solidFill>
                  <a:schemeClr val="folHlink"/>
                </a:solidFill>
              </a:rPr>
              <a:t>FakePwd</a:t>
            </a:r>
            <a:r>
              <a:rPr lang="en-US" sz="2000">
                <a:solidFill>
                  <a:srgbClr val="FF0000"/>
                </a:solidFill>
              </a:rPr>
              <a:t> and fake password file </a:t>
            </a:r>
            <a:r>
              <a:rPr lang="en-US" sz="2000">
                <a:solidFill>
                  <a:schemeClr val="folHlink"/>
                </a:solidFill>
              </a:rPr>
              <a:t>pwdfile</a:t>
            </a:r>
            <a:r>
              <a:rPr lang="en-US" sz="2000">
                <a:solidFill>
                  <a:srgbClr val="FF0000"/>
                </a:solidFill>
              </a:rPr>
              <a:t> with blank root password; create symbolic link </a:t>
            </a:r>
            <a:r>
              <a:rPr lang="en-US" sz="2000">
                <a:solidFill>
                  <a:schemeClr val="folHlink"/>
                </a:solidFill>
              </a:rPr>
              <a:t>lnk-&gt;FakePwd</a:t>
            </a:r>
            <a:r>
              <a:rPr lang="en-US" sz="2000">
                <a:solidFill>
                  <a:srgbClr val="FF0000"/>
                </a:solidFill>
              </a:rPr>
              <a:t>; run passwd on </a:t>
            </a:r>
            <a:r>
              <a:rPr lang="en-US" sz="2000">
                <a:solidFill>
                  <a:schemeClr val="folHlink"/>
                </a:solidFill>
              </a:rPr>
              <a:t>lnk/pwdfile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/>
              <a:t>1. Open password file and read the entry for the invoking user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Change </a:t>
            </a:r>
            <a:r>
              <a:rPr lang="en-US" sz="2000">
                <a:solidFill>
                  <a:schemeClr val="folHlink"/>
                </a:solidFill>
              </a:rPr>
              <a:t>lnk-&gt;RealPwd</a:t>
            </a:r>
            <a:r>
              <a:rPr lang="en-US" sz="2000">
                <a:solidFill>
                  <a:srgbClr val="FF0000"/>
                </a:solidFill>
              </a:rPr>
              <a:t> to point to real password directory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/>
              <a:t>2. Create and open temporary file called </a:t>
            </a:r>
            <a:r>
              <a:rPr lang="en-US" sz="2000">
                <a:solidFill>
                  <a:schemeClr val="folHlink"/>
                </a:solidFill>
              </a:rPr>
              <a:t>ptmp</a:t>
            </a:r>
            <a:r>
              <a:rPr lang="en-US" sz="2000"/>
              <a:t> in the same directory as password file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>
                <a:solidFill>
                  <a:srgbClr val="FF0000"/>
                </a:solidFill>
              </a:rPr>
              <a:t>       </a:t>
            </a:r>
            <a:r>
              <a:rPr lang="en-US" sz="2000">
                <a:solidFill>
                  <a:schemeClr val="folHlink"/>
                </a:solidFill>
              </a:rPr>
              <a:t>ptmp</a:t>
            </a:r>
            <a:r>
              <a:rPr lang="en-US" sz="2000">
                <a:solidFill>
                  <a:srgbClr val="FF0000"/>
                </a:solidFill>
              </a:rPr>
              <a:t> is created in </a:t>
            </a:r>
            <a:r>
              <a:rPr lang="en-US" sz="2000">
                <a:solidFill>
                  <a:schemeClr val="folHlink"/>
                </a:solidFill>
              </a:rPr>
              <a:t>RealPwd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>
                <a:solidFill>
                  <a:srgbClr val="FF0000"/>
                </a:solidFill>
              </a:rPr>
              <a:t>	Change </a:t>
            </a:r>
            <a:r>
              <a:rPr lang="en-US" sz="2000">
                <a:solidFill>
                  <a:schemeClr val="folHlink"/>
                </a:solidFill>
              </a:rPr>
              <a:t>lnk-&gt;FakePwd</a:t>
            </a:r>
            <a:r>
              <a:rPr lang="en-US" sz="2000">
                <a:solidFill>
                  <a:srgbClr val="FF0000"/>
                </a:solidFill>
              </a:rPr>
              <a:t> to point to fake password directory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/>
              <a:t>3. Open password file again, update contents and copy into </a:t>
            </a:r>
            <a:r>
              <a:rPr lang="en-US" sz="2000">
                <a:solidFill>
                  <a:schemeClr val="folHlink"/>
                </a:solidFill>
              </a:rPr>
              <a:t>ptmp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>
                <a:solidFill>
                  <a:srgbClr val="FF0000"/>
                </a:solidFill>
              </a:rPr>
              <a:t>	contents read from </a:t>
            </a:r>
            <a:r>
              <a:rPr lang="en-US" sz="2000">
                <a:solidFill>
                  <a:schemeClr val="folHlink"/>
                </a:solidFill>
              </a:rPr>
              <a:t>FakePwd/pwdfile</a:t>
            </a:r>
            <a:r>
              <a:rPr lang="en-US" sz="2000">
                <a:solidFill>
                  <a:srgbClr val="FF0000"/>
                </a:solidFill>
              </a:rPr>
              <a:t> and copied to </a:t>
            </a:r>
            <a:r>
              <a:rPr lang="en-US" sz="2000">
                <a:solidFill>
                  <a:schemeClr val="folHlink"/>
                </a:solidFill>
              </a:rPr>
              <a:t>RealPwd/ptmp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>
                <a:solidFill>
                  <a:srgbClr val="FF0000"/>
                </a:solidFill>
              </a:rPr>
              <a:t>       Change </a:t>
            </a:r>
            <a:r>
              <a:rPr lang="en-US" sz="2000">
                <a:solidFill>
                  <a:schemeClr val="folHlink"/>
                </a:solidFill>
              </a:rPr>
              <a:t>lnk-&gt;RealPwd</a:t>
            </a:r>
            <a:r>
              <a:rPr lang="en-US" sz="2000">
                <a:solidFill>
                  <a:srgbClr val="FF0000"/>
                </a:solidFill>
              </a:rPr>
              <a:t> to point to real password directory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/>
              <a:t>4. Close both password file and </a:t>
            </a:r>
            <a:r>
              <a:rPr lang="en-US" sz="2000">
                <a:solidFill>
                  <a:schemeClr val="folHlink"/>
                </a:solidFill>
              </a:rPr>
              <a:t>ptmp</a:t>
            </a:r>
            <a:r>
              <a:rPr lang="en-US" sz="2000"/>
              <a:t>, rename </a:t>
            </a:r>
            <a:r>
              <a:rPr lang="en-US" sz="2000">
                <a:solidFill>
                  <a:schemeClr val="folHlink"/>
                </a:solidFill>
              </a:rPr>
              <a:t>ptmp</a:t>
            </a:r>
            <a:r>
              <a:rPr lang="en-US" sz="2000"/>
              <a:t> to password file</a:t>
            </a:r>
          </a:p>
          <a:p>
            <a:pPr marL="533400" indent="-533400">
              <a:buFont typeface="Monotype Sorts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Now </a:t>
            </a:r>
            <a:r>
              <a:rPr lang="en-US" sz="2000">
                <a:solidFill>
                  <a:schemeClr val="folHlink"/>
                </a:solidFill>
              </a:rPr>
              <a:t>RealPwd/pwdfile</a:t>
            </a:r>
            <a:r>
              <a:rPr lang="en-US" sz="2000">
                <a:solidFill>
                  <a:srgbClr val="FF0000"/>
                </a:solidFill>
              </a:rPr>
              <a:t> contains blank root password. Success!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259863-F322-B445-A619-07B9129C52FD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Removal Exploit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6394450" cy="4778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Recursive removal of a directory tree (GNU file utilities)</a:t>
            </a:r>
          </a:p>
          <a:p>
            <a:pPr>
              <a:buFontTx/>
              <a:buNone/>
            </a:pPr>
            <a:r>
              <a:rPr lang="en-US" sz="2000"/>
              <a:t>Original tree is /tmp/dir1/dir2/dir3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chdir(“/tmp/dir1”)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chdir(“dir2”)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chdir(“dir3”)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unlink(“*”)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chdir(“..”)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rmdir(“dir3”)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unlink(“*”)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chdir(“..”)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rmdir(“dir2”)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unlink(“*”)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rmdir(“/tmp/dir1”)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82875" y="3498850"/>
            <a:ext cx="3489325" cy="2209800"/>
            <a:chOff x="1690" y="2204"/>
            <a:chExt cx="2198" cy="1392"/>
          </a:xfrm>
        </p:grpSpPr>
        <p:sp>
          <p:nvSpPr>
            <p:cNvPr id="25607" name="AutoShape 5"/>
            <p:cNvSpPr>
              <a:spLocks noChangeArrowheads="1"/>
            </p:cNvSpPr>
            <p:nvPr/>
          </p:nvSpPr>
          <p:spPr bwMode="auto">
            <a:xfrm>
              <a:off x="1690" y="2204"/>
              <a:ext cx="2198" cy="576"/>
            </a:xfrm>
            <a:prstGeom prst="wedgeRectCallout">
              <a:avLst>
                <a:gd name="adj1" fmla="val -68699"/>
                <a:gd name="adj2" fmla="val -2413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Suppose attacker executes 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</a:rPr>
                <a:t>“mv /tmp/dir1/dir2/dir3 /tmp”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</a:rPr>
                <a:t> </a:t>
              </a:r>
              <a:r>
                <a:rPr lang="en-US" sz="1600">
                  <a:solidFill>
                    <a:schemeClr val="tx1"/>
                  </a:solidFill>
                </a:rPr>
                <a:t>right here</a:t>
              </a:r>
            </a:p>
          </p:txBody>
        </p:sp>
        <p:sp>
          <p:nvSpPr>
            <p:cNvPr id="25608" name="AutoShape 6"/>
            <p:cNvSpPr>
              <a:spLocks noChangeArrowheads="1"/>
            </p:cNvSpPr>
            <p:nvPr/>
          </p:nvSpPr>
          <p:spPr bwMode="auto">
            <a:xfrm>
              <a:off x="1978" y="3164"/>
              <a:ext cx="1584" cy="432"/>
            </a:xfrm>
            <a:prstGeom prst="wedgeRectCallout">
              <a:avLst>
                <a:gd name="adj1" fmla="val -85796"/>
                <a:gd name="adj2" fmla="val 53935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This call will delete the entire root directory!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380359" name="Text Box 7"/>
          <p:cNvSpPr txBox="1">
            <a:spLocks noChangeArrowheads="1"/>
          </p:cNvSpPr>
          <p:nvPr/>
        </p:nvSpPr>
        <p:spPr bwMode="auto">
          <a:xfrm>
            <a:off x="6308725" y="4600575"/>
            <a:ext cx="2530475" cy="1190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 u="sng">
                <a:solidFill>
                  <a:schemeClr val="tx1"/>
                </a:solidFill>
              </a:rPr>
              <a:t>Fix</a:t>
            </a:r>
            <a:r>
              <a:rPr lang="en-US" sz="1800">
                <a:solidFill>
                  <a:schemeClr val="tx1"/>
                </a:solidFill>
              </a:rPr>
              <a:t>: verify that inode of the directory did not change before and after chdir()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3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AFE7D16-9A64-8740-8292-52917283FB6F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Temporary File Exploit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62000" y="2441575"/>
            <a:ext cx="4852988" cy="2587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// Check if file already exists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if (stat(fn,&amp;sb)==0) {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fd = open(fn, O_CREAT | O_RDWR, 0);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if (fd&lt;0) {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 err(1, fn);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} 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2133600"/>
            <a:ext cx="4749800" cy="2552700"/>
            <a:chOff x="2160" y="1056"/>
            <a:chExt cx="2992" cy="1608"/>
          </a:xfrm>
        </p:grpSpPr>
        <p:sp>
          <p:nvSpPr>
            <p:cNvPr id="26630" name="AutoShape 5"/>
            <p:cNvSpPr>
              <a:spLocks noChangeArrowheads="1"/>
            </p:cNvSpPr>
            <p:nvPr/>
          </p:nvSpPr>
          <p:spPr bwMode="auto">
            <a:xfrm>
              <a:off x="3072" y="1056"/>
              <a:ext cx="2080" cy="576"/>
            </a:xfrm>
            <a:prstGeom prst="wedgeRectCallout">
              <a:avLst>
                <a:gd name="adj1" fmla="val -103796"/>
                <a:gd name="adj2" fmla="val 6337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Suppose attacker creates a symbolic link with the same name as *fn pointing to an existing file</a:t>
              </a:r>
            </a:p>
          </p:txBody>
        </p:sp>
        <p:sp>
          <p:nvSpPr>
            <p:cNvPr id="26631" name="AutoShape 6"/>
            <p:cNvSpPr>
              <a:spLocks noChangeArrowheads="1"/>
            </p:cNvSpPr>
            <p:nvPr/>
          </p:nvSpPr>
          <p:spPr bwMode="auto">
            <a:xfrm>
              <a:off x="2160" y="2232"/>
              <a:ext cx="1824" cy="432"/>
            </a:xfrm>
            <a:prstGeom prst="wedgeRectCallout">
              <a:avLst>
                <a:gd name="adj1" fmla="val -77468"/>
                <a:gd name="adj2" fmla="val -30787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This will overwrite the file to which attacker’s link points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8">
      <a:dk1>
        <a:srgbClr val="000000"/>
      </a:dk1>
      <a:lt1>
        <a:srgbClr val="FFFFFF"/>
      </a:lt1>
      <a:dk2>
        <a:srgbClr val="000099"/>
      </a:dk2>
      <a:lt2>
        <a:srgbClr val="3366FF"/>
      </a:lt2>
      <a:accent1>
        <a:srgbClr val="B3B3FF"/>
      </a:accent1>
      <a:accent2>
        <a:srgbClr val="008080"/>
      </a:accent2>
      <a:accent3>
        <a:srgbClr val="FFFFFF"/>
      </a:accent3>
      <a:accent4>
        <a:srgbClr val="000000"/>
      </a:accent4>
      <a:accent5>
        <a:srgbClr val="D6D6FF"/>
      </a:accent5>
      <a:accent6>
        <a:srgbClr val="007373"/>
      </a:accent6>
      <a:hlink>
        <a:srgbClr val="FF00FF"/>
      </a:hlink>
      <a:folHlink>
        <a:srgbClr val="9933FF"/>
      </a:folHlink>
    </a:clrScheme>
    <a:fontScheme name="Contemporary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FFFFFF"/>
        </a:dk1>
        <a:lt1>
          <a:srgbClr val="FFCC00"/>
        </a:lt1>
        <a:dk2>
          <a:srgbClr val="000066"/>
        </a:dk2>
        <a:lt2>
          <a:srgbClr val="FFCC00"/>
        </a:lt2>
        <a:accent1>
          <a:srgbClr val="3399FF"/>
        </a:accent1>
        <a:accent2>
          <a:srgbClr val="33CCCC"/>
        </a:accent2>
        <a:accent3>
          <a:srgbClr val="AAAAB8"/>
        </a:accent3>
        <a:accent4>
          <a:srgbClr val="DAAE00"/>
        </a:accent4>
        <a:accent5>
          <a:srgbClr val="ADCA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0066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8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B3B3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6D6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9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0505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48484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40683</TotalTime>
  <Words>2865</Words>
  <Application>Microsoft Macintosh PowerPoint</Application>
  <PresentationFormat>On-screen Show (4:3)</PresentationFormat>
  <Paragraphs>412</Paragraphs>
  <Slides>39</Slides>
  <Notes>9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Contemporary Portrait</vt:lpstr>
      <vt:lpstr>Equation</vt:lpstr>
      <vt:lpstr> TOCTTOU Attacks</vt:lpstr>
      <vt:lpstr>Definitions</vt:lpstr>
      <vt:lpstr>UNIX File System Security</vt:lpstr>
      <vt:lpstr>TOCTTOU Example – setuid </vt:lpstr>
      <vt:lpstr>access()/open() Exploit</vt:lpstr>
      <vt:lpstr>Broken passwd    </vt:lpstr>
      <vt:lpstr>TOCTTOU Attack on passwd</vt:lpstr>
      <vt:lpstr>Directory Removal Exploit</vt:lpstr>
      <vt:lpstr>Temporary File Exploit</vt:lpstr>
      <vt:lpstr>Evading System Call Interposition</vt:lpstr>
      <vt:lpstr>Non-Filesystem Race Conditions</vt:lpstr>
      <vt:lpstr>TOCTTOU Vulnerabilities in Red Hat 9</vt:lpstr>
      <vt:lpstr>How Hard Is It to Win a Race?</vt:lpstr>
      <vt:lpstr>Maze Attack</vt:lpstr>
      <vt:lpstr>Maze Attack, cont.</vt:lpstr>
      <vt:lpstr>Maze Recap</vt:lpstr>
      <vt:lpstr>How hard to prevent TOCTTOU?</vt:lpstr>
      <vt:lpstr>Hardness Amplification (Dean)</vt:lpstr>
      <vt:lpstr>Take 2 – (Tsafrir ‘08)</vt:lpstr>
      <vt:lpstr>Cai et al. ‘09</vt:lpstr>
      <vt:lpstr>Linux dcache</vt:lpstr>
      <vt:lpstr>Cai recap</vt:lpstr>
      <vt:lpstr>Tsafrir made Deterministic</vt:lpstr>
      <vt:lpstr>Caveats</vt:lpstr>
      <vt:lpstr>How hard to prevent TOCTTOU?</vt:lpstr>
      <vt:lpstr>Adapting the API</vt:lpstr>
      <vt:lpstr>Transactions</vt:lpstr>
      <vt:lpstr>Pseudo-Transactions</vt:lpstr>
      <vt:lpstr>Tsyrklevich-Yee System</vt:lpstr>
      <vt:lpstr>…Also destroyed by Cai et al. ‘09</vt:lpstr>
      <vt:lpstr>System Transactions – SOSP ‘09</vt:lpstr>
      <vt:lpstr>TOCTTOU Example Redux</vt:lpstr>
      <vt:lpstr>Prototype</vt:lpstr>
      <vt:lpstr>Questions?</vt:lpstr>
      <vt:lpstr>Preventing TOCTTOU Races</vt:lpstr>
      <vt:lpstr>Typical Setuid-Root File Access</vt:lpstr>
      <vt:lpstr>Fixing Race Conditions</vt:lpstr>
      <vt:lpstr>Default Allow Policy</vt:lpstr>
      <vt:lpstr>Default Deny Policy</vt:lpstr>
    </vt:vector>
  </TitlesOfParts>
  <Company>The University of Texas at Austin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380S - Theory and Practice of Secure Systems</dc:title>
  <dc:subject>TOCTTOU Attacks</dc:subject>
  <dc:creator>Vitaly Shmatikov</dc:creator>
  <cp:lastModifiedBy>Donald Porter</cp:lastModifiedBy>
  <cp:revision>5703</cp:revision>
  <cp:lastPrinted>1998-09-22T18:15:52Z</cp:lastPrinted>
  <dcterms:created xsi:type="dcterms:W3CDTF">2009-09-14T15:35:56Z</dcterms:created>
  <dcterms:modified xsi:type="dcterms:W3CDTF">2009-09-14T21:42:59Z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