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jpeg" ContentType="image/jpeg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55"/>
  </p:notesMasterIdLst>
  <p:sldIdLst>
    <p:sldId id="256" r:id="rId2"/>
    <p:sldId id="303" r:id="rId3"/>
    <p:sldId id="283" r:id="rId4"/>
    <p:sldId id="315" r:id="rId5"/>
    <p:sldId id="323" r:id="rId6"/>
    <p:sldId id="281" r:id="rId7"/>
    <p:sldId id="310" r:id="rId8"/>
    <p:sldId id="270" r:id="rId9"/>
    <p:sldId id="299" r:id="rId10"/>
    <p:sldId id="259" r:id="rId11"/>
    <p:sldId id="260" r:id="rId12"/>
    <p:sldId id="319" r:id="rId13"/>
    <p:sldId id="295" r:id="rId14"/>
    <p:sldId id="263" r:id="rId15"/>
    <p:sldId id="302" r:id="rId16"/>
    <p:sldId id="287" r:id="rId17"/>
    <p:sldId id="316" r:id="rId18"/>
    <p:sldId id="324" r:id="rId19"/>
    <p:sldId id="288" r:id="rId20"/>
    <p:sldId id="289" r:id="rId21"/>
    <p:sldId id="296" r:id="rId22"/>
    <p:sldId id="321" r:id="rId23"/>
    <p:sldId id="322" r:id="rId24"/>
    <p:sldId id="298" r:id="rId25"/>
    <p:sldId id="305" r:id="rId26"/>
    <p:sldId id="273" r:id="rId27"/>
    <p:sldId id="264" r:id="rId28"/>
    <p:sldId id="266" r:id="rId29"/>
    <p:sldId id="291" r:id="rId30"/>
    <p:sldId id="272" r:id="rId31"/>
    <p:sldId id="257" r:id="rId32"/>
    <p:sldId id="271" r:id="rId33"/>
    <p:sldId id="274" r:id="rId34"/>
    <p:sldId id="294" r:id="rId35"/>
    <p:sldId id="297" r:id="rId36"/>
    <p:sldId id="308" r:id="rId37"/>
    <p:sldId id="275" r:id="rId38"/>
    <p:sldId id="276" r:id="rId39"/>
    <p:sldId id="277" r:id="rId40"/>
    <p:sldId id="278" r:id="rId41"/>
    <p:sldId id="279" r:id="rId42"/>
    <p:sldId id="280" r:id="rId43"/>
    <p:sldId id="309" r:id="rId44"/>
    <p:sldId id="290" r:id="rId45"/>
    <p:sldId id="292" r:id="rId46"/>
    <p:sldId id="293" r:id="rId47"/>
    <p:sldId id="312" r:id="rId48"/>
    <p:sldId id="284" r:id="rId49"/>
    <p:sldId id="307" r:id="rId50"/>
    <p:sldId id="286" r:id="rId51"/>
    <p:sldId id="311" r:id="rId52"/>
    <p:sldId id="314" r:id="rId53"/>
    <p:sldId id="261" r:id="rId5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20" y="-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7D1256C-F260-4161-9BE0-B5290D07EFC0}" type="datetimeFigureOut">
              <a:rPr lang="en-US"/>
              <a:pPr>
                <a:defRPr/>
              </a:pPr>
              <a:t>12/5/2013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F3AF811-06CA-42FD-9A03-26874A1730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22564E0-EAC5-43FA-B54D-A76234A4876E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6D71331-3C61-4383-B951-105797C1A4B0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25BCC92-3552-4515-8737-EF17BA89F39A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8D4F2A4-9F43-4E23-BB64-FC385AA1C8D3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760EA95-7CFF-49C1-877D-8521C4A9D948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B26B70B-DD85-482E-9211-B3E806C16AF1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8B50448-C105-4EB1-9558-99BD74B329F6}" type="slidenum">
              <a:rPr lang="en-US" smtClean="0"/>
              <a:pPr/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8F0AD33-417C-41FB-BC65-90120C2CE445}" type="slidenum">
              <a:rPr lang="en-US" smtClean="0"/>
              <a:pPr/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FF0B92C-D5AD-428D-90DB-BFCEFFA9E31B}" type="slidenum">
              <a:rPr lang="en-US" smtClean="0"/>
              <a:pPr/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AA215A3-29CD-4AF8-87D8-C2EB5D8CC9FA}" type="slidenum">
              <a:rPr lang="en-US" smtClean="0"/>
              <a:pPr/>
              <a:t>24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C92F046-B67A-400E-81C5-55A74C779443}" type="slidenum">
              <a:rPr lang="en-US" smtClean="0"/>
              <a:pPr/>
              <a:t>25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5DBE5F5-FBCB-470A-8512-A3B3896AFC87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4FB675F-02F6-4E0E-B3EA-E3F0324A78D6}" type="slidenum">
              <a:rPr lang="en-US" smtClean="0"/>
              <a:pPr/>
              <a:t>26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B890D79-8926-404C-A60E-768F786D3574}" type="slidenum">
              <a:rPr lang="en-US" smtClean="0"/>
              <a:pPr/>
              <a:t>27</a:t>
            </a:fld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8A51781-0487-4A81-A683-2995966DEF6D}" type="slidenum">
              <a:rPr lang="en-US" smtClean="0"/>
              <a:pPr/>
              <a:t>28</a:t>
            </a:fld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9F340F3-F2B0-444C-86C8-7F134C138014}" type="slidenum">
              <a:rPr lang="en-US" smtClean="0"/>
              <a:pPr/>
              <a:t>29</a:t>
            </a:fld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068D465-505A-45E7-B071-F2A63C9004FE}" type="slidenum">
              <a:rPr lang="en-US" smtClean="0"/>
              <a:pPr/>
              <a:t>30</a:t>
            </a:fld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A16581E-D39F-4F9A-AFFD-821C0BA009A8}" type="slidenum">
              <a:rPr lang="en-US" smtClean="0"/>
              <a:pPr/>
              <a:t>31</a:t>
            </a:fld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28A4D49-221D-4F63-8244-D2272B428525}" type="slidenum">
              <a:rPr lang="en-US" smtClean="0"/>
              <a:pPr/>
              <a:t>32</a:t>
            </a:fld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D6F9B8A-738E-4625-A225-78420AE247CF}" type="slidenum">
              <a:rPr lang="en-US" smtClean="0"/>
              <a:pPr/>
              <a:t>33</a:t>
            </a:fld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6F50B52-74C5-4A8C-AD67-3457031A2F88}" type="slidenum">
              <a:rPr lang="en-US" smtClean="0"/>
              <a:pPr/>
              <a:t>34</a:t>
            </a:fld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186266D-8817-42C7-A35E-6C1E2F46178B}" type="slidenum">
              <a:rPr lang="en-US" smtClean="0"/>
              <a:pPr/>
              <a:t>35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2011 numbers may actually be much higher because of NAT etc.</a:t>
            </a: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F5E5D0A-59A6-49F2-8C82-9C8C291D9E6F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04BBB97-8715-4116-8D35-8613D9CB9E4C}" type="slidenum">
              <a:rPr lang="en-US" smtClean="0"/>
              <a:pPr/>
              <a:t>36</a:t>
            </a:fld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A9ED9E0-9049-4998-848A-A0A03DCF1922}" type="slidenum">
              <a:rPr lang="en-US" smtClean="0"/>
              <a:pPr/>
              <a:t>37</a:t>
            </a:fld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90AD705-72D6-411D-9EC6-64169A415297}" type="slidenum">
              <a:rPr lang="en-US" smtClean="0"/>
              <a:pPr/>
              <a:t>38</a:t>
            </a:fld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9A8647B-8660-427D-B58D-188920C73A35}" type="slidenum">
              <a:rPr lang="en-US" smtClean="0"/>
              <a:pPr/>
              <a:t>39</a:t>
            </a:fld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0A5AB7B-41CE-4C58-BC8F-BBA4A5CE680A}" type="slidenum">
              <a:rPr lang="en-US" smtClean="0"/>
              <a:pPr/>
              <a:t>40</a:t>
            </a:fld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D7BEF3B-745B-458E-94FC-0E4A266A3E65}" type="slidenum">
              <a:rPr lang="en-US" smtClean="0"/>
              <a:pPr/>
              <a:t>41</a:t>
            </a:fld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FACB1F0-8BD0-4181-A53E-35CD2B425009}" type="slidenum">
              <a:rPr lang="en-US" smtClean="0"/>
              <a:pPr/>
              <a:t>42</a:t>
            </a:fld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67D6A47-C8D3-4414-856C-1494BDD1418C}" type="slidenum">
              <a:rPr lang="en-US" smtClean="0"/>
              <a:pPr/>
              <a:t>43</a:t>
            </a:fld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B78E03E-E4C8-40FC-AC7B-C96B0FF75CF1}" type="slidenum">
              <a:rPr lang="en-US" smtClean="0"/>
              <a:pPr/>
              <a:t>44</a:t>
            </a:fld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D316D79-B13C-4A1C-A420-1363A375D996}" type="slidenum">
              <a:rPr lang="en-US" smtClean="0"/>
              <a:pPr/>
              <a:t>45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E21865B-D801-4276-A909-FD1C29156067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FFEC24-884E-4D68-AE10-CC649CF45CD2}" type="slidenum">
              <a:rPr lang="en-US" smtClean="0"/>
              <a:pPr/>
              <a:t>46</a:t>
            </a:fld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05AFE7-65B2-46A3-8C3A-A83043ADD556}" type="slidenum">
              <a:rPr lang="en-US" smtClean="0"/>
              <a:pPr/>
              <a:t>47</a:t>
            </a:fld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8B15BD8-A7C5-43FD-96A2-BA18EB4D410A}" type="slidenum">
              <a:rPr lang="en-US" smtClean="0"/>
              <a:pPr/>
              <a:t>48</a:t>
            </a:fld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7E7A41E-E9D0-44CF-9F0C-F6819B721D4D}" type="slidenum">
              <a:rPr lang="en-US" smtClean="0"/>
              <a:pPr/>
              <a:t>49</a:t>
            </a:fld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99A7086-D05C-4FFD-983E-243D1499A63C}" type="slidenum">
              <a:rPr lang="en-US" smtClean="0"/>
              <a:pPr/>
              <a:t>50</a:t>
            </a:fld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D5419B6-582B-4F8B-ACC5-83EC8676B3AD}" type="slidenum">
              <a:rPr lang="en-US" smtClean="0"/>
              <a:pPr/>
              <a:t>51</a:t>
            </a:fld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91CCA8F-3876-4552-999D-AEECB3FB5650}" type="slidenum">
              <a:rPr lang="en-US" smtClean="0"/>
              <a:pPr/>
              <a:t>52</a:t>
            </a:fld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87785A7-C00A-46DB-8737-A6BAFAF124DB}" type="slidenum">
              <a:rPr lang="en-US" smtClean="0"/>
              <a:pPr/>
              <a:t>53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EB91AD8-62FA-4457-A671-4C14EADA13D3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F0D13DC-C3F3-49A0-B3FC-EC29B0FEB680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B9ADD6F-CD0E-4759-8E11-49946D6143BC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B6E78B6-D1BA-4D59-984B-0AE4F746E245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9E99158-C8BC-47D4-A105-23FA06E0C785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3902075"/>
            <a:ext cx="3400425" cy="2949575"/>
            <a:chOff x="0" y="2458"/>
            <a:chExt cx="2142" cy="1858"/>
          </a:xfrm>
        </p:grpSpPr>
        <p:sp>
          <p:nvSpPr>
            <p:cNvPr id="5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/>
              <a:ahLst/>
              <a:cxnLst>
                <a:cxn ang="0">
                  <a:pos x="329" y="66"/>
                </a:cxn>
                <a:cxn ang="0">
                  <a:pos x="161" y="3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161" y="42"/>
                </a:cxn>
                <a:cxn ang="0">
                  <a:pos x="323" y="78"/>
                </a:cxn>
                <a:cxn ang="0">
                  <a:pos x="556" y="150"/>
                </a:cxn>
                <a:cxn ang="0">
                  <a:pos x="777" y="245"/>
                </a:cxn>
                <a:cxn ang="0">
                  <a:pos x="993" y="365"/>
                </a:cxn>
                <a:cxn ang="0">
                  <a:pos x="1196" y="503"/>
                </a:cxn>
                <a:cxn ang="0">
                  <a:pos x="1381" y="653"/>
                </a:cxn>
                <a:cxn ang="0">
                  <a:pos x="1555" y="827"/>
                </a:cxn>
                <a:cxn ang="0">
                  <a:pos x="1710" y="1019"/>
                </a:cxn>
                <a:cxn ang="0">
                  <a:pos x="1854" y="1229"/>
                </a:cxn>
                <a:cxn ang="0">
                  <a:pos x="1937" y="1366"/>
                </a:cxn>
                <a:cxn ang="0">
                  <a:pos x="2009" y="1510"/>
                </a:cxn>
                <a:cxn ang="0">
                  <a:pos x="2069" y="1654"/>
                </a:cxn>
                <a:cxn ang="0">
                  <a:pos x="2123" y="1804"/>
                </a:cxn>
                <a:cxn ang="0">
                  <a:pos x="2135" y="1804"/>
                </a:cxn>
                <a:cxn ang="0">
                  <a:pos x="2081" y="1654"/>
                </a:cxn>
                <a:cxn ang="0">
                  <a:pos x="2021" y="1510"/>
                </a:cxn>
                <a:cxn ang="0">
                  <a:pos x="1949" y="1366"/>
                </a:cxn>
                <a:cxn ang="0">
                  <a:pos x="1866" y="1223"/>
                </a:cxn>
                <a:cxn ang="0">
                  <a:pos x="1722" y="1013"/>
                </a:cxn>
                <a:cxn ang="0">
                  <a:pos x="1561" y="821"/>
                </a:cxn>
                <a:cxn ang="0">
                  <a:pos x="1387" y="647"/>
                </a:cxn>
                <a:cxn ang="0">
                  <a:pos x="1202" y="491"/>
                </a:cxn>
                <a:cxn ang="0">
                  <a:pos x="999" y="353"/>
                </a:cxn>
                <a:cxn ang="0">
                  <a:pos x="783" y="239"/>
                </a:cxn>
                <a:cxn ang="0">
                  <a:pos x="562" y="138"/>
                </a:cxn>
                <a:cxn ang="0">
                  <a:pos x="329" y="66"/>
                </a:cxn>
                <a:cxn ang="0">
                  <a:pos x="329" y="66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/>
              <a:ahLst/>
              <a:cxnLst>
                <a:cxn ang="0">
                  <a:pos x="1854" y="1858"/>
                </a:cxn>
                <a:cxn ang="0">
                  <a:pos x="0" y="1858"/>
                </a:cxn>
                <a:cxn ang="0">
                  <a:pos x="0" y="0"/>
                </a:cxn>
                <a:cxn ang="0">
                  <a:pos x="1854" y="1858"/>
                </a:cxn>
                <a:cxn ang="0">
                  <a:pos x="1854" y="1858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/>
              <a:ahLst/>
              <a:cxnLst>
                <a:cxn ang="0">
                  <a:pos x="1640" y="1377"/>
                </a:cxn>
                <a:cxn ang="0">
                  <a:pos x="1692" y="1479"/>
                </a:cxn>
                <a:cxn ang="0">
                  <a:pos x="1732" y="1577"/>
                </a:cxn>
                <a:cxn ang="0">
                  <a:pos x="1745" y="1577"/>
                </a:cxn>
                <a:cxn ang="0">
                  <a:pos x="1703" y="1469"/>
                </a:cxn>
                <a:cxn ang="0">
                  <a:pos x="1649" y="1367"/>
                </a:cxn>
                <a:cxn ang="0">
                  <a:pos x="1535" y="1157"/>
                </a:cxn>
                <a:cxn ang="0">
                  <a:pos x="1395" y="951"/>
                </a:cxn>
                <a:cxn ang="0">
                  <a:pos x="1236" y="756"/>
                </a:cxn>
                <a:cxn ang="0">
                  <a:pos x="1061" y="582"/>
                </a:cxn>
                <a:cxn ang="0">
                  <a:pos x="876" y="426"/>
                </a:cxn>
                <a:cxn ang="0">
                  <a:pos x="672" y="294"/>
                </a:cxn>
                <a:cxn ang="0">
                  <a:pos x="455" y="174"/>
                </a:cxn>
                <a:cxn ang="0">
                  <a:pos x="234" y="78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222" y="89"/>
                </a:cxn>
                <a:cxn ang="0">
                  <a:pos x="446" y="185"/>
                </a:cxn>
                <a:cxn ang="0">
                  <a:pos x="662" y="305"/>
                </a:cxn>
                <a:cxn ang="0">
                  <a:pos x="866" y="437"/>
                </a:cxn>
                <a:cxn ang="0">
                  <a:pos x="1052" y="593"/>
                </a:cxn>
                <a:cxn ang="0">
                  <a:pos x="1226" y="767"/>
                </a:cxn>
                <a:cxn ang="0">
                  <a:pos x="1385" y="960"/>
                </a:cxn>
                <a:cxn ang="0">
                  <a:pos x="1526" y="1167"/>
                </a:cxn>
                <a:cxn ang="0">
                  <a:pos x="1640" y="1377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210" y="88"/>
                </a:cxn>
                <a:cxn ang="0">
                  <a:pos x="426" y="190"/>
                </a:cxn>
                <a:cxn ang="0">
                  <a:pos x="630" y="304"/>
                </a:cxn>
                <a:cxn ang="0">
                  <a:pos x="818" y="442"/>
                </a:cxn>
                <a:cxn ang="0">
                  <a:pos x="998" y="592"/>
                </a:cxn>
                <a:cxn ang="0">
                  <a:pos x="1164" y="766"/>
                </a:cxn>
                <a:cxn ang="0">
                  <a:pos x="1310" y="942"/>
                </a:cxn>
                <a:cxn ang="0">
                  <a:pos x="1454" y="1146"/>
                </a:cxn>
                <a:cxn ang="0">
                  <a:pos x="1536" y="1298"/>
                </a:cxn>
                <a:cxn ang="0">
                  <a:pos x="1614" y="1456"/>
                </a:cxn>
                <a:cxn ang="0">
                  <a:pos x="1682" y="1616"/>
                </a:cxn>
                <a:cxn ang="0">
                  <a:pos x="1733" y="1768"/>
                </a:cxn>
                <a:cxn ang="0">
                  <a:pos x="1745" y="1768"/>
                </a:cxn>
                <a:cxn ang="0">
                  <a:pos x="1691" y="1606"/>
                </a:cxn>
                <a:cxn ang="0">
                  <a:pos x="1623" y="1445"/>
                </a:cxn>
                <a:cxn ang="0">
                  <a:pos x="1547" y="1288"/>
                </a:cxn>
                <a:cxn ang="0">
                  <a:pos x="1463" y="1136"/>
                </a:cxn>
                <a:cxn ang="0">
                  <a:pos x="1320" y="932"/>
                </a:cxn>
                <a:cxn ang="0">
                  <a:pos x="1173" y="755"/>
                </a:cxn>
                <a:cxn ang="0">
                  <a:pos x="1008" y="581"/>
                </a:cxn>
                <a:cxn ang="0">
                  <a:pos x="827" y="431"/>
                </a:cxn>
                <a:cxn ang="0">
                  <a:pos x="642" y="293"/>
                </a:cxn>
                <a:cxn ang="0">
                  <a:pos x="437" y="179"/>
                </a:cxn>
                <a:cxn ang="0">
                  <a:pos x="222" y="7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7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9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Mateti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WSU CEG 4420/Last Lecture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DABDD0-5530-4A02-996D-68BBE9E002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Mateti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WSU CEG 4420/Last Lecture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89BAEC-B843-4F5D-8189-07E5576CC1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Mateti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WSU CEG 4420/Last Lecture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432E65-693F-4A5F-A9E1-A2A0B65D6E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Mateti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WSU CEG 4420/Last Lecture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077312-051D-4577-A80C-39BDFD4F39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Mateti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WSU CEG 4420/Last Lecture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C237C0-64FD-412C-B8E0-03CEFC6952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Mateti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WSU CEG 4420/Last Lecture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123402-1F94-44B7-A0A3-6C743670FE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Mateti</a:t>
            </a: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WSU CEG 4420/Last Lecture</a:t>
            </a:r>
          </a:p>
        </p:txBody>
      </p:sp>
      <p:sp>
        <p:nvSpPr>
          <p:cNvPr id="9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4896A8-987D-4A4A-BC3B-3C9273BFE3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Mateti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WSU CEG 4420/Last Lecture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D9AE80-82C8-4504-BB57-A586710D4D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Mateti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WSU CEG 4420/Last Lecture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BC875A-E059-4B7E-AF3A-71105F26F8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Mateti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WSU CEG 4420/Last Lecture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33D1A6-EBF9-4CB8-9C97-0821BBBA60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Mateti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WSU CEG 4420/Last Lecture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273131-FE08-4ED5-BA2F-0198285568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3902075"/>
            <a:ext cx="3400425" cy="2949575"/>
            <a:chOff x="0" y="2458"/>
            <a:chExt cx="2142" cy="1858"/>
          </a:xfrm>
        </p:grpSpPr>
        <p:sp>
          <p:nvSpPr>
            <p:cNvPr id="6147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/>
              <a:ahLst/>
              <a:cxnLst>
                <a:cxn ang="0">
                  <a:pos x="329" y="66"/>
                </a:cxn>
                <a:cxn ang="0">
                  <a:pos x="161" y="3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161" y="42"/>
                </a:cxn>
                <a:cxn ang="0">
                  <a:pos x="323" y="78"/>
                </a:cxn>
                <a:cxn ang="0">
                  <a:pos x="556" y="150"/>
                </a:cxn>
                <a:cxn ang="0">
                  <a:pos x="777" y="245"/>
                </a:cxn>
                <a:cxn ang="0">
                  <a:pos x="993" y="365"/>
                </a:cxn>
                <a:cxn ang="0">
                  <a:pos x="1196" y="503"/>
                </a:cxn>
                <a:cxn ang="0">
                  <a:pos x="1381" y="653"/>
                </a:cxn>
                <a:cxn ang="0">
                  <a:pos x="1555" y="827"/>
                </a:cxn>
                <a:cxn ang="0">
                  <a:pos x="1710" y="1019"/>
                </a:cxn>
                <a:cxn ang="0">
                  <a:pos x="1854" y="1229"/>
                </a:cxn>
                <a:cxn ang="0">
                  <a:pos x="1937" y="1366"/>
                </a:cxn>
                <a:cxn ang="0">
                  <a:pos x="2009" y="1510"/>
                </a:cxn>
                <a:cxn ang="0">
                  <a:pos x="2069" y="1654"/>
                </a:cxn>
                <a:cxn ang="0">
                  <a:pos x="2123" y="1804"/>
                </a:cxn>
                <a:cxn ang="0">
                  <a:pos x="2135" y="1804"/>
                </a:cxn>
                <a:cxn ang="0">
                  <a:pos x="2081" y="1654"/>
                </a:cxn>
                <a:cxn ang="0">
                  <a:pos x="2021" y="1510"/>
                </a:cxn>
                <a:cxn ang="0">
                  <a:pos x="1949" y="1366"/>
                </a:cxn>
                <a:cxn ang="0">
                  <a:pos x="1866" y="1223"/>
                </a:cxn>
                <a:cxn ang="0">
                  <a:pos x="1722" y="1013"/>
                </a:cxn>
                <a:cxn ang="0">
                  <a:pos x="1561" y="821"/>
                </a:cxn>
                <a:cxn ang="0">
                  <a:pos x="1387" y="647"/>
                </a:cxn>
                <a:cxn ang="0">
                  <a:pos x="1202" y="491"/>
                </a:cxn>
                <a:cxn ang="0">
                  <a:pos x="999" y="353"/>
                </a:cxn>
                <a:cxn ang="0">
                  <a:pos x="783" y="239"/>
                </a:cxn>
                <a:cxn ang="0">
                  <a:pos x="562" y="138"/>
                </a:cxn>
                <a:cxn ang="0">
                  <a:pos x="329" y="66"/>
                </a:cxn>
                <a:cxn ang="0">
                  <a:pos x="329" y="66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48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/>
              <a:ahLst/>
              <a:cxnLst>
                <a:cxn ang="0">
                  <a:pos x="1854" y="1858"/>
                </a:cxn>
                <a:cxn ang="0">
                  <a:pos x="0" y="1858"/>
                </a:cxn>
                <a:cxn ang="0">
                  <a:pos x="0" y="0"/>
                </a:cxn>
                <a:cxn ang="0">
                  <a:pos x="1854" y="1858"/>
                </a:cxn>
                <a:cxn ang="0">
                  <a:pos x="1854" y="1858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49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/>
              <a:ahLst/>
              <a:cxnLst>
                <a:cxn ang="0">
                  <a:pos x="1640" y="1377"/>
                </a:cxn>
                <a:cxn ang="0">
                  <a:pos x="1692" y="1479"/>
                </a:cxn>
                <a:cxn ang="0">
                  <a:pos x="1732" y="1577"/>
                </a:cxn>
                <a:cxn ang="0">
                  <a:pos x="1745" y="1577"/>
                </a:cxn>
                <a:cxn ang="0">
                  <a:pos x="1703" y="1469"/>
                </a:cxn>
                <a:cxn ang="0">
                  <a:pos x="1649" y="1367"/>
                </a:cxn>
                <a:cxn ang="0">
                  <a:pos x="1535" y="1157"/>
                </a:cxn>
                <a:cxn ang="0">
                  <a:pos x="1395" y="951"/>
                </a:cxn>
                <a:cxn ang="0">
                  <a:pos x="1236" y="756"/>
                </a:cxn>
                <a:cxn ang="0">
                  <a:pos x="1061" y="582"/>
                </a:cxn>
                <a:cxn ang="0">
                  <a:pos x="876" y="426"/>
                </a:cxn>
                <a:cxn ang="0">
                  <a:pos x="672" y="294"/>
                </a:cxn>
                <a:cxn ang="0">
                  <a:pos x="455" y="174"/>
                </a:cxn>
                <a:cxn ang="0">
                  <a:pos x="234" y="78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222" y="89"/>
                </a:cxn>
                <a:cxn ang="0">
                  <a:pos x="446" y="185"/>
                </a:cxn>
                <a:cxn ang="0">
                  <a:pos x="662" y="305"/>
                </a:cxn>
                <a:cxn ang="0">
                  <a:pos x="866" y="437"/>
                </a:cxn>
                <a:cxn ang="0">
                  <a:pos x="1052" y="593"/>
                </a:cxn>
                <a:cxn ang="0">
                  <a:pos x="1226" y="767"/>
                </a:cxn>
                <a:cxn ang="0">
                  <a:pos x="1385" y="960"/>
                </a:cxn>
                <a:cxn ang="0">
                  <a:pos x="1526" y="1167"/>
                </a:cxn>
                <a:cxn ang="0">
                  <a:pos x="1640" y="1377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50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210" y="88"/>
                </a:cxn>
                <a:cxn ang="0">
                  <a:pos x="426" y="190"/>
                </a:cxn>
                <a:cxn ang="0">
                  <a:pos x="630" y="304"/>
                </a:cxn>
                <a:cxn ang="0">
                  <a:pos x="818" y="442"/>
                </a:cxn>
                <a:cxn ang="0">
                  <a:pos x="998" y="592"/>
                </a:cxn>
                <a:cxn ang="0">
                  <a:pos x="1164" y="766"/>
                </a:cxn>
                <a:cxn ang="0">
                  <a:pos x="1310" y="942"/>
                </a:cxn>
                <a:cxn ang="0">
                  <a:pos x="1454" y="1146"/>
                </a:cxn>
                <a:cxn ang="0">
                  <a:pos x="1536" y="1298"/>
                </a:cxn>
                <a:cxn ang="0">
                  <a:pos x="1614" y="1456"/>
                </a:cxn>
                <a:cxn ang="0">
                  <a:pos x="1682" y="1616"/>
                </a:cxn>
                <a:cxn ang="0">
                  <a:pos x="1733" y="1768"/>
                </a:cxn>
                <a:cxn ang="0">
                  <a:pos x="1745" y="1768"/>
                </a:cxn>
                <a:cxn ang="0">
                  <a:pos x="1691" y="1606"/>
                </a:cxn>
                <a:cxn ang="0">
                  <a:pos x="1623" y="1445"/>
                </a:cxn>
                <a:cxn ang="0">
                  <a:pos x="1547" y="1288"/>
                </a:cxn>
                <a:cxn ang="0">
                  <a:pos x="1463" y="1136"/>
                </a:cxn>
                <a:cxn ang="0">
                  <a:pos x="1320" y="932"/>
                </a:cxn>
                <a:cxn ang="0">
                  <a:pos x="1173" y="755"/>
                </a:cxn>
                <a:cxn ang="0">
                  <a:pos x="1008" y="581"/>
                </a:cxn>
                <a:cxn ang="0">
                  <a:pos x="827" y="431"/>
                </a:cxn>
                <a:cxn ang="0">
                  <a:pos x="642" y="293"/>
                </a:cxn>
                <a:cxn ang="0">
                  <a:pos x="437" y="179"/>
                </a:cxn>
                <a:cxn ang="0">
                  <a:pos x="222" y="7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6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7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4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smtClean="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r>
              <a:rPr lang="en-US"/>
              <a:t>Mateti</a:t>
            </a:r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smtClean="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r>
              <a:rPr lang="en-US"/>
              <a:t>WSU CEG 4420/Last Lecture</a:t>
            </a:r>
          </a:p>
        </p:txBody>
      </p:sp>
      <p:sp>
        <p:nvSpPr>
          <p:cNvPr id="6158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fld id="{3E87230B-DC72-4DAC-B087-5DCDCD698E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56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l"/>
        <a:defRPr sz="32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4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ns.org/top2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secure.org/tools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nsecure.org/nmap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wasp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fcon.or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econ.cx/" TargetMode="External"/><Relationship Id="rId5" Type="http://schemas.openxmlformats.org/officeDocument/2006/relationships/hyperlink" Target="http://www.shmoocon.org/" TargetMode="External"/><Relationship Id="rId4" Type="http://schemas.openxmlformats.org/officeDocument/2006/relationships/hyperlink" Target="http://www.blackhat.com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cwe.mitre.org/top25/archive/2010/2010_cwe_sans_top25.pdf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satoday.com/story/news/nation/2013/12/04/internet-hack-web-cybersecurity/3875333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wright.edu/~pmateti/InternetSecurity/Lectures/Viruses/stuxnet-2011-pm.pptx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langner.com/en/wp-content/uploads/2013/11/To-kill-a-centrifuge.pdf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ecrecy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arkreading.com/blog.asp?blog_sectionid=326&amp;WT.svl=blogger1_1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bs.org/wgbh/pages/frontline/wikileaks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url?sa=t&amp;source=web&amp;cd=1&amp;ved=0CB8QFjAA&amp;url=http://www.imdb.com/title/tt0375679/&amp;ei=ZtblTfLRNLTr0QHT57yfCw&amp;usg=AFQjCNGxVq7lBrHKGEcONxEcYnFTCANSIg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ivacyrights.org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ff.org/issues/national-security-letters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ustice.gov/oig/reports/FBI/a1122r.pdf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hyperlink" Target="http://www.networkworld.com/community/blog/fbi-doj-bomb-coreflood-botnet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s.org/irp/agency/dod/jason/cyber.pdf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hitehouse.gov/sites/default/files/rss_viewer/international_strategy_for_cyberspace.pdf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ashingtonpost.com/wp-dyn/content/article/2010/05/21/AR2010052101860.html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qz.com/72598/what-the-heck-is-a-cyber-weapon-anyway/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chnewsworld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acketstormsecurity.org/" TargetMode="External"/><Relationship Id="rId3" Type="http://schemas.openxmlformats.org/officeDocument/2006/relationships/hyperlink" Target="http://www.cert.org/" TargetMode="External"/><Relationship Id="rId7" Type="http://schemas.openxmlformats.org/officeDocument/2006/relationships/hyperlink" Target="http://www.securityfocus.com/" TargetMode="External"/><Relationship Id="rId12" Type="http://schemas.openxmlformats.org/officeDocument/2006/relationships/hyperlink" Target="http://www.microsoft.com/technet/security/default.mspx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efcon.org/" TargetMode="External"/><Relationship Id="rId11" Type="http://schemas.openxmlformats.org/officeDocument/2006/relationships/hyperlink" Target="http://www.undergroundnews.com/" TargetMode="External"/><Relationship Id="rId5" Type="http://schemas.openxmlformats.org/officeDocument/2006/relationships/hyperlink" Target="http://www.phrack.org/" TargetMode="External"/><Relationship Id="rId10" Type="http://schemas.openxmlformats.org/officeDocument/2006/relationships/hyperlink" Target="http://www.infowar.com/" TargetMode="External"/><Relationship Id="rId4" Type="http://schemas.openxmlformats.org/officeDocument/2006/relationships/hyperlink" Target="http://www.infosyssec.org/" TargetMode="External"/><Relationship Id="rId9" Type="http://schemas.openxmlformats.org/officeDocument/2006/relationships/hyperlink" Target="http://www.schneier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googleonlinesecurity.blogspot.com/2009/06/top-10-malware-sites.html" TargetMode="External"/><Relationship Id="rId7" Type="http://schemas.openxmlformats.org/officeDocument/2006/relationships/hyperlink" Target="http://www.secureroot.com/topsites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nformationsecurityhq.com/10-top-websites-for-information-security/" TargetMode="External"/><Relationship Id="rId5" Type="http://schemas.openxmlformats.org/officeDocument/2006/relationships/hyperlink" Target="http://www.networkworld.com/slideshows/2008/040708-useful-it-sec-sites.html" TargetMode="External"/><Relationship Id="rId4" Type="http://schemas.openxmlformats.org/officeDocument/2006/relationships/hyperlink" Target="http://www.techsupportalert.com/best_computer_security_sites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CEG 4420/6420: </a:t>
            </a:r>
            <a:br>
              <a:rPr lang="en-US" dirty="0" smtClean="0"/>
            </a:br>
            <a:r>
              <a:rPr lang="en-US" dirty="0" smtClean="0"/>
              <a:t>Computer Security</a:t>
            </a:r>
            <a:br>
              <a:rPr lang="en-US" dirty="0" smtClean="0"/>
            </a:br>
            <a:r>
              <a:rPr lang="en-US" dirty="0" smtClean="0"/>
              <a:t>Last Lecture	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Prabhaker Mateti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 smtClean="0"/>
              <a:t>Top Internet Security Vulnerabilities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1200" smtClean="0"/>
              <a:t>Top Vulnerabilities in Windows Systems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000" smtClean="0">
                <a:hlinkClick r:id="rId3"/>
              </a:rPr>
              <a:t>W1. Windows Services</a:t>
            </a:r>
            <a:r>
              <a:rPr lang="en-US" sz="1000" smtClean="0"/>
              <a:t>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000" smtClean="0">
                <a:hlinkClick r:id="rId3"/>
              </a:rPr>
              <a:t>W2. Internet Explorer</a:t>
            </a:r>
            <a:r>
              <a:rPr lang="en-US" sz="1000" smtClean="0"/>
              <a:t>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000" smtClean="0">
                <a:hlinkClick r:id="rId3"/>
              </a:rPr>
              <a:t>W3. Windows Libraries</a:t>
            </a:r>
            <a:r>
              <a:rPr lang="en-US" sz="1000" smtClean="0"/>
              <a:t>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000" smtClean="0">
                <a:hlinkClick r:id="rId3"/>
              </a:rPr>
              <a:t>W4. Microsoft Office and Outlook Express</a:t>
            </a:r>
            <a:r>
              <a:rPr lang="en-US" sz="1000" smtClean="0"/>
              <a:t>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000" smtClean="0">
                <a:hlinkClick r:id="rId3"/>
              </a:rPr>
              <a:t>W5. Windows Configuration Weaknesses</a:t>
            </a:r>
            <a:r>
              <a:rPr lang="en-US" sz="1000" smtClean="0"/>
              <a:t>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1200" smtClean="0"/>
              <a:t>Top Vulnerabilities in Cross-Platform Applications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000" smtClean="0">
                <a:hlinkClick r:id="rId3"/>
              </a:rPr>
              <a:t>C1. Backup Software</a:t>
            </a:r>
            <a:r>
              <a:rPr lang="en-US" sz="1000" smtClean="0"/>
              <a:t>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000" smtClean="0">
                <a:hlinkClick r:id="rId3"/>
              </a:rPr>
              <a:t>C2. Anti-virus Software</a:t>
            </a:r>
            <a:r>
              <a:rPr lang="en-US" sz="1000" smtClean="0"/>
              <a:t>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000" smtClean="0">
                <a:hlinkClick r:id="rId3"/>
              </a:rPr>
              <a:t>C3. PHP-based Applications</a:t>
            </a:r>
            <a:r>
              <a:rPr lang="en-US" sz="1000" smtClean="0"/>
              <a:t>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000" smtClean="0">
                <a:hlinkClick r:id="rId3"/>
              </a:rPr>
              <a:t>C4. Database Software</a:t>
            </a:r>
            <a:r>
              <a:rPr lang="en-US" sz="1000" smtClean="0"/>
              <a:t>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000" smtClean="0">
                <a:hlinkClick r:id="rId3"/>
              </a:rPr>
              <a:t>C5. File Sharing Applications</a:t>
            </a:r>
            <a:r>
              <a:rPr lang="en-US" sz="1000" smtClean="0"/>
              <a:t>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000" smtClean="0">
                <a:hlinkClick r:id="rId3"/>
              </a:rPr>
              <a:t>C6. DNS Software</a:t>
            </a:r>
            <a:r>
              <a:rPr lang="en-US" sz="1000" smtClean="0"/>
              <a:t>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000" smtClean="0">
                <a:hlinkClick r:id="rId3"/>
              </a:rPr>
              <a:t>C7. Media Players</a:t>
            </a:r>
            <a:r>
              <a:rPr lang="en-US" sz="1000" smtClean="0"/>
              <a:t>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000" smtClean="0">
                <a:hlinkClick r:id="rId3"/>
              </a:rPr>
              <a:t>C8. Instant Messaging Applications</a:t>
            </a:r>
            <a:r>
              <a:rPr lang="en-US" sz="1000" smtClean="0"/>
              <a:t>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000" smtClean="0">
                <a:hlinkClick r:id="rId3"/>
              </a:rPr>
              <a:t>C9. Mozilla and Firefox Browsers</a:t>
            </a:r>
            <a:r>
              <a:rPr lang="en-US" sz="1000" smtClean="0"/>
              <a:t>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000" smtClean="0">
                <a:hlinkClick r:id="rId3"/>
              </a:rPr>
              <a:t>C10. Other Cross-platform Applications</a:t>
            </a:r>
            <a:r>
              <a:rPr lang="en-US" sz="1000" smtClean="0"/>
              <a:t>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1200" smtClean="0"/>
              <a:t>Top Vulnerabilities in UNIX Systems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000" smtClean="0">
                <a:hlinkClick r:id="rId3"/>
              </a:rPr>
              <a:t>U1. UNIX Configuration Weaknesses</a:t>
            </a:r>
            <a:r>
              <a:rPr lang="en-US" sz="1000" smtClean="0"/>
              <a:t>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000" smtClean="0">
                <a:hlinkClick r:id="rId3"/>
              </a:rPr>
              <a:t>U2. Mac OS X</a:t>
            </a:r>
            <a:r>
              <a:rPr lang="en-US" sz="1000" smtClean="0"/>
              <a:t>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1200" smtClean="0"/>
              <a:t>Top Vulnerabilities in Networking Products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000" smtClean="0">
                <a:hlinkClick r:id="rId3"/>
              </a:rPr>
              <a:t>N1. Cisco IOS and non-IOS Products</a:t>
            </a:r>
            <a:r>
              <a:rPr lang="en-US" sz="1000" smtClean="0"/>
              <a:t>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000" smtClean="0">
                <a:hlinkClick r:id="rId3"/>
              </a:rPr>
              <a:t>N2. Juniper, CheckPoint and Symantec Products</a:t>
            </a:r>
            <a:r>
              <a:rPr lang="en-US" sz="1000" smtClean="0"/>
              <a:t>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000" smtClean="0">
                <a:hlinkClick r:id="rId3"/>
              </a:rPr>
              <a:t>N3. Cisco Devices Configuration Weaknesses</a:t>
            </a:r>
            <a:r>
              <a:rPr lang="en-US" sz="1000" smtClean="0"/>
              <a:t>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1200" smtClean="0"/>
              <a:t>Source: </a:t>
            </a:r>
            <a:r>
              <a:rPr lang="en-US" sz="1200" smtClean="0">
                <a:hlinkClick r:id="rId3"/>
              </a:rPr>
              <a:t>http://www.sans.org/top20/</a:t>
            </a:r>
            <a:r>
              <a:rPr lang="en-US" sz="120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FE975E-78A9-40C5-A08F-7573D818B6F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WSU CEG 4420/Last Lecture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Mateti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Top 125 Security Tools, 2013</a:t>
            </a:r>
          </a:p>
        </p:txBody>
      </p:sp>
      <p:sp>
        <p:nvSpPr>
          <p:cNvPr id="11273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hlinkClick r:id="rId3"/>
              </a:rPr>
              <a:t>Sectools.org</a:t>
            </a:r>
          </a:p>
          <a:p>
            <a:pPr eaLnBrk="1" hangingPunct="1">
              <a:defRPr/>
            </a:pPr>
            <a:r>
              <a:rPr lang="en-US" dirty="0" smtClean="0"/>
              <a:t>Each respondent could list up to 8. </a:t>
            </a:r>
          </a:p>
          <a:p>
            <a:pPr eaLnBrk="1" hangingPunct="1">
              <a:defRPr/>
            </a:pPr>
            <a:r>
              <a:rPr lang="en-US" dirty="0" smtClean="0"/>
              <a:t>No votes for the </a:t>
            </a:r>
            <a:r>
              <a:rPr lang="en-US" dirty="0" err="1" smtClean="0">
                <a:hlinkClick r:id="rId4"/>
              </a:rPr>
              <a:t>Nmap</a:t>
            </a:r>
            <a:r>
              <a:rPr lang="en-US" dirty="0" smtClean="0">
                <a:hlinkClick r:id="rId4"/>
              </a:rPr>
              <a:t> Security Scanner</a:t>
            </a:r>
            <a:r>
              <a:rPr lang="en-US" dirty="0" smtClean="0"/>
              <a:t> were counted.</a:t>
            </a:r>
          </a:p>
          <a:p>
            <a:pPr eaLnBrk="1" hangingPunct="1">
              <a:defRPr/>
            </a:pPr>
            <a:r>
              <a:rPr lang="en-US" dirty="0" smtClean="0"/>
              <a:t>The list is slightly biased toward "attack" tools rather than defensive ones.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0E948E-E84B-4091-AE88-C7FCD90F623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WSU CEG 4420/Last Lecture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Mateti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Apps with vulnerabilities in 2012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Mateti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WSU CEG 4420/Last Lecture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875A-E059-4B7E-AF3A-71105F26F81A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34146" name="Picture 2" descr="http://www.securelist.com/en/images/vlill/ksb_stat2012_pic0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362200"/>
            <a:ext cx="5715000" cy="2857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Open Web Application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not-for-profit worldwide charitable organization focused on improving the security of web application software.</a:t>
            </a:r>
          </a:p>
          <a:p>
            <a:pPr>
              <a:defRPr/>
            </a:pPr>
            <a:r>
              <a:rPr lang="en-US" dirty="0" smtClean="0"/>
              <a:t>free and open software license.</a:t>
            </a:r>
          </a:p>
          <a:p>
            <a:pPr>
              <a:defRPr/>
            </a:pPr>
            <a:r>
              <a:rPr lang="en-US" dirty="0" smtClean="0">
                <a:hlinkClick r:id="rId3"/>
              </a:rPr>
              <a:t>www.owasp.org/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Mateti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WSU CEG 4420/Last Lecture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7E41F2-6B76-47B5-B023-4E8F7D6C084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Black/? Hat Sites/Conferences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Suspend all judgments (other than technical quality).</a:t>
            </a:r>
          </a:p>
          <a:p>
            <a:pPr>
              <a:defRPr/>
            </a:pPr>
            <a:r>
              <a:rPr lang="en-US" dirty="0" smtClean="0">
                <a:hlinkClick r:id="rId3"/>
              </a:rPr>
              <a:t>defcon.org/</a:t>
            </a:r>
            <a:r>
              <a:rPr lang="en-US" dirty="0" smtClean="0"/>
              <a:t>  annual conference in Las Vegas. Excellent presentations by “hackers”.</a:t>
            </a:r>
          </a:p>
          <a:p>
            <a:pPr>
              <a:defRPr/>
            </a:pPr>
            <a:r>
              <a:rPr lang="en-US" dirty="0" smtClean="0">
                <a:hlinkClick r:id="rId4"/>
              </a:rPr>
              <a:t>blackhat.com/</a:t>
            </a:r>
            <a:r>
              <a:rPr lang="en-US" dirty="0" smtClean="0"/>
              <a:t>  Conferences and training!</a:t>
            </a:r>
          </a:p>
          <a:p>
            <a:pPr>
              <a:defRPr/>
            </a:pPr>
            <a:r>
              <a:rPr lang="en-US" dirty="0" smtClean="0">
                <a:hlinkClick r:id="rId5"/>
              </a:rPr>
              <a:t>shmoocon.org/</a:t>
            </a:r>
            <a:r>
              <a:rPr lang="en-US" dirty="0" smtClean="0"/>
              <a:t> “… refusal to take anything about the Internet seriously…”</a:t>
            </a:r>
          </a:p>
          <a:p>
            <a:pPr>
              <a:defRPr/>
            </a:pPr>
            <a:r>
              <a:rPr lang="en-US" dirty="0" smtClean="0">
                <a:hlinkClick r:id="rId6"/>
              </a:rPr>
              <a:t>recon.cx/</a:t>
            </a:r>
            <a:r>
              <a:rPr lang="en-US" dirty="0" smtClean="0"/>
              <a:t> reverse engineering. annually in Montreal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Mateti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WSU CEG 4420/Last Lecture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03E2AE-EA7A-4E73-B454-0C8CFEB9BC8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Top 25 Software Errors, 2010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sz="1200" dirty="0" smtClean="0"/>
              <a:t>Improper Neutralization of Input During Web Page Generation ('Cross-site Scripting')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1200" dirty="0" smtClean="0"/>
              <a:t>Improper Neutralization of Special Elements used in an SQL Command ('SQL Injection')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1200" dirty="0" smtClean="0"/>
              <a:t>Buffer Copy without Checking Size of Input ('Classic Buffer Overflow')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1200" dirty="0" smtClean="0"/>
              <a:t>Cross-Site Request Forgery (CSRF)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1200" dirty="0" smtClean="0"/>
              <a:t>Improper Authorization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1200" dirty="0" smtClean="0"/>
              <a:t>Reliance on </a:t>
            </a:r>
            <a:r>
              <a:rPr lang="en-US" sz="1200" dirty="0" err="1" smtClean="0"/>
              <a:t>Untrusted</a:t>
            </a:r>
            <a:r>
              <a:rPr lang="en-US" sz="1200" dirty="0" smtClean="0"/>
              <a:t> Inputs in a Security Decision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1200" dirty="0" smtClean="0"/>
              <a:t>Improper Limitation of a Pathname to a Restricted Directory ('Path Traversal')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1200" dirty="0" smtClean="0"/>
              <a:t>Unrestricted Upload of File with Dangerous Type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1200" dirty="0" smtClean="0"/>
              <a:t>Improper Neutralization of Special Elements used in an OS Command ('OS Command Injection')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1200" dirty="0" smtClean="0"/>
              <a:t>Missing Encryption of Sensitive Data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1200" dirty="0" smtClean="0"/>
              <a:t>Use of Hard-coded Credentials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1200" dirty="0" smtClean="0"/>
              <a:t>Buffer Access with Incorrect Length Value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1200" dirty="0" smtClean="0"/>
              <a:t>Improper Control of Filename for Include/Require Statement in PHP Program ('PHP File Inclusion')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1200" dirty="0" smtClean="0"/>
              <a:t>Improper Validation of Array Index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1200" dirty="0" smtClean="0"/>
              <a:t>Improper Check for Unusual or Exceptional Conditions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1200" dirty="0" smtClean="0"/>
              <a:t>Information Exposure Through an Error Message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1200" dirty="0" smtClean="0"/>
              <a:t>Integer Overflow or Wraparound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1200" dirty="0" smtClean="0"/>
              <a:t>Incorrect Calculation of Buffer Size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1200" dirty="0" smtClean="0"/>
              <a:t>Missing Authentication for Critical Function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1200" dirty="0" smtClean="0"/>
              <a:t>Download of Code Without Integrity Check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1200" dirty="0" smtClean="0"/>
              <a:t>Incorrect Permission Assignment for Critical Resource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1200" dirty="0" smtClean="0"/>
              <a:t>Allocation of Resources Without Limits or Throttling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1200" dirty="0" smtClean="0"/>
              <a:t>URL Redirection to </a:t>
            </a:r>
            <a:r>
              <a:rPr lang="en-US" sz="1200" dirty="0" err="1" smtClean="0"/>
              <a:t>Untrusted</a:t>
            </a:r>
            <a:r>
              <a:rPr lang="en-US" sz="1200" dirty="0" smtClean="0"/>
              <a:t> Site ('Open Redirect')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1200" dirty="0" smtClean="0"/>
              <a:t>Use of a Broken or Risky Cryptographic Algorithm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1200" dirty="0" smtClean="0"/>
              <a:t>Concurrent Execution using Shared Resource with Improper Synchronization ('Race Condition')</a:t>
            </a:r>
          </a:p>
          <a:p>
            <a:pPr marL="514350" indent="-514350">
              <a:defRPr/>
            </a:pPr>
            <a:r>
              <a:rPr lang="en-US" sz="1200" dirty="0" smtClean="0">
                <a:hlinkClick r:id="rId3"/>
              </a:rPr>
              <a:t>http://cwe.mitre.org/top25/archive/2010/2010_cwe_sans_top25.pdf</a:t>
            </a:r>
            <a:endParaRPr lang="en-US" sz="1200" dirty="0" smtClean="0"/>
          </a:p>
          <a:p>
            <a:pPr marL="514350" indent="-514350">
              <a:buFont typeface="+mj-lt"/>
              <a:buAutoNum type="arabicPeriod"/>
              <a:defRPr/>
            </a:pPr>
            <a:endParaRPr lang="en-US" sz="1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Mateti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WSU CEG 4420/Last Lecture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C60DCE-E1E1-4B02-B36D-E00D4265CF6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Recent (Last 5 Years) Attacks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Recent News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Siphoning Data Through a Huge Security Hole in the Internet; wired.com, 2013/12</a:t>
            </a:r>
          </a:p>
          <a:p>
            <a:r>
              <a:rPr lang="en-US" dirty="0" smtClean="0"/>
              <a:t>Microsoft to harden networks, code against government snooping; 2013/12</a:t>
            </a:r>
          </a:p>
          <a:p>
            <a:r>
              <a:rPr lang="en-US" dirty="0" smtClean="0"/>
              <a:t>“To Kill a Centrifuge”, </a:t>
            </a:r>
            <a:r>
              <a:rPr lang="en-US" dirty="0" err="1" smtClean="0"/>
              <a:t>stuxnet</a:t>
            </a:r>
            <a:r>
              <a:rPr lang="en-US" dirty="0" smtClean="0"/>
              <a:t> </a:t>
            </a:r>
            <a:r>
              <a:rPr lang="en-US" dirty="0" err="1" smtClean="0"/>
              <a:t>pdf</a:t>
            </a:r>
            <a:r>
              <a:rPr lang="en-US" dirty="0" smtClean="0"/>
              <a:t> on langner.com 2013/11</a:t>
            </a:r>
          </a:p>
          <a:p>
            <a:r>
              <a:rPr lang="en-US" dirty="0" err="1" smtClean="0"/>
              <a:t>Mikko</a:t>
            </a:r>
            <a:r>
              <a:rPr lang="en-US" dirty="0" smtClean="0"/>
              <a:t> </a:t>
            </a:r>
            <a:r>
              <a:rPr lang="en-US" dirty="0" err="1" smtClean="0"/>
              <a:t>Hypponen</a:t>
            </a:r>
            <a:r>
              <a:rPr lang="en-US" dirty="0" smtClean="0"/>
              <a:t>: How the NSA betrayed the world's trust, TED Talk, 2013/10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Mateti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WSU CEG 4420/Last Lecture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77312-051D-4577-A80C-39BDFD4F395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USA Today, Dec 04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http://www.usatoday.com/story/news/nation/2013/12/04/internet-hack-web-cybersecurity/3875333/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Mateti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WSU CEG 4420/Last Lecture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77312-051D-4577-A80C-39BDFD4F395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Attacks on Sony 2011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dirty="0" smtClean="0"/>
              <a:t>Sony’s PlayStation Network system was hacked, affecting 100+ million users and forcing the company to shut down the service. April 2011.</a:t>
            </a:r>
          </a:p>
          <a:p>
            <a:pPr>
              <a:defRPr/>
            </a:pPr>
            <a:r>
              <a:rPr lang="en-US" dirty="0" smtClean="0"/>
              <a:t>Sony in Canada, in Greece, in Japan.</a:t>
            </a:r>
          </a:p>
          <a:p>
            <a:pPr>
              <a:defRPr/>
            </a:pPr>
            <a:r>
              <a:rPr lang="en-US" dirty="0" smtClean="0"/>
              <a:t>Sued George </a:t>
            </a:r>
            <a:r>
              <a:rPr lang="en-US" dirty="0" err="1" smtClean="0"/>
              <a:t>Hotz</a:t>
            </a:r>
            <a:r>
              <a:rPr lang="en-US" dirty="0" smtClean="0"/>
              <a:t>, 21.  He hacked the fully locked Sony PS3 in 2010 to run homebrew applications and made his method public.</a:t>
            </a:r>
          </a:p>
          <a:p>
            <a:pPr>
              <a:defRPr/>
            </a:pPr>
            <a:r>
              <a:rPr lang="en-US" dirty="0" smtClean="0"/>
              <a:t> Sony lawsuit demanded that social media sites including YouTube hand over IP addresses of people who visited </a:t>
            </a:r>
            <a:r>
              <a:rPr lang="en-US" dirty="0" err="1" smtClean="0"/>
              <a:t>Hotz’s</a:t>
            </a:r>
            <a:r>
              <a:rPr lang="en-US" dirty="0" smtClean="0"/>
              <a:t> pages and videos.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Mateti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WSU CEG 4420/Last Lecture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6CB745-D760-4FDE-83A9-79C31482636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Internet Growth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Systems of US Congress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Senate’s Sergeant at Arms reported in 2011 that computer systems of Congress and executive branch agencies are probed or attacked</a:t>
            </a:r>
          </a:p>
          <a:p>
            <a:pPr lvl="1">
              <a:defRPr/>
            </a:pPr>
            <a:r>
              <a:rPr lang="en-US" dirty="0" smtClean="0"/>
              <a:t>1.8 billion times per month, </a:t>
            </a:r>
          </a:p>
          <a:p>
            <a:pPr lvl="1">
              <a:defRPr/>
            </a:pPr>
            <a:r>
              <a:rPr lang="en-US" dirty="0" smtClean="0"/>
              <a:t>costing about $8 billion annually.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Mateti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WSU CEG 4420/Last Lecture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B74593-D663-4EA1-9F8E-78D4913766B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Cell Phone Malware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More mobile phones than people in many countries.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Mateti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WSU CEG 4420/Last Lecture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4383C5-0A9F-4579-8E19-FA649A44997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4294967295"/>
          </p:nvPr>
        </p:nvSpPr>
        <p:spPr>
          <a:xfrm>
            <a:off x="5105400" y="1600200"/>
            <a:ext cx="4038600" cy="4530725"/>
          </a:xfrm>
        </p:spPr>
        <p:txBody>
          <a:bodyPr>
            <a:normAutofit/>
          </a:bodyPr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Mateti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WSU CEG 4420/Last Lecture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BC875A-E059-4B7E-AF3A-71105F26F81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131074" name="Picture 2" descr="http://www.securelist.com/en/images/vlill/ksb_stat2012_pic03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914400"/>
            <a:ext cx="8022681" cy="49339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Mateti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WSU CEG 4420/Last Lecture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D9AE80-82C8-4504-BB57-A586710D4DD9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135170" name="Picture 2" descr="http://www.kaspersky.com/images/Kaspersky_Lab_Infographics_Android_Malware_Growth_2012-10-15608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609600"/>
            <a:ext cx="7791956" cy="550306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Estonia’s infrastructure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Baltic republic of Estonia</a:t>
            </a:r>
          </a:p>
          <a:p>
            <a:pPr>
              <a:defRPr/>
            </a:pPr>
            <a:r>
              <a:rPr lang="en-US" dirty="0" smtClean="0"/>
              <a:t>first country in the world to experience cyber war. </a:t>
            </a:r>
          </a:p>
          <a:p>
            <a:pPr>
              <a:defRPr/>
            </a:pPr>
            <a:r>
              <a:rPr lang="en-US" dirty="0" smtClean="0"/>
              <a:t>Government, financial and media computer networks were paralyzed by a series of attacks</a:t>
            </a:r>
          </a:p>
          <a:p>
            <a:pPr>
              <a:defRPr/>
            </a:pPr>
            <a:r>
              <a:rPr lang="en-US" dirty="0" smtClean="0"/>
              <a:t>April 2007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Estonia is a heavily wired country: 80 % of Estonians pay their taxes and do their banking on Internet. </a:t>
            </a:r>
          </a:p>
          <a:p>
            <a:pPr>
              <a:defRPr/>
            </a:pPr>
            <a:r>
              <a:rPr lang="en-US" dirty="0" smtClean="0"/>
              <a:t>Decided to relocate a Soviet war memorial</a:t>
            </a:r>
          </a:p>
          <a:p>
            <a:pPr>
              <a:defRPr/>
            </a:pPr>
            <a:r>
              <a:rPr lang="en-US" dirty="0" smtClean="0"/>
              <a:t>Russian hackers?</a:t>
            </a:r>
          </a:p>
          <a:p>
            <a:pPr>
              <a:defRPr/>
            </a:pPr>
            <a:r>
              <a:rPr lang="en-US" dirty="0" smtClean="0"/>
              <a:t>Estonia instituting a real cyber army?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Mateti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WSU CEG 4420/Last Lecture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8CB039-2181-4E81-9D09-E157A2BF463B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Stuxnet</a:t>
            </a:r>
            <a:r>
              <a:rPr lang="en-US" dirty="0" smtClean="0"/>
              <a:t> 2011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dirty="0" smtClean="0"/>
              <a:t>Worm targeted at a “unique” target in the world</a:t>
            </a:r>
          </a:p>
          <a:p>
            <a:pPr>
              <a:defRPr/>
            </a:pPr>
            <a:r>
              <a:rPr lang="en-US" dirty="0" smtClean="0"/>
              <a:t>Target = A nuclear facility using specific equipment.</a:t>
            </a:r>
          </a:p>
          <a:p>
            <a:pPr>
              <a:defRPr/>
            </a:pPr>
            <a:r>
              <a:rPr lang="en-US" dirty="0" smtClean="0"/>
              <a:t>Infects many, but does not hurt any, except one.</a:t>
            </a:r>
          </a:p>
          <a:p>
            <a:pPr>
              <a:defRPr/>
            </a:pPr>
            <a:r>
              <a:rPr lang="en-US" dirty="0" smtClean="0"/>
              <a:t>Sophisticated internals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dirty="0" smtClean="0"/>
              <a:t>Developed by country-level attackers? US + Israel?</a:t>
            </a:r>
          </a:p>
          <a:p>
            <a:pPr>
              <a:defRPr/>
            </a:pPr>
            <a:r>
              <a:rPr lang="en-US" dirty="0" smtClean="0"/>
              <a:t>More details at </a:t>
            </a:r>
            <a:r>
              <a:rPr lang="en-US" dirty="0" smtClean="0">
                <a:hlinkClick r:id="rId3"/>
              </a:rPr>
              <a:t>http://www.cs.wright.edu/~pmateti/.../Viruses/stuxnet-2011-pm.pptx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2013 </a:t>
            </a:r>
            <a:r>
              <a:rPr lang="en-US" dirty="0" smtClean="0">
                <a:hlinkClick r:id="rId4"/>
              </a:rPr>
              <a:t>www. </a:t>
            </a:r>
            <a:r>
              <a:rPr lang="en-US" dirty="0" err="1" smtClean="0">
                <a:hlinkClick r:id="rId4"/>
              </a:rPr>
              <a:t>Langner</a:t>
            </a:r>
            <a:r>
              <a:rPr lang="en-US" dirty="0" smtClean="0">
                <a:hlinkClick r:id="rId4"/>
              </a:rPr>
              <a:t> .com/.../ To- kill- a-centrifuge .</a:t>
            </a:r>
            <a:r>
              <a:rPr lang="en-US" dirty="0" err="1" smtClean="0">
                <a:hlinkClick r:id="rId4"/>
              </a:rPr>
              <a:t>pdf</a:t>
            </a: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Mateti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WSU CEG 4420/Last Lecture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96CC6C-E46F-48AD-A3FE-AC43D03897CA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Controversies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Being Able to Read the Source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Enables exploits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Reverse Engineering not required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Internal Structure is understood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Weaknesses can be seen at the design level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Enables fast fixes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Intellectual Property Rights and Privileges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Not (very) relevant in this course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Think:  Why do we make laws that let patents expire?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085D1E-BCE8-4FC2-9A8E-62BEEAD1F748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WSU CEG 4420/Last Lecture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Mateti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Security Through Obscurity </a:t>
            </a:r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Use </a:t>
            </a:r>
            <a:r>
              <a:rPr lang="en-US" sz="2400" dirty="0" smtClean="0">
                <a:hlinkClick r:id="rId3" tooltip="Secrecy"/>
              </a:rPr>
              <a:t>secrecy</a:t>
            </a:r>
            <a:r>
              <a:rPr lang="en-US" sz="2400" dirty="0" smtClean="0"/>
              <a:t> (of design, implementation, etc.) to ensure security.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May have theoretical or actual security vulnerabilities, but its owners or designers believe that the flaws are not known, and that attackers are unlikely to find them.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We really mean "security implemented solely through obscurity."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Obscurity is not always bad.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Is Obscurity Ever Good?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TBD Read  an opinion: </a:t>
            </a:r>
            <a:r>
              <a:rPr lang="en-US" sz="2400" dirty="0" smtClean="0">
                <a:hlinkClick r:id="rId4"/>
              </a:rPr>
              <a:t>www.darkreading.com/blog.asp? </a:t>
            </a:r>
            <a:r>
              <a:rPr lang="en-US" sz="2400" dirty="0" err="1" smtClean="0">
                <a:hlinkClick r:id="rId4"/>
              </a:rPr>
              <a:t>blog_sectionid</a:t>
            </a:r>
            <a:r>
              <a:rPr lang="en-US" sz="2400" dirty="0" smtClean="0">
                <a:hlinkClick r:id="rId4"/>
              </a:rPr>
              <a:t>=326&amp;WT.svl=blogger1_1</a:t>
            </a:r>
            <a:r>
              <a:rPr lang="en-US" sz="2400" dirty="0" smtClean="0"/>
              <a:t> 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1D3A6F-CB14-4359-8E67-0DDD0F0680AA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WSU CEG 4420/Last Lecture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Mateti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WikiLeaks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PBS was targeted in retaliation for broadcasting "Frontline: Wiki Secrets“ in May 2011</a:t>
            </a:r>
          </a:p>
          <a:p>
            <a:pPr lvl="1">
              <a:defRPr/>
            </a:pPr>
            <a:r>
              <a:rPr lang="en-US" dirty="0" smtClean="0">
                <a:hlinkClick r:id="rId3"/>
              </a:rPr>
              <a:t>www.pbs.org/wgbh/pages/frontline/wikileaks/</a:t>
            </a:r>
            <a:r>
              <a:rPr lang="en-US" dirty="0" smtClean="0"/>
              <a:t> The inside story of Bradley Manning, Julian </a:t>
            </a:r>
            <a:r>
              <a:rPr lang="en-US" dirty="0" err="1" smtClean="0"/>
              <a:t>Assange</a:t>
            </a:r>
            <a:r>
              <a:rPr lang="en-US" dirty="0" smtClean="0"/>
              <a:t> and the largest intelligence breach in U.S. history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Mateti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WSU CEG 4420/Last Lecture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2EAFEA-4225-411B-94D0-A8F1F5124582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Internet host 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43150" lvl="4" indent="-514350">
              <a:buFont typeface="Wingdings" pitchFamily="2" charset="2"/>
              <a:buAutoNum type="arabicPlain" startAt="1981"/>
              <a:defRPr/>
            </a:pPr>
            <a:r>
              <a:rPr lang="en-US" sz="2800" dirty="0" smtClean="0"/>
              <a:t> 			    213</a:t>
            </a:r>
          </a:p>
          <a:p>
            <a:pPr lvl="4">
              <a:buFont typeface="Wingdings" pitchFamily="2" charset="2"/>
              <a:buNone/>
              <a:defRPr/>
            </a:pPr>
            <a:r>
              <a:rPr lang="en-US" sz="2800" dirty="0" smtClean="0"/>
              <a:t>1986		           5,089</a:t>
            </a:r>
          </a:p>
          <a:p>
            <a:pPr lvl="4">
              <a:buFont typeface="Wingdings" pitchFamily="2" charset="2"/>
              <a:buNone/>
              <a:defRPr/>
            </a:pPr>
            <a:r>
              <a:rPr lang="en-US" sz="2800" dirty="0" smtClean="0"/>
              <a:t>1998		  29,670,000</a:t>
            </a:r>
          </a:p>
          <a:p>
            <a:pPr lvl="4">
              <a:buFont typeface="Wingdings" pitchFamily="2" charset="2"/>
              <a:buNone/>
              <a:defRPr/>
            </a:pPr>
            <a:r>
              <a:rPr lang="en-US" sz="2800" dirty="0" smtClean="0"/>
              <a:t>2000		  93,047,785</a:t>
            </a:r>
          </a:p>
          <a:p>
            <a:pPr lvl="4">
              <a:buFont typeface="Wingdings" pitchFamily="2" charset="2"/>
              <a:buNone/>
              <a:defRPr/>
            </a:pPr>
            <a:r>
              <a:rPr lang="en-US" sz="2800" dirty="0" smtClean="0"/>
              <a:t>2005		317,646,084</a:t>
            </a:r>
          </a:p>
          <a:p>
            <a:pPr marL="2343150" lvl="4" indent="-514350">
              <a:buFont typeface="Wingdings" pitchFamily="2" charset="2"/>
              <a:buAutoNum type="arabicPlain" startAt="2010"/>
              <a:defRPr/>
            </a:pPr>
            <a:r>
              <a:rPr lang="en-US" sz="2800" dirty="0" smtClean="0"/>
              <a:t> 		768,913,036</a:t>
            </a:r>
          </a:p>
          <a:p>
            <a:pPr marL="2343150" lvl="4" indent="-514350">
              <a:buFont typeface="Wingdings" pitchFamily="2" charset="2"/>
              <a:buAutoNum type="arabicPlain" startAt="2011"/>
              <a:defRPr/>
            </a:pPr>
            <a:r>
              <a:rPr lang="en-US" sz="2800" dirty="0" smtClean="0"/>
              <a:t> 		818,374,269</a:t>
            </a:r>
          </a:p>
          <a:p>
            <a:pPr marL="2343150" lvl="4" indent="-514350">
              <a:buNone/>
              <a:defRPr/>
            </a:pPr>
            <a:r>
              <a:rPr lang="en-US" sz="2800" dirty="0" smtClean="0"/>
              <a:t>2013		996,230,757</a:t>
            </a:r>
          </a:p>
          <a:p>
            <a:pPr lvl="4">
              <a:buFont typeface="Wingdings" pitchFamily="2" charset="2"/>
              <a:buNone/>
              <a:defRPr/>
            </a:pPr>
            <a:r>
              <a:rPr lang="en-US" dirty="0" smtClean="0"/>
              <a:t>source: www.isc.org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CD9444-69AB-4CBD-96C7-FC858E7CC8B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WSU CEG 4420/Last Lecture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Mateti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Course Specific Items</a:t>
            </a: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Course Title?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dirty="0" smtClean="0"/>
              <a:t>Other titles for the Course</a:t>
            </a:r>
          </a:p>
          <a:p>
            <a:pPr lvl="1" eaLnBrk="1" hangingPunct="1">
              <a:defRPr/>
            </a:pPr>
            <a:r>
              <a:rPr lang="en-US" dirty="0" smtClean="0"/>
              <a:t>Internet Security</a:t>
            </a:r>
          </a:p>
          <a:p>
            <a:pPr lvl="1" eaLnBrk="1" hangingPunct="1">
              <a:defRPr/>
            </a:pPr>
            <a:r>
              <a:rPr lang="en-US" dirty="0" smtClean="0"/>
              <a:t>Network Security</a:t>
            </a:r>
          </a:p>
          <a:p>
            <a:pPr lvl="1" eaLnBrk="1" hangingPunct="1">
              <a:defRPr/>
            </a:pPr>
            <a:r>
              <a:rPr lang="en-US" dirty="0" smtClean="0"/>
              <a:t>Computer Security</a:t>
            </a:r>
          </a:p>
          <a:p>
            <a:pPr lvl="1" eaLnBrk="1" hangingPunct="1">
              <a:defRPr/>
            </a:pPr>
            <a:r>
              <a:rPr lang="en-US" dirty="0" smtClean="0"/>
              <a:t>System Security</a:t>
            </a:r>
          </a:p>
          <a:p>
            <a:pPr lvl="1" eaLnBrk="1" hangingPunct="1">
              <a:defRPr/>
            </a:pPr>
            <a:r>
              <a:rPr lang="en-US" dirty="0" smtClean="0"/>
              <a:t>Cyber Security</a:t>
            </a:r>
          </a:p>
          <a:p>
            <a:pPr eaLnBrk="1" hangingPunct="1">
              <a:defRPr/>
            </a:pPr>
            <a:r>
              <a:rPr lang="en-US" dirty="0" smtClean="0"/>
              <a:t>Integrated View of Security Issues</a:t>
            </a:r>
          </a:p>
          <a:p>
            <a:pPr eaLnBrk="1" hangingPunct="1">
              <a:defRPr/>
            </a:pPr>
            <a:r>
              <a:rPr lang="en-US" dirty="0" smtClean="0"/>
              <a:t>Selection of Most Relevant Topics</a:t>
            </a:r>
          </a:p>
          <a:p>
            <a:pPr eaLnBrk="1" hangingPunct="1">
              <a:defRPr/>
            </a:pPr>
            <a:r>
              <a:rPr lang="en-US" dirty="0" smtClean="0"/>
              <a:t>Narrowest Title that Covers the Topics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813FC6-0478-4ECB-825C-0298F269A6B7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WSU CEG 4420/Last Lecture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Mateti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Ethics: A Personal Opinion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Ethics violations on small scale DOES NOT NECESSARILY IMPLY violations on large scale.</a:t>
            </a:r>
          </a:p>
          <a:p>
            <a:pPr eaLnBrk="1" hangingPunct="1">
              <a:defRPr/>
            </a:pPr>
            <a:r>
              <a:rPr lang="en-US" dirty="0" smtClean="0"/>
              <a:t>Cf.  The movie: </a:t>
            </a:r>
            <a:r>
              <a:rPr lang="en-US" dirty="0" smtClean="0">
                <a:hlinkClick r:id="rId3"/>
              </a:rPr>
              <a:t>Crash (2004) - </a:t>
            </a:r>
            <a:r>
              <a:rPr lang="en-US" dirty="0" err="1" smtClean="0">
                <a:hlinkClick r:id="rId3"/>
              </a:rPr>
              <a:t>IMDb</a:t>
            </a: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20A8C3-BFFA-4B4E-9014-259CAD58863E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WSU CEG 4420/Last Lecture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Mateti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Big Issues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hlinkClick r:id="rId3"/>
              </a:rPr>
              <a:t>privacyrights.org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“More than 220 million records containing sensitive personal information have been leaked in security breaches in the United States since January 2005.”</a:t>
            </a:r>
          </a:p>
          <a:p>
            <a:pPr>
              <a:defRPr/>
            </a:pPr>
            <a:r>
              <a:rPr lang="en-US" dirty="0" smtClean="0"/>
              <a:t>This site tracks every breach</a:t>
            </a:r>
          </a:p>
          <a:p>
            <a:pPr>
              <a:defRPr/>
            </a:pPr>
            <a:r>
              <a:rPr lang="en-US" dirty="0" smtClean="0"/>
              <a:t>Consult if you experience a security breach and aren't sure how to respond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Mateti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WSU CEG 4420/Last Lecture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2D237F-59DD-4264-B130-2F4F0B9DAC64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34819" name="Content Placeholder 7" descr="110525.Lookout-Mobile-Privacy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447800" y="1600200"/>
            <a:ext cx="6324600" cy="4530725"/>
          </a:xfrm>
        </p:spPr>
      </p:pic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Mateti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WSU CEG 4420/Last Lecture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DE2B16-5C4C-4F3F-97B0-D00D7DC4B3D3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Privacy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err="1" smtClean="0"/>
              <a:t>Gov't</a:t>
            </a:r>
            <a:r>
              <a:rPr lang="en-US" dirty="0" smtClean="0"/>
              <a:t>: We want stored emails, phone locations. </a:t>
            </a:r>
          </a:p>
          <a:p>
            <a:pPr>
              <a:defRPr/>
            </a:pPr>
            <a:r>
              <a:rPr lang="en-US" dirty="0" smtClean="0"/>
              <a:t>The Electronic Communication Privacy Act of 1986</a:t>
            </a:r>
          </a:p>
          <a:p>
            <a:pPr lvl="1">
              <a:defRPr/>
            </a:pPr>
            <a:r>
              <a:rPr lang="en-US" dirty="0" smtClean="0"/>
              <a:t>e.g., </a:t>
            </a:r>
            <a:r>
              <a:rPr lang="en-US" dirty="0" err="1" smtClean="0"/>
              <a:t>govt</a:t>
            </a:r>
            <a:r>
              <a:rPr lang="en-US" dirty="0" smtClean="0"/>
              <a:t> can get past cell phone </a:t>
            </a:r>
            <a:r>
              <a:rPr lang="en-US" dirty="0" err="1" smtClean="0"/>
              <a:t>geolocation</a:t>
            </a:r>
            <a:r>
              <a:rPr lang="en-US" dirty="0" smtClean="0"/>
              <a:t> data without  warrant</a:t>
            </a:r>
          </a:p>
          <a:p>
            <a:pPr>
              <a:defRPr/>
            </a:pPr>
            <a:r>
              <a:rPr lang="en-US" dirty="0" smtClean="0">
                <a:hlinkClick r:id="rId3"/>
              </a:rPr>
              <a:t>www.eff.org/issues/national-security-letters</a:t>
            </a: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Mateti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WSU CEG 4420/Last Lecture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25A21C-35DE-43EE-9D7A-E04C1151DD64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5105400" y="1600200"/>
            <a:ext cx="4038600" cy="4530725"/>
          </a:xfrm>
        </p:spPr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Will Internet ever be trustworthy?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Non-Answers</a:t>
            </a:r>
          </a:p>
          <a:p>
            <a:pPr lvl="1" eaLnBrk="1" hangingPunct="1">
              <a:defRPr/>
            </a:pPr>
            <a:r>
              <a:rPr lang="en-US" smtClean="0"/>
              <a:t>Equate the question with:</a:t>
            </a:r>
          </a:p>
          <a:p>
            <a:pPr lvl="2" eaLnBrk="1" hangingPunct="1">
              <a:defRPr/>
            </a:pPr>
            <a:r>
              <a:rPr lang="en-US" smtClean="0"/>
              <a:t>“Will the world ever be trustworthy?”</a:t>
            </a:r>
          </a:p>
          <a:p>
            <a:pPr eaLnBrk="1" hangingPunct="1">
              <a:defRPr/>
            </a:pPr>
            <a:r>
              <a:rPr lang="en-US" smtClean="0"/>
              <a:t>Internet is a man-made entity.</a:t>
            </a:r>
          </a:p>
          <a:p>
            <a:pPr eaLnBrk="1" hangingPunct="1">
              <a:defRPr/>
            </a:pPr>
            <a:r>
              <a:rPr lang="en-US" smtClean="0"/>
              <a:t>Trustworthy = … ?</a:t>
            </a:r>
          </a:p>
          <a:p>
            <a:pPr eaLnBrk="1" hangingPunct="1">
              <a:defRPr/>
            </a:pPr>
            <a:r>
              <a:rPr lang="en-US" smtClean="0"/>
              <a:t>Ok if cost is high?</a:t>
            </a:r>
          </a:p>
          <a:p>
            <a:pPr eaLnBrk="1" hangingPunct="1">
              <a:defRPr/>
            </a:pPr>
            <a:r>
              <a:rPr lang="en-US" smtClean="0"/>
              <a:t>Will users get educated?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A5157D-6094-4030-9705-DDFF0A94F89C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WSU CEG 4420/Last Lecture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Mateti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Trustworthy = No Cheating + …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/>
          </a:p>
          <a:p>
            <a:pPr eaLnBrk="1" hangingPunct="1">
              <a:defRPr/>
            </a:pPr>
            <a:r>
              <a:rPr lang="en-US" smtClean="0"/>
              <a:t>User authentication</a:t>
            </a:r>
          </a:p>
          <a:p>
            <a:pPr eaLnBrk="1" hangingPunct="1">
              <a:defRPr/>
            </a:pPr>
            <a:r>
              <a:rPr lang="en-US" smtClean="0"/>
              <a:t>Host authentication</a:t>
            </a:r>
          </a:p>
          <a:p>
            <a:pPr eaLnBrk="1" hangingPunct="1">
              <a:defRPr/>
            </a:pPr>
            <a:r>
              <a:rPr lang="en-US" smtClean="0"/>
              <a:t>Access authentication</a:t>
            </a:r>
          </a:p>
          <a:p>
            <a:pPr eaLnBrk="1" hangingPunct="1">
              <a:defRPr/>
            </a:pPr>
            <a:r>
              <a:rPr lang="en-US" smtClean="0"/>
              <a:t>Message/Transaction authentication</a:t>
            </a:r>
          </a:p>
          <a:p>
            <a:pPr eaLnBrk="1" hangingPunct="1">
              <a:defRPr/>
            </a:pPr>
            <a:r>
              <a:rPr lang="en-US" smtClean="0"/>
              <a:t>No repudiation</a:t>
            </a:r>
          </a:p>
          <a:p>
            <a:pPr eaLnBrk="1" hangingPunct="1">
              <a:defRPr/>
            </a:pP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74290-1AB8-4BC1-BB60-7358B9807D8D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WSU CEG 4420/Last Lecture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Mateti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Trustworthy = … + Reliable + …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Transactions/Operations/Services/…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Availability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correctly execute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Terminate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mtClean="0"/>
              <a:t>Successfully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mtClean="0"/>
              <a:t>Failures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Computer Resource consumption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mtClean="0"/>
              <a:t>CPU time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mtClean="0"/>
              <a:t>Memory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mtClean="0"/>
              <a:t>…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smtClean="0"/>
          </a:p>
          <a:p>
            <a:pPr lvl="1" eaLnBrk="1" hangingPunct="1">
              <a:lnSpc>
                <a:spcPct val="90000"/>
              </a:lnSpc>
              <a:defRPr/>
            </a:pPr>
            <a:endParaRPr lang="en-US" smtClean="0"/>
          </a:p>
          <a:p>
            <a:pPr eaLnBrk="1" hangingPunct="1">
              <a:lnSpc>
                <a:spcPct val="90000"/>
              </a:lnSpc>
              <a:defRPr/>
            </a:pP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40D3C4-4F42-4B3F-9FE9-99E822655A9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WSU CEG 4420/Last Lecture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Mateti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Mateti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WSU CEG 4420/Last Lecture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BC875A-E059-4B7E-AF3A-71105F26F81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117762" name="Picture 2" descr="http://ftp.isc.org/www/survey/reports/2013/07/host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685800"/>
            <a:ext cx="7810122" cy="535702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Trustworthy = + …?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A34D78-4D2E-454F-B5B9-BB9F0E900C6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WSU CEG 4420/Last Lecture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Mateti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Will Internet ever be trustworthy?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Predictions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Will Internet ever be trustworthy?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Analysis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US Preparedness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DHS' Classified NCCIC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National Cybersecurity and Communications Integration Center (NCCIC)</a:t>
            </a:r>
          </a:p>
          <a:p>
            <a:pPr>
              <a:defRPr/>
            </a:pPr>
            <a:r>
              <a:rPr lang="en-US" dirty="0" smtClean="0"/>
              <a:t>DHS-led inter-agency cybersecurity work</a:t>
            </a:r>
          </a:p>
          <a:p>
            <a:pPr lvl="1">
              <a:defRPr/>
            </a:pPr>
            <a:r>
              <a:rPr lang="en-US" dirty="0" smtClean="0"/>
              <a:t>responding to cyber threats against government networks</a:t>
            </a:r>
          </a:p>
          <a:p>
            <a:pPr lvl="1">
              <a:defRPr/>
            </a:pPr>
            <a:r>
              <a:rPr lang="en-US" dirty="0" smtClean="0"/>
              <a:t>monitoring network sensors across the government and </a:t>
            </a:r>
          </a:p>
          <a:p>
            <a:pPr lvl="1">
              <a:defRPr/>
            </a:pPr>
            <a:r>
              <a:rPr lang="en-US" dirty="0" smtClean="0"/>
              <a:t>coordinating response to cyber attacks against power plants or communications networks.</a:t>
            </a:r>
          </a:p>
          <a:p>
            <a:pPr>
              <a:defRPr/>
            </a:pPr>
            <a:r>
              <a:rPr lang="en-US" dirty="0" smtClean="0"/>
              <a:t>unclassified for one day 10/09/2010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Mateti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WSU CEG 4420/Last Lecture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3355-2068-49E0-89D7-F756C4D7C393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US-CERT Einstein Sensors</a:t>
            </a:r>
            <a:endParaRPr lang="en-US" dirty="0"/>
          </a:p>
        </p:txBody>
      </p:sp>
      <p:pic>
        <p:nvPicPr>
          <p:cNvPr id="45059" name="Content Placeholder 15" descr="einstein-sensors.jpg"/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57200" y="1447800"/>
            <a:ext cx="4038600" cy="4572000"/>
          </a:xfrm>
        </p:spPr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 smtClean="0"/>
              <a:t>This screen shows a selection of real-time information from network flow analyzers placed strategically within government networks nationwide. </a:t>
            </a:r>
          </a:p>
          <a:p>
            <a:pPr>
              <a:defRPr/>
            </a:pPr>
            <a:r>
              <a:rPr lang="en-US" dirty="0" smtClean="0"/>
              <a:t>Einstein sensors is a series of technologies being deployed across the government for network monitoring, intrusion detection and intrusion prevention.</a:t>
            </a:r>
          </a:p>
          <a:p>
            <a:pPr>
              <a:defRPr/>
            </a:pPr>
            <a:r>
              <a:rPr lang="en-US" dirty="0" smtClean="0"/>
              <a:t>"We identify not only cyber threats, but also monitor the cyber health of the nation.”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Mateti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WSU CEG 4420/Last Lecture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203E5F-C34E-43E3-8D1A-F19760792BBC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/>
              <a:t>NCCIC Fly-Away Kit</a:t>
            </a:r>
            <a:endParaRPr lang="en-US" dirty="0"/>
          </a:p>
        </p:txBody>
      </p:sp>
      <p:pic>
        <p:nvPicPr>
          <p:cNvPr id="46083" name="Content Placeholder 7" descr="IMG_4376_full.JPG"/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776288" y="1600200"/>
            <a:ext cx="3400425" cy="4530725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NCCIC doesn't do malware analysis. </a:t>
            </a:r>
          </a:p>
          <a:p>
            <a:pPr>
              <a:defRPr/>
            </a:pPr>
            <a:r>
              <a:rPr lang="en-US" dirty="0" smtClean="0"/>
              <a:t>However, for demo purposes, DHS brought out some of its digital forensics tools for reporters to see, including these.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Mateti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WSU CEG 4420/Last Lecture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CBA7B-9FB4-4D93-AC99-690A65A2252F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DOJ report critical of FBI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FBI in some cases lacks the skills to properly investigate national security intrusions.</a:t>
            </a:r>
            <a:endParaRPr lang="en-US" dirty="0" smtClean="0">
              <a:hlinkClick r:id="rId3"/>
            </a:endParaRPr>
          </a:p>
          <a:p>
            <a:pPr>
              <a:defRPr/>
            </a:pPr>
            <a:r>
              <a:rPr lang="en-US" dirty="0" smtClean="0">
                <a:hlinkClick r:id="rId3"/>
              </a:rPr>
              <a:t>justice.gov/</a:t>
            </a:r>
            <a:r>
              <a:rPr lang="en-US" dirty="0" err="1" smtClean="0">
                <a:hlinkClick r:id="rId3"/>
              </a:rPr>
              <a:t>oig</a:t>
            </a:r>
            <a:r>
              <a:rPr lang="en-US" dirty="0" smtClean="0">
                <a:hlinkClick r:id="rId3"/>
              </a:rPr>
              <a:t>/reports/FBI/a1122r.pdf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FBI cyber threat success: the </a:t>
            </a:r>
            <a:r>
              <a:rPr lang="en-US" dirty="0" smtClean="0">
                <a:hlinkClick r:id="rId4"/>
              </a:rPr>
              <a:t>taking down of the </a:t>
            </a:r>
            <a:r>
              <a:rPr lang="en-US" dirty="0" err="1" smtClean="0">
                <a:hlinkClick r:id="rId4"/>
              </a:rPr>
              <a:t>CoreFlood</a:t>
            </a:r>
            <a:r>
              <a:rPr lang="en-US" dirty="0" smtClean="0">
                <a:hlinkClick r:id="rId4"/>
              </a:rPr>
              <a:t> </a:t>
            </a:r>
            <a:r>
              <a:rPr lang="en-US" dirty="0" err="1" smtClean="0">
                <a:hlinkClick r:id="rId4"/>
              </a:rPr>
              <a:t>botnet</a:t>
            </a:r>
            <a:r>
              <a:rPr lang="en-US" dirty="0" smtClean="0"/>
              <a:t>.</a:t>
            </a:r>
          </a:p>
          <a:p>
            <a:pPr>
              <a:defRPr/>
            </a:pPr>
            <a:endParaRPr lang="en-US" dirty="0"/>
          </a:p>
        </p:txBody>
      </p:sp>
      <p:pic>
        <p:nvPicPr>
          <p:cNvPr id="4710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5" cstate="print"/>
          <a:srcRect/>
          <a:stretch>
            <a:fillRect/>
          </a:stretch>
        </p:blipFill>
        <p:spPr>
          <a:xfrm>
            <a:off x="4851400" y="1600200"/>
            <a:ext cx="3632200" cy="4530725"/>
          </a:xfrm>
        </p:spPr>
      </p:pic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Mateti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WSU CEG 4420/Last Lecture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CBCF50-D8F5-4E77-818E-6A6FF96D2796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“Science of Cyber-Security”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Examines the theory and practice of cyber-security, and evaluates whether there are underlying fundamental principles that would make it possible to adopt a more scientific approach.</a:t>
            </a:r>
          </a:p>
          <a:p>
            <a:pPr>
              <a:defRPr/>
            </a:pPr>
            <a:r>
              <a:rPr lang="en-US" dirty="0" smtClean="0"/>
              <a:t>November 2010, </a:t>
            </a:r>
            <a:r>
              <a:rPr lang="en-US" dirty="0" err="1" smtClean="0"/>
              <a:t>DoD</a:t>
            </a:r>
            <a:r>
              <a:rPr lang="en-US" dirty="0" smtClean="0"/>
              <a:t> sponsored report</a:t>
            </a:r>
          </a:p>
          <a:p>
            <a:pPr>
              <a:defRPr/>
            </a:pPr>
            <a:r>
              <a:rPr lang="en-US" dirty="0" smtClean="0">
                <a:hlinkClick r:id="rId3"/>
              </a:rPr>
              <a:t>http://www.fas.org/irp/agency/dod/jason/cyber.pdf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Mateti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WSU CEG 4420/Last Lecture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DB6C21-EE9D-4CEE-BD41-FE7E56087495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Mateti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WSU CEG 4420/Last Lecture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6AC1B3-BD7C-4A64-BA1A-0CF1F712BD5A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pic>
        <p:nvPicPr>
          <p:cNvPr id="49157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209800" y="533400"/>
            <a:ext cx="4222750" cy="56007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‘Computers’?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Define `Computer’ System!</a:t>
            </a:r>
          </a:p>
          <a:p>
            <a:pPr>
              <a:defRPr/>
            </a:pPr>
            <a:r>
              <a:rPr lang="en-US" dirty="0" smtClean="0"/>
              <a:t>Main frames</a:t>
            </a:r>
          </a:p>
          <a:p>
            <a:pPr>
              <a:defRPr/>
            </a:pPr>
            <a:r>
              <a:rPr lang="en-US" dirty="0" smtClean="0"/>
              <a:t>PCs</a:t>
            </a:r>
          </a:p>
          <a:p>
            <a:pPr>
              <a:defRPr/>
            </a:pPr>
            <a:r>
              <a:rPr lang="en-US" dirty="0" smtClean="0"/>
              <a:t>Smart Phones</a:t>
            </a:r>
          </a:p>
          <a:p>
            <a:pPr>
              <a:defRPr/>
            </a:pPr>
            <a:r>
              <a:rPr lang="en-US" dirty="0" smtClean="0"/>
              <a:t>Embedded systems</a:t>
            </a:r>
          </a:p>
          <a:p>
            <a:pPr>
              <a:defRPr/>
            </a:pPr>
            <a:r>
              <a:rPr lang="en-US" dirty="0" smtClean="0"/>
              <a:t>Usage without Internet?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Mateti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WSU CEG 4420/Last Lecture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0BC92F-A975-4038-AC3F-82BBDF637B2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Cybersecurity Plan 2011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>
                <a:hlinkClick r:id="rId3"/>
              </a:rPr>
              <a:t>International Strategy for Cyberspace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protecting Web infrastructure</a:t>
            </a:r>
          </a:p>
          <a:p>
            <a:pPr>
              <a:defRPr/>
            </a:pPr>
            <a:r>
              <a:rPr lang="en-US" dirty="0" smtClean="0"/>
              <a:t>freedom of expression and commerce via the Internet</a:t>
            </a:r>
          </a:p>
          <a:p>
            <a:pPr>
              <a:defRPr/>
            </a:pPr>
            <a:r>
              <a:rPr lang="en-US" dirty="0" smtClean="0"/>
              <a:t>denying those benefits to terrorists and criminals</a:t>
            </a:r>
          </a:p>
          <a:p>
            <a:pPr>
              <a:defRPr/>
            </a:pPr>
            <a:r>
              <a:rPr lang="en-US" dirty="0" smtClean="0"/>
              <a:t>“Cybersecurity threats and online technologies change quickly -- so quickly that any regulations for cybersecurity could be outdated before they are finalized.”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Mateti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WSU CEG 4420/Last Lecture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9DF4BE-3719-4F56-9E88-C267A1ADBFBE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“Cyber War” A Book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sz="2400" dirty="0" smtClean="0"/>
              <a:t>Current state of cyber warfare compares to the early days of nuclear weaponry: </a:t>
            </a:r>
          </a:p>
          <a:p>
            <a:pPr lvl="1">
              <a:defRPr/>
            </a:pPr>
            <a:r>
              <a:rPr lang="en-US" sz="2000" dirty="0" smtClean="0"/>
              <a:t>Its enormous power is not yet understood and its use is not yet regulated.</a:t>
            </a:r>
          </a:p>
          <a:p>
            <a:pPr>
              <a:defRPr/>
            </a:pPr>
            <a:r>
              <a:rPr lang="en-US" sz="2400" dirty="0" smtClean="0"/>
              <a:t>America vulnerable  to electronic attack.</a:t>
            </a:r>
          </a:p>
          <a:p>
            <a:pPr>
              <a:defRPr/>
            </a:pPr>
            <a:r>
              <a:rPr lang="en-US" sz="2400" dirty="0" smtClean="0"/>
              <a:t>Clark: former White House terrorism adviser </a:t>
            </a:r>
          </a:p>
          <a:p>
            <a:pPr>
              <a:defRPr/>
            </a:pPr>
            <a:r>
              <a:rPr lang="en-US" sz="2400" dirty="0" smtClean="0">
                <a:hlinkClick r:id="rId3"/>
              </a:rPr>
              <a:t>washingtonpost.com/ review  2010/05/21</a:t>
            </a:r>
            <a:endParaRPr lang="en-US" sz="2400" dirty="0" smtClean="0"/>
          </a:p>
          <a:p>
            <a:pPr>
              <a:defRPr/>
            </a:pPr>
            <a:r>
              <a:rPr lang="en-US" sz="2400" dirty="0" smtClean="0"/>
              <a:t>4/5 stars (95 Amazon reviews)</a:t>
            </a:r>
          </a:p>
        </p:txBody>
      </p:sp>
      <p:pic>
        <p:nvPicPr>
          <p:cNvPr id="51204" name="Content Placeholder 17" descr="51ts-uKilyL._BO2,204,203,200_PIsitb-sticker-arrow-click,TopRight,35,-76_AA300_SH20_OU01_.jpg"/>
          <p:cNvPicPr>
            <a:picLocks noGrp="1" noChangeAspect="1"/>
          </p:cNvPicPr>
          <p:nvPr>
            <p:ph sz="half" idx="2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5029200" y="1676400"/>
            <a:ext cx="3581400" cy="4191000"/>
          </a:xfrm>
        </p:spPr>
      </p:pic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Mateti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WSU CEG 4420/Last Lecture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9582D8-723C-4278-9C57-955EF5311B01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UK cyber weapons program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hlinkClick r:id="rId3"/>
              </a:rPr>
              <a:t>http://qz.com/72598/what-the-heck-is-a-cyber-weapon-anyway/</a:t>
            </a:r>
            <a:r>
              <a:rPr lang="en-US" dirty="0" smtClean="0"/>
              <a:t> 2013</a:t>
            </a:r>
          </a:p>
          <a:p>
            <a:pPr>
              <a:defRPr/>
            </a:pPr>
            <a:r>
              <a:rPr lang="en-US" dirty="0" smtClean="0"/>
              <a:t>Cyber weapons as "an integral part of the country's armory"</a:t>
            </a:r>
          </a:p>
          <a:p>
            <a:pPr>
              <a:defRPr/>
            </a:pPr>
            <a:r>
              <a:rPr lang="en-US" smtClean="0"/>
              <a:t>Cyberspace represents </a:t>
            </a:r>
            <a:r>
              <a:rPr lang="en-US" dirty="0" smtClean="0"/>
              <a:t>"conflict without borders"</a:t>
            </a:r>
          </a:p>
          <a:p>
            <a:pPr>
              <a:defRPr/>
            </a:pPr>
            <a:r>
              <a:rPr lang="en-US" dirty="0" smtClean="0"/>
              <a:t>Cybersecurity a tier one priority</a:t>
            </a:r>
          </a:p>
          <a:p>
            <a:pPr>
              <a:defRPr/>
            </a:pPr>
            <a:r>
              <a:rPr lang="en-US" dirty="0" smtClean="0"/>
              <a:t>Extra £650m May 2011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Mateti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WSU CEG 4420/Last Lecture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BFDE1-6FCB-4B3C-9CB2-EC6FC28E2893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smtClean="0"/>
              <a:t>Random Quote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smtClean="0"/>
              <a:t>“  Restrictions of free thought and free speech is the most dangerous of all subversions. It is the one un-American act that could most easily defeat us.”</a:t>
            </a:r>
          </a:p>
          <a:p>
            <a:pPr algn="r" eaLnBrk="1" hangingPunct="1">
              <a:buFont typeface="Wingdings" pitchFamily="2" charset="2"/>
              <a:buNone/>
              <a:defRPr/>
            </a:pPr>
            <a:r>
              <a:rPr lang="en-US" smtClean="0"/>
              <a:t>		- William O. Douglas,</a:t>
            </a:r>
          </a:p>
          <a:p>
            <a:pPr algn="r" eaLnBrk="1" hangingPunct="1">
              <a:buFont typeface="Wingdings" pitchFamily="2" charset="2"/>
              <a:buNone/>
              <a:defRPr/>
            </a:pPr>
            <a:r>
              <a:rPr lang="en-US" smtClean="0"/>
              <a:t>US Supreme Court, 1939-1980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49EC75-5C39-4A9A-B311-2589DA28E1E2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WSU CEG 4420/Last Lecture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Mateti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Facts about data theft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More than 12,000 laptops lost per week in US airports alone;</a:t>
            </a:r>
          </a:p>
          <a:p>
            <a:pPr>
              <a:defRPr/>
            </a:pPr>
            <a:r>
              <a:rPr lang="en-US" dirty="0" smtClean="0"/>
              <a:t>One laptop is stolen every 53 seconds;</a:t>
            </a:r>
          </a:p>
          <a:p>
            <a:pPr>
              <a:defRPr/>
            </a:pPr>
            <a:r>
              <a:rPr lang="en-US" dirty="0" smtClean="0"/>
              <a:t>Viruses cost US businesses $55 billion annually;</a:t>
            </a:r>
          </a:p>
          <a:p>
            <a:pPr>
              <a:defRPr/>
            </a:pPr>
            <a:r>
              <a:rPr lang="en-US" dirty="0" smtClean="0"/>
              <a:t>25% of all PC users suffer from data loss each year.</a:t>
            </a:r>
          </a:p>
          <a:p>
            <a:pPr>
              <a:defRPr/>
            </a:pPr>
            <a:r>
              <a:rPr lang="en-US" dirty="0" smtClean="0"/>
              <a:t>Source: </a:t>
            </a:r>
            <a:r>
              <a:rPr lang="en-US" dirty="0" smtClean="0">
                <a:hlinkClick r:id="rId3"/>
              </a:rPr>
              <a:t>www.technewsworld.com/</a:t>
            </a:r>
            <a:r>
              <a:rPr lang="en-US" dirty="0" smtClean="0"/>
              <a:t>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08E5D6-46D8-4D39-97C1-63C4BBA9363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WSU CEG 4420/Last Lecture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Mateti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Top N Lists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Top Ten Web Sites in Security</a:t>
            </a:r>
            <a:endParaRPr lang="en-US" dirty="0" smtClean="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hlinkClick r:id="rId3"/>
              </a:rPr>
              <a:t>www.cert.org</a:t>
            </a:r>
            <a:r>
              <a:rPr lang="en-US" dirty="0" smtClean="0"/>
              <a:t>/  US funded. Provides cyber alerts, defense and response to government agencies and industry partners. 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hlinkClick r:id="rId4"/>
              </a:rPr>
              <a:t>www.infosyssec.org</a:t>
            </a:r>
            <a:r>
              <a:rPr lang="en-US" dirty="0" smtClean="0"/>
              <a:t>/  security portal with many tutorials. 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hlinkClick r:id="rId5"/>
              </a:rPr>
              <a:t>www.phrack.org</a:t>
            </a:r>
            <a:r>
              <a:rPr lang="en-US" dirty="0" smtClean="0"/>
              <a:t>/  in-depth technical articles on exploits.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hlinkClick r:id="rId6"/>
              </a:rPr>
              <a:t>defcon.org</a:t>
            </a:r>
            <a:r>
              <a:rPr lang="en-US" dirty="0" smtClean="0"/>
              <a:t>/ Oldest and one of the largest hacker conventions.</a:t>
            </a:r>
            <a:endParaRPr lang="en-US" dirty="0" smtClean="0">
              <a:hlinkClick r:id="rId7"/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hlinkClick r:id="rId7"/>
              </a:rPr>
              <a:t>www.securityfocus.com</a:t>
            </a:r>
            <a:r>
              <a:rPr lang="en-US" dirty="0" smtClean="0"/>
              <a:t>/   Hosts BUGTRAQ.   white-hat site. 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hlinkClick r:id="rId8"/>
              </a:rPr>
              <a:t>www.packetstormsecurity.org/</a:t>
            </a:r>
            <a:r>
              <a:rPr lang="en-US" dirty="0" smtClean="0"/>
              <a:t> security portal.  security tools and exploits.  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hlinkClick r:id="rId9"/>
              </a:rPr>
              <a:t>www.schneier.com/</a:t>
            </a:r>
            <a:r>
              <a:rPr lang="en-US" dirty="0" smtClean="0"/>
              <a:t> Security blog focused on crypto.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hlinkClick r:id="rId10"/>
              </a:rPr>
              <a:t>www.infowar.com/</a:t>
            </a:r>
            <a:r>
              <a:rPr lang="en-US" dirty="0" smtClean="0"/>
              <a:t> takes a broader view of security and has articles about how countries can get affected. 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hlinkClick r:id="rId11"/>
              </a:rPr>
              <a:t>www.undergroundnews.com</a:t>
            </a:r>
            <a:r>
              <a:rPr lang="en-US" dirty="0" smtClean="0"/>
              <a:t>/ “… does not restrict or censor”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hlinkClick r:id="rId12"/>
              </a:rPr>
              <a:t>www.microsoft.com/technet/security/default.mspx</a:t>
            </a: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1E17A8-BB0E-4EBF-9647-65953920793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WSU CEG 4420/Last Lecture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Mateti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Links to Others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hlinkClick r:id="rId3"/>
              </a:rPr>
              <a:t>googleonlinesecurity.blogspot.com/2009/06/top-10-malware-sites.html</a:t>
            </a:r>
            <a:endParaRPr lang="en-US" dirty="0" smtClean="0">
              <a:hlinkClick r:id="rId4"/>
            </a:endParaRPr>
          </a:p>
          <a:p>
            <a:pPr>
              <a:defRPr/>
            </a:pPr>
            <a:r>
              <a:rPr lang="en-US" dirty="0" smtClean="0">
                <a:hlinkClick r:id="rId4"/>
              </a:rPr>
              <a:t>www.techsupportalert.com/best_computer_security_sites.htm</a:t>
            </a:r>
            <a:r>
              <a:rPr lang="en-US" dirty="0" smtClean="0"/>
              <a:t> </a:t>
            </a:r>
          </a:p>
          <a:p>
            <a:pPr>
              <a:defRPr/>
            </a:pPr>
            <a:r>
              <a:rPr lang="en-US" dirty="0" smtClean="0">
                <a:hlinkClick r:id="rId5"/>
              </a:rPr>
              <a:t>20 useful IT </a:t>
            </a:r>
            <a:r>
              <a:rPr lang="en-US" b="1" dirty="0" smtClean="0">
                <a:hlinkClick r:id="rId5"/>
              </a:rPr>
              <a:t>security Web sites</a:t>
            </a:r>
            <a:endParaRPr lang="en-US" b="1" dirty="0" smtClean="0"/>
          </a:p>
          <a:p>
            <a:pPr>
              <a:defRPr/>
            </a:pPr>
            <a:r>
              <a:rPr lang="en-US" dirty="0" smtClean="0">
                <a:hlinkClick r:id="rId6"/>
              </a:rPr>
              <a:t>informationsecurityhq.com/10-top-websites-for-information-security/</a:t>
            </a:r>
            <a:endParaRPr lang="en-US" dirty="0" smtClean="0"/>
          </a:p>
          <a:p>
            <a:pPr>
              <a:defRPr/>
            </a:pPr>
            <a:r>
              <a:rPr lang="en-US" dirty="0" smtClean="0">
                <a:hlinkClick r:id="rId7"/>
              </a:rPr>
              <a:t>www.secureroot.com/topsites/</a:t>
            </a: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Mateti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WSU CEG 4420/Last Lecture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E91B97-83EE-4378-80AA-9E0400E6139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rbit">
  <a:themeElements>
    <a:clrScheme name="Orbit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Orbi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rbit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bit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</Template>
  <TotalTime>843</TotalTime>
  <Words>2029</Words>
  <Application>Microsoft Office PowerPoint</Application>
  <PresentationFormat>On-screen Show (4:3)</PresentationFormat>
  <Paragraphs>449</Paragraphs>
  <Slides>53</Slides>
  <Notes>47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Orbit</vt:lpstr>
      <vt:lpstr>CEG 4420/6420:  Computer Security Last Lecture </vt:lpstr>
      <vt:lpstr>Internet Growth</vt:lpstr>
      <vt:lpstr>Internet host count</vt:lpstr>
      <vt:lpstr>Slide 4</vt:lpstr>
      <vt:lpstr>‘Computers’?</vt:lpstr>
      <vt:lpstr>Facts about data theft</vt:lpstr>
      <vt:lpstr>Top N Lists</vt:lpstr>
      <vt:lpstr>Top Ten Web Sites in Security</vt:lpstr>
      <vt:lpstr>Links to Others</vt:lpstr>
      <vt:lpstr>Top Internet Security Vulnerabilities</vt:lpstr>
      <vt:lpstr>Top 125 Security Tools, 2013</vt:lpstr>
      <vt:lpstr>Apps with vulnerabilities in 2012</vt:lpstr>
      <vt:lpstr>Open Web Application Security</vt:lpstr>
      <vt:lpstr>Black/? Hat Sites/Conferences</vt:lpstr>
      <vt:lpstr>Top 25 Software Errors, 2010</vt:lpstr>
      <vt:lpstr>Recent (Last 5 Years) Attacks</vt:lpstr>
      <vt:lpstr>Recent News</vt:lpstr>
      <vt:lpstr>USA Today, Dec 04</vt:lpstr>
      <vt:lpstr>Attacks on Sony 2011</vt:lpstr>
      <vt:lpstr>Systems of US Congress</vt:lpstr>
      <vt:lpstr>Cell Phone Malware</vt:lpstr>
      <vt:lpstr>Slide 22</vt:lpstr>
      <vt:lpstr>Slide 23</vt:lpstr>
      <vt:lpstr>Estonia’s infrastructure</vt:lpstr>
      <vt:lpstr>Stuxnet 2011</vt:lpstr>
      <vt:lpstr>Controversies</vt:lpstr>
      <vt:lpstr>Being Able to Read the Source</vt:lpstr>
      <vt:lpstr>Security Through Obscurity </vt:lpstr>
      <vt:lpstr>WikiLeaks</vt:lpstr>
      <vt:lpstr>Course Specific Items</vt:lpstr>
      <vt:lpstr>Course Title?</vt:lpstr>
      <vt:lpstr>Ethics: A Personal Opinion</vt:lpstr>
      <vt:lpstr>Big Issues</vt:lpstr>
      <vt:lpstr>privacyrights.org</vt:lpstr>
      <vt:lpstr>Slide 35</vt:lpstr>
      <vt:lpstr>Privacy</vt:lpstr>
      <vt:lpstr>Will Internet ever be trustworthy?</vt:lpstr>
      <vt:lpstr>Trustworthy = No Cheating + …</vt:lpstr>
      <vt:lpstr>Trustworthy = … + Reliable + …</vt:lpstr>
      <vt:lpstr>Trustworthy = + …?</vt:lpstr>
      <vt:lpstr>Will Internet ever be trustworthy?</vt:lpstr>
      <vt:lpstr>Will Internet ever be trustworthy?</vt:lpstr>
      <vt:lpstr>US Preparedness</vt:lpstr>
      <vt:lpstr>DHS' Classified NCCIC</vt:lpstr>
      <vt:lpstr>US-CERT Einstein Sensors</vt:lpstr>
      <vt:lpstr>NCCIC Fly-Away Kit</vt:lpstr>
      <vt:lpstr>DOJ report critical of FBI</vt:lpstr>
      <vt:lpstr>“Science of Cyber-Security”</vt:lpstr>
      <vt:lpstr>Slide 49</vt:lpstr>
      <vt:lpstr>Cybersecurity Plan 2011</vt:lpstr>
      <vt:lpstr>“Cyber War” A Book</vt:lpstr>
      <vt:lpstr>UK cyber weapons program</vt:lpstr>
      <vt:lpstr>Random Quote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Security Course Last Lecture</dc:title>
  <dc:creator>Prabhaker Mateti</dc:creator>
  <cp:keywords>Internet Security, Course, Tools, Risks, Trust, Security, Privacy</cp:keywords>
  <cp:lastModifiedBy>Prabhaker Mateti</cp:lastModifiedBy>
  <cp:revision>150</cp:revision>
  <cp:lastPrinted>1601-01-01T00:00:00Z</cp:lastPrinted>
  <dcterms:created xsi:type="dcterms:W3CDTF">1601-01-01T00:00:00Z</dcterms:created>
  <dcterms:modified xsi:type="dcterms:W3CDTF">2013-12-05T19:18:44Z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