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  <p:sldMasterId id="2147483653" r:id="rId2"/>
    <p:sldMasterId id="2147483810" r:id="rId3"/>
  </p:sldMasterIdLst>
  <p:notesMasterIdLst>
    <p:notesMasterId r:id="rId21"/>
  </p:notesMasterIdLst>
  <p:handoutMasterIdLst>
    <p:handoutMasterId r:id="rId22"/>
  </p:handoutMasterIdLst>
  <p:sldIdLst>
    <p:sldId id="600" r:id="rId4"/>
    <p:sldId id="599" r:id="rId5"/>
    <p:sldId id="606" r:id="rId6"/>
    <p:sldId id="607" r:id="rId7"/>
    <p:sldId id="608" r:id="rId8"/>
    <p:sldId id="609" r:id="rId9"/>
    <p:sldId id="612" r:id="rId10"/>
    <p:sldId id="610" r:id="rId11"/>
    <p:sldId id="615" r:id="rId12"/>
    <p:sldId id="616" r:id="rId13"/>
    <p:sldId id="617" r:id="rId14"/>
    <p:sldId id="618" r:id="rId15"/>
    <p:sldId id="601" r:id="rId16"/>
    <p:sldId id="602" r:id="rId17"/>
    <p:sldId id="603" r:id="rId18"/>
    <p:sldId id="604" r:id="rId19"/>
    <p:sldId id="605" r:id="rId20"/>
  </p:sldIdLst>
  <p:sldSz cx="9144000" cy="6858000" type="screen4x3"/>
  <p:notesSz cx="7099300" cy="10234613"/>
  <p:custDataLst>
    <p:tags r:id="rId23"/>
  </p:custDataLst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a Pedroni" initials="M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8000"/>
    </p:penClr>
  </p:showPr>
  <p:clrMru>
    <a:srgbClr val="333399"/>
    <a:srgbClr val="FFCC99"/>
    <a:srgbClr val="FFCCCC"/>
    <a:srgbClr val="99FF99"/>
    <a:srgbClr val="990000"/>
    <a:srgbClr val="FF9966"/>
    <a:srgbClr val="3333FF"/>
    <a:srgbClr val="000099"/>
    <a:srgbClr val="CC66FF"/>
    <a:srgbClr val="99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827" autoAdjust="0"/>
    <p:restoredTop sz="97243" autoAdjust="0"/>
  </p:normalViewPr>
  <p:slideViewPr>
    <p:cSldViewPr snapToGrid="0">
      <p:cViewPr varScale="1">
        <p:scale>
          <a:sx n="116" d="100"/>
          <a:sy n="116" d="100"/>
        </p:scale>
        <p:origin x="-16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7716063" cy="777160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59C9646B-9960-47D7-8365-D3911185A8F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fld id="{3830A38A-F710-44C0-B69C-5380D4459B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407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238" y="115888"/>
            <a:ext cx="6330950" cy="640715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38" y="115888"/>
            <a:ext cx="7942262" cy="45769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98450" y="1100138"/>
            <a:ext cx="8594725" cy="54229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94" y="124692"/>
            <a:ext cx="8202093" cy="457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268413"/>
            <a:ext cx="4279900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268413"/>
            <a:ext cx="428148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211638" y="6527800"/>
            <a:ext cx="4681537" cy="2143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Intro. to Programming, lecture 4: the interfaces of a class   </a:t>
            </a:r>
            <a:fld id="{2D28B793-CDE4-4FCB-817D-623FF8B77B9E}" type="slidenum">
              <a:rPr lang="en-US" sz="1000">
                <a:latin typeface="ETH Light" pitchFamily="18" charset="0"/>
              </a:rPr>
              <a:pPr>
                <a:defRPr/>
              </a:pPr>
              <a:t>‹#›</a:t>
            </a:fld>
            <a:endParaRPr lang="en-US" sz="1000">
              <a:latin typeface="ETH Light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007" y="116378"/>
            <a:ext cx="8193781" cy="4655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268413"/>
            <a:ext cx="8713787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388" y="3900488"/>
            <a:ext cx="8713787" cy="2481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211638" y="6527800"/>
            <a:ext cx="4681537" cy="2143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Intro. to Programming, lecture 4: the interfaces of a class   </a:t>
            </a:r>
            <a:fld id="{FF36E633-28CF-4D62-ACF0-1191B62216C6}" type="slidenum">
              <a:rPr lang="en-US" sz="1000">
                <a:latin typeface="ETH Light" pitchFamily="18" charset="0"/>
              </a:rPr>
              <a:pPr>
                <a:defRPr/>
              </a:pPr>
              <a:t>‹#›</a:t>
            </a:fld>
            <a:endParaRPr lang="en-US" sz="1000">
              <a:latin typeface="ETH Light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94" y="124692"/>
            <a:ext cx="8202093" cy="457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268413"/>
            <a:ext cx="8713787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388" y="3900488"/>
            <a:ext cx="8713787" cy="2481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211638" y="6527800"/>
            <a:ext cx="4681537" cy="2143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Intro. to Programming, lecture 4: the interfaces of a class   </a:t>
            </a:r>
            <a:fld id="{B65DD8F6-D24E-4DF1-84B0-002814DDB2C0}" type="slidenum">
              <a:rPr lang="en-US" sz="1000">
                <a:latin typeface="ETH Light" pitchFamily="18" charset="0"/>
              </a:rPr>
              <a:pPr>
                <a:defRPr/>
              </a:pPr>
              <a:t>‹#›</a:t>
            </a:fld>
            <a:endParaRPr lang="en-US" sz="1000">
              <a:latin typeface="ETH Light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756" y="133004"/>
            <a:ext cx="8227032" cy="4572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268413"/>
            <a:ext cx="8713787" cy="5113337"/>
          </a:xfrm>
        </p:spPr>
        <p:txBody>
          <a:bodyPr/>
          <a:lstStyle/>
          <a:p>
            <a:pPr lvl="0"/>
            <a:endParaRPr lang="de-CH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211638" y="6527800"/>
            <a:ext cx="4681537" cy="2143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Intro. to Programming, lecture 4: the interfaces of a class   </a:t>
            </a:r>
            <a:fld id="{22464A84-E4F9-4EE3-B6F1-D7E384E58E44}" type="slidenum">
              <a:rPr lang="en-US" sz="1000">
                <a:latin typeface="ETH Light" pitchFamily="18" charset="0"/>
              </a:rPr>
              <a:pPr>
                <a:defRPr/>
              </a:pPr>
              <a:t>‹#›</a:t>
            </a:fld>
            <a:endParaRPr lang="en-US" sz="1000">
              <a:latin typeface="ETH Light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38" y="115888"/>
            <a:ext cx="7942262" cy="435655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defRPr/>
            </a:lvl2pPr>
            <a:lvl3pPr>
              <a:buFont typeface="Arial" pitchFamily="34" charset="0"/>
              <a:buChar char="•"/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450" y="119063"/>
            <a:ext cx="4221163" cy="626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013" y="119063"/>
            <a:ext cx="4221162" cy="626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119063"/>
            <a:ext cx="2147887" cy="62626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8450" y="119063"/>
            <a:ext cx="6294438" cy="6262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27C123-D857-405B-A616-6B9DD38E9F28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B3235E-E867-4DCA-A2BF-A2BE11CD2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27C123-D857-405B-A616-6B9DD38E9F28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B3235E-E867-4DCA-A2BF-A2BE11CD2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27C123-D857-405B-A616-6B9DD38E9F28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B3235E-E867-4DCA-A2BF-A2BE11CD2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27C123-D857-405B-A616-6B9DD38E9F28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B3235E-E867-4DCA-A2BF-A2BE11CD2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27C123-D857-405B-A616-6B9DD38E9F28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B3235E-E867-4DCA-A2BF-A2BE11CD2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27C123-D857-405B-A616-6B9DD38E9F28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B3235E-E867-4DCA-A2BF-A2BE11CD2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27C123-D857-405B-A616-6B9DD38E9F28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B3235E-E867-4DCA-A2BF-A2BE11CD2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27C123-D857-405B-A616-6B9DD38E9F28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B3235E-E867-4DCA-A2BF-A2BE11CD2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27C123-D857-405B-A616-6B9DD38E9F28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B3235E-E867-4DCA-A2BF-A2BE11CD2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27C123-D857-405B-A616-6B9DD38E9F28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B3235E-E867-4DCA-A2BF-A2BE11CD2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27C123-D857-405B-A616-6B9DD38E9F28}" type="datetimeFigureOut">
              <a:rPr lang="en-US" smtClean="0"/>
              <a:pPr/>
              <a:t>4/6/2009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B3235E-E867-4DCA-A2BF-A2BE11CD2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450" y="1100138"/>
            <a:ext cx="4221163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013" y="1100138"/>
            <a:ext cx="4221162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0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9238" y="115888"/>
            <a:ext cx="811752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5800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9238" y="878114"/>
            <a:ext cx="8594725" cy="564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80039" name="Rectangle 7"/>
          <p:cNvSpPr>
            <a:spLocks noChangeArrowheads="1"/>
          </p:cNvSpPr>
          <p:nvPr/>
        </p:nvSpPr>
        <p:spPr bwMode="auto">
          <a:xfrm>
            <a:off x="4643438" y="4724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en-US" sz="1400">
              <a:latin typeface="Arial" charset="0"/>
            </a:endParaRPr>
          </a:p>
        </p:txBody>
      </p:sp>
      <p:sp>
        <p:nvSpPr>
          <p:cNvPr id="1580045" name="Line 13"/>
          <p:cNvSpPr>
            <a:spLocks noChangeShapeType="1"/>
          </p:cNvSpPr>
          <p:nvPr userDrawn="1"/>
        </p:nvSpPr>
        <p:spPr bwMode="auto">
          <a:xfrm flipV="1">
            <a:off x="249238" y="609601"/>
            <a:ext cx="7200000" cy="458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642574" y="6550476"/>
            <a:ext cx="5048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0"/>
              </a:spcBef>
            </a:pPr>
            <a:fld id="{CF1FDE98-111E-4F33-B410-FEF89BF09012}" type="slidenum">
              <a:rPr lang="en-US" sz="1400">
                <a:latin typeface="Arial" pitchFamily="34" charset="0"/>
                <a:cs typeface="Arial" pitchFamily="34" charset="0"/>
              </a:rPr>
              <a:pPr algn="r">
                <a:spcBef>
                  <a:spcPct val="0"/>
                </a:spcBef>
              </a:pPr>
              <a:t>‹#›</a:t>
            </a:fld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13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711868" y="122239"/>
            <a:ext cx="280528" cy="313530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22" r:id="rId3"/>
    <p:sldLayoutId id="2147483723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  <p:sldLayoutId id="2147483670" r:id="rId11"/>
    <p:sldLayoutId id="2147483671" r:id="rId12"/>
    <p:sldLayoutId id="2147483717" r:id="rId13"/>
    <p:sldLayoutId id="2147483822" r:id="rId14"/>
    <p:sldLayoutId id="2147483823" r:id="rId15"/>
    <p:sldLayoutId id="2147483824" r:id="rId16"/>
    <p:sldLayoutId id="2147483825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i="0" baseline="0">
          <a:solidFill>
            <a:srgbClr val="006699"/>
          </a:solidFill>
          <a:latin typeface="Arial Rounded MT Bold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96938" indent="-360363" algn="l" rtl="0" fontAlgn="base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  <a:cs typeface="+mn-cs"/>
        </a:defRPr>
      </a:lvl2pPr>
      <a:lvl3pPr marL="1304925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cs typeface="+mn-cs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cs typeface="+mn-cs"/>
        </a:defRPr>
      </a:lvl4pPr>
      <a:lvl5pPr marL="21209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cs typeface="+mn-cs"/>
        </a:defRPr>
      </a:lvl5pPr>
      <a:lvl6pPr marL="25781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6pPr>
      <a:lvl7pPr marL="30353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7pPr>
      <a:lvl8pPr marL="34925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8pPr>
      <a:lvl9pPr marL="39497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8450" y="119063"/>
            <a:ext cx="8594725" cy="626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73540" name="Rectangle 4"/>
          <p:cNvSpPr>
            <a:spLocks noChangeArrowheads="1"/>
          </p:cNvSpPr>
          <p:nvPr/>
        </p:nvSpPr>
        <p:spPr bwMode="auto">
          <a:xfrm>
            <a:off x="4643438" y="4724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en-US" sz="1400">
              <a:latin typeface="Arial" charset="0"/>
            </a:endParaRPr>
          </a:p>
        </p:txBody>
      </p:sp>
      <p:pic>
        <p:nvPicPr>
          <p:cNvPr id="5" name="Picture 16" descr="se_logo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659813" y="117475"/>
            <a:ext cx="334962" cy="3778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96938" indent="-357188" algn="l" rtl="0" fontAlgn="base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  <a:cs typeface="+mn-cs"/>
        </a:defRPr>
      </a:lvl2pPr>
      <a:lvl3pPr marL="1304925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 sz="2000">
          <a:solidFill>
            <a:schemeClr val="tx1"/>
          </a:solidFill>
          <a:latin typeface="+mn-lt"/>
          <a:cs typeface="+mn-cs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chemeClr val="tx1"/>
          </a:solidFill>
          <a:latin typeface="+mn-lt"/>
          <a:cs typeface="+mn-cs"/>
        </a:defRPr>
      </a:lvl4pPr>
      <a:lvl5pPr marL="21209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chemeClr val="tx1"/>
          </a:solidFill>
          <a:latin typeface="+mn-lt"/>
          <a:cs typeface="+mn-cs"/>
        </a:defRPr>
      </a:lvl5pPr>
      <a:lvl6pPr marL="25781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6pPr>
      <a:lvl7pPr marL="30353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7pPr>
      <a:lvl8pPr marL="34925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8pPr>
      <a:lvl9pPr marL="39497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3948" y="19444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50000"/>
              </a:spcBef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684104"/>
            <a:ext cx="8229600" cy="2442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16" descr="se_logo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388626" y="183735"/>
            <a:ext cx="500132" cy="518630"/>
          </a:xfrm>
          <a:prstGeom prst="rect">
            <a:avLst/>
          </a:prstGeom>
          <a:noFill/>
        </p:spPr>
      </p:pic>
      <p:pic>
        <p:nvPicPr>
          <p:cNvPr id="8" name="Picture 14" descr="eth_zurich_pic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492195" y="279124"/>
            <a:ext cx="720725" cy="219075"/>
          </a:xfrm>
          <a:prstGeom prst="rect">
            <a:avLst/>
          </a:prstGeom>
          <a:noFill/>
        </p:spPr>
      </p:pic>
      <p:sp>
        <p:nvSpPr>
          <p:cNvPr id="9" name="Text Box 15"/>
          <p:cNvSpPr txBox="1">
            <a:spLocks noChangeArrowheads="1"/>
          </p:cNvSpPr>
          <p:nvPr userDrawn="1"/>
        </p:nvSpPr>
        <p:spPr bwMode="auto">
          <a:xfrm>
            <a:off x="429248" y="556590"/>
            <a:ext cx="24622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b="1" i="1" dirty="0">
                <a:solidFill>
                  <a:srgbClr val="990000"/>
                </a:solidFill>
                <a:latin typeface="Verdana" pitchFamily="34" charset="0"/>
              </a:rPr>
              <a:t>Chair of Software Engineering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eiffel.com/" TargetMode="External"/><Relationship Id="rId2" Type="http://schemas.openxmlformats.org/officeDocument/2006/relationships/hyperlink" Target="http://www.eiffe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cma-international.org/publications/files/ECMA-ST/ECMA-367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654" y="1700934"/>
            <a:ext cx="7772400" cy="179041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990000"/>
                </a:solidFill>
                <a:latin typeface="Comic Sans MS" pitchFamily="66" charset="0"/>
              </a:rPr>
              <a:t>Concurrent Object-Oriented Programming</a:t>
            </a:r>
            <a:br>
              <a:rPr lang="en-US" dirty="0" smtClean="0">
                <a:solidFill>
                  <a:srgbClr val="990000"/>
                </a:solidFill>
                <a:latin typeface="Comic Sans MS" pitchFamily="66" charset="0"/>
              </a:rPr>
            </a:br>
            <a:r>
              <a:rPr lang="en-US" dirty="0" smtClean="0">
                <a:solidFill>
                  <a:srgbClr val="990000"/>
                </a:solidFill>
                <a:latin typeface="Comic Sans MS" pitchFamily="66" charset="0"/>
              </a:rPr>
              <a:t/>
            </a:r>
            <a:br>
              <a:rPr lang="en-US" dirty="0" smtClean="0">
                <a:solidFill>
                  <a:srgbClr val="990000"/>
                </a:solidFill>
                <a:latin typeface="Comic Sans MS" pitchFamily="66" charset="0"/>
              </a:rPr>
            </a:br>
            <a:r>
              <a:rPr lang="en-US" sz="2800" dirty="0" smtClean="0">
                <a:latin typeface="Comic Sans MS" pitchFamily="66" charset="0"/>
              </a:rPr>
              <a:t>Prof. Dr. Bertrand Meyer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383" y="4184072"/>
            <a:ext cx="7301344" cy="1163783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3E609E"/>
              </a:solidFill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3E609E"/>
                </a:solidFill>
                <a:latin typeface="Verdana" pitchFamily="34" charset="0"/>
              </a:rPr>
              <a:t>Exercise Session 1: Eiffel Introduction</a:t>
            </a:r>
            <a:endParaRPr lang="en-US" dirty="0">
              <a:solidFill>
                <a:srgbClr val="3E609E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Eiffel: Console I/O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lvl="0" indent="-339725">
              <a:spcBef>
                <a:spcPts val="450"/>
              </a:spcBef>
              <a:buClr>
                <a:srgbClr val="333399"/>
              </a:buClr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800" dirty="0" err="1" smtClean="0">
                <a:latin typeface="Courier New" pitchFamily="49" charset="0"/>
              </a:rPr>
              <a:t>io.read_integer</a:t>
            </a:r>
            <a:endParaRPr lang="en-GB" sz="1800" dirty="0" smtClean="0">
              <a:latin typeface="Courier New" pitchFamily="49" charset="0"/>
            </a:endParaRPr>
          </a:p>
          <a:p>
            <a:pPr marL="339725" lvl="0" indent="-339725">
              <a:spcBef>
                <a:spcPts val="450"/>
              </a:spcBef>
              <a:buClr>
                <a:srgbClr val="333399"/>
              </a:buClr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800" dirty="0" err="1" smtClean="0">
                <a:latin typeface="Courier New" pitchFamily="49" charset="0"/>
              </a:rPr>
              <a:t>io.put_integer</a:t>
            </a:r>
            <a:r>
              <a:rPr lang="en-GB" sz="1800" dirty="0" smtClean="0">
                <a:latin typeface="Courier New" pitchFamily="49" charset="0"/>
              </a:rPr>
              <a:t> (</a:t>
            </a:r>
            <a:r>
              <a:rPr lang="en-GB" sz="1800" dirty="0" err="1" smtClean="0">
                <a:latin typeface="Courier New" pitchFamily="49" charset="0"/>
              </a:rPr>
              <a:t>io.last_integer</a:t>
            </a:r>
            <a:r>
              <a:rPr lang="en-GB" sz="1800" dirty="0" smtClean="0">
                <a:latin typeface="Courier New" pitchFamily="49" charset="0"/>
              </a:rPr>
              <a:t>)</a:t>
            </a:r>
          </a:p>
          <a:p>
            <a:pPr marL="339725" indent="-339725">
              <a:spcBef>
                <a:spcPts val="450"/>
              </a:spcBef>
              <a:buClr>
                <a:srgbClr val="333399"/>
              </a:buClr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800" dirty="0" err="1" smtClean="0">
                <a:latin typeface="Courier New" pitchFamily="49" charset="0"/>
              </a:rPr>
              <a:t>io.new_line</a:t>
            </a:r>
            <a:endParaRPr lang="en-GB" sz="1800" dirty="0" smtClean="0">
              <a:latin typeface="Courier New" pitchFamily="49" charset="0"/>
            </a:endParaRPr>
          </a:p>
          <a:p>
            <a:endParaRPr lang="de-CH" dirty="0"/>
          </a:p>
        </p:txBody>
      </p:sp>
      <p:sp>
        <p:nvSpPr>
          <p:cNvPr id="4" name="Line Callout 2 3"/>
          <p:cNvSpPr/>
          <p:nvPr/>
        </p:nvSpPr>
        <p:spPr bwMode="auto">
          <a:xfrm>
            <a:off x="3261362" y="589926"/>
            <a:ext cx="2858084" cy="59787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9107"/>
              <a:gd name="adj6" fmla="val -28026"/>
            </a:avLst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sz="1400" dirty="0" smtClean="0">
                <a:solidFill>
                  <a:srgbClr val="333399"/>
                </a:solidFill>
              </a:rPr>
              <a:t>R</a:t>
            </a: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ead an integer from the console and make it accessible through </a:t>
            </a:r>
            <a:r>
              <a:rPr lang="de-CH" sz="1400" kern="1200" dirty="0" smtClean="0">
                <a:latin typeface="Courier New" pitchFamily="49" charset="0"/>
                <a:cs typeface="Courier New" pitchFamily="49" charset="0"/>
              </a:rPr>
              <a:t>io.last_integer</a:t>
            </a: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.</a:t>
            </a:r>
            <a:endParaRPr lang="de-CH" sz="1400" kern="1200" dirty="0">
              <a:solidFill>
                <a:srgbClr val="333399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5" name="Line Callout 2 4"/>
          <p:cNvSpPr/>
          <p:nvPr/>
        </p:nvSpPr>
        <p:spPr bwMode="auto">
          <a:xfrm>
            <a:off x="2892033" y="1614319"/>
            <a:ext cx="2747888" cy="2625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678"/>
              <a:gd name="adj6" fmla="val -29169"/>
            </a:avLst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sz="1400" dirty="0" smtClean="0">
                <a:solidFill>
                  <a:srgbClr val="333399"/>
                </a:solidFill>
              </a:rPr>
              <a:t>Write </a:t>
            </a: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an integer to the console.</a:t>
            </a:r>
            <a:endParaRPr lang="de-CH" sz="1400" kern="1200" dirty="0">
              <a:solidFill>
                <a:srgbClr val="333399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6" name="Line Callout 2 5"/>
          <p:cNvSpPr/>
          <p:nvPr/>
        </p:nvSpPr>
        <p:spPr bwMode="auto">
          <a:xfrm>
            <a:off x="1412275" y="2090277"/>
            <a:ext cx="2747888" cy="2625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0893"/>
              <a:gd name="adj6" fmla="val -25841"/>
            </a:avLst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sz="1400" dirty="0" smtClean="0">
                <a:solidFill>
                  <a:srgbClr val="333399"/>
                </a:solidFill>
              </a:rPr>
              <a:t>Start a new line on </a:t>
            </a: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the console.</a:t>
            </a:r>
            <a:endParaRPr lang="de-CH" sz="1400" kern="1200" dirty="0">
              <a:solidFill>
                <a:srgbClr val="333399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Eiffel: Deferred Classes and Features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38" y="920977"/>
            <a:ext cx="8594725" cy="5644924"/>
          </a:xfrm>
        </p:spPr>
        <p:txBody>
          <a:bodyPr/>
          <a:lstStyle/>
          <a:p>
            <a:r>
              <a:rPr lang="en-US" sz="1200" b="1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deferred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NUMERIC_COMPARABLE_VALUE_PRINTER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[T -&gt; {</a:t>
            </a:r>
            <a:r>
              <a:rPr lang="en-US" sz="1200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NUMERIC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rename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is_equal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numeric_is_equal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inherit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NUMERIC_COMPARABLE_VALUE_HOLDER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[T]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b="1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feature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print_value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deferred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print_value_multiple_times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a_number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: NATURAL)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local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l_counter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200" b="1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like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a_number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b="1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from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l_counter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a_number.zero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b="1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until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l_counter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a_number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b="1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loop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print_value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io.put_new_line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l_counter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l_counter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+ a_number.one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200" b="1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sz="1200" b="1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CH" sz="1200" b="1" dirty="0">
              <a:solidFill>
                <a:srgbClr val="3333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Line Callout 2 3"/>
          <p:cNvSpPr/>
          <p:nvPr/>
        </p:nvSpPr>
        <p:spPr bwMode="auto">
          <a:xfrm>
            <a:off x="3073792" y="2328205"/>
            <a:ext cx="1624818" cy="232116"/>
          </a:xfrm>
          <a:prstGeom prst="borderCallout2">
            <a:avLst/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deferred feature</a:t>
            </a:r>
            <a:endParaRPr lang="de-CH" sz="1400" kern="1200" dirty="0">
              <a:solidFill>
                <a:srgbClr val="333399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5" name="Line Callout 2 4"/>
          <p:cNvSpPr/>
          <p:nvPr/>
        </p:nvSpPr>
        <p:spPr bwMode="auto">
          <a:xfrm>
            <a:off x="1418493" y="679940"/>
            <a:ext cx="1624818" cy="232116"/>
          </a:xfrm>
          <a:prstGeom prst="borderCallout2">
            <a:avLst/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deferred class</a:t>
            </a:r>
            <a:endParaRPr lang="de-CH" sz="1400" kern="1200" dirty="0">
              <a:solidFill>
                <a:srgbClr val="333399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6" name="Line Callout 2 5"/>
          <p:cNvSpPr/>
          <p:nvPr/>
        </p:nvSpPr>
        <p:spPr bwMode="auto">
          <a:xfrm>
            <a:off x="6314050" y="2947183"/>
            <a:ext cx="1624818" cy="92143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5248"/>
              <a:gd name="adj6" fmla="val -47100"/>
            </a:avLst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A deferred class can have effective features which rely on deferred features.</a:t>
            </a:r>
            <a:endParaRPr lang="de-CH" sz="1400" kern="1200" dirty="0">
              <a:solidFill>
                <a:srgbClr val="333399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Eiffel: Frozen and Expanded Classes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frozen expanded class </a:t>
            </a:r>
            <a:r>
              <a:rPr lang="en-US" sz="1800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INTEGER</a:t>
            </a:r>
          </a:p>
          <a:p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inherit</a:t>
            </a:r>
          </a:p>
          <a:p>
            <a:r>
              <a:rPr lang="de-CH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800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NUMERIC</a:t>
            </a:r>
          </a:p>
          <a:p>
            <a:r>
              <a:rPr lang="de-CH" sz="1800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r>
              <a:rPr lang="de-CH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800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COMPARABLE</a:t>
            </a:r>
          </a:p>
          <a:p>
            <a:r>
              <a:rPr lang="de-CH" sz="1800" dirty="0" smtClean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r>
              <a:rPr lang="de-CH" sz="1800" b="1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feature</a:t>
            </a:r>
          </a:p>
          <a:p>
            <a:r>
              <a:rPr lang="de-CH" sz="1800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endParaRPr lang="de-CH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CH" sz="1800" b="1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CH" sz="1800" b="1" dirty="0">
              <a:solidFill>
                <a:srgbClr val="3333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Line Callout 2 4"/>
          <p:cNvSpPr/>
          <p:nvPr/>
        </p:nvSpPr>
        <p:spPr bwMode="auto">
          <a:xfrm>
            <a:off x="1467730" y="665872"/>
            <a:ext cx="1624818" cy="232116"/>
          </a:xfrm>
          <a:prstGeom prst="borderCallout2">
            <a:avLst/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frozen class</a:t>
            </a:r>
            <a:endParaRPr lang="de-CH" sz="1400" kern="1200" dirty="0">
              <a:solidFill>
                <a:srgbClr val="333399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6" name="Line Callout 2 5"/>
          <p:cNvSpPr/>
          <p:nvPr/>
        </p:nvSpPr>
        <p:spPr bwMode="auto">
          <a:xfrm>
            <a:off x="2557977" y="1312986"/>
            <a:ext cx="1624818" cy="2321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8107"/>
              <a:gd name="adj6" fmla="val -47100"/>
            </a:avLst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expanded class</a:t>
            </a:r>
            <a:endParaRPr lang="de-CH" sz="1400" kern="1200" dirty="0">
              <a:solidFill>
                <a:srgbClr val="333399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EiffelStudio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de-CH" dirty="0" smtClean="0"/>
              <a:t>EiffelStudio is an IDE for Eiffel.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CH" dirty="0" smtClean="0"/>
              <a:t>components</a:t>
            </a:r>
          </a:p>
          <a:p>
            <a:pPr marL="1354138" lvl="1" indent="-457200">
              <a:buFont typeface="Arial" pitchFamily="34" charset="0"/>
              <a:buChar char="•"/>
            </a:pPr>
            <a:r>
              <a:rPr lang="de-CH" dirty="0" smtClean="0"/>
              <a:t>editor </a:t>
            </a:r>
          </a:p>
          <a:p>
            <a:pPr marL="1354138" lvl="1" indent="-457200">
              <a:buFont typeface="Arial" pitchFamily="34" charset="0"/>
              <a:buChar char="•"/>
            </a:pPr>
            <a:r>
              <a:rPr lang="de-CH" dirty="0" smtClean="0"/>
              <a:t>context tool</a:t>
            </a:r>
          </a:p>
          <a:p>
            <a:pPr marL="1354138" lvl="1" indent="-457200">
              <a:buFont typeface="Arial" pitchFamily="34" charset="0"/>
              <a:buChar char="•"/>
            </a:pPr>
            <a:r>
              <a:rPr lang="de-CH" dirty="0" smtClean="0"/>
              <a:t>clusters pane</a:t>
            </a:r>
          </a:p>
          <a:p>
            <a:pPr marL="1354138" lvl="1" indent="-457200">
              <a:buFont typeface="Arial" pitchFamily="34" charset="0"/>
              <a:buChar char="•"/>
            </a:pPr>
            <a:r>
              <a:rPr lang="de-CH" dirty="0" smtClean="0"/>
              <a:t>features pane</a:t>
            </a:r>
          </a:p>
          <a:p>
            <a:pPr marL="1354138" lvl="1" indent="-457200">
              <a:buFont typeface="Arial" pitchFamily="34" charset="0"/>
              <a:buChar char="•"/>
            </a:pPr>
            <a:r>
              <a:rPr lang="de-CH" dirty="0" smtClean="0"/>
              <a:t>compiler</a:t>
            </a:r>
          </a:p>
          <a:p>
            <a:pPr marL="1354138" lvl="1" indent="-457200">
              <a:buFont typeface="Arial" pitchFamily="34" charset="0"/>
              <a:buChar char="•"/>
            </a:pPr>
            <a:r>
              <a:rPr lang="de-CH" dirty="0" smtClean="0"/>
              <a:t>project settings</a:t>
            </a:r>
          </a:p>
          <a:p>
            <a:pPr marL="1354138" lvl="1" indent="-457200">
              <a:buFont typeface="Arial" pitchFamily="34" charset="0"/>
              <a:buChar char="•"/>
            </a:pPr>
            <a:r>
              <a:rPr lang="de-CH" dirty="0" smtClean="0"/>
              <a:t>...</a:t>
            </a:r>
          </a:p>
          <a:p>
            <a:pPr marL="1354138" lvl="1" indent="-457200">
              <a:buFont typeface="Arial" pitchFamily="34" charset="0"/>
              <a:buChar char="•"/>
            </a:pP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EiffelStudio: Writing Code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de-CH" dirty="0" smtClean="0"/>
              <a:t>syntax highlighting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CH" dirty="0" smtClean="0"/>
              <a:t>class name completion (SHIFT+CTRL+space)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CH" dirty="0" smtClean="0"/>
              <a:t>smart indenting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CH" dirty="0" smtClean="0"/>
              <a:t>block indent or exdent (TAB and SHIFT+TAB)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CH" dirty="0" smtClean="0"/>
              <a:t>block commenting or uncommenting (CTRL+K and SHIFT+CTRL+K)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CH" dirty="0" smtClean="0"/>
              <a:t>infinite level of undo/redo (reset after a save)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CH" dirty="0" smtClean="0"/>
              <a:t>quick search features (first CTRL+F to enter words then F3 and SHIFT+F3)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EiffelStudio: Compiling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38" y="878114"/>
            <a:ext cx="7270914" cy="564492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uses incremental compilation</a:t>
            </a:r>
          </a:p>
          <a:p>
            <a:pPr marL="1354138" lvl="1" indent="-457200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freezing: Generates C code from the whole system and then compiles it to machine code. This code is used during development. Initially the system is frozen.</a:t>
            </a:r>
          </a:p>
          <a:p>
            <a:pPr marL="1354138" lvl="1" indent="-457200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melting: Generates </a:t>
            </a:r>
            <a:r>
              <a:rPr lang="en-GB" dirty="0" err="1" smtClean="0"/>
              <a:t>bytecode</a:t>
            </a:r>
            <a:r>
              <a:rPr lang="en-GB" dirty="0" smtClean="0"/>
              <a:t> for the changed parts of the system. This is much faster than freezing. This code is used during development.</a:t>
            </a:r>
          </a:p>
          <a:p>
            <a:pPr marL="1354138" lvl="1" indent="-457200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finalizing: Creates an executable production version. </a:t>
            </a:r>
            <a:r>
              <a:rPr lang="en-US" dirty="0" smtClean="0"/>
              <a:t>Finalization performs extensive time and space optimizations.</a:t>
            </a:r>
            <a:endParaRPr lang="en-GB" dirty="0" smtClean="0"/>
          </a:p>
          <a:p>
            <a:pPr marL="1354138" lvl="1" indent="-457200">
              <a:buFont typeface="Arial" pitchFamily="34" charset="0"/>
              <a:buChar char="•"/>
            </a:pPr>
            <a:endParaRPr lang="de-CH" dirty="0" smtClean="0"/>
          </a:p>
          <a:p>
            <a:pPr marL="1354138" lvl="1" indent="-457200">
              <a:buFont typeface="Arial" pitchFamily="34" charset="0"/>
              <a:buChar char="•"/>
            </a:pPr>
            <a:endParaRPr lang="de-CH" dirty="0"/>
          </a:p>
        </p:txBody>
      </p:sp>
      <p:pic>
        <p:nvPicPr>
          <p:cNvPr id="1026" name="Picture 2" descr="C:\Users\Benjamin\AppData\Local\Microsoft\Windows\Temporary Internet Files\Content.IE5\598G7W0B\MCj0435783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5236" y="1350690"/>
            <a:ext cx="1278046" cy="1212000"/>
          </a:xfrm>
          <a:prstGeom prst="rect">
            <a:avLst/>
          </a:prstGeom>
          <a:noFill/>
        </p:spPr>
      </p:pic>
      <p:pic>
        <p:nvPicPr>
          <p:cNvPr id="4" name="Picture 2" descr="C:\Users\Benjamin\AppData\Local\Microsoft\Windows\Temporary Internet Files\Content.IE5\XAXWAHLO\MCDD00016_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1173" y="3669810"/>
            <a:ext cx="1454587" cy="10736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EiffelStudio: Debugging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system must be melted/frozen (finalized systems cannot be debugged)</a:t>
            </a:r>
            <a:r>
              <a:rPr lang="de-CH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Set / delete breakpoints. An efficient way of adding breakpoints consists in dropping a feature in the context tool.</a:t>
            </a:r>
          </a:p>
          <a:p>
            <a:pPr marL="457200" lvl="1" indent="-457200">
              <a:buSzTx/>
              <a:buFont typeface="Arial" pitchFamily="34" charset="0"/>
              <a:buChar char="•"/>
            </a:pPr>
            <a:r>
              <a:rPr lang="en-GB" dirty="0" smtClean="0"/>
              <a:t>Run the program or step over / into the first statement. Pause or wait for a triggered breakpoint.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Analyze the program.</a:t>
            </a:r>
          </a:p>
          <a:p>
            <a:pPr marL="1354138" lvl="1" indent="-457200">
              <a:buFont typeface="Arial" pitchFamily="34" charset="0"/>
              <a:buChar char="•"/>
            </a:pPr>
            <a:r>
              <a:rPr lang="en-GB" dirty="0" smtClean="0"/>
              <a:t>Use the object tool and the call stack pane.</a:t>
            </a:r>
          </a:p>
          <a:p>
            <a:pPr marL="1354138" lvl="1" indent="-457200">
              <a:buFont typeface="Arial" pitchFamily="34" charset="0"/>
              <a:buChar char="•"/>
            </a:pPr>
            <a:r>
              <a:rPr lang="en-GB" dirty="0" smtClean="0"/>
              <a:t>Run the program or step over / into the next statement.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Stop the running program.</a:t>
            </a:r>
          </a:p>
          <a:p>
            <a:pPr marL="457200" indent="-457200">
              <a:buFont typeface="Arial" pitchFamily="34" charset="0"/>
              <a:buChar char="•"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Resources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de-CH" dirty="0" smtClean="0">
                <a:hlinkClick r:id="rId2"/>
              </a:rPr>
              <a:t>http://www.eiffel.com/</a:t>
            </a:r>
            <a:endParaRPr lang="de-CH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de-CH" dirty="0" smtClean="0">
                <a:hlinkClick r:id="rId3"/>
              </a:rPr>
              <a:t>http://docs.eiffel.com/</a:t>
            </a:r>
            <a:endParaRPr lang="de-CH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de-CH" dirty="0" smtClean="0">
                <a:hlinkClick r:id="rId4"/>
              </a:rPr>
              <a:t>http://www.ecma-international.org/publications/files/ECMA-ST/ECMA-367.pdf</a:t>
            </a:r>
            <a:endParaRPr lang="de-C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Eiffel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/>
              <a:t>EiffelStudio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Eiffel: Classes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800" b="1" dirty="0" smtClean="0">
                <a:solidFill>
                  <a:srgbClr val="333399"/>
                </a:solidFill>
                <a:latin typeface="Courier New" pitchFamily="49" charset="0"/>
              </a:rPr>
              <a:t>class </a:t>
            </a:r>
            <a:r>
              <a:rPr lang="en-GB" sz="1800" dirty="0" smtClean="0">
                <a:solidFill>
                  <a:srgbClr val="333399"/>
                </a:solidFill>
                <a:latin typeface="Courier New" pitchFamily="49" charset="0"/>
              </a:rPr>
              <a:t>NUMERIC_COMPARABLE_VALUE_HOLDER</a:t>
            </a:r>
            <a:endParaRPr lang="en-GB" sz="1800" i="1" dirty="0" smtClean="0"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sz="1800" b="1" i="1" dirty="0" smtClean="0">
              <a:solidFill>
                <a:srgbClr val="333399"/>
              </a:solidFill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800" b="1" dirty="0" smtClean="0">
                <a:solidFill>
                  <a:srgbClr val="333399"/>
                </a:solidFill>
                <a:latin typeface="Courier New" pitchFamily="49" charset="0"/>
              </a:rPr>
              <a:t>inherit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800" b="1" dirty="0" smtClean="0">
                <a:solidFill>
                  <a:srgbClr val="333399"/>
                </a:solidFill>
                <a:latin typeface="Courier New" pitchFamily="49" charset="0"/>
              </a:rPr>
              <a:t>	</a:t>
            </a:r>
            <a:r>
              <a:rPr lang="en-GB" sz="1800" dirty="0" smtClean="0">
                <a:solidFill>
                  <a:srgbClr val="333399"/>
                </a:solidFill>
                <a:latin typeface="Courier New" pitchFamily="49" charset="0"/>
              </a:rPr>
              <a:t> A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800" b="1" dirty="0" smtClean="0">
                <a:solidFill>
                  <a:srgbClr val="333399"/>
                </a:solidFill>
                <a:latin typeface="Courier New" pitchFamily="49" charset="0"/>
              </a:rPr>
              <a:t>	</a:t>
            </a:r>
            <a:r>
              <a:rPr lang="en-GB" sz="1800" dirty="0" smtClean="0">
                <a:solidFill>
                  <a:srgbClr val="333399"/>
                </a:solidFill>
                <a:latin typeface="Courier New" pitchFamily="49" charset="0"/>
              </a:rPr>
              <a:t> B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sz="1800" dirty="0" smtClean="0">
              <a:solidFill>
                <a:srgbClr val="333399"/>
              </a:solidFill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800" b="1" dirty="0" smtClean="0">
                <a:solidFill>
                  <a:srgbClr val="333399"/>
                </a:solidFill>
                <a:latin typeface="Courier New" pitchFamily="49" charset="0"/>
              </a:rPr>
              <a:t>end</a:t>
            </a:r>
            <a:endParaRPr lang="de-CH" sz="1800" b="1" dirty="0"/>
          </a:p>
        </p:txBody>
      </p:sp>
      <p:sp>
        <p:nvSpPr>
          <p:cNvPr id="4" name="Line Callout 2 3"/>
          <p:cNvSpPr/>
          <p:nvPr/>
        </p:nvSpPr>
        <p:spPr bwMode="auto">
          <a:xfrm>
            <a:off x="1962444" y="1385669"/>
            <a:ext cx="1624818" cy="121685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2616"/>
              <a:gd name="adj6" fmla="val -54459"/>
            </a:avLst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Eiffel supports multiple inheritance. </a:t>
            </a:r>
            <a:r>
              <a:rPr lang="de-CH" sz="1400" dirty="0" smtClean="0">
                <a:solidFill>
                  <a:srgbClr val="333399"/>
                </a:solidFill>
              </a:rPr>
              <a:t>Potential name clashes can be resolved through feature adaption.</a:t>
            </a:r>
            <a:endParaRPr lang="de-CH" sz="1400" kern="1200" dirty="0">
              <a:solidFill>
                <a:srgbClr val="333399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Eiffel: Features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inherit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	...</a:t>
            </a:r>
            <a:endParaRPr lang="en-GB" sz="1600" dirty="0" smtClean="0">
              <a:solidFill>
                <a:srgbClr val="333399"/>
              </a:solidFill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sz="1600" b="1" dirty="0" smtClean="0">
              <a:solidFill>
                <a:srgbClr val="333399"/>
              </a:solidFill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feature </a:t>
            </a:r>
            <a:r>
              <a:rPr lang="en-GB" sz="1600" dirty="0" smtClean="0">
                <a:latin typeface="Courier New" pitchFamily="49" charset="0"/>
              </a:rPr>
              <a:t>{</a:t>
            </a:r>
            <a:r>
              <a:rPr lang="en-GB" sz="1600" dirty="0" smtClean="0">
                <a:solidFill>
                  <a:srgbClr val="333399"/>
                </a:solidFill>
                <a:latin typeface="Courier New" pitchFamily="49" charset="0"/>
              </a:rPr>
              <a:t>APPLICATION</a:t>
            </a:r>
            <a:r>
              <a:rPr lang="en-GB" sz="1600" dirty="0" smtClean="0">
                <a:latin typeface="Courier New" pitchFamily="49" charset="0"/>
              </a:rPr>
              <a:t>, </a:t>
            </a:r>
            <a:r>
              <a:rPr lang="en-GB" sz="1600" dirty="0" smtClean="0">
                <a:solidFill>
                  <a:srgbClr val="333399"/>
                </a:solidFill>
                <a:latin typeface="Courier New" pitchFamily="49" charset="0"/>
              </a:rPr>
              <a:t>NUMERIC_COMPARABLE_VALUE_HOLDER</a:t>
            </a:r>
            <a:r>
              <a:rPr lang="en-GB" sz="1600" dirty="0" smtClean="0">
                <a:latin typeface="Courier New" pitchFamily="49" charset="0"/>
              </a:rPr>
              <a:t>}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	</a:t>
            </a:r>
            <a:r>
              <a:rPr lang="en-GB" sz="1600" dirty="0" smtClean="0">
                <a:latin typeface="Courier New" pitchFamily="49" charset="0"/>
              </a:rPr>
              <a:t>value: </a:t>
            </a:r>
            <a:r>
              <a:rPr lang="en-GB" sz="1600" dirty="0" smtClean="0">
                <a:solidFill>
                  <a:srgbClr val="333399"/>
                </a:solidFill>
                <a:latin typeface="Courier New" pitchFamily="49" charset="0"/>
              </a:rPr>
              <a:t>INTEGER </a:t>
            </a: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assign</a:t>
            </a:r>
            <a:r>
              <a:rPr lang="en-GB" sz="1600" dirty="0" smtClean="0">
                <a:solidFill>
                  <a:srgbClr val="333399"/>
                </a:solidFill>
                <a:latin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</a:rPr>
              <a:t>set_value</a:t>
            </a:r>
            <a:endParaRPr lang="en-GB" sz="1600" dirty="0" smtClean="0"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sz="1600" b="1" dirty="0" smtClean="0">
              <a:solidFill>
                <a:srgbClr val="333399"/>
              </a:solidFill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	</a:t>
            </a:r>
            <a:r>
              <a:rPr lang="en-GB" sz="1600" dirty="0" err="1" smtClean="0">
                <a:latin typeface="Courier New" pitchFamily="49" charset="0"/>
              </a:rPr>
              <a:t>set_value</a:t>
            </a:r>
            <a:r>
              <a:rPr lang="en-GB" sz="1600" dirty="0" smtClean="0">
                <a:latin typeface="Courier New" pitchFamily="49" charset="0"/>
              </a:rPr>
              <a:t> (</a:t>
            </a:r>
            <a:r>
              <a:rPr lang="en-GB" sz="1600" dirty="0" err="1" smtClean="0">
                <a:latin typeface="Courier New" pitchFamily="49" charset="0"/>
              </a:rPr>
              <a:t>a_value</a:t>
            </a:r>
            <a:r>
              <a:rPr lang="en-GB" sz="1600" dirty="0" smtClean="0">
                <a:latin typeface="Courier New" pitchFamily="49" charset="0"/>
              </a:rPr>
              <a:t>: </a:t>
            </a: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like</a:t>
            </a:r>
            <a:r>
              <a:rPr lang="en-GB" sz="1600" dirty="0" smtClean="0">
                <a:solidFill>
                  <a:srgbClr val="333399"/>
                </a:solidFill>
                <a:latin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</a:rPr>
              <a:t>value)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600" dirty="0" smtClean="0">
                <a:latin typeface="Courier New" pitchFamily="49" charset="0"/>
              </a:rPr>
              <a:t>		</a:t>
            </a: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do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600" dirty="0" smtClean="0">
                <a:latin typeface="Courier New" pitchFamily="49" charset="0"/>
              </a:rPr>
              <a:t>			value := </a:t>
            </a:r>
            <a:r>
              <a:rPr lang="en-GB" sz="1600" dirty="0" err="1" smtClean="0">
                <a:latin typeface="Courier New" pitchFamily="49" charset="0"/>
              </a:rPr>
              <a:t>a_value</a:t>
            </a:r>
            <a:endParaRPr lang="en-GB" sz="1600" dirty="0" smtClean="0"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		end</a:t>
            </a:r>
            <a:endParaRPr lang="en-GB" sz="1600" dirty="0" smtClean="0">
              <a:solidFill>
                <a:srgbClr val="333399"/>
              </a:solidFill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sz="1600" b="1" dirty="0" smtClean="0">
              <a:solidFill>
                <a:srgbClr val="333399"/>
              </a:solidFill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	</a:t>
            </a:r>
            <a:r>
              <a:rPr lang="en-GB" sz="1600" dirty="0" err="1" smtClean="0">
                <a:latin typeface="Courier New" pitchFamily="49" charset="0"/>
              </a:rPr>
              <a:t>sum_of_values</a:t>
            </a:r>
            <a:r>
              <a:rPr lang="en-GB" sz="1600" dirty="0" smtClean="0">
                <a:latin typeface="Courier New" pitchFamily="49" charset="0"/>
              </a:rPr>
              <a:t> (</a:t>
            </a:r>
            <a:r>
              <a:rPr lang="en-GB" sz="1600" dirty="0" err="1" smtClean="0">
                <a:latin typeface="Courier New" pitchFamily="49" charset="0"/>
              </a:rPr>
              <a:t>a_value</a:t>
            </a:r>
            <a:r>
              <a:rPr lang="en-GB" sz="1600" dirty="0" smtClean="0">
                <a:latin typeface="Courier New" pitchFamily="49" charset="0"/>
              </a:rPr>
              <a:t>: </a:t>
            </a: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like </a:t>
            </a:r>
            <a:r>
              <a:rPr lang="en-GB" sz="1600" dirty="0" smtClean="0">
                <a:latin typeface="Courier New" pitchFamily="49" charset="0"/>
              </a:rPr>
              <a:t>value): </a:t>
            </a: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like </a:t>
            </a:r>
            <a:r>
              <a:rPr lang="en-GB" sz="1600" dirty="0" smtClean="0">
                <a:latin typeface="Courier New" pitchFamily="49" charset="0"/>
              </a:rPr>
              <a:t>value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		local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			</a:t>
            </a:r>
            <a:r>
              <a:rPr lang="en-GB" sz="1600" dirty="0" err="1" smtClean="0">
                <a:latin typeface="Courier New" pitchFamily="49" charset="0"/>
              </a:rPr>
              <a:t>l_value</a:t>
            </a:r>
            <a:r>
              <a:rPr lang="en-GB" sz="1600" dirty="0" smtClean="0">
                <a:latin typeface="Courier New" pitchFamily="49" charset="0"/>
              </a:rPr>
              <a:t>: </a:t>
            </a: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like</a:t>
            </a:r>
            <a:r>
              <a:rPr lang="en-GB" sz="1600" dirty="0" smtClean="0">
                <a:solidFill>
                  <a:srgbClr val="333399"/>
                </a:solidFill>
                <a:latin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</a:rPr>
              <a:t>value</a:t>
            </a: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	 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		do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			</a:t>
            </a:r>
            <a:r>
              <a:rPr lang="en-GB" sz="1600" dirty="0" err="1" smtClean="0">
                <a:latin typeface="Courier New" pitchFamily="49" charset="0"/>
              </a:rPr>
              <a:t>l_value</a:t>
            </a:r>
            <a:r>
              <a:rPr lang="en-GB" sz="1600" dirty="0" smtClean="0">
                <a:latin typeface="Courier New" pitchFamily="49" charset="0"/>
              </a:rPr>
              <a:t> := value + </a:t>
            </a:r>
            <a:r>
              <a:rPr lang="en-GB" sz="1600" dirty="0" err="1" smtClean="0">
                <a:latin typeface="Courier New" pitchFamily="49" charset="0"/>
              </a:rPr>
              <a:t>a_value</a:t>
            </a:r>
            <a:endParaRPr lang="en-GB" sz="1600" dirty="0" smtClean="0"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600" dirty="0" smtClean="0">
                <a:latin typeface="Courier New" pitchFamily="49" charset="0"/>
              </a:rPr>
              <a:t>			</a:t>
            </a: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Result </a:t>
            </a:r>
            <a:r>
              <a:rPr lang="en-GB" sz="1600" dirty="0" smtClean="0">
                <a:latin typeface="Courier New" pitchFamily="49" charset="0"/>
              </a:rPr>
              <a:t>:= </a:t>
            </a:r>
            <a:r>
              <a:rPr lang="en-GB" sz="1600" dirty="0" err="1" smtClean="0">
                <a:latin typeface="Courier New" pitchFamily="49" charset="0"/>
              </a:rPr>
              <a:t>l_value</a:t>
            </a:r>
            <a:endParaRPr lang="en-GB" sz="1600" b="1" dirty="0" smtClean="0">
              <a:solidFill>
                <a:srgbClr val="333399"/>
              </a:solidFill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		end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sz="1600" b="1" dirty="0" smtClean="0">
              <a:solidFill>
                <a:srgbClr val="333399"/>
              </a:solidFill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sz="1800" b="1" dirty="0" smtClean="0">
              <a:solidFill>
                <a:srgbClr val="333399"/>
              </a:solidFill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800" b="1" dirty="0" smtClean="0">
                <a:solidFill>
                  <a:srgbClr val="333399"/>
                </a:solidFill>
                <a:latin typeface="Courier New" pitchFamily="49" charset="0"/>
              </a:rPr>
              <a:t>	</a:t>
            </a:r>
            <a:endParaRPr lang="en-GB" sz="1800" dirty="0" smtClean="0">
              <a:solidFill>
                <a:srgbClr val="333399"/>
              </a:solidFill>
              <a:latin typeface="Courier New" pitchFamily="49" charset="0"/>
            </a:endParaRPr>
          </a:p>
          <a:p>
            <a:endParaRPr lang="de-CH" dirty="0"/>
          </a:p>
        </p:txBody>
      </p:sp>
      <p:sp>
        <p:nvSpPr>
          <p:cNvPr id="4" name="Line Callout 2 3"/>
          <p:cNvSpPr/>
          <p:nvPr/>
        </p:nvSpPr>
        <p:spPr bwMode="auto">
          <a:xfrm>
            <a:off x="5621636" y="2158330"/>
            <a:ext cx="2243796" cy="2321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5604"/>
              <a:gd name="adj6" fmla="val -47820"/>
            </a:avLst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attribute with assigner</a:t>
            </a:r>
            <a:endParaRPr lang="de-CH" sz="1400" kern="1200" dirty="0">
              <a:solidFill>
                <a:srgbClr val="333399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5" name="Line Callout 2 4"/>
          <p:cNvSpPr/>
          <p:nvPr/>
        </p:nvSpPr>
        <p:spPr bwMode="auto">
          <a:xfrm>
            <a:off x="5212081" y="2616593"/>
            <a:ext cx="1624818" cy="232116"/>
          </a:xfrm>
          <a:prstGeom prst="borderCallout2">
            <a:avLst/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procedure routine</a:t>
            </a:r>
            <a:endParaRPr lang="de-CH" sz="1400" kern="1200" dirty="0">
              <a:solidFill>
                <a:srgbClr val="333399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6" name="Line Callout 2 5"/>
          <p:cNvSpPr/>
          <p:nvPr/>
        </p:nvSpPr>
        <p:spPr bwMode="auto">
          <a:xfrm>
            <a:off x="7153423" y="4178106"/>
            <a:ext cx="1582615" cy="232116"/>
          </a:xfrm>
          <a:prstGeom prst="borderCallout2">
            <a:avLst/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function routine</a:t>
            </a:r>
            <a:endParaRPr lang="de-CH" sz="1400" kern="1200" dirty="0">
              <a:solidFill>
                <a:srgbClr val="333399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7" name="Line Callout 2 6"/>
          <p:cNvSpPr/>
          <p:nvPr/>
        </p:nvSpPr>
        <p:spPr bwMode="auto">
          <a:xfrm>
            <a:off x="3867597" y="1482594"/>
            <a:ext cx="3093919" cy="2321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3381"/>
              <a:gd name="adj6" fmla="val -48205"/>
            </a:avLst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export status: The default is </a:t>
            </a:r>
            <a:r>
              <a:rPr lang="de-CH" sz="1400" kern="1200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ANY</a:t>
            </a: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.</a:t>
            </a:r>
            <a:endParaRPr lang="de-CH" sz="1400" kern="1200" dirty="0">
              <a:solidFill>
                <a:srgbClr val="333399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8" name="Line Callout 2 7"/>
          <p:cNvSpPr/>
          <p:nvPr/>
        </p:nvSpPr>
        <p:spPr bwMode="auto">
          <a:xfrm>
            <a:off x="2712722" y="4583724"/>
            <a:ext cx="4919002" cy="232116"/>
          </a:xfrm>
          <a:prstGeom prst="borderCallout2">
            <a:avLst>
              <a:gd name="adj1" fmla="val 18750"/>
              <a:gd name="adj2" fmla="val -8333"/>
              <a:gd name="adj3" fmla="val 24811"/>
              <a:gd name="adj4" fmla="val -12091"/>
              <a:gd name="adj5" fmla="val 54924"/>
              <a:gd name="adj6" fmla="val -16265"/>
            </a:avLst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sz="1400" dirty="0" smtClean="0">
                <a:solidFill>
                  <a:srgbClr val="333399"/>
                </a:solidFill>
              </a:rPr>
              <a:t>Routines (procedures, functions) can have local variables.</a:t>
            </a:r>
            <a:endParaRPr lang="de-CH" sz="1400" kern="1200" dirty="0">
              <a:solidFill>
                <a:srgbClr val="333399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" name="Line Callout 2 8"/>
          <p:cNvSpPr/>
          <p:nvPr/>
        </p:nvSpPr>
        <p:spPr bwMode="auto">
          <a:xfrm>
            <a:off x="4168727" y="3050346"/>
            <a:ext cx="1624818" cy="2321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835"/>
              <a:gd name="adj6" fmla="val -44070"/>
            </a:avLst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sz="1400" dirty="0" smtClean="0">
                <a:solidFill>
                  <a:srgbClr val="333399"/>
                </a:solidFill>
              </a:rPr>
              <a:t>a</a:t>
            </a: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nchored type</a:t>
            </a:r>
            <a:endParaRPr lang="de-CH" sz="1400" kern="1200" dirty="0">
              <a:solidFill>
                <a:srgbClr val="333399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0" name="Line Callout 2 9"/>
          <p:cNvSpPr/>
          <p:nvPr/>
        </p:nvSpPr>
        <p:spPr bwMode="auto">
          <a:xfrm>
            <a:off x="4640199" y="5198627"/>
            <a:ext cx="1442550" cy="2321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2777"/>
              <a:gd name="adj6" fmla="val -45199"/>
            </a:avLst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sz="1400" dirty="0" smtClean="0">
                <a:solidFill>
                  <a:srgbClr val="333399"/>
                </a:solidFill>
              </a:rPr>
              <a:t>current object</a:t>
            </a:r>
            <a:endParaRPr lang="de-CH" sz="1400" kern="1200" dirty="0">
              <a:solidFill>
                <a:srgbClr val="333399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Eiffel: Creation Procedures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800" b="1" dirty="0" smtClean="0">
                <a:solidFill>
                  <a:srgbClr val="333399"/>
                </a:solidFill>
                <a:latin typeface="Courier New" pitchFamily="49" charset="0"/>
              </a:rPr>
              <a:t>inherit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800" dirty="0" smtClean="0">
                <a:solidFill>
                  <a:srgbClr val="333399"/>
                </a:solidFill>
                <a:latin typeface="Courier New" pitchFamily="49" charset="0"/>
              </a:rPr>
              <a:t>	</a:t>
            </a:r>
            <a:r>
              <a:rPr lang="en-GB" sz="1800" dirty="0" smtClean="0">
                <a:latin typeface="Courier New" pitchFamily="49" charset="0"/>
              </a:rPr>
              <a:t>...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sz="1800" dirty="0" smtClean="0">
              <a:solidFill>
                <a:srgbClr val="333399"/>
              </a:solidFill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800" b="1" dirty="0" smtClean="0">
                <a:solidFill>
                  <a:srgbClr val="333399"/>
                </a:solidFill>
                <a:latin typeface="Courier New" pitchFamily="49" charset="0"/>
              </a:rPr>
              <a:t>create </a:t>
            </a:r>
            <a:r>
              <a:rPr lang="en-GB" sz="1800" dirty="0" smtClean="0">
                <a:latin typeface="Courier New" pitchFamily="49" charset="0"/>
              </a:rPr>
              <a:t>{</a:t>
            </a:r>
            <a:r>
              <a:rPr lang="en-GB" sz="1800" dirty="0" smtClean="0">
                <a:solidFill>
                  <a:srgbClr val="333399"/>
                </a:solidFill>
                <a:latin typeface="Courier New" pitchFamily="49" charset="0"/>
              </a:rPr>
              <a:t>APPLICATION</a:t>
            </a:r>
            <a:r>
              <a:rPr lang="en-GB" sz="1800" dirty="0" smtClean="0">
                <a:latin typeface="Courier New" pitchFamily="49" charset="0"/>
              </a:rPr>
              <a:t>, </a:t>
            </a:r>
            <a:r>
              <a:rPr lang="en-GB" sz="1800" dirty="0" smtClean="0">
                <a:solidFill>
                  <a:srgbClr val="333399"/>
                </a:solidFill>
                <a:latin typeface="Courier New" pitchFamily="49" charset="0"/>
              </a:rPr>
              <a:t>NUMERIC_COMPARABLE_VALUE_HOLDER</a:t>
            </a:r>
            <a:r>
              <a:rPr lang="en-GB" sz="1800" dirty="0" smtClean="0">
                <a:latin typeface="Courier New" pitchFamily="49" charset="0"/>
              </a:rPr>
              <a:t>}</a:t>
            </a:r>
            <a:endParaRPr lang="en-GB" sz="1800" b="1" dirty="0" smtClean="0">
              <a:solidFill>
                <a:srgbClr val="333399"/>
              </a:solidFill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800" b="1" dirty="0" smtClean="0">
                <a:solidFill>
                  <a:srgbClr val="333399"/>
                </a:solidFill>
                <a:latin typeface="Courier New" pitchFamily="49" charset="0"/>
              </a:rPr>
              <a:t>	</a:t>
            </a:r>
            <a:r>
              <a:rPr lang="en-GB" sz="1800" dirty="0" err="1" smtClean="0">
                <a:latin typeface="Courier New" pitchFamily="49" charset="0"/>
              </a:rPr>
              <a:t>set_value</a:t>
            </a:r>
            <a:endParaRPr lang="en-GB" sz="1800" dirty="0" smtClean="0"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sz="1800" dirty="0" smtClean="0"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800" b="1" dirty="0" smtClean="0">
                <a:solidFill>
                  <a:srgbClr val="333399"/>
                </a:solidFill>
                <a:latin typeface="Courier New" pitchFamily="49" charset="0"/>
              </a:rPr>
              <a:t>feature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800" dirty="0" smtClean="0">
                <a:latin typeface="Courier New" pitchFamily="49" charset="0"/>
              </a:rPr>
              <a:t>	...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de-CH" sz="1800" b="1" dirty="0" smtClean="0"/>
          </a:p>
          <a:p>
            <a:endParaRPr lang="de-CH" dirty="0"/>
          </a:p>
        </p:txBody>
      </p:sp>
      <p:sp>
        <p:nvSpPr>
          <p:cNvPr id="5" name="Line Callout 2 4"/>
          <p:cNvSpPr/>
          <p:nvPr/>
        </p:nvSpPr>
        <p:spPr bwMode="auto">
          <a:xfrm>
            <a:off x="2869300" y="2488760"/>
            <a:ext cx="2195682" cy="5406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570"/>
              <a:gd name="adj6" fmla="val -39823"/>
            </a:avLst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list of procedure to be used as creation procedures</a:t>
            </a:r>
            <a:endParaRPr lang="de-CH" sz="1400" kern="1200" dirty="0">
              <a:solidFill>
                <a:srgbClr val="333399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6" name="Line Callout 2 5"/>
          <p:cNvSpPr/>
          <p:nvPr/>
        </p:nvSpPr>
        <p:spPr bwMode="auto">
          <a:xfrm>
            <a:off x="3858971" y="1542979"/>
            <a:ext cx="3093919" cy="2321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3381"/>
              <a:gd name="adj6" fmla="val -48205"/>
            </a:avLst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export status: The default is </a:t>
            </a:r>
            <a:r>
              <a:rPr lang="de-CH" sz="1400" kern="1200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ANY</a:t>
            </a: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.</a:t>
            </a:r>
            <a:endParaRPr lang="de-CH" sz="1400" kern="1200" dirty="0">
              <a:solidFill>
                <a:srgbClr val="333399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Eiffel: Further Instructions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400" dirty="0" err="1" smtClean="0">
                <a:latin typeface="Courier New" pitchFamily="49" charset="0"/>
              </a:rPr>
              <a:t>sum_of_value_holders</a:t>
            </a:r>
            <a:r>
              <a:rPr lang="en-GB" sz="1400" dirty="0" smtClean="0">
                <a:latin typeface="Courier New" pitchFamily="49" charset="0"/>
              </a:rPr>
              <a:t> (</a:t>
            </a:r>
            <a:r>
              <a:rPr lang="en-GB" sz="1400" dirty="0" err="1" smtClean="0">
                <a:latin typeface="Courier New" pitchFamily="49" charset="0"/>
              </a:rPr>
              <a:t>a_value_holder</a:t>
            </a:r>
            <a:r>
              <a:rPr lang="en-GB" sz="1400" dirty="0" smtClean="0">
                <a:latin typeface="Courier New" pitchFamily="49" charset="0"/>
              </a:rPr>
              <a:t>: </a:t>
            </a: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like</a:t>
            </a:r>
            <a:r>
              <a:rPr lang="en-GB" sz="1400" dirty="0" smtClean="0">
                <a:solidFill>
                  <a:srgbClr val="333399"/>
                </a:solidFill>
                <a:latin typeface="Courier New" pitchFamily="49" charset="0"/>
              </a:rPr>
              <a:t> </a:t>
            </a: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Current</a:t>
            </a:r>
            <a:r>
              <a:rPr lang="en-GB" sz="1400" dirty="0" smtClean="0">
                <a:latin typeface="Courier New" pitchFamily="49" charset="0"/>
              </a:rPr>
              <a:t>): </a:t>
            </a: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like</a:t>
            </a:r>
            <a:r>
              <a:rPr lang="en-GB" sz="1400" dirty="0" smtClean="0">
                <a:solidFill>
                  <a:srgbClr val="333399"/>
                </a:solidFill>
                <a:latin typeface="Courier New" pitchFamily="49" charset="0"/>
              </a:rPr>
              <a:t> </a:t>
            </a: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Current</a:t>
            </a:r>
            <a:endParaRPr lang="en-GB" sz="1400" dirty="0" smtClean="0"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400" dirty="0" smtClean="0">
                <a:latin typeface="Courier New" pitchFamily="49" charset="0"/>
              </a:rPr>
              <a:t>	</a:t>
            </a: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local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		</a:t>
            </a:r>
            <a:r>
              <a:rPr lang="en-GB" sz="1400" dirty="0" err="1" smtClean="0">
                <a:latin typeface="Courier New" pitchFamily="49" charset="0"/>
              </a:rPr>
              <a:t>l_value_holder</a:t>
            </a:r>
            <a:r>
              <a:rPr lang="en-GB" sz="1400" dirty="0" smtClean="0">
                <a:latin typeface="Courier New" pitchFamily="49" charset="0"/>
              </a:rPr>
              <a:t>: </a:t>
            </a: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like</a:t>
            </a:r>
            <a:r>
              <a:rPr lang="en-GB" sz="1400" dirty="0" smtClean="0">
                <a:solidFill>
                  <a:srgbClr val="333399"/>
                </a:solidFill>
                <a:latin typeface="Courier New" pitchFamily="49" charset="0"/>
              </a:rPr>
              <a:t> </a:t>
            </a: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Current</a:t>
            </a:r>
            <a:endParaRPr lang="en-GB" sz="1400" dirty="0" smtClean="0"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	do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		create</a:t>
            </a:r>
            <a:r>
              <a:rPr lang="en-GB" sz="1400" dirty="0" smtClean="0">
                <a:latin typeface="Courier New" pitchFamily="49" charset="0"/>
              </a:rPr>
              <a:t> </a:t>
            </a:r>
            <a:r>
              <a:rPr lang="en-GB" sz="1400" dirty="0" err="1" smtClean="0">
                <a:latin typeface="Courier New" pitchFamily="49" charset="0"/>
              </a:rPr>
              <a:t>l_value_holder.set_value</a:t>
            </a:r>
            <a:r>
              <a:rPr lang="en-GB" sz="1400" dirty="0" smtClean="0">
                <a:latin typeface="Courier New" pitchFamily="49" charset="0"/>
              </a:rPr>
              <a:t> (value + </a:t>
            </a:r>
            <a:r>
              <a:rPr lang="en-GB" sz="1400" dirty="0" err="1" smtClean="0">
                <a:latin typeface="Courier New" pitchFamily="49" charset="0"/>
              </a:rPr>
              <a:t>a_value_holder.value</a:t>
            </a:r>
            <a:r>
              <a:rPr lang="en-GB" sz="1400" dirty="0" smtClean="0">
                <a:latin typeface="Courier New" pitchFamily="49" charset="0"/>
              </a:rPr>
              <a:t>)</a:t>
            </a:r>
            <a:endParaRPr lang="en-GB" sz="1400" b="1" dirty="0" smtClean="0">
              <a:solidFill>
                <a:srgbClr val="333399"/>
              </a:solidFill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400" dirty="0" smtClean="0">
                <a:latin typeface="Courier New" pitchFamily="49" charset="0"/>
              </a:rPr>
              <a:t>		</a:t>
            </a: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Result </a:t>
            </a:r>
            <a:r>
              <a:rPr lang="en-GB" sz="1400" dirty="0" smtClean="0">
                <a:latin typeface="Courier New" pitchFamily="49" charset="0"/>
              </a:rPr>
              <a:t>:= </a:t>
            </a:r>
            <a:r>
              <a:rPr lang="en-GB" sz="1400" dirty="0" err="1" smtClean="0">
                <a:latin typeface="Courier New" pitchFamily="49" charset="0"/>
              </a:rPr>
              <a:t>l_value_holder</a:t>
            </a:r>
            <a:endParaRPr lang="en-GB" sz="1400" dirty="0" smtClean="0"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	end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sz="1000" b="1" dirty="0" smtClean="0">
              <a:solidFill>
                <a:srgbClr val="333399"/>
              </a:solidFill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000" b="1" dirty="0" smtClean="0">
                <a:solidFill>
                  <a:srgbClr val="333399"/>
                </a:solidFill>
                <a:latin typeface="Courier New" pitchFamily="49" charset="0"/>
              </a:rPr>
              <a:t>	</a:t>
            </a:r>
            <a:endParaRPr lang="en-GB" sz="1400" b="1" dirty="0" smtClean="0">
              <a:solidFill>
                <a:srgbClr val="333399"/>
              </a:solidFill>
              <a:latin typeface="Courier New" pitchFamily="49" charset="0"/>
            </a:endParaRPr>
          </a:p>
        </p:txBody>
      </p:sp>
      <p:sp>
        <p:nvSpPr>
          <p:cNvPr id="7" name="Line Callout 2 6"/>
          <p:cNvSpPr/>
          <p:nvPr/>
        </p:nvSpPr>
        <p:spPr bwMode="auto">
          <a:xfrm>
            <a:off x="1856936" y="1730327"/>
            <a:ext cx="808892" cy="2321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7652"/>
              <a:gd name="adj6" fmla="val -46667"/>
            </a:avLst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creation</a:t>
            </a:r>
            <a:endParaRPr lang="de-CH" sz="1400" kern="1200" dirty="0">
              <a:solidFill>
                <a:srgbClr val="333399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8" name="Line Callout 2 7"/>
          <p:cNvSpPr/>
          <p:nvPr/>
        </p:nvSpPr>
        <p:spPr bwMode="auto">
          <a:xfrm>
            <a:off x="4309403" y="2290690"/>
            <a:ext cx="980048" cy="2321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4923"/>
              <a:gd name="adj6" fmla="val -47384"/>
            </a:avLst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assignment </a:t>
            </a:r>
            <a:endParaRPr lang="de-CH" sz="1400" kern="1200" dirty="0">
              <a:solidFill>
                <a:srgbClr val="333399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" name="Line Callout 2 8"/>
          <p:cNvSpPr/>
          <p:nvPr/>
        </p:nvSpPr>
        <p:spPr bwMode="auto">
          <a:xfrm>
            <a:off x="1938997" y="2579078"/>
            <a:ext cx="1233268" cy="40327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570"/>
              <a:gd name="adj6" fmla="val -39823"/>
            </a:avLst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implicit result variable</a:t>
            </a:r>
            <a:endParaRPr lang="de-CH" sz="1400" kern="1200" dirty="0">
              <a:solidFill>
                <a:srgbClr val="333399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Eiffel: Further Instructions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400" dirty="0" err="1" smtClean="0">
                <a:latin typeface="Courier New" pitchFamily="49" charset="0"/>
              </a:rPr>
              <a:t>multiplication_of_values</a:t>
            </a:r>
            <a:r>
              <a:rPr lang="en-GB" sz="1400" dirty="0" smtClean="0">
                <a:latin typeface="Courier New" pitchFamily="49" charset="0"/>
              </a:rPr>
              <a:t> (</a:t>
            </a:r>
            <a:r>
              <a:rPr lang="en-GB" sz="1400" dirty="0" err="1" smtClean="0">
                <a:latin typeface="Courier New" pitchFamily="49" charset="0"/>
              </a:rPr>
              <a:t>a_value</a:t>
            </a:r>
            <a:r>
              <a:rPr lang="en-GB" sz="1400" dirty="0" smtClean="0">
                <a:latin typeface="Courier New" pitchFamily="49" charset="0"/>
              </a:rPr>
              <a:t>: </a:t>
            </a: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like </a:t>
            </a:r>
            <a:r>
              <a:rPr lang="en-GB" sz="1400" dirty="0" smtClean="0">
                <a:latin typeface="Courier New" pitchFamily="49" charset="0"/>
              </a:rPr>
              <a:t>value): </a:t>
            </a: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like </a:t>
            </a:r>
            <a:r>
              <a:rPr lang="en-GB" sz="1400" dirty="0" smtClean="0">
                <a:latin typeface="Courier New" pitchFamily="49" charset="0"/>
              </a:rPr>
              <a:t>value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	local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		</a:t>
            </a:r>
            <a:r>
              <a:rPr lang="en-GB" sz="1400" dirty="0" err="1" smtClean="0">
                <a:latin typeface="Courier New" pitchFamily="49" charset="0"/>
              </a:rPr>
              <a:t>l_counter</a:t>
            </a:r>
            <a:r>
              <a:rPr lang="en-GB" sz="1400" dirty="0" smtClean="0">
                <a:latin typeface="Courier New" pitchFamily="49" charset="0"/>
              </a:rPr>
              <a:t>: </a:t>
            </a: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like </a:t>
            </a:r>
            <a:r>
              <a:rPr lang="en-GB" sz="1400" dirty="0" smtClean="0">
                <a:latin typeface="Courier New" pitchFamily="49" charset="0"/>
              </a:rPr>
              <a:t>value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	do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400" dirty="0" smtClean="0">
                <a:latin typeface="Courier New" pitchFamily="49" charset="0"/>
              </a:rPr>
              <a:t>		</a:t>
            </a: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from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			Result</a:t>
            </a:r>
            <a:r>
              <a:rPr lang="en-GB" sz="1400" dirty="0" smtClean="0">
                <a:latin typeface="Courier New" pitchFamily="49" charset="0"/>
              </a:rPr>
              <a:t> := </a:t>
            </a:r>
            <a:r>
              <a:rPr lang="en-GB" sz="1400" dirty="0" err="1" smtClean="0">
                <a:latin typeface="Courier New" pitchFamily="49" charset="0"/>
              </a:rPr>
              <a:t>value.zero</a:t>
            </a:r>
            <a:endParaRPr lang="en-GB" sz="1400" b="1" dirty="0" smtClean="0">
              <a:solidFill>
                <a:srgbClr val="333399"/>
              </a:solidFill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			</a:t>
            </a:r>
            <a:r>
              <a:rPr lang="en-GB" sz="1400" dirty="0" err="1" smtClean="0">
                <a:latin typeface="Courier New" pitchFamily="49" charset="0"/>
              </a:rPr>
              <a:t>l_counter</a:t>
            </a:r>
            <a:r>
              <a:rPr lang="en-GB" sz="1400" dirty="0" smtClean="0">
                <a:latin typeface="Courier New" pitchFamily="49" charset="0"/>
              </a:rPr>
              <a:t> := </a:t>
            </a:r>
            <a:r>
              <a:rPr lang="en-GB" sz="1400" dirty="0" err="1" smtClean="0">
                <a:latin typeface="Courier New" pitchFamily="49" charset="0"/>
              </a:rPr>
              <a:t>value.zero</a:t>
            </a:r>
            <a:endParaRPr lang="en-GB" sz="1400" b="1" dirty="0" smtClean="0">
              <a:solidFill>
                <a:srgbClr val="333399"/>
              </a:solidFill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		until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			</a:t>
            </a:r>
            <a:r>
              <a:rPr lang="en-GB" sz="1400" dirty="0" err="1" smtClean="0">
                <a:latin typeface="Courier New" pitchFamily="49" charset="0"/>
              </a:rPr>
              <a:t>l_counter.is_equal</a:t>
            </a:r>
            <a:r>
              <a:rPr lang="en-GB" sz="1400" dirty="0" smtClean="0">
                <a:latin typeface="Courier New" pitchFamily="49" charset="0"/>
              </a:rPr>
              <a:t> (</a:t>
            </a:r>
            <a:r>
              <a:rPr lang="en-GB" sz="1400" dirty="0" err="1" smtClean="0">
                <a:latin typeface="Courier New" pitchFamily="49" charset="0"/>
              </a:rPr>
              <a:t>a_value</a:t>
            </a:r>
            <a:r>
              <a:rPr lang="en-GB" sz="1400" dirty="0" smtClean="0">
                <a:latin typeface="Courier New" pitchFamily="49" charset="0"/>
              </a:rPr>
              <a:t>)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		loop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			if </a:t>
            </a:r>
            <a:r>
              <a:rPr lang="en-GB" sz="1400" dirty="0" err="1" smtClean="0">
                <a:latin typeface="Courier New" pitchFamily="49" charset="0"/>
              </a:rPr>
              <a:t>a_value</a:t>
            </a:r>
            <a:r>
              <a:rPr lang="en-GB" sz="1400" dirty="0" smtClean="0">
                <a:latin typeface="Courier New" pitchFamily="49" charset="0"/>
              </a:rPr>
              <a:t> &gt;= </a:t>
            </a:r>
            <a:r>
              <a:rPr lang="en-GB" sz="1400" dirty="0" err="1" smtClean="0">
                <a:latin typeface="Courier New" pitchFamily="49" charset="0"/>
              </a:rPr>
              <a:t>value.zero</a:t>
            </a: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 then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				Result</a:t>
            </a:r>
            <a:r>
              <a:rPr lang="en-GB" sz="1400" dirty="0" smtClean="0">
                <a:latin typeface="Courier New" pitchFamily="49" charset="0"/>
              </a:rPr>
              <a:t> := </a:t>
            </a: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Result</a:t>
            </a:r>
            <a:r>
              <a:rPr lang="en-GB" sz="1400" dirty="0" smtClean="0">
                <a:latin typeface="Courier New" pitchFamily="49" charset="0"/>
              </a:rPr>
              <a:t> + value</a:t>
            </a:r>
            <a:endParaRPr lang="en-GB" sz="1400" b="1" dirty="0" smtClean="0">
              <a:solidFill>
                <a:srgbClr val="333399"/>
              </a:solidFill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				</a:t>
            </a:r>
            <a:r>
              <a:rPr lang="en-GB" sz="1400" dirty="0" err="1" smtClean="0">
                <a:latin typeface="Courier New" pitchFamily="49" charset="0"/>
              </a:rPr>
              <a:t>l_counter</a:t>
            </a:r>
            <a:r>
              <a:rPr lang="en-GB" sz="1400" dirty="0" smtClean="0">
                <a:latin typeface="Courier New" pitchFamily="49" charset="0"/>
              </a:rPr>
              <a:t> := </a:t>
            </a:r>
            <a:r>
              <a:rPr lang="en-GB" sz="1400" dirty="0" err="1" smtClean="0">
                <a:latin typeface="Courier New" pitchFamily="49" charset="0"/>
              </a:rPr>
              <a:t>l_counter</a:t>
            </a:r>
            <a:r>
              <a:rPr lang="en-GB" sz="1400" dirty="0" smtClean="0">
                <a:latin typeface="Courier New" pitchFamily="49" charset="0"/>
              </a:rPr>
              <a:t> + </a:t>
            </a:r>
            <a:r>
              <a:rPr lang="en-GB" sz="1400" dirty="0" err="1" smtClean="0">
                <a:latin typeface="Courier New" pitchFamily="49" charset="0"/>
              </a:rPr>
              <a:t>value.one</a:t>
            </a:r>
            <a:endParaRPr lang="en-GB" sz="1400" b="1" dirty="0" smtClean="0">
              <a:solidFill>
                <a:srgbClr val="333399"/>
              </a:solidFill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			else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				Result</a:t>
            </a:r>
            <a:r>
              <a:rPr lang="en-GB" sz="1400" dirty="0" smtClean="0">
                <a:latin typeface="Courier New" pitchFamily="49" charset="0"/>
              </a:rPr>
              <a:t> := </a:t>
            </a: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Result</a:t>
            </a:r>
            <a:r>
              <a:rPr lang="en-GB" sz="1400" dirty="0" smtClean="0">
                <a:latin typeface="Courier New" pitchFamily="49" charset="0"/>
              </a:rPr>
              <a:t> - value</a:t>
            </a:r>
            <a:endParaRPr lang="en-GB" sz="1400" b="1" dirty="0" smtClean="0">
              <a:solidFill>
                <a:srgbClr val="333399"/>
              </a:solidFill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				</a:t>
            </a:r>
            <a:r>
              <a:rPr lang="en-GB" sz="1400" dirty="0" err="1" smtClean="0">
                <a:latin typeface="Courier New" pitchFamily="49" charset="0"/>
              </a:rPr>
              <a:t>l_counter</a:t>
            </a:r>
            <a:r>
              <a:rPr lang="en-GB" sz="1400" dirty="0" smtClean="0">
                <a:latin typeface="Courier New" pitchFamily="49" charset="0"/>
              </a:rPr>
              <a:t> := </a:t>
            </a:r>
            <a:r>
              <a:rPr lang="en-GB" sz="1400" dirty="0" err="1" smtClean="0">
                <a:latin typeface="Courier New" pitchFamily="49" charset="0"/>
              </a:rPr>
              <a:t>l_counter</a:t>
            </a:r>
            <a:r>
              <a:rPr lang="en-GB" sz="1400" dirty="0" smtClean="0">
                <a:latin typeface="Courier New" pitchFamily="49" charset="0"/>
              </a:rPr>
              <a:t> - </a:t>
            </a:r>
            <a:r>
              <a:rPr lang="en-GB" sz="1400" dirty="0" err="1" smtClean="0">
                <a:latin typeface="Courier New" pitchFamily="49" charset="0"/>
              </a:rPr>
              <a:t>value.one</a:t>
            </a:r>
            <a:endParaRPr lang="en-GB" sz="1400" b="1" dirty="0" smtClean="0">
              <a:solidFill>
                <a:srgbClr val="333399"/>
              </a:solidFill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			end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		end</a:t>
            </a:r>
            <a:endParaRPr lang="en-GB" sz="1400" dirty="0" smtClean="0"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400" b="1" dirty="0" smtClean="0">
                <a:solidFill>
                  <a:srgbClr val="333399"/>
                </a:solidFill>
                <a:latin typeface="Courier New" pitchFamily="49" charset="0"/>
              </a:rPr>
              <a:t>	end</a:t>
            </a:r>
          </a:p>
          <a:p>
            <a:endParaRPr lang="de-CH" sz="1400" dirty="0"/>
          </a:p>
        </p:txBody>
      </p:sp>
      <p:sp>
        <p:nvSpPr>
          <p:cNvPr id="4" name="Line Callout 2 3"/>
          <p:cNvSpPr/>
          <p:nvPr/>
        </p:nvSpPr>
        <p:spPr bwMode="auto">
          <a:xfrm>
            <a:off x="2532185" y="1892106"/>
            <a:ext cx="1652953" cy="232116"/>
          </a:xfrm>
          <a:prstGeom prst="borderCallout2">
            <a:avLst/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loop initialization</a:t>
            </a:r>
            <a:endParaRPr lang="de-CH" sz="1400" kern="1200" dirty="0">
              <a:solidFill>
                <a:srgbClr val="333399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5" name="Line Callout 2 4"/>
          <p:cNvSpPr/>
          <p:nvPr/>
        </p:nvSpPr>
        <p:spPr bwMode="auto">
          <a:xfrm>
            <a:off x="2602523" y="2848709"/>
            <a:ext cx="1716259" cy="2321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8863"/>
              <a:gd name="adj6" fmla="val -43798"/>
            </a:avLst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loop exit condition</a:t>
            </a:r>
            <a:endParaRPr lang="de-CH" sz="1400" kern="1200" dirty="0">
              <a:solidFill>
                <a:srgbClr val="333399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6" name="Line Callout 2 5"/>
          <p:cNvSpPr/>
          <p:nvPr/>
        </p:nvSpPr>
        <p:spPr bwMode="auto">
          <a:xfrm>
            <a:off x="2264899" y="3397350"/>
            <a:ext cx="1301262" cy="2321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7954"/>
              <a:gd name="adj6" fmla="val -40181"/>
            </a:avLst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loop body</a:t>
            </a:r>
            <a:endParaRPr lang="de-CH" sz="1400" kern="1200" dirty="0">
              <a:solidFill>
                <a:srgbClr val="333399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Eiffel: Contracts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feature</a:t>
            </a:r>
          </a:p>
          <a:p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	...</a:t>
            </a:r>
          </a:p>
          <a:p>
            <a:endParaRPr lang="en-GB" sz="1600" b="1" dirty="0" smtClean="0">
              <a:solidFill>
                <a:srgbClr val="333399"/>
              </a:solidFill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600" dirty="0" smtClean="0">
                <a:latin typeface="Courier New" pitchFamily="49" charset="0"/>
              </a:rPr>
              <a:t>	</a:t>
            </a:r>
            <a:r>
              <a:rPr lang="en-GB" sz="1600" dirty="0" err="1" smtClean="0">
                <a:latin typeface="Courier New" pitchFamily="49" charset="0"/>
              </a:rPr>
              <a:t>set_value</a:t>
            </a:r>
            <a:r>
              <a:rPr lang="en-GB" sz="1600" dirty="0" smtClean="0">
                <a:latin typeface="Courier New" pitchFamily="49" charset="0"/>
              </a:rPr>
              <a:t> (</a:t>
            </a:r>
            <a:r>
              <a:rPr lang="en-GB" sz="1600" dirty="0" err="1" smtClean="0">
                <a:latin typeface="Courier New" pitchFamily="49" charset="0"/>
              </a:rPr>
              <a:t>a_value</a:t>
            </a:r>
            <a:r>
              <a:rPr lang="en-GB" sz="1600" dirty="0" smtClean="0">
                <a:latin typeface="Courier New" pitchFamily="49" charset="0"/>
              </a:rPr>
              <a:t>: </a:t>
            </a: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like</a:t>
            </a:r>
            <a:r>
              <a:rPr lang="en-GB" sz="1600" dirty="0" smtClean="0">
                <a:solidFill>
                  <a:srgbClr val="333399"/>
                </a:solidFill>
                <a:latin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</a:rPr>
              <a:t>value)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600" dirty="0" smtClean="0">
                <a:latin typeface="Courier New" pitchFamily="49" charset="0"/>
              </a:rPr>
              <a:t>		</a:t>
            </a: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require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			</a:t>
            </a:r>
            <a:r>
              <a:rPr lang="en-GB" sz="1600" dirty="0" err="1" smtClean="0">
                <a:latin typeface="Courier New" pitchFamily="49" charset="0"/>
              </a:rPr>
              <a:t>value_is_not_zero</a:t>
            </a:r>
            <a:r>
              <a:rPr lang="en-GB" sz="1600" dirty="0" smtClean="0">
                <a:latin typeface="Courier New" pitchFamily="49" charset="0"/>
              </a:rPr>
              <a:t>: </a:t>
            </a: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not </a:t>
            </a:r>
            <a:r>
              <a:rPr lang="en-GB" sz="1600" dirty="0" err="1" smtClean="0">
                <a:latin typeface="Courier New" pitchFamily="49" charset="0"/>
              </a:rPr>
              <a:t>a_value.is_equal</a:t>
            </a:r>
            <a:r>
              <a:rPr lang="en-GB" sz="1600" dirty="0" smtClean="0">
                <a:latin typeface="Courier New" pitchFamily="49" charset="0"/>
              </a:rPr>
              <a:t> (</a:t>
            </a:r>
            <a:r>
              <a:rPr lang="en-GB" sz="1600" dirty="0" err="1" smtClean="0">
                <a:latin typeface="Courier New" pitchFamily="49" charset="0"/>
              </a:rPr>
              <a:t>value.zero</a:t>
            </a:r>
            <a:r>
              <a:rPr lang="en-GB" sz="1600" dirty="0" smtClean="0">
                <a:latin typeface="Courier New" pitchFamily="49" charset="0"/>
              </a:rPr>
              <a:t>)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600" dirty="0" smtClean="0">
                <a:latin typeface="Courier New" pitchFamily="49" charset="0"/>
              </a:rPr>
              <a:t>		</a:t>
            </a: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do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600" dirty="0" smtClean="0">
                <a:latin typeface="Courier New" pitchFamily="49" charset="0"/>
              </a:rPr>
              <a:t>			...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600" dirty="0" smtClean="0">
                <a:latin typeface="Courier New" pitchFamily="49" charset="0"/>
              </a:rPr>
              <a:t>	</a:t>
            </a: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 	ensure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			</a:t>
            </a:r>
            <a:r>
              <a:rPr lang="en-GB" sz="1600" dirty="0" err="1" smtClean="0">
                <a:latin typeface="Courier New" pitchFamily="49" charset="0"/>
              </a:rPr>
              <a:t>value_is_set</a:t>
            </a:r>
            <a:r>
              <a:rPr lang="en-GB" sz="1600" dirty="0" smtClean="0">
                <a:latin typeface="Courier New" pitchFamily="49" charset="0"/>
              </a:rPr>
              <a:t>: value = </a:t>
            </a:r>
            <a:r>
              <a:rPr lang="en-GB" sz="1600" dirty="0" err="1" smtClean="0">
                <a:latin typeface="Courier New" pitchFamily="49" charset="0"/>
              </a:rPr>
              <a:t>a_value</a:t>
            </a:r>
            <a:endParaRPr lang="en-GB" sz="1600" dirty="0" smtClean="0"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		end</a:t>
            </a:r>
            <a:endParaRPr lang="en-GB" sz="1600" dirty="0" smtClean="0">
              <a:solidFill>
                <a:srgbClr val="333399"/>
              </a:solidFill>
              <a:latin typeface="Courier New" pitchFamily="49" charset="0"/>
            </a:endParaRPr>
          </a:p>
          <a:p>
            <a:endParaRPr lang="en-GB" sz="1600" b="1" dirty="0" smtClean="0">
              <a:solidFill>
                <a:srgbClr val="333399"/>
              </a:solidFill>
              <a:latin typeface="Courier New" pitchFamily="49" charset="0"/>
            </a:endParaRPr>
          </a:p>
          <a:p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invariant</a:t>
            </a:r>
          </a:p>
          <a:p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	</a:t>
            </a:r>
            <a:r>
              <a:rPr lang="en-GB" sz="1600" dirty="0" err="1" smtClean="0">
                <a:latin typeface="Courier New" pitchFamily="49" charset="0"/>
              </a:rPr>
              <a:t>value_is_not_zero</a:t>
            </a:r>
            <a:r>
              <a:rPr lang="en-GB" sz="1600" dirty="0" smtClean="0">
                <a:latin typeface="Courier New" pitchFamily="49" charset="0"/>
              </a:rPr>
              <a:t>: </a:t>
            </a: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not </a:t>
            </a:r>
            <a:r>
              <a:rPr lang="en-GB" sz="1600" dirty="0" err="1" smtClean="0">
                <a:latin typeface="Courier New" pitchFamily="49" charset="0"/>
              </a:rPr>
              <a:t>value.is_equal</a:t>
            </a:r>
            <a:r>
              <a:rPr lang="en-GB" sz="1600" dirty="0" smtClean="0">
                <a:latin typeface="Courier New" pitchFamily="49" charset="0"/>
              </a:rPr>
              <a:t> (</a:t>
            </a:r>
            <a:r>
              <a:rPr lang="en-GB" sz="1600" dirty="0" err="1" smtClean="0">
                <a:latin typeface="Courier New" pitchFamily="49" charset="0"/>
              </a:rPr>
              <a:t>value.zero</a:t>
            </a:r>
            <a:r>
              <a:rPr lang="en-GB" sz="1600" dirty="0" smtClean="0">
                <a:latin typeface="Courier New" pitchFamily="49" charset="0"/>
              </a:rPr>
              <a:t>)</a:t>
            </a:r>
          </a:p>
          <a:p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	</a:t>
            </a:r>
            <a:endParaRPr lang="de-CH" sz="1600" dirty="0"/>
          </a:p>
        </p:txBody>
      </p:sp>
      <p:sp>
        <p:nvSpPr>
          <p:cNvPr id="4" name="Line Callout 2 3"/>
          <p:cNvSpPr/>
          <p:nvPr/>
        </p:nvSpPr>
        <p:spPr bwMode="auto">
          <a:xfrm>
            <a:off x="2658794" y="1828801"/>
            <a:ext cx="1076178" cy="2321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7954"/>
              <a:gd name="adj6" fmla="val -45360"/>
            </a:avLst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precondition</a:t>
            </a:r>
            <a:endParaRPr lang="de-CH" sz="1400" kern="1200" dirty="0">
              <a:solidFill>
                <a:srgbClr val="333399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5" name="Line Callout 2 4"/>
          <p:cNvSpPr/>
          <p:nvPr/>
        </p:nvSpPr>
        <p:spPr bwMode="auto">
          <a:xfrm>
            <a:off x="2525151" y="3066758"/>
            <a:ext cx="1266091" cy="2321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8863"/>
              <a:gd name="adj6" fmla="val -36111"/>
            </a:avLst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postcondition</a:t>
            </a:r>
            <a:endParaRPr lang="de-CH" sz="1400" kern="1200" dirty="0">
              <a:solidFill>
                <a:srgbClr val="333399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6" name="Line Callout 2 5"/>
          <p:cNvSpPr/>
          <p:nvPr/>
        </p:nvSpPr>
        <p:spPr bwMode="auto">
          <a:xfrm>
            <a:off x="7772400" y="4522765"/>
            <a:ext cx="808892" cy="2321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6136"/>
              <a:gd name="adj6" fmla="val -51885"/>
            </a:avLst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invariant</a:t>
            </a:r>
            <a:endParaRPr lang="de-CH" sz="1400" kern="1200" dirty="0">
              <a:solidFill>
                <a:srgbClr val="333399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Eiffel: Genericity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38" y="878114"/>
            <a:ext cx="8594725" cy="2779486"/>
          </a:xfrm>
        </p:spPr>
        <p:txBody>
          <a:bodyPr/>
          <a:lstStyle/>
          <a:p>
            <a:pPr marL="339725" indent="-339725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class </a:t>
            </a:r>
            <a:r>
              <a:rPr lang="en-GB" sz="1600" dirty="0" smtClean="0">
                <a:solidFill>
                  <a:srgbClr val="333399"/>
                </a:solidFill>
                <a:latin typeface="Courier New" pitchFamily="49" charset="0"/>
              </a:rPr>
              <a:t>NUMERIC_COMPARABLE_VALUE_HOLDER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600" dirty="0" smtClean="0">
                <a:latin typeface="Courier New" pitchFamily="49" charset="0"/>
              </a:rPr>
              <a:t>[T</a:t>
            </a:r>
            <a:r>
              <a:rPr lang="en-GB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GB" sz="1600" dirty="0" smtClean="0">
                <a:solidFill>
                  <a:srgbClr val="C00000"/>
                </a:solidFill>
                <a:latin typeface="Courier New" pitchFamily="49" charset="0"/>
              </a:rPr>
              <a:t>-&gt;</a:t>
            </a:r>
            <a:r>
              <a:rPr lang="en-GB" sz="1600" dirty="0" smtClean="0">
                <a:solidFill>
                  <a:srgbClr val="333399"/>
                </a:solidFill>
                <a:latin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</a:rPr>
              <a:t>{</a:t>
            </a:r>
            <a:r>
              <a:rPr lang="en-GB" sz="1600" dirty="0" smtClean="0">
                <a:solidFill>
                  <a:srgbClr val="333399"/>
                </a:solidFill>
                <a:latin typeface="Courier New" pitchFamily="49" charset="0"/>
              </a:rPr>
              <a:t>NUMERIC </a:t>
            </a: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rename</a:t>
            </a:r>
            <a:r>
              <a:rPr lang="en-US" sz="1600" dirty="0" smtClean="0">
                <a:solidFill>
                  <a:srgbClr val="333399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is_equal</a:t>
            </a:r>
            <a:r>
              <a:rPr lang="en-US" sz="1600" dirty="0" smtClean="0">
                <a:solidFill>
                  <a:srgbClr val="333399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as</a:t>
            </a:r>
            <a:r>
              <a:rPr lang="en-US" sz="1600" dirty="0" smtClean="0">
                <a:solidFill>
                  <a:srgbClr val="333399"/>
                </a:solidFill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numeric_is_equal</a:t>
            </a:r>
            <a:r>
              <a:rPr lang="en-US" sz="1600" dirty="0" smtClean="0">
                <a:solidFill>
                  <a:srgbClr val="333399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333399"/>
                </a:solidFill>
                <a:latin typeface="Courier New" pitchFamily="49" charset="0"/>
              </a:rPr>
              <a:t>end</a:t>
            </a:r>
            <a:r>
              <a:rPr lang="en-GB" sz="1600" dirty="0" smtClean="0">
                <a:solidFill>
                  <a:srgbClr val="333399"/>
                </a:solidFill>
                <a:latin typeface="Courier New" pitchFamily="49" charset="0"/>
              </a:rPr>
              <a:t>, COMPARABLE</a:t>
            </a:r>
            <a:r>
              <a:rPr lang="en-GB" sz="1600" dirty="0" smtClean="0">
                <a:latin typeface="Courier New" pitchFamily="49" charset="0"/>
              </a:rPr>
              <a:t>}]</a:t>
            </a:r>
            <a:endParaRPr lang="en-GB" sz="1600" i="1" dirty="0" smtClean="0"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sz="1600" b="1" i="1" dirty="0" smtClean="0">
              <a:solidFill>
                <a:srgbClr val="333399"/>
              </a:solidFill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600" b="1" i="1" dirty="0" smtClean="0">
                <a:solidFill>
                  <a:srgbClr val="333399"/>
                </a:solidFill>
                <a:latin typeface="Courier New" pitchFamily="49" charset="0"/>
              </a:rPr>
              <a:t>...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feature	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	</a:t>
            </a:r>
            <a:r>
              <a:rPr lang="en-GB" sz="1600" dirty="0" smtClean="0">
                <a:latin typeface="Courier New" pitchFamily="49" charset="0"/>
              </a:rPr>
              <a:t>value: </a:t>
            </a:r>
            <a:r>
              <a:rPr lang="en-GB" sz="1600" dirty="0" smtClean="0">
                <a:solidFill>
                  <a:srgbClr val="333399"/>
                </a:solidFill>
                <a:latin typeface="Courier New" pitchFamily="49" charset="0"/>
              </a:rPr>
              <a:t>T </a:t>
            </a: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assign</a:t>
            </a:r>
            <a:r>
              <a:rPr lang="en-GB" sz="1600" dirty="0" smtClean="0">
                <a:solidFill>
                  <a:srgbClr val="333399"/>
                </a:solidFill>
                <a:latin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</a:rPr>
              <a:t>set_value</a:t>
            </a:r>
            <a:endParaRPr lang="en-GB" sz="1600" dirty="0" smtClean="0"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sz="1600" dirty="0" smtClean="0">
              <a:latin typeface="Courier New" pitchFamily="49" charset="0"/>
            </a:endParaRP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600" dirty="0" smtClean="0">
                <a:latin typeface="Courier New" pitchFamily="49" charset="0"/>
              </a:rPr>
              <a:t>...</a:t>
            </a:r>
          </a:p>
          <a:p>
            <a:pPr marL="339725" indent="-339725">
              <a:lnSpc>
                <a:spcPct val="100000"/>
              </a:lnSpc>
              <a:spcBef>
                <a:spcPts val="450"/>
              </a:spcBef>
              <a:buFont typeface="Wingdings" charset="2"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end</a:t>
            </a:r>
            <a:endParaRPr lang="en-GB" sz="1600" dirty="0" smtClean="0">
              <a:latin typeface="Courier New" pitchFamily="49" charset="0"/>
            </a:endParaRPr>
          </a:p>
          <a:p>
            <a:pPr marL="339725" indent="-339725">
              <a:spcBef>
                <a:spcPts val="450"/>
              </a:spcBef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sz="1600" b="1" i="1" dirty="0" smtClean="0">
              <a:solidFill>
                <a:srgbClr val="333399"/>
              </a:solidFill>
              <a:latin typeface="Courier New" pitchFamily="49" charset="0"/>
            </a:endParaRPr>
          </a:p>
          <a:p>
            <a:endParaRPr lang="de-CH" sz="1600" dirty="0"/>
          </a:p>
        </p:txBody>
      </p:sp>
      <p:sp>
        <p:nvSpPr>
          <p:cNvPr id="4" name="Line Callout 2 3"/>
          <p:cNvSpPr/>
          <p:nvPr/>
        </p:nvSpPr>
        <p:spPr bwMode="auto">
          <a:xfrm>
            <a:off x="977705" y="1540413"/>
            <a:ext cx="1582615" cy="3657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892"/>
              <a:gd name="adj6" fmla="val -27582"/>
            </a:avLst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formal generic parameter</a:t>
            </a:r>
            <a:endParaRPr lang="de-CH" sz="1400" kern="1200" dirty="0">
              <a:solidFill>
                <a:srgbClr val="333399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5" name="Line Callout 2 4"/>
          <p:cNvSpPr/>
          <p:nvPr/>
        </p:nvSpPr>
        <p:spPr bwMode="auto">
          <a:xfrm>
            <a:off x="4306243" y="1560599"/>
            <a:ext cx="2011680" cy="121685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329"/>
              <a:gd name="adj6" fmla="val -109907"/>
            </a:avLst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the first constraint: </a:t>
            </a:r>
            <a:r>
              <a:rPr lang="de-CH" sz="1400" kern="12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 needs to conform to </a:t>
            </a:r>
            <a:r>
              <a:rPr lang="de-CH" sz="1400" kern="1200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NUMERIC</a:t>
            </a: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. </a:t>
            </a:r>
            <a:r>
              <a:rPr lang="de-CH" sz="1400" kern="1200" dirty="0" smtClean="0">
                <a:latin typeface="Courier New" pitchFamily="49" charset="0"/>
                <a:cs typeface="Courier New" pitchFamily="49" charset="0"/>
              </a:rPr>
              <a:t>is_equal</a:t>
            </a: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 gets renamed because </a:t>
            </a:r>
            <a:r>
              <a:rPr lang="de-CH" sz="1400" kern="1200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 has a conflicting feature. </a:t>
            </a:r>
            <a:endParaRPr lang="de-CH" sz="1400" kern="1200" dirty="0">
              <a:solidFill>
                <a:srgbClr val="333399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7" name="Line Callout 2 6"/>
          <p:cNvSpPr/>
          <p:nvPr/>
        </p:nvSpPr>
        <p:spPr bwMode="auto">
          <a:xfrm>
            <a:off x="7716129" y="1509933"/>
            <a:ext cx="1242645" cy="103631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38"/>
              <a:gd name="adj6" fmla="val -30299"/>
            </a:avLst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the second constraint: </a:t>
            </a:r>
            <a:r>
              <a:rPr lang="de-CH" sz="1400" kern="1200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 needs to conform to </a:t>
            </a:r>
            <a:r>
              <a:rPr lang="de-CH" sz="1400" kern="1200" dirty="0" smtClean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de-CH" sz="1400" kern="1200" dirty="0" smtClean="0">
                <a:solidFill>
                  <a:srgbClr val="333399"/>
                </a:solidFill>
                <a:latin typeface="+mn-lt"/>
                <a:cs typeface="Courier New" pitchFamily="49" charset="0"/>
              </a:rPr>
              <a:t>.</a:t>
            </a:r>
            <a:endParaRPr lang="de-CH" sz="1400" kern="1200" dirty="0">
              <a:solidFill>
                <a:srgbClr val="33339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35171" y="4283612"/>
            <a:ext cx="8594725" cy="68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39725" lvl="0" indent="-339725">
              <a:spcBef>
                <a:spcPts val="450"/>
              </a:spcBef>
              <a:buClr>
                <a:srgbClr val="333399"/>
              </a:buClr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600" kern="0" dirty="0" err="1" smtClean="0">
                <a:latin typeface="Courier New" pitchFamily="49" charset="0"/>
              </a:rPr>
              <a:t>l_integer_value_holder</a:t>
            </a:r>
            <a:r>
              <a:rPr lang="en-GB" sz="1600" kern="0" dirty="0" smtClean="0">
                <a:latin typeface="Courier New" pitchFamily="49" charset="0"/>
              </a:rPr>
              <a:t>: </a:t>
            </a:r>
            <a:r>
              <a:rPr lang="en-GB" sz="1600" kern="0" dirty="0" smtClean="0">
                <a:solidFill>
                  <a:srgbClr val="333399"/>
                </a:solidFill>
                <a:latin typeface="Courier New" pitchFamily="49" charset="0"/>
              </a:rPr>
              <a:t>NUMERIC_COMPARABLE_VALUE_HOLDER[INTEGER]</a:t>
            </a:r>
          </a:p>
          <a:p>
            <a:pPr marL="339725" lvl="0" indent="-339725">
              <a:spcBef>
                <a:spcPts val="450"/>
              </a:spcBef>
              <a:buClr>
                <a:srgbClr val="333399"/>
              </a:buClr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en-GB" sz="1600" b="1" dirty="0" smtClean="0">
                <a:solidFill>
                  <a:srgbClr val="333399"/>
                </a:solidFill>
                <a:latin typeface="Courier New" pitchFamily="49" charset="0"/>
              </a:rPr>
              <a:t>create </a:t>
            </a:r>
            <a:r>
              <a:rPr lang="en-GB" sz="1600" kern="0" dirty="0" err="1" smtClean="0">
                <a:latin typeface="Courier New" pitchFamily="49" charset="0"/>
              </a:rPr>
              <a:t>l_integer_value_holder.set_value</a:t>
            </a:r>
            <a:r>
              <a:rPr lang="en-GB" sz="1600" kern="0" dirty="0" smtClean="0">
                <a:latin typeface="Courier New" pitchFamily="49" charset="0"/>
              </a:rPr>
              <a:t> (1)</a:t>
            </a:r>
          </a:p>
          <a:p>
            <a:pPr marL="339725" lvl="0" indent="-339725">
              <a:spcBef>
                <a:spcPts val="450"/>
              </a:spcBef>
              <a:buClr>
                <a:srgbClr val="333399"/>
              </a:buClr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sz="1600" kern="0" dirty="0" smtClean="0">
              <a:latin typeface="Courier New" pitchFamily="49" charset="0"/>
            </a:endParaRPr>
          </a:p>
          <a:p>
            <a:pPr marL="339725" lvl="0" indent="-339725">
              <a:spcBef>
                <a:spcPts val="450"/>
              </a:spcBef>
              <a:buClr>
                <a:srgbClr val="333399"/>
              </a:buClr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sz="1600" kern="0" dirty="0" smtClean="0">
              <a:solidFill>
                <a:srgbClr val="333399"/>
              </a:solidFill>
              <a:latin typeface="Courier New" pitchFamily="49" charset="0"/>
            </a:endParaRPr>
          </a:p>
          <a:p>
            <a:pPr marL="339725" lvl="0" indent="-339725">
              <a:spcBef>
                <a:spcPts val="450"/>
              </a:spcBef>
              <a:buClr>
                <a:srgbClr val="333399"/>
              </a:buClr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lang="en-GB" sz="1600" kern="0" dirty="0" smtClean="0">
              <a:solidFill>
                <a:srgbClr val="333399"/>
              </a:solidFill>
              <a:latin typeface="Courier New" pitchFamily="49" charset="0"/>
            </a:endParaRPr>
          </a:p>
          <a:p>
            <a:pPr marL="339725" lvl="0" indent="-339725">
              <a:spcBef>
                <a:spcPts val="450"/>
              </a:spcBef>
              <a:buClr>
                <a:srgbClr val="333399"/>
              </a:buClr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endParaRPr kumimoji="0" lang="de-CH" sz="16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Line Callout 2 8"/>
          <p:cNvSpPr/>
          <p:nvPr/>
        </p:nvSpPr>
        <p:spPr bwMode="auto">
          <a:xfrm>
            <a:off x="7474635" y="4766604"/>
            <a:ext cx="1582615" cy="3657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7431"/>
              <a:gd name="adj6" fmla="val -16471"/>
            </a:avLst>
          </a:prstGeom>
          <a:solidFill>
            <a:srgbClr val="99FF99"/>
          </a:solidFill>
          <a:ln w="12700" algn="ctr">
            <a:solidFill>
              <a:srgbClr val="990000"/>
            </a:solidFill>
            <a:miter lim="800000"/>
            <a:headEnd/>
            <a:tailEnd/>
          </a:ln>
          <a:effectLst>
            <a:outerShdw blurRad="50800" dist="50800" dir="5400000" sx="101000" sy="101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254000"/>
            <a:bevelB w="381000"/>
          </a:sp3d>
        </p:spPr>
        <p:txBody>
          <a:bodyPr lIns="0" rIns="0" rtlCol="0" anchor="ctr"/>
          <a:lstStyle/>
          <a:p>
            <a: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sz="1400" kern="1200" dirty="0" smtClean="0">
                <a:solidFill>
                  <a:srgbClr val="333399"/>
                </a:solidFill>
                <a:latin typeface="Comic Sans MS" pitchFamily="66" charset="0"/>
                <a:ea typeface="+mn-ea"/>
                <a:cs typeface="+mn-cs"/>
              </a:rPr>
              <a:t>actual generic parameter</a:t>
            </a:r>
            <a:endParaRPr lang="de-CH" sz="1400" kern="1200" dirty="0">
              <a:solidFill>
                <a:srgbClr val="333399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NORMAL">
  <a:themeElements>
    <a:clrScheme name="MEY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6600"/>
      </a:hlink>
      <a:folHlink>
        <a:srgbClr val="CC9900"/>
      </a:folHlink>
    </a:clrScheme>
    <a:fontScheme name="BASIC_EIFFEL">
      <a:majorFont>
        <a:latin typeface="Arial Black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99"/>
        </a:solidFill>
        <a:ln w="12700" algn="ctr">
          <a:solidFill>
            <a:srgbClr val="990000"/>
          </a:solidFill>
          <a:miter lim="800000"/>
          <a:headEnd/>
          <a:tailEnd/>
        </a:ln>
        <a:effectLst>
          <a:outerShdw blurRad="50800" dist="50800" dir="5400000" sx="101000" sy="101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254000"/>
          <a:bevelB w="381000"/>
        </a:sp3d>
      </a:spPr>
      <a:bodyPr lIns="0" rIns="0"/>
      <a:lstStyle>
        <a:defPPr algn="ctr" rtl="0" fontAlgn="base">
          <a:lnSpc>
            <a:spcPct val="80000"/>
          </a:lnSpc>
          <a:spcBef>
            <a:spcPct val="50000"/>
          </a:spcBef>
          <a:spcAft>
            <a:spcPct val="0"/>
          </a:spcAft>
          <a:defRPr sz="2400" kern="1200">
            <a:solidFill>
              <a:srgbClr val="333399"/>
            </a:solidFill>
            <a:latin typeface="Comic Sans MS" pitchFamily="66" charset="0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ASIC_EIFF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3">
        <a:dk1>
          <a:srgbClr val="000000"/>
        </a:dk1>
        <a:lt1>
          <a:srgbClr val="FFFFFF"/>
        </a:lt1>
        <a:dk2>
          <a:srgbClr val="3E609E"/>
        </a:dk2>
        <a:lt2>
          <a:srgbClr val="FF0000"/>
        </a:lt2>
        <a:accent1>
          <a:srgbClr val="FFFF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0000"/>
        </a:accent6>
        <a:hlink>
          <a:srgbClr val="3333FF"/>
        </a:hlink>
        <a:folHlink>
          <a:srgbClr val="00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INIMAL">
  <a:themeElements>
    <a:clrScheme name="MINIMAL_EIFF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NIMAL_EIFFEL">
      <a:majorFont>
        <a:latin typeface="Arial Black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MINIMAL_EIFF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IMAL_EIFF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IMAL_EIFF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IMAL_EIFF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IMAL_EIFF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NIMAL_EIFF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IMAL_EIFF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IMAL_EIFF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IMAL_EIFF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IMAL_EIFF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IMAL_EIFF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IMAL_EIFF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NIMAL_EIFFEL 13">
        <a:dk1>
          <a:srgbClr val="000000"/>
        </a:dk1>
        <a:lt1>
          <a:srgbClr val="FFFFFF"/>
        </a:lt1>
        <a:dk2>
          <a:srgbClr val="3E609E"/>
        </a:dk2>
        <a:lt2>
          <a:srgbClr val="FF0000"/>
        </a:lt2>
        <a:accent1>
          <a:srgbClr val="FFFF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0000"/>
        </a:accent6>
        <a:hlink>
          <a:srgbClr val="3333FF"/>
        </a:hlink>
        <a:folHlink>
          <a:srgbClr val="00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548</Words>
  <Application>Microsoft PowerPoint</Application>
  <PresentationFormat>On-screen Show (4:3)</PresentationFormat>
  <Paragraphs>214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NORMAL</vt:lpstr>
      <vt:lpstr>MINIMAL</vt:lpstr>
      <vt:lpstr>TITLE</vt:lpstr>
      <vt:lpstr>Concurrent Object-Oriented Programming  Prof. Dr. Bertrand Meyer</vt:lpstr>
      <vt:lpstr>Overview</vt:lpstr>
      <vt:lpstr>Eiffel: Classes</vt:lpstr>
      <vt:lpstr>Eiffel: Features</vt:lpstr>
      <vt:lpstr>Eiffel: Creation Procedures</vt:lpstr>
      <vt:lpstr>Eiffel: Further Instructions</vt:lpstr>
      <vt:lpstr>Eiffel: Further Instructions</vt:lpstr>
      <vt:lpstr>Eiffel: Contracts</vt:lpstr>
      <vt:lpstr>Eiffel: Genericity</vt:lpstr>
      <vt:lpstr>Eiffel: Console I/O</vt:lpstr>
      <vt:lpstr>Eiffel: Deferred Classes and Features</vt:lpstr>
      <vt:lpstr>Eiffel: Frozen and Expanded Classes</vt:lpstr>
      <vt:lpstr>EiffelStudio</vt:lpstr>
      <vt:lpstr>EiffelStudio: Writing Code</vt:lpstr>
      <vt:lpstr>EiffelStudio: Compiling</vt:lpstr>
      <vt:lpstr>EiffelStudio: Debugging</vt:lpstr>
      <vt:lpstr>Resources</vt:lpstr>
    </vt:vector>
  </TitlesOfParts>
  <Company>ETH Zürich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Eiffel Introduction</dc:title>
  <dc:creator>Prof. Dr. Bertrand Meyer</dc:creator>
  <cp:lastModifiedBy>Benjamin Morandi</cp:lastModifiedBy>
  <cp:revision>1956</cp:revision>
  <dcterms:created xsi:type="dcterms:W3CDTF">2008-09-15T09:44:04Z</dcterms:created>
  <dcterms:modified xsi:type="dcterms:W3CDTF">2009-04-06T07:26:57Z</dcterms:modified>
</cp:coreProperties>
</file>