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1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58C5B-9334-47C0-8138-1D948E4E9322}" type="datetimeFigureOut">
              <a:rPr lang="en-US" smtClean="0"/>
              <a:pPr/>
              <a:t>3/4/2013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B6BCD5-A74A-4AC9-A20D-6EA8F9B5D3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F07DBC5-4354-4A97-8D9B-78AA5AFBC237}" type="slidenum">
              <a:rPr lang="en-US" smtClean="0">
                <a:latin typeface="Arial" charset="0"/>
              </a:rPr>
              <a:pPr/>
              <a:t>1</a:t>
            </a:fld>
            <a:endParaRPr lang="en-US" smtClean="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69636" name="Slide Number Placeholder 3"/>
          <p:cNvSpPr>
            <a:spLocks noGrp="1"/>
          </p:cNvSpPr>
          <p:nvPr>
            <p:ph type="sldNum" sz="quarter" idx="5"/>
          </p:nvPr>
        </p:nvSpPr>
        <p:spPr>
          <a:noFill/>
        </p:spPr>
        <p:txBody>
          <a:bodyPr/>
          <a:lstStyle/>
          <a:p>
            <a:fld id="{612BACDB-D3CD-49DA-9B34-803F2C22F7AC}" type="slidenum">
              <a:rPr lang="en-US" smtClean="0">
                <a:latin typeface="Arial" charset="0"/>
              </a:rPr>
              <a:pPr/>
              <a:t>10</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70660" name="Slide Number Placeholder 3"/>
          <p:cNvSpPr>
            <a:spLocks noGrp="1"/>
          </p:cNvSpPr>
          <p:nvPr>
            <p:ph type="sldNum" sz="quarter" idx="5"/>
          </p:nvPr>
        </p:nvSpPr>
        <p:spPr>
          <a:noFill/>
        </p:spPr>
        <p:txBody>
          <a:bodyPr/>
          <a:lstStyle/>
          <a:p>
            <a:fld id="{E690037F-8850-4FC8-996F-DFA669AF099D}" type="slidenum">
              <a:rPr lang="en-US" smtClean="0">
                <a:latin typeface="Arial" charset="0"/>
              </a:rPr>
              <a:pPr/>
              <a:t>11</a:t>
            </a:fld>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71684" name="Slide Number Placeholder 3"/>
          <p:cNvSpPr>
            <a:spLocks noGrp="1"/>
          </p:cNvSpPr>
          <p:nvPr>
            <p:ph type="sldNum" sz="quarter" idx="5"/>
          </p:nvPr>
        </p:nvSpPr>
        <p:spPr>
          <a:noFill/>
        </p:spPr>
        <p:txBody>
          <a:bodyPr/>
          <a:lstStyle/>
          <a:p>
            <a:fld id="{208A3302-6A9A-41F0-AC74-84BBA4824828}" type="slidenum">
              <a:rPr lang="en-US" smtClean="0">
                <a:latin typeface="Arial" charset="0"/>
              </a:rPr>
              <a:pPr/>
              <a:t>12</a:t>
            </a:fld>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72708" name="Slide Number Placeholder 3"/>
          <p:cNvSpPr>
            <a:spLocks noGrp="1"/>
          </p:cNvSpPr>
          <p:nvPr>
            <p:ph type="sldNum" sz="quarter" idx="5"/>
          </p:nvPr>
        </p:nvSpPr>
        <p:spPr>
          <a:noFill/>
        </p:spPr>
        <p:txBody>
          <a:bodyPr/>
          <a:lstStyle/>
          <a:p>
            <a:fld id="{67132662-7AAB-4D81-BBBD-04E6E98F6F81}" type="slidenum">
              <a:rPr lang="en-US" smtClean="0">
                <a:latin typeface="Arial" charset="0"/>
              </a:rPr>
              <a:pPr/>
              <a:t>13</a:t>
            </a:fld>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73732" name="Slide Number Placeholder 3"/>
          <p:cNvSpPr>
            <a:spLocks noGrp="1"/>
          </p:cNvSpPr>
          <p:nvPr>
            <p:ph type="sldNum" sz="quarter" idx="5"/>
          </p:nvPr>
        </p:nvSpPr>
        <p:spPr>
          <a:noFill/>
        </p:spPr>
        <p:txBody>
          <a:bodyPr/>
          <a:lstStyle/>
          <a:p>
            <a:fld id="{C7B06EBC-6C90-42B9-9D48-3DFE6C03E417}" type="slidenum">
              <a:rPr lang="en-US" smtClean="0">
                <a:latin typeface="Arial" charset="0"/>
              </a:rPr>
              <a:pPr/>
              <a:t>14</a:t>
            </a:fld>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74756" name="Slide Number Placeholder 3"/>
          <p:cNvSpPr>
            <a:spLocks noGrp="1"/>
          </p:cNvSpPr>
          <p:nvPr>
            <p:ph type="sldNum" sz="quarter" idx="5"/>
          </p:nvPr>
        </p:nvSpPr>
        <p:spPr>
          <a:noFill/>
        </p:spPr>
        <p:txBody>
          <a:bodyPr/>
          <a:lstStyle/>
          <a:p>
            <a:fld id="{17146B9C-6F74-4EFB-9537-CE73EEA4910F}" type="slidenum">
              <a:rPr lang="en-US" smtClean="0">
                <a:latin typeface="Arial" charset="0"/>
              </a:rPr>
              <a:pPr/>
              <a:t>15</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75780" name="Slide Number Placeholder 3"/>
          <p:cNvSpPr>
            <a:spLocks noGrp="1"/>
          </p:cNvSpPr>
          <p:nvPr>
            <p:ph type="sldNum" sz="quarter" idx="5"/>
          </p:nvPr>
        </p:nvSpPr>
        <p:spPr>
          <a:noFill/>
        </p:spPr>
        <p:txBody>
          <a:bodyPr/>
          <a:lstStyle/>
          <a:p>
            <a:fld id="{0E14891D-CDB0-4C45-821C-3057ACD8A453}" type="slidenum">
              <a:rPr lang="en-US" smtClean="0">
                <a:latin typeface="Arial" charset="0"/>
              </a:rPr>
              <a:pPr/>
              <a:t>16</a:t>
            </a:fld>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76804" name="Slide Number Placeholder 3"/>
          <p:cNvSpPr>
            <a:spLocks noGrp="1"/>
          </p:cNvSpPr>
          <p:nvPr>
            <p:ph type="sldNum" sz="quarter" idx="5"/>
          </p:nvPr>
        </p:nvSpPr>
        <p:spPr>
          <a:noFill/>
        </p:spPr>
        <p:txBody>
          <a:bodyPr/>
          <a:lstStyle/>
          <a:p>
            <a:fld id="{CBCEA3A1-02DD-4F07-90F1-D1A065E5BFFE}" type="slidenum">
              <a:rPr lang="en-US" smtClean="0">
                <a:latin typeface="Arial" charset="0"/>
              </a:rPr>
              <a:pPr/>
              <a:t>17</a:t>
            </a:fld>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77828" name="Slide Number Placeholder 3"/>
          <p:cNvSpPr>
            <a:spLocks noGrp="1"/>
          </p:cNvSpPr>
          <p:nvPr>
            <p:ph type="sldNum" sz="quarter" idx="5"/>
          </p:nvPr>
        </p:nvSpPr>
        <p:spPr>
          <a:noFill/>
        </p:spPr>
        <p:txBody>
          <a:bodyPr/>
          <a:lstStyle/>
          <a:p>
            <a:fld id="{733C0326-6EA7-4DB5-B859-5B3A547B7F90}" type="slidenum">
              <a:rPr lang="en-US" smtClean="0">
                <a:latin typeface="Arial" charset="0"/>
              </a:rPr>
              <a:pPr/>
              <a:t>18</a:t>
            </a:fld>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78852" name="Slide Number Placeholder 3"/>
          <p:cNvSpPr>
            <a:spLocks noGrp="1"/>
          </p:cNvSpPr>
          <p:nvPr>
            <p:ph type="sldNum" sz="quarter" idx="5"/>
          </p:nvPr>
        </p:nvSpPr>
        <p:spPr>
          <a:noFill/>
        </p:spPr>
        <p:txBody>
          <a:bodyPr/>
          <a:lstStyle/>
          <a:p>
            <a:fld id="{BE380038-65BF-445F-90DE-0C1A9C08EDD8}" type="slidenum">
              <a:rPr lang="en-US" smtClean="0">
                <a:latin typeface="Arial" charset="0"/>
              </a:rPr>
              <a:pPr/>
              <a:t>19</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61444" name="Slide Number Placeholder 3"/>
          <p:cNvSpPr>
            <a:spLocks noGrp="1"/>
          </p:cNvSpPr>
          <p:nvPr>
            <p:ph type="sldNum" sz="quarter" idx="5"/>
          </p:nvPr>
        </p:nvSpPr>
        <p:spPr>
          <a:noFill/>
        </p:spPr>
        <p:txBody>
          <a:bodyPr/>
          <a:lstStyle/>
          <a:p>
            <a:fld id="{E254F273-D3AD-4C74-A42E-08ABE8A19306}" type="slidenum">
              <a:rPr lang="en-US" smtClean="0">
                <a:latin typeface="Arial" charset="0"/>
              </a:rPr>
              <a:pPr/>
              <a:t>2</a:t>
            </a:fld>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79876" name="Slide Number Placeholder 3"/>
          <p:cNvSpPr>
            <a:spLocks noGrp="1"/>
          </p:cNvSpPr>
          <p:nvPr>
            <p:ph type="sldNum" sz="quarter" idx="5"/>
          </p:nvPr>
        </p:nvSpPr>
        <p:spPr>
          <a:noFill/>
        </p:spPr>
        <p:txBody>
          <a:bodyPr/>
          <a:lstStyle/>
          <a:p>
            <a:fld id="{776D3D74-0C7A-468F-A39F-206659F0D0D0}" type="slidenum">
              <a:rPr lang="en-US" smtClean="0">
                <a:latin typeface="Arial" charset="0"/>
              </a:rPr>
              <a:pPr/>
              <a:t>20</a:t>
            </a:fld>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80900" name="Slide Number Placeholder 3"/>
          <p:cNvSpPr>
            <a:spLocks noGrp="1"/>
          </p:cNvSpPr>
          <p:nvPr>
            <p:ph type="sldNum" sz="quarter" idx="5"/>
          </p:nvPr>
        </p:nvSpPr>
        <p:spPr>
          <a:noFill/>
        </p:spPr>
        <p:txBody>
          <a:bodyPr/>
          <a:lstStyle/>
          <a:p>
            <a:fld id="{E524AC53-D95B-4B57-8034-FA31750A2428}" type="slidenum">
              <a:rPr lang="en-US" smtClean="0">
                <a:latin typeface="Arial" charset="0"/>
              </a:rPr>
              <a:pPr/>
              <a:t>21</a:t>
            </a:fld>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81924" name="Slide Number Placeholder 3"/>
          <p:cNvSpPr>
            <a:spLocks noGrp="1"/>
          </p:cNvSpPr>
          <p:nvPr>
            <p:ph type="sldNum" sz="quarter" idx="5"/>
          </p:nvPr>
        </p:nvSpPr>
        <p:spPr>
          <a:noFill/>
        </p:spPr>
        <p:txBody>
          <a:bodyPr/>
          <a:lstStyle/>
          <a:p>
            <a:fld id="{5F38B340-719D-4BD6-A8F6-E341346FEB0A}" type="slidenum">
              <a:rPr lang="en-US" smtClean="0">
                <a:latin typeface="Arial" charset="0"/>
              </a:rPr>
              <a:pPr/>
              <a:t>22</a:t>
            </a:fld>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82948" name="Slide Number Placeholder 3"/>
          <p:cNvSpPr>
            <a:spLocks noGrp="1"/>
          </p:cNvSpPr>
          <p:nvPr>
            <p:ph type="sldNum" sz="quarter" idx="5"/>
          </p:nvPr>
        </p:nvSpPr>
        <p:spPr>
          <a:noFill/>
        </p:spPr>
        <p:txBody>
          <a:bodyPr/>
          <a:lstStyle/>
          <a:p>
            <a:fld id="{E0877569-4242-44F9-B00F-980F9A594E9C}" type="slidenum">
              <a:rPr lang="en-US" smtClean="0">
                <a:latin typeface="Arial" charset="0"/>
              </a:rPr>
              <a:pPr/>
              <a:t>23</a:t>
            </a:fld>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83972" name="Slide Number Placeholder 3"/>
          <p:cNvSpPr>
            <a:spLocks noGrp="1"/>
          </p:cNvSpPr>
          <p:nvPr>
            <p:ph type="sldNum" sz="quarter" idx="5"/>
          </p:nvPr>
        </p:nvSpPr>
        <p:spPr>
          <a:noFill/>
        </p:spPr>
        <p:txBody>
          <a:bodyPr/>
          <a:lstStyle/>
          <a:p>
            <a:fld id="{E013451B-9E27-4373-B9ED-B91949EE5EF1}" type="slidenum">
              <a:rPr lang="en-US" smtClean="0">
                <a:latin typeface="Arial" charset="0"/>
              </a:rPr>
              <a:pPr/>
              <a:t>24</a:t>
            </a:fld>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84996" name="Slide Number Placeholder 3"/>
          <p:cNvSpPr>
            <a:spLocks noGrp="1"/>
          </p:cNvSpPr>
          <p:nvPr>
            <p:ph type="sldNum" sz="quarter" idx="5"/>
          </p:nvPr>
        </p:nvSpPr>
        <p:spPr>
          <a:noFill/>
        </p:spPr>
        <p:txBody>
          <a:bodyPr/>
          <a:lstStyle/>
          <a:p>
            <a:fld id="{90EB6D05-E2A0-4244-91E3-3E26E010B27F}" type="slidenum">
              <a:rPr lang="en-US" smtClean="0">
                <a:latin typeface="Arial" charset="0"/>
              </a:rPr>
              <a:pPr/>
              <a:t>25</a:t>
            </a:fld>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86020" name="Slide Number Placeholder 3"/>
          <p:cNvSpPr>
            <a:spLocks noGrp="1"/>
          </p:cNvSpPr>
          <p:nvPr>
            <p:ph type="sldNum" sz="quarter" idx="5"/>
          </p:nvPr>
        </p:nvSpPr>
        <p:spPr>
          <a:noFill/>
        </p:spPr>
        <p:txBody>
          <a:bodyPr/>
          <a:lstStyle/>
          <a:p>
            <a:fld id="{4BCAF613-D071-43BC-B19D-308BAF565A34}" type="slidenum">
              <a:rPr lang="en-US" smtClean="0">
                <a:latin typeface="Arial" charset="0"/>
              </a:rPr>
              <a:pPr/>
              <a:t>26</a:t>
            </a:fld>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87044" name="Slide Number Placeholder 3"/>
          <p:cNvSpPr>
            <a:spLocks noGrp="1"/>
          </p:cNvSpPr>
          <p:nvPr>
            <p:ph type="sldNum" sz="quarter" idx="5"/>
          </p:nvPr>
        </p:nvSpPr>
        <p:spPr>
          <a:noFill/>
        </p:spPr>
        <p:txBody>
          <a:bodyPr/>
          <a:lstStyle/>
          <a:p>
            <a:fld id="{676DECCF-5F70-4377-B662-5CFD654BD2D7}" type="slidenum">
              <a:rPr lang="en-US" smtClean="0">
                <a:latin typeface="Arial" charset="0"/>
              </a:rPr>
              <a:pPr/>
              <a:t>27</a:t>
            </a:fld>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88068" name="Slide Number Placeholder 3"/>
          <p:cNvSpPr>
            <a:spLocks noGrp="1"/>
          </p:cNvSpPr>
          <p:nvPr>
            <p:ph type="sldNum" sz="quarter" idx="5"/>
          </p:nvPr>
        </p:nvSpPr>
        <p:spPr>
          <a:noFill/>
        </p:spPr>
        <p:txBody>
          <a:bodyPr/>
          <a:lstStyle/>
          <a:p>
            <a:fld id="{FBC6EB71-6364-4E7C-B686-C9C9D8790F21}" type="slidenum">
              <a:rPr lang="en-US" smtClean="0">
                <a:latin typeface="Arial" charset="0"/>
              </a:rPr>
              <a:pPr/>
              <a:t>28</a:t>
            </a:fld>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89092" name="Slide Number Placeholder 3"/>
          <p:cNvSpPr>
            <a:spLocks noGrp="1"/>
          </p:cNvSpPr>
          <p:nvPr>
            <p:ph type="sldNum" sz="quarter" idx="5"/>
          </p:nvPr>
        </p:nvSpPr>
        <p:spPr>
          <a:noFill/>
        </p:spPr>
        <p:txBody>
          <a:bodyPr/>
          <a:lstStyle/>
          <a:p>
            <a:fld id="{23DE99F4-62E4-40FD-8CEF-87F8C09E0013}" type="slidenum">
              <a:rPr lang="en-US" smtClean="0">
                <a:latin typeface="Arial" charset="0"/>
              </a:rPr>
              <a:pPr/>
              <a:t>29</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62468" name="Slide Number Placeholder 3"/>
          <p:cNvSpPr>
            <a:spLocks noGrp="1"/>
          </p:cNvSpPr>
          <p:nvPr>
            <p:ph type="sldNum" sz="quarter" idx="5"/>
          </p:nvPr>
        </p:nvSpPr>
        <p:spPr>
          <a:noFill/>
        </p:spPr>
        <p:txBody>
          <a:bodyPr/>
          <a:lstStyle/>
          <a:p>
            <a:fld id="{470C975D-9C1F-4281-A46D-8A9E363456A7}" type="slidenum">
              <a:rPr lang="en-US" smtClean="0">
                <a:latin typeface="Arial" charset="0"/>
              </a:rPr>
              <a:pPr/>
              <a:t>3</a:t>
            </a:fld>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90116" name="Slide Number Placeholder 3"/>
          <p:cNvSpPr>
            <a:spLocks noGrp="1"/>
          </p:cNvSpPr>
          <p:nvPr>
            <p:ph type="sldNum" sz="quarter" idx="5"/>
          </p:nvPr>
        </p:nvSpPr>
        <p:spPr>
          <a:noFill/>
        </p:spPr>
        <p:txBody>
          <a:bodyPr/>
          <a:lstStyle/>
          <a:p>
            <a:fld id="{F9C47F26-B35D-4FE8-B870-5B85B69D4AEC}" type="slidenum">
              <a:rPr lang="en-US" smtClean="0">
                <a:latin typeface="Arial" charset="0"/>
              </a:rPr>
              <a:pPr/>
              <a:t>30</a:t>
            </a:fld>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91140" name="Slide Number Placeholder 3"/>
          <p:cNvSpPr>
            <a:spLocks noGrp="1"/>
          </p:cNvSpPr>
          <p:nvPr>
            <p:ph type="sldNum" sz="quarter" idx="5"/>
          </p:nvPr>
        </p:nvSpPr>
        <p:spPr>
          <a:noFill/>
        </p:spPr>
        <p:txBody>
          <a:bodyPr/>
          <a:lstStyle/>
          <a:p>
            <a:fld id="{89FEBC81-647E-4EA4-B8F3-8BE62D5B6694}" type="slidenum">
              <a:rPr lang="en-US" smtClean="0">
                <a:latin typeface="Arial" charset="0"/>
              </a:rPr>
              <a:pPr/>
              <a:t>31</a:t>
            </a:fld>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92164" name="Slide Number Placeholder 3"/>
          <p:cNvSpPr>
            <a:spLocks noGrp="1"/>
          </p:cNvSpPr>
          <p:nvPr>
            <p:ph type="sldNum" sz="quarter" idx="5"/>
          </p:nvPr>
        </p:nvSpPr>
        <p:spPr>
          <a:noFill/>
        </p:spPr>
        <p:txBody>
          <a:bodyPr/>
          <a:lstStyle/>
          <a:p>
            <a:fld id="{3F7088D2-3F77-4ABF-840D-8B6729BBFF14}" type="slidenum">
              <a:rPr lang="en-US" smtClean="0">
                <a:latin typeface="Arial" charset="0"/>
              </a:rPr>
              <a:pPr/>
              <a:t>32</a:t>
            </a:fld>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93188" name="Slide Number Placeholder 3"/>
          <p:cNvSpPr>
            <a:spLocks noGrp="1"/>
          </p:cNvSpPr>
          <p:nvPr>
            <p:ph type="sldNum" sz="quarter" idx="5"/>
          </p:nvPr>
        </p:nvSpPr>
        <p:spPr>
          <a:noFill/>
        </p:spPr>
        <p:txBody>
          <a:bodyPr/>
          <a:lstStyle/>
          <a:p>
            <a:fld id="{08E6D7F6-BDDB-41D1-BF3D-65C3451EE070}" type="slidenum">
              <a:rPr lang="en-US" smtClean="0">
                <a:latin typeface="Arial" charset="0"/>
              </a:rPr>
              <a:pPr/>
              <a:t>33</a:t>
            </a:fld>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94212" name="Slide Number Placeholder 3"/>
          <p:cNvSpPr>
            <a:spLocks noGrp="1"/>
          </p:cNvSpPr>
          <p:nvPr>
            <p:ph type="sldNum" sz="quarter" idx="5"/>
          </p:nvPr>
        </p:nvSpPr>
        <p:spPr>
          <a:noFill/>
        </p:spPr>
        <p:txBody>
          <a:bodyPr/>
          <a:lstStyle/>
          <a:p>
            <a:fld id="{4861C6F2-549F-41E0-B788-BFD9EF587E09}" type="slidenum">
              <a:rPr lang="en-US" smtClean="0">
                <a:latin typeface="Arial" charset="0"/>
              </a:rPr>
              <a:pPr/>
              <a:t>34</a:t>
            </a:fld>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95236" name="Slide Number Placeholder 3"/>
          <p:cNvSpPr>
            <a:spLocks noGrp="1"/>
          </p:cNvSpPr>
          <p:nvPr>
            <p:ph type="sldNum" sz="quarter" idx="5"/>
          </p:nvPr>
        </p:nvSpPr>
        <p:spPr>
          <a:noFill/>
        </p:spPr>
        <p:txBody>
          <a:bodyPr/>
          <a:lstStyle/>
          <a:p>
            <a:fld id="{9C8B242C-D042-410A-8C17-A4AD4E2BD17A}" type="slidenum">
              <a:rPr lang="en-US" smtClean="0">
                <a:latin typeface="Arial" charset="0"/>
              </a:rPr>
              <a:pPr/>
              <a:t>35</a:t>
            </a:fld>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96260" name="Slide Number Placeholder 3"/>
          <p:cNvSpPr>
            <a:spLocks noGrp="1"/>
          </p:cNvSpPr>
          <p:nvPr>
            <p:ph type="sldNum" sz="quarter" idx="5"/>
          </p:nvPr>
        </p:nvSpPr>
        <p:spPr>
          <a:noFill/>
        </p:spPr>
        <p:txBody>
          <a:bodyPr/>
          <a:lstStyle/>
          <a:p>
            <a:fld id="{109B3757-860A-458E-B4B2-7C701C44D0E0}" type="slidenum">
              <a:rPr lang="en-US" smtClean="0">
                <a:latin typeface="Arial" charset="0"/>
              </a:rPr>
              <a:pPr/>
              <a:t>36</a:t>
            </a:fld>
            <a:endParaRPr 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97284" name="Slide Number Placeholder 3"/>
          <p:cNvSpPr>
            <a:spLocks noGrp="1"/>
          </p:cNvSpPr>
          <p:nvPr>
            <p:ph type="sldNum" sz="quarter" idx="5"/>
          </p:nvPr>
        </p:nvSpPr>
        <p:spPr>
          <a:noFill/>
        </p:spPr>
        <p:txBody>
          <a:bodyPr/>
          <a:lstStyle/>
          <a:p>
            <a:fld id="{C7133BC2-4A56-4C49-BF0E-56C189638933}" type="slidenum">
              <a:rPr lang="en-US" smtClean="0">
                <a:latin typeface="Arial" charset="0"/>
              </a:rPr>
              <a:pPr/>
              <a:t>37</a:t>
            </a:fld>
            <a:endParaRPr 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98308" name="Slide Number Placeholder 3"/>
          <p:cNvSpPr>
            <a:spLocks noGrp="1"/>
          </p:cNvSpPr>
          <p:nvPr>
            <p:ph type="sldNum" sz="quarter" idx="5"/>
          </p:nvPr>
        </p:nvSpPr>
        <p:spPr>
          <a:noFill/>
        </p:spPr>
        <p:txBody>
          <a:bodyPr/>
          <a:lstStyle/>
          <a:p>
            <a:fld id="{C51F4B2D-5325-4581-AEC7-ABB5BC00A3D3}" type="slidenum">
              <a:rPr lang="en-US" smtClean="0">
                <a:latin typeface="Arial" charset="0"/>
              </a:rPr>
              <a:pPr/>
              <a:t>38</a:t>
            </a:fld>
            <a:endParaRPr lang="en-US"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99332" name="Slide Number Placeholder 3"/>
          <p:cNvSpPr>
            <a:spLocks noGrp="1"/>
          </p:cNvSpPr>
          <p:nvPr>
            <p:ph type="sldNum" sz="quarter" idx="5"/>
          </p:nvPr>
        </p:nvSpPr>
        <p:spPr>
          <a:noFill/>
        </p:spPr>
        <p:txBody>
          <a:bodyPr/>
          <a:lstStyle/>
          <a:p>
            <a:fld id="{20320864-EF21-49DE-9A2E-98DF838D08D4}" type="slidenum">
              <a:rPr lang="en-US" smtClean="0">
                <a:latin typeface="Arial" charset="0"/>
              </a:rPr>
              <a:pPr/>
              <a:t>39</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63492" name="Slide Number Placeholder 3"/>
          <p:cNvSpPr>
            <a:spLocks noGrp="1"/>
          </p:cNvSpPr>
          <p:nvPr>
            <p:ph type="sldNum" sz="quarter" idx="5"/>
          </p:nvPr>
        </p:nvSpPr>
        <p:spPr>
          <a:noFill/>
        </p:spPr>
        <p:txBody>
          <a:bodyPr/>
          <a:lstStyle/>
          <a:p>
            <a:fld id="{F095BBD2-8304-4C9A-AF54-77A8E5FAC4CA}" type="slidenum">
              <a:rPr lang="en-US" smtClean="0">
                <a:latin typeface="Arial" charset="0"/>
              </a:rPr>
              <a:pPr/>
              <a:t>4</a:t>
            </a:fld>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00356" name="Slide Number Placeholder 3"/>
          <p:cNvSpPr>
            <a:spLocks noGrp="1"/>
          </p:cNvSpPr>
          <p:nvPr>
            <p:ph type="sldNum" sz="quarter" idx="5"/>
          </p:nvPr>
        </p:nvSpPr>
        <p:spPr>
          <a:noFill/>
        </p:spPr>
        <p:txBody>
          <a:bodyPr/>
          <a:lstStyle/>
          <a:p>
            <a:fld id="{DF1B089C-217C-46E4-AEEA-D9C00C2F054D}" type="slidenum">
              <a:rPr lang="en-US" smtClean="0">
                <a:latin typeface="Arial" charset="0"/>
              </a:rPr>
              <a:pPr/>
              <a:t>40</a:t>
            </a:fld>
            <a:endParaRPr 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01380" name="Slide Number Placeholder 3"/>
          <p:cNvSpPr>
            <a:spLocks noGrp="1"/>
          </p:cNvSpPr>
          <p:nvPr>
            <p:ph type="sldNum" sz="quarter" idx="5"/>
          </p:nvPr>
        </p:nvSpPr>
        <p:spPr>
          <a:noFill/>
        </p:spPr>
        <p:txBody>
          <a:bodyPr/>
          <a:lstStyle/>
          <a:p>
            <a:fld id="{2972BEBC-9C2C-4863-89DA-19DE18ACE5FB}" type="slidenum">
              <a:rPr lang="en-US" smtClean="0">
                <a:latin typeface="Arial" charset="0"/>
              </a:rPr>
              <a:pPr/>
              <a:t>41</a:t>
            </a:fld>
            <a:endParaRPr 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02404" name="Slide Number Placeholder 3"/>
          <p:cNvSpPr>
            <a:spLocks noGrp="1"/>
          </p:cNvSpPr>
          <p:nvPr>
            <p:ph type="sldNum" sz="quarter" idx="5"/>
          </p:nvPr>
        </p:nvSpPr>
        <p:spPr>
          <a:noFill/>
        </p:spPr>
        <p:txBody>
          <a:bodyPr/>
          <a:lstStyle/>
          <a:p>
            <a:fld id="{FD912086-EAEC-43B2-99F9-82F544C89EE3}" type="slidenum">
              <a:rPr lang="en-US" smtClean="0">
                <a:latin typeface="Arial" charset="0"/>
              </a:rPr>
              <a:pPr/>
              <a:t>42</a:t>
            </a:fld>
            <a:endParaRPr lang="en-US"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03428" name="Slide Number Placeholder 3"/>
          <p:cNvSpPr>
            <a:spLocks noGrp="1"/>
          </p:cNvSpPr>
          <p:nvPr>
            <p:ph type="sldNum" sz="quarter" idx="5"/>
          </p:nvPr>
        </p:nvSpPr>
        <p:spPr>
          <a:noFill/>
        </p:spPr>
        <p:txBody>
          <a:bodyPr/>
          <a:lstStyle/>
          <a:p>
            <a:fld id="{E613DDE2-1452-47FC-9331-7EC50A38D580}" type="slidenum">
              <a:rPr lang="en-US" smtClean="0">
                <a:latin typeface="Arial" charset="0"/>
              </a:rPr>
              <a:pPr/>
              <a:t>43</a:t>
            </a:fld>
            <a:endParaRPr lang="en-US"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04452" name="Slide Number Placeholder 3"/>
          <p:cNvSpPr>
            <a:spLocks noGrp="1"/>
          </p:cNvSpPr>
          <p:nvPr>
            <p:ph type="sldNum" sz="quarter" idx="5"/>
          </p:nvPr>
        </p:nvSpPr>
        <p:spPr>
          <a:noFill/>
        </p:spPr>
        <p:txBody>
          <a:bodyPr/>
          <a:lstStyle/>
          <a:p>
            <a:fld id="{6899BB7E-63F1-4199-9023-97E72E33F020}" type="slidenum">
              <a:rPr lang="en-US" smtClean="0">
                <a:latin typeface="Arial" charset="0"/>
              </a:rPr>
              <a:pPr/>
              <a:t>44</a:t>
            </a:fld>
            <a:endParaRPr lang="en-US"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05476" name="Slide Number Placeholder 3"/>
          <p:cNvSpPr>
            <a:spLocks noGrp="1"/>
          </p:cNvSpPr>
          <p:nvPr>
            <p:ph type="sldNum" sz="quarter" idx="5"/>
          </p:nvPr>
        </p:nvSpPr>
        <p:spPr>
          <a:noFill/>
        </p:spPr>
        <p:txBody>
          <a:bodyPr/>
          <a:lstStyle/>
          <a:p>
            <a:fld id="{4744E019-EE1F-4F09-90DB-488BF563324E}" type="slidenum">
              <a:rPr lang="en-US" smtClean="0">
                <a:latin typeface="Arial" charset="0"/>
              </a:rPr>
              <a:pPr/>
              <a:t>45</a:t>
            </a:fld>
            <a:endParaRPr lang="en-US"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06500" name="Slide Number Placeholder 3"/>
          <p:cNvSpPr>
            <a:spLocks noGrp="1"/>
          </p:cNvSpPr>
          <p:nvPr>
            <p:ph type="sldNum" sz="quarter" idx="5"/>
          </p:nvPr>
        </p:nvSpPr>
        <p:spPr>
          <a:noFill/>
        </p:spPr>
        <p:txBody>
          <a:bodyPr/>
          <a:lstStyle/>
          <a:p>
            <a:fld id="{09E8B405-51B8-47C4-A0E8-DD8648CB17C8}" type="slidenum">
              <a:rPr lang="en-US" smtClean="0">
                <a:latin typeface="Arial" charset="0"/>
              </a:rPr>
              <a:pPr/>
              <a:t>46</a:t>
            </a:fld>
            <a:endParaRPr lang="en-US"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07524" name="Slide Number Placeholder 3"/>
          <p:cNvSpPr>
            <a:spLocks noGrp="1"/>
          </p:cNvSpPr>
          <p:nvPr>
            <p:ph type="sldNum" sz="quarter" idx="5"/>
          </p:nvPr>
        </p:nvSpPr>
        <p:spPr>
          <a:noFill/>
        </p:spPr>
        <p:txBody>
          <a:bodyPr/>
          <a:lstStyle/>
          <a:p>
            <a:fld id="{90E76159-1425-4B88-B694-91B07158F67D}" type="slidenum">
              <a:rPr lang="en-US" smtClean="0">
                <a:latin typeface="Arial" charset="0"/>
              </a:rPr>
              <a:pPr/>
              <a:t>47</a:t>
            </a:fld>
            <a:endParaRPr lang="en-US"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smtClean="0">
              <a:latin typeface="Arial" charset="0"/>
            </a:endParaRPr>
          </a:p>
        </p:txBody>
      </p:sp>
      <p:sp>
        <p:nvSpPr>
          <p:cNvPr id="108548" name="Slide Number Placeholder 3"/>
          <p:cNvSpPr>
            <a:spLocks noGrp="1"/>
          </p:cNvSpPr>
          <p:nvPr>
            <p:ph type="sldNum" sz="quarter" idx="5"/>
          </p:nvPr>
        </p:nvSpPr>
        <p:spPr>
          <a:noFill/>
        </p:spPr>
        <p:txBody>
          <a:bodyPr/>
          <a:lstStyle/>
          <a:p>
            <a:fld id="{2194C097-6067-4614-9DE6-E07FBEF984F6}" type="slidenum">
              <a:rPr lang="en-US" smtClean="0">
                <a:latin typeface="Arial" charset="0"/>
              </a:rPr>
              <a:pPr/>
              <a:t>48</a:t>
            </a:fld>
            <a:endParaRPr lang="en-US"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endParaRPr lang="en-US" smtClean="0">
              <a:latin typeface="Arial" charset="0"/>
            </a:endParaRPr>
          </a:p>
        </p:txBody>
      </p:sp>
      <p:sp>
        <p:nvSpPr>
          <p:cNvPr id="109572" name="Slide Number Placeholder 3"/>
          <p:cNvSpPr>
            <a:spLocks noGrp="1"/>
          </p:cNvSpPr>
          <p:nvPr>
            <p:ph type="sldNum" sz="quarter" idx="5"/>
          </p:nvPr>
        </p:nvSpPr>
        <p:spPr>
          <a:noFill/>
        </p:spPr>
        <p:txBody>
          <a:bodyPr/>
          <a:lstStyle/>
          <a:p>
            <a:fld id="{7F3085DA-C82D-45D0-9823-F6E207273F5D}" type="slidenum">
              <a:rPr lang="en-US" smtClean="0">
                <a:latin typeface="Arial" charset="0"/>
              </a:rPr>
              <a:pPr/>
              <a:t>49</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64516" name="Slide Number Placeholder 3"/>
          <p:cNvSpPr>
            <a:spLocks noGrp="1"/>
          </p:cNvSpPr>
          <p:nvPr>
            <p:ph type="sldNum" sz="quarter" idx="5"/>
          </p:nvPr>
        </p:nvSpPr>
        <p:spPr>
          <a:noFill/>
        </p:spPr>
        <p:txBody>
          <a:bodyPr/>
          <a:lstStyle/>
          <a:p>
            <a:fld id="{DC1A9F8A-8D18-4ED0-9FA0-8F43A9FB873F}" type="slidenum">
              <a:rPr lang="en-US" smtClean="0">
                <a:latin typeface="Arial" charset="0"/>
              </a:rPr>
              <a:pPr/>
              <a:t>5</a:t>
            </a:fld>
            <a:endParaRPr 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smtClean="0">
              <a:latin typeface="Arial" charset="0"/>
            </a:endParaRPr>
          </a:p>
        </p:txBody>
      </p:sp>
      <p:sp>
        <p:nvSpPr>
          <p:cNvPr id="110596" name="Slide Number Placeholder 3"/>
          <p:cNvSpPr>
            <a:spLocks noGrp="1"/>
          </p:cNvSpPr>
          <p:nvPr>
            <p:ph type="sldNum" sz="quarter" idx="5"/>
          </p:nvPr>
        </p:nvSpPr>
        <p:spPr>
          <a:noFill/>
        </p:spPr>
        <p:txBody>
          <a:bodyPr/>
          <a:lstStyle/>
          <a:p>
            <a:fld id="{F99E09F5-81C1-44F6-8C0F-E0F1618F6CE2}" type="slidenum">
              <a:rPr lang="en-US" smtClean="0">
                <a:latin typeface="Arial" charset="0"/>
              </a:rPr>
              <a:pPr/>
              <a:t>50</a:t>
            </a:fld>
            <a:endParaRPr lang="en-US"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endParaRPr lang="en-US" smtClean="0">
              <a:latin typeface="Arial" charset="0"/>
            </a:endParaRPr>
          </a:p>
        </p:txBody>
      </p:sp>
      <p:sp>
        <p:nvSpPr>
          <p:cNvPr id="111620" name="Slide Number Placeholder 3"/>
          <p:cNvSpPr>
            <a:spLocks noGrp="1"/>
          </p:cNvSpPr>
          <p:nvPr>
            <p:ph type="sldNum" sz="quarter" idx="5"/>
          </p:nvPr>
        </p:nvSpPr>
        <p:spPr>
          <a:noFill/>
        </p:spPr>
        <p:txBody>
          <a:bodyPr/>
          <a:lstStyle/>
          <a:p>
            <a:fld id="{FE11FD08-616F-490D-A82F-EB9D49F75D68}" type="slidenum">
              <a:rPr lang="en-US" smtClean="0">
                <a:latin typeface="Arial" charset="0"/>
              </a:rPr>
              <a:pPr/>
              <a:t>51</a:t>
            </a:fld>
            <a:endParaRPr lang="en-US"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en-US" smtClean="0">
              <a:latin typeface="Arial" charset="0"/>
            </a:endParaRPr>
          </a:p>
        </p:txBody>
      </p:sp>
      <p:sp>
        <p:nvSpPr>
          <p:cNvPr id="112644" name="Slide Number Placeholder 3"/>
          <p:cNvSpPr>
            <a:spLocks noGrp="1"/>
          </p:cNvSpPr>
          <p:nvPr>
            <p:ph type="sldNum" sz="quarter" idx="5"/>
          </p:nvPr>
        </p:nvSpPr>
        <p:spPr>
          <a:noFill/>
        </p:spPr>
        <p:txBody>
          <a:bodyPr/>
          <a:lstStyle/>
          <a:p>
            <a:fld id="{DF1DFD2E-13D0-4097-B1B1-EA4EBCCF66CD}" type="slidenum">
              <a:rPr lang="en-US" smtClean="0">
                <a:latin typeface="Arial" charset="0"/>
              </a:rPr>
              <a:pPr/>
              <a:t>52</a:t>
            </a:fld>
            <a:endParaRPr lang="en-US"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endParaRPr lang="en-US" smtClean="0">
              <a:latin typeface="Arial" charset="0"/>
            </a:endParaRPr>
          </a:p>
        </p:txBody>
      </p:sp>
      <p:sp>
        <p:nvSpPr>
          <p:cNvPr id="113668" name="Slide Number Placeholder 3"/>
          <p:cNvSpPr>
            <a:spLocks noGrp="1"/>
          </p:cNvSpPr>
          <p:nvPr>
            <p:ph type="sldNum" sz="quarter" idx="5"/>
          </p:nvPr>
        </p:nvSpPr>
        <p:spPr>
          <a:noFill/>
        </p:spPr>
        <p:txBody>
          <a:bodyPr/>
          <a:lstStyle/>
          <a:p>
            <a:fld id="{F306E29C-1835-4EB6-B504-9E6E912C4E0E}" type="slidenum">
              <a:rPr lang="en-US" smtClean="0">
                <a:latin typeface="Arial" charset="0"/>
              </a:rPr>
              <a:pPr/>
              <a:t>53</a:t>
            </a:fld>
            <a:endParaRPr lang="en-US"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en-US" smtClean="0">
              <a:latin typeface="Arial" charset="0"/>
            </a:endParaRPr>
          </a:p>
        </p:txBody>
      </p:sp>
      <p:sp>
        <p:nvSpPr>
          <p:cNvPr id="114692" name="Slide Number Placeholder 3"/>
          <p:cNvSpPr>
            <a:spLocks noGrp="1"/>
          </p:cNvSpPr>
          <p:nvPr>
            <p:ph type="sldNum" sz="quarter" idx="5"/>
          </p:nvPr>
        </p:nvSpPr>
        <p:spPr>
          <a:noFill/>
        </p:spPr>
        <p:txBody>
          <a:bodyPr/>
          <a:lstStyle/>
          <a:p>
            <a:fld id="{64F367F4-3741-4568-8969-2D276C9A929B}" type="slidenum">
              <a:rPr lang="en-US" smtClean="0">
                <a:latin typeface="Arial" charset="0"/>
              </a:rPr>
              <a:pPr/>
              <a:t>54</a:t>
            </a:fld>
            <a:endParaRPr lang="en-US"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endParaRPr lang="en-US" smtClean="0">
              <a:latin typeface="Arial" charset="0"/>
            </a:endParaRPr>
          </a:p>
        </p:txBody>
      </p:sp>
      <p:sp>
        <p:nvSpPr>
          <p:cNvPr id="115716" name="Slide Number Placeholder 3"/>
          <p:cNvSpPr>
            <a:spLocks noGrp="1"/>
          </p:cNvSpPr>
          <p:nvPr>
            <p:ph type="sldNum" sz="quarter" idx="5"/>
          </p:nvPr>
        </p:nvSpPr>
        <p:spPr>
          <a:noFill/>
        </p:spPr>
        <p:txBody>
          <a:bodyPr/>
          <a:lstStyle/>
          <a:p>
            <a:fld id="{C601BFBD-AA9F-4B9E-988C-BF6C6816054E}" type="slidenum">
              <a:rPr lang="en-US" smtClean="0">
                <a:latin typeface="Arial" charset="0"/>
              </a:rPr>
              <a:pPr/>
              <a:t>55</a:t>
            </a:fld>
            <a:endParaRPr lang="en-US"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endParaRPr lang="en-US" smtClean="0">
              <a:latin typeface="Arial" charset="0"/>
            </a:endParaRPr>
          </a:p>
        </p:txBody>
      </p:sp>
      <p:sp>
        <p:nvSpPr>
          <p:cNvPr id="116740" name="Slide Number Placeholder 3"/>
          <p:cNvSpPr>
            <a:spLocks noGrp="1"/>
          </p:cNvSpPr>
          <p:nvPr>
            <p:ph type="sldNum" sz="quarter" idx="5"/>
          </p:nvPr>
        </p:nvSpPr>
        <p:spPr>
          <a:noFill/>
        </p:spPr>
        <p:txBody>
          <a:bodyPr/>
          <a:lstStyle/>
          <a:p>
            <a:fld id="{2A596B56-CE5B-4F61-9653-AEB55837ECF0}" type="slidenum">
              <a:rPr lang="en-US" smtClean="0">
                <a:latin typeface="Arial" charset="0"/>
              </a:rPr>
              <a:pPr/>
              <a:t>56</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65540" name="Slide Number Placeholder 3"/>
          <p:cNvSpPr>
            <a:spLocks noGrp="1"/>
          </p:cNvSpPr>
          <p:nvPr>
            <p:ph type="sldNum" sz="quarter" idx="5"/>
          </p:nvPr>
        </p:nvSpPr>
        <p:spPr>
          <a:noFill/>
        </p:spPr>
        <p:txBody>
          <a:bodyPr/>
          <a:lstStyle/>
          <a:p>
            <a:fld id="{E4585795-1AA1-453C-9211-A7E18E96D47C}" type="slidenum">
              <a:rPr lang="en-US" smtClean="0">
                <a:latin typeface="Arial" charset="0"/>
              </a:rPr>
              <a:pPr/>
              <a:t>6</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66564" name="Slide Number Placeholder 3"/>
          <p:cNvSpPr>
            <a:spLocks noGrp="1"/>
          </p:cNvSpPr>
          <p:nvPr>
            <p:ph type="sldNum" sz="quarter" idx="5"/>
          </p:nvPr>
        </p:nvSpPr>
        <p:spPr>
          <a:noFill/>
        </p:spPr>
        <p:txBody>
          <a:bodyPr/>
          <a:lstStyle/>
          <a:p>
            <a:fld id="{AF35B479-EEB3-4591-B5FF-137D0FBABB0B}" type="slidenum">
              <a:rPr lang="en-US" smtClean="0">
                <a:latin typeface="Arial" charset="0"/>
              </a:rPr>
              <a:pPr/>
              <a:t>7</a:t>
            </a:fld>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67588" name="Slide Number Placeholder 3"/>
          <p:cNvSpPr>
            <a:spLocks noGrp="1"/>
          </p:cNvSpPr>
          <p:nvPr>
            <p:ph type="sldNum" sz="quarter" idx="5"/>
          </p:nvPr>
        </p:nvSpPr>
        <p:spPr>
          <a:noFill/>
        </p:spPr>
        <p:txBody>
          <a:bodyPr/>
          <a:lstStyle/>
          <a:p>
            <a:fld id="{AC09CD7D-947E-41FD-BE44-2253FA36E55E}" type="slidenum">
              <a:rPr lang="en-US" smtClean="0">
                <a:latin typeface="Arial" charset="0"/>
              </a:rPr>
              <a:pPr/>
              <a:t>8</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68612" name="Slide Number Placeholder 3"/>
          <p:cNvSpPr>
            <a:spLocks noGrp="1"/>
          </p:cNvSpPr>
          <p:nvPr>
            <p:ph type="sldNum" sz="quarter" idx="5"/>
          </p:nvPr>
        </p:nvSpPr>
        <p:spPr>
          <a:noFill/>
        </p:spPr>
        <p:txBody>
          <a:bodyPr/>
          <a:lstStyle/>
          <a:p>
            <a:fld id="{63B73746-633F-429D-8DC4-B0A3BC48C4EB}" type="slidenum">
              <a:rPr lang="en-US" smtClean="0">
                <a:latin typeface="Arial" charset="0"/>
              </a:rPr>
              <a:pPr/>
              <a:t>9</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B99E316-C312-45F0-9699-028817BEB7B5}" type="datetimeFigureOut">
              <a:rPr lang="en-US" smtClean="0"/>
              <a:pPr/>
              <a:t>3/4/2013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6A6F5BE-E42E-4862-8D5F-BF70EF2AC4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99E316-C312-45F0-9699-028817BEB7B5}" type="datetimeFigureOut">
              <a:rPr lang="en-US" smtClean="0"/>
              <a:pPr/>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6F5BE-E42E-4862-8D5F-BF70EF2AC4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B99E316-C312-45F0-9699-028817BEB7B5}" type="datetimeFigureOut">
              <a:rPr lang="en-US" smtClean="0"/>
              <a:pPr/>
              <a:t>3/4/2013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6A6F5BE-E42E-4862-8D5F-BF70EF2AC44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by Souza</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5C7E94-9098-4B93-80AC-6AEEE624709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by Souza</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D504B5-33DF-4488-9B93-D785F14F925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B99E316-C312-45F0-9699-028817BEB7B5}" type="datetimeFigureOut">
              <a:rPr lang="en-US" smtClean="0"/>
              <a:pPr/>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6A6F5BE-E42E-4862-8D5F-BF70EF2AC442}"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B99E316-C312-45F0-9699-028817BEB7B5}" type="datetimeFigureOut">
              <a:rPr lang="en-US" smtClean="0"/>
              <a:pPr/>
              <a:t>3/4/2013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6A6F5BE-E42E-4862-8D5F-BF70EF2AC442}"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B99E316-C312-45F0-9699-028817BEB7B5}" type="datetimeFigureOut">
              <a:rPr lang="en-US" smtClean="0"/>
              <a:pPr/>
              <a:t>3/4/2013</a:t>
            </a:fld>
            <a:endParaRPr lang="en-US"/>
          </a:p>
        </p:txBody>
      </p:sp>
      <p:sp>
        <p:nvSpPr>
          <p:cNvPr id="10" name="Slide Number Placeholder 9"/>
          <p:cNvSpPr>
            <a:spLocks noGrp="1"/>
          </p:cNvSpPr>
          <p:nvPr>
            <p:ph type="sldNum" sz="quarter" idx="16"/>
          </p:nvPr>
        </p:nvSpPr>
        <p:spPr/>
        <p:txBody>
          <a:bodyPr rtlCol="0"/>
          <a:lstStyle/>
          <a:p>
            <a:fld id="{C6A6F5BE-E42E-4862-8D5F-BF70EF2AC442}"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B99E316-C312-45F0-9699-028817BEB7B5}" type="datetimeFigureOut">
              <a:rPr lang="en-US" smtClean="0"/>
              <a:pPr/>
              <a:t>3/4/2013</a:t>
            </a:fld>
            <a:endParaRPr lang="en-US"/>
          </a:p>
        </p:txBody>
      </p:sp>
      <p:sp>
        <p:nvSpPr>
          <p:cNvPr id="12" name="Slide Number Placeholder 11"/>
          <p:cNvSpPr>
            <a:spLocks noGrp="1"/>
          </p:cNvSpPr>
          <p:nvPr>
            <p:ph type="sldNum" sz="quarter" idx="16"/>
          </p:nvPr>
        </p:nvSpPr>
        <p:spPr/>
        <p:txBody>
          <a:bodyPr rtlCol="0"/>
          <a:lstStyle/>
          <a:p>
            <a:fld id="{C6A6F5BE-E42E-4862-8D5F-BF70EF2AC442}"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99E316-C312-45F0-9699-028817BEB7B5}" type="datetimeFigureOut">
              <a:rPr lang="en-US" smtClean="0"/>
              <a:pPr/>
              <a:t>3/4/2013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6A6F5BE-E42E-4862-8D5F-BF70EF2AC4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9E316-C312-45F0-9699-028817BEB7B5}" type="datetimeFigureOut">
              <a:rPr lang="en-US" smtClean="0"/>
              <a:pPr/>
              <a:t>3/4/2013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6A6F5BE-E42E-4862-8D5F-BF70EF2AC4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B99E316-C312-45F0-9699-028817BEB7B5}" type="datetimeFigureOut">
              <a:rPr lang="en-US" smtClean="0"/>
              <a:pPr/>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6A6F5BE-E42E-4862-8D5F-BF70EF2AC442}"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B99E316-C312-45F0-9699-028817BEB7B5}" type="datetimeFigureOut">
              <a:rPr lang="en-US" smtClean="0"/>
              <a:pPr/>
              <a:t>3/4/2013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6A6F5BE-E42E-4862-8D5F-BF70EF2AC442}"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B99E316-C312-45F0-9699-028817BEB7B5}" type="datetimeFigureOut">
              <a:rPr lang="en-US" smtClean="0"/>
              <a:pPr/>
              <a:t>3/4/2013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6A6F5BE-E42E-4862-8D5F-BF70EF2AC4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p:txBody>
          <a:bodyPr>
            <a:normAutofit fontScale="90000"/>
          </a:bodyPr>
          <a:lstStyle/>
          <a:p>
            <a:pPr eaLnBrk="1" hangingPunct="1"/>
            <a:r>
              <a:rPr lang="en-US" sz="3200" smtClean="0"/>
              <a:t>Explain why testing can only detect the presence of errors, not their absence</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3074" name="Slide Number Placeholder 5"/>
          <p:cNvSpPr>
            <a:spLocks noGrp="1"/>
          </p:cNvSpPr>
          <p:nvPr>
            <p:ph type="sldNum" sz="quarter" idx="12"/>
          </p:nvPr>
        </p:nvSpPr>
        <p:spPr>
          <a:noFill/>
        </p:spPr>
        <p:txBody>
          <a:bodyPr>
            <a:normAutofit fontScale="85000" lnSpcReduction="20000"/>
          </a:bodyPr>
          <a:lstStyle/>
          <a:p>
            <a:fld id="{9CCC251B-5454-441B-9559-92469BB9D1DE}" type="slidenum">
              <a:rPr lang="en-US" smtClean="0">
                <a:latin typeface="Arial" charset="0"/>
              </a:rPr>
              <a:pPr/>
              <a:t>1</a:t>
            </a:fld>
            <a:endParaRPr lang="en-US" smtClean="0">
              <a:latin typeface="Arial" charset="0"/>
            </a:endParaRPr>
          </a:p>
        </p:txBody>
      </p:sp>
      <p:sp>
        <p:nvSpPr>
          <p:cNvPr id="3076" name="Rectangle 5"/>
          <p:cNvSpPr>
            <a:spLocks noGrp="1" noChangeArrowheads="1"/>
          </p:cNvSpPr>
          <p:nvPr>
            <p:ph sz="quarter" idx="1"/>
          </p:nvPr>
        </p:nvSpPr>
        <p:spPr/>
        <p:txBody>
          <a:bodyPr/>
          <a:lstStyle/>
          <a:p>
            <a:pPr eaLnBrk="1" hangingPunct="1"/>
            <a:r>
              <a:rPr lang="en-US" smtClean="0"/>
              <a:t>The goal of software testing is to observe the software behavior to meet its requirement expectation.</a:t>
            </a:r>
          </a:p>
          <a:p>
            <a:pPr eaLnBrk="1" hangingPunct="1"/>
            <a:r>
              <a:rPr lang="en-US" smtClean="0"/>
              <a:t>Testing is a set of activities where the tester try to make the software behave anomalous in order to detect a defect or anomaly to be later fix.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2800" smtClean="0"/>
              <a:t>What are essential conditions for software re-engineering to be successful?</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12290" name="Slide Number Placeholder 5"/>
          <p:cNvSpPr>
            <a:spLocks noGrp="1"/>
          </p:cNvSpPr>
          <p:nvPr>
            <p:ph type="sldNum" sz="quarter" idx="12"/>
          </p:nvPr>
        </p:nvSpPr>
        <p:spPr>
          <a:noFill/>
        </p:spPr>
        <p:txBody>
          <a:bodyPr>
            <a:normAutofit fontScale="85000" lnSpcReduction="20000"/>
          </a:bodyPr>
          <a:lstStyle/>
          <a:p>
            <a:fld id="{770729AB-B2D6-46CE-AE60-1D964885457F}" type="slidenum">
              <a:rPr lang="en-US" smtClean="0">
                <a:latin typeface="Arial" charset="0"/>
              </a:rPr>
              <a:pPr/>
              <a:t>10</a:t>
            </a:fld>
            <a:endParaRPr lang="en-US" smtClean="0">
              <a:latin typeface="Arial" charset="0"/>
            </a:endParaRPr>
          </a:p>
        </p:txBody>
      </p:sp>
      <p:sp>
        <p:nvSpPr>
          <p:cNvPr id="12292" name="Rectangle 3"/>
          <p:cNvSpPr>
            <a:spLocks noGrp="1" noChangeArrowheads="1"/>
          </p:cNvSpPr>
          <p:nvPr>
            <p:ph sz="quarter" idx="1"/>
          </p:nvPr>
        </p:nvSpPr>
        <p:spPr/>
        <p:txBody>
          <a:bodyPr>
            <a:normAutofit/>
          </a:bodyPr>
          <a:lstStyle/>
          <a:p>
            <a:pPr eaLnBrk="1" hangingPunct="1">
              <a:lnSpc>
                <a:spcPct val="90000"/>
              </a:lnSpc>
            </a:pPr>
            <a:r>
              <a:rPr lang="en-US" sz="2800" smtClean="0"/>
              <a:t>The quality of the software to be reengineered is good to the extent of minimum errors occurrence and complete documentation of the system.</a:t>
            </a:r>
          </a:p>
          <a:p>
            <a:pPr eaLnBrk="1" hangingPunct="1">
              <a:lnSpc>
                <a:spcPct val="90000"/>
              </a:lnSpc>
            </a:pPr>
            <a:r>
              <a:rPr lang="en-US" sz="2800" smtClean="0"/>
              <a:t>The tools for reengineering is available. Automated tools such as CASE can be factor to decide a successful reengineering.</a:t>
            </a:r>
          </a:p>
          <a:p>
            <a:pPr eaLnBrk="1" hangingPunct="1">
              <a:lnSpc>
                <a:spcPct val="90000"/>
              </a:lnSpc>
            </a:pPr>
            <a:r>
              <a:rPr lang="en-US" sz="2800" smtClean="0"/>
              <a:t>The expert staff is available and understand the system works. This can be a potential problem if the system were an old system and no longer used.</a:t>
            </a:r>
          </a:p>
          <a:p>
            <a:pPr eaLnBrk="1" hangingPunct="1">
              <a:lnSpc>
                <a:spcPct val="90000"/>
              </a:lnSpc>
            </a:pPr>
            <a:endParaRPr lang="en-US" sz="28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pPr eaLnBrk="1" hangingPunct="1"/>
            <a:r>
              <a:rPr lang="en-US" sz="2000" smtClean="0"/>
              <a:t>What are the strategic options for legacy system evolution? When would you normally replace all or part of a system rather than continue maintenance of the software (with or without re-engineering)?</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13314" name="Slide Number Placeholder 5"/>
          <p:cNvSpPr>
            <a:spLocks noGrp="1"/>
          </p:cNvSpPr>
          <p:nvPr>
            <p:ph type="sldNum" sz="quarter" idx="12"/>
          </p:nvPr>
        </p:nvSpPr>
        <p:spPr>
          <a:noFill/>
        </p:spPr>
        <p:txBody>
          <a:bodyPr>
            <a:normAutofit fontScale="85000" lnSpcReduction="20000"/>
          </a:bodyPr>
          <a:lstStyle/>
          <a:p>
            <a:fld id="{D6869C9E-4AB4-484C-A16E-D5BBC99B192B}" type="slidenum">
              <a:rPr lang="en-US" smtClean="0">
                <a:latin typeface="Arial" charset="0"/>
              </a:rPr>
              <a:pPr/>
              <a:t>11</a:t>
            </a:fld>
            <a:endParaRPr lang="en-US" smtClean="0">
              <a:latin typeface="Arial" charset="0"/>
            </a:endParaRPr>
          </a:p>
        </p:txBody>
      </p:sp>
      <p:sp>
        <p:nvSpPr>
          <p:cNvPr id="13316" name="Rectangle 3"/>
          <p:cNvSpPr>
            <a:spLocks noGrp="1" noChangeArrowheads="1"/>
          </p:cNvSpPr>
          <p:nvPr>
            <p:ph sz="quarter" idx="1"/>
          </p:nvPr>
        </p:nvSpPr>
        <p:spPr/>
        <p:txBody>
          <a:bodyPr>
            <a:normAutofit/>
          </a:bodyPr>
          <a:lstStyle/>
          <a:p>
            <a:pPr eaLnBrk="1" hangingPunct="1">
              <a:lnSpc>
                <a:spcPct val="90000"/>
              </a:lnSpc>
            </a:pPr>
            <a:r>
              <a:rPr lang="en-US" sz="2400" smtClean="0"/>
              <a:t>Strategy option for legacy system evolution:</a:t>
            </a:r>
          </a:p>
          <a:p>
            <a:pPr lvl="1" eaLnBrk="1" hangingPunct="1">
              <a:lnSpc>
                <a:spcPct val="90000"/>
              </a:lnSpc>
            </a:pPr>
            <a:r>
              <a:rPr lang="en-US" sz="2000" i="1" smtClean="0"/>
              <a:t>Scrap the system completely</a:t>
            </a:r>
            <a:r>
              <a:rPr lang="en-US" sz="2000" smtClean="0"/>
              <a:t>. This option is performed when the system is ineffective to the business process or the business process has changed, leaving the system to be obsolete.</a:t>
            </a:r>
          </a:p>
          <a:p>
            <a:pPr lvl="1" eaLnBrk="1" hangingPunct="1">
              <a:lnSpc>
                <a:spcPct val="90000"/>
              </a:lnSpc>
            </a:pPr>
            <a:r>
              <a:rPr lang="en-US" sz="2000" i="1" smtClean="0"/>
              <a:t>Leave the system unchange and continue regular maintenance</a:t>
            </a:r>
            <a:r>
              <a:rPr lang="en-US" sz="2000" smtClean="0"/>
              <a:t>. This option is chosen when the system is still required but is fairly stable and change requests is rarely happen.</a:t>
            </a:r>
          </a:p>
          <a:p>
            <a:pPr lvl="1" eaLnBrk="1" hangingPunct="1">
              <a:lnSpc>
                <a:spcPct val="90000"/>
              </a:lnSpc>
            </a:pPr>
            <a:r>
              <a:rPr lang="en-US" sz="2000" i="1" smtClean="0"/>
              <a:t>Reengineer system to improve maintainability</a:t>
            </a:r>
            <a:r>
              <a:rPr lang="en-US" sz="2000" smtClean="0"/>
              <a:t>. This is performed when the system maintenance cost exceeds the cost of reengineering the system.</a:t>
            </a:r>
          </a:p>
          <a:p>
            <a:pPr lvl="1" eaLnBrk="1" hangingPunct="1">
              <a:lnSpc>
                <a:spcPct val="90000"/>
              </a:lnSpc>
            </a:pPr>
            <a:r>
              <a:rPr lang="en-US" sz="2000" i="1" smtClean="0"/>
              <a:t>Replace all or part of the system with a new system</a:t>
            </a:r>
            <a:r>
              <a:rPr lang="en-US" sz="2000" smtClean="0"/>
              <a:t>. This is to be chosen when old system can’t continue operation or where off-the-shelf systems would allow the new system to be developed at a reasonable cost.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fontScale="90000"/>
          </a:bodyPr>
          <a:lstStyle/>
          <a:p>
            <a:pPr eaLnBrk="1" hangingPunct="1"/>
            <a:r>
              <a:rPr lang="en-US" sz="1200" smtClean="0"/>
              <a:t>Your customer wants to develop a system for stock information where dealers can access information</a:t>
            </a:r>
            <a:br>
              <a:rPr lang="en-US" sz="1200" smtClean="0"/>
            </a:br>
            <a:r>
              <a:rPr lang="en-US" sz="1200" smtClean="0"/>
              <a:t>about companies and can evaluate various investment scenarios using an simulation system. Each dealer</a:t>
            </a:r>
            <a:br>
              <a:rPr lang="en-US" sz="1200" smtClean="0"/>
            </a:br>
            <a:r>
              <a:rPr lang="en-US" sz="1200" smtClean="0"/>
              <a:t>uses the simulation in a different way, according to his/her experience and the type of stocks n question.</a:t>
            </a:r>
            <a:br>
              <a:rPr lang="en-US" sz="1200" smtClean="0"/>
            </a:br>
            <a:r>
              <a:rPr lang="en-US" sz="1200" smtClean="0"/>
              <a:t>Suggest a client-server architecture for this system that shows where functionality is located. Justify the</a:t>
            </a:r>
            <a:br>
              <a:rPr lang="en-US" sz="1200" smtClean="0"/>
            </a:br>
            <a:r>
              <a:rPr lang="en-US" sz="1200" smtClean="0"/>
              <a:t>client-server system model that you have chosen.</a:t>
            </a:r>
          </a:p>
        </p:txBody>
      </p:sp>
      <p:sp>
        <p:nvSpPr>
          <p:cNvPr id="16" name="Footer Placeholder 15"/>
          <p:cNvSpPr>
            <a:spLocks noGrp="1"/>
          </p:cNvSpPr>
          <p:nvPr>
            <p:ph type="ftr" sz="quarter" idx="11"/>
          </p:nvPr>
        </p:nvSpPr>
        <p:spPr/>
        <p:txBody>
          <a:bodyPr/>
          <a:lstStyle/>
          <a:p>
            <a:pPr>
              <a:defRPr/>
            </a:pPr>
            <a:r>
              <a:rPr lang="en-US" smtClean="0"/>
              <a:t>by Souza</a:t>
            </a:r>
            <a:endParaRPr lang="en-US"/>
          </a:p>
        </p:txBody>
      </p:sp>
      <p:sp>
        <p:nvSpPr>
          <p:cNvPr id="14338" name="Slide Number Placeholder 5"/>
          <p:cNvSpPr>
            <a:spLocks noGrp="1"/>
          </p:cNvSpPr>
          <p:nvPr>
            <p:ph type="sldNum" sz="quarter" idx="12"/>
          </p:nvPr>
        </p:nvSpPr>
        <p:spPr>
          <a:noFill/>
        </p:spPr>
        <p:txBody>
          <a:bodyPr>
            <a:normAutofit fontScale="85000" lnSpcReduction="20000"/>
          </a:bodyPr>
          <a:lstStyle/>
          <a:p>
            <a:fld id="{32482289-879F-445A-A829-4C8EA4247E3C}" type="slidenum">
              <a:rPr lang="en-US" smtClean="0">
                <a:latin typeface="Arial" charset="0"/>
              </a:rPr>
              <a:pPr/>
              <a:t>12</a:t>
            </a:fld>
            <a:endParaRPr lang="en-US" smtClean="0">
              <a:latin typeface="Arial" charset="0"/>
            </a:endParaRPr>
          </a:p>
        </p:txBody>
      </p:sp>
      <p:sp>
        <p:nvSpPr>
          <p:cNvPr id="14340" name="Rectangle 3"/>
          <p:cNvSpPr>
            <a:spLocks noGrp="1" noChangeArrowheads="1"/>
          </p:cNvSpPr>
          <p:nvPr>
            <p:ph sz="quarter" idx="1"/>
          </p:nvPr>
        </p:nvSpPr>
        <p:spPr/>
        <p:txBody>
          <a:bodyPr/>
          <a:lstStyle/>
          <a:p>
            <a:pPr eaLnBrk="1" hangingPunct="1"/>
            <a:r>
              <a:rPr lang="en-US" sz="2000" smtClean="0"/>
              <a:t>Since the simulation is carried out different way between dealers and all the crucial parts are the data of each stock and company information, it is effective the develop a fat-client model where the server holds the data and the application is in the user’s desktop. </a:t>
            </a:r>
          </a:p>
          <a:p>
            <a:pPr eaLnBrk="1" hangingPunct="1"/>
            <a:r>
              <a:rPr lang="en-US" sz="2000" smtClean="0"/>
              <a:t>It is a swift approach where user can request a consistent data and simulate it under the application which resides in the user’ computer.</a:t>
            </a:r>
            <a:r>
              <a:rPr lang="en-US" smtClean="0"/>
              <a:t> </a:t>
            </a:r>
          </a:p>
        </p:txBody>
      </p:sp>
      <p:grpSp>
        <p:nvGrpSpPr>
          <p:cNvPr id="2" name="Group 6"/>
          <p:cNvGrpSpPr>
            <a:grpSpLocks/>
          </p:cNvGrpSpPr>
          <p:nvPr/>
        </p:nvGrpSpPr>
        <p:grpSpPr bwMode="auto">
          <a:xfrm>
            <a:off x="2057400" y="4038600"/>
            <a:ext cx="5181600" cy="2590800"/>
            <a:chOff x="1296" y="2544"/>
            <a:chExt cx="3264" cy="1632"/>
          </a:xfrm>
        </p:grpSpPr>
        <p:sp>
          <p:nvSpPr>
            <p:cNvPr id="14350" name="Rectangle 4"/>
            <p:cNvSpPr>
              <a:spLocks noChangeArrowheads="1"/>
            </p:cNvSpPr>
            <p:nvPr/>
          </p:nvSpPr>
          <p:spPr bwMode="auto">
            <a:xfrm>
              <a:off x="1296" y="2544"/>
              <a:ext cx="1056" cy="163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4351" name="Rectangle 5"/>
            <p:cNvSpPr>
              <a:spLocks noChangeArrowheads="1"/>
            </p:cNvSpPr>
            <p:nvPr/>
          </p:nvSpPr>
          <p:spPr bwMode="auto">
            <a:xfrm>
              <a:off x="3504" y="2544"/>
              <a:ext cx="1056" cy="1632"/>
            </a:xfrm>
            <a:prstGeom prst="rect">
              <a:avLst/>
            </a:prstGeom>
            <a:solidFill>
              <a:schemeClr val="bg1"/>
            </a:solidFill>
            <a:ln w="25400">
              <a:solidFill>
                <a:schemeClr val="tx1"/>
              </a:solidFill>
              <a:miter lim="800000"/>
              <a:headEnd/>
              <a:tailEnd/>
            </a:ln>
          </p:spPr>
          <p:txBody>
            <a:bodyPr wrap="none" anchor="ctr"/>
            <a:lstStyle/>
            <a:p>
              <a:endParaRPr lang="en-US"/>
            </a:p>
          </p:txBody>
        </p:sp>
      </p:grpSp>
      <p:sp>
        <p:nvSpPr>
          <p:cNvPr id="14342" name="Text Box 7"/>
          <p:cNvSpPr txBox="1">
            <a:spLocks noChangeArrowheads="1"/>
          </p:cNvSpPr>
          <p:nvPr/>
        </p:nvSpPr>
        <p:spPr bwMode="auto">
          <a:xfrm>
            <a:off x="2438400" y="4114800"/>
            <a:ext cx="768350" cy="366713"/>
          </a:xfrm>
          <a:prstGeom prst="rect">
            <a:avLst/>
          </a:prstGeom>
          <a:noFill/>
          <a:ln w="9525">
            <a:noFill/>
            <a:miter lim="800000"/>
            <a:headEnd/>
            <a:tailEnd/>
          </a:ln>
        </p:spPr>
        <p:txBody>
          <a:bodyPr wrap="none">
            <a:spAutoFit/>
          </a:bodyPr>
          <a:lstStyle/>
          <a:p>
            <a:r>
              <a:rPr lang="en-US"/>
              <a:t>Client</a:t>
            </a:r>
          </a:p>
        </p:txBody>
      </p:sp>
      <p:sp>
        <p:nvSpPr>
          <p:cNvPr id="14343" name="Text Box 9"/>
          <p:cNvSpPr txBox="1">
            <a:spLocks noChangeArrowheads="1"/>
          </p:cNvSpPr>
          <p:nvPr/>
        </p:nvSpPr>
        <p:spPr bwMode="auto">
          <a:xfrm>
            <a:off x="6000750" y="4129088"/>
            <a:ext cx="857250" cy="366712"/>
          </a:xfrm>
          <a:prstGeom prst="rect">
            <a:avLst/>
          </a:prstGeom>
          <a:noFill/>
          <a:ln w="9525">
            <a:noFill/>
            <a:miter lim="800000"/>
            <a:headEnd/>
            <a:tailEnd/>
          </a:ln>
        </p:spPr>
        <p:txBody>
          <a:bodyPr wrap="none">
            <a:spAutoFit/>
          </a:bodyPr>
          <a:lstStyle/>
          <a:p>
            <a:r>
              <a:rPr lang="en-US"/>
              <a:t>Server</a:t>
            </a:r>
          </a:p>
        </p:txBody>
      </p:sp>
      <p:sp>
        <p:nvSpPr>
          <p:cNvPr id="14344" name="Rectangle 10"/>
          <p:cNvSpPr>
            <a:spLocks noChangeArrowheads="1"/>
          </p:cNvSpPr>
          <p:nvPr/>
        </p:nvSpPr>
        <p:spPr bwMode="auto">
          <a:xfrm>
            <a:off x="2133600" y="4800600"/>
            <a:ext cx="1524000" cy="457200"/>
          </a:xfrm>
          <a:prstGeom prst="rect">
            <a:avLst/>
          </a:prstGeom>
          <a:solidFill>
            <a:schemeClr val="accent1"/>
          </a:solidFill>
          <a:ln w="9525">
            <a:solidFill>
              <a:schemeClr val="tx1"/>
            </a:solidFill>
            <a:miter lim="800000"/>
            <a:headEnd/>
            <a:tailEnd/>
          </a:ln>
        </p:spPr>
        <p:txBody>
          <a:bodyPr wrap="none" anchor="ctr"/>
          <a:lstStyle/>
          <a:p>
            <a:pPr algn="ctr"/>
            <a:r>
              <a:rPr lang="en-US"/>
              <a:t>Application</a:t>
            </a:r>
          </a:p>
        </p:txBody>
      </p:sp>
      <p:sp>
        <p:nvSpPr>
          <p:cNvPr id="14345" name="Rectangle 12"/>
          <p:cNvSpPr>
            <a:spLocks noChangeArrowheads="1"/>
          </p:cNvSpPr>
          <p:nvPr/>
        </p:nvSpPr>
        <p:spPr bwMode="auto">
          <a:xfrm>
            <a:off x="5638800" y="4800600"/>
            <a:ext cx="1524000" cy="457200"/>
          </a:xfrm>
          <a:prstGeom prst="rect">
            <a:avLst/>
          </a:prstGeom>
          <a:solidFill>
            <a:schemeClr val="accent1"/>
          </a:solidFill>
          <a:ln w="9525">
            <a:solidFill>
              <a:schemeClr val="tx1"/>
            </a:solidFill>
            <a:miter lim="800000"/>
            <a:headEnd/>
            <a:tailEnd/>
          </a:ln>
        </p:spPr>
        <p:txBody>
          <a:bodyPr wrap="none" anchor="ctr"/>
          <a:lstStyle/>
          <a:p>
            <a:pPr algn="ctr"/>
            <a:r>
              <a:rPr lang="en-US"/>
              <a:t>Database</a:t>
            </a:r>
          </a:p>
        </p:txBody>
      </p:sp>
      <p:sp>
        <p:nvSpPr>
          <p:cNvPr id="14346" name="Line 13"/>
          <p:cNvSpPr>
            <a:spLocks noChangeShapeType="1"/>
          </p:cNvSpPr>
          <p:nvPr/>
        </p:nvSpPr>
        <p:spPr bwMode="auto">
          <a:xfrm>
            <a:off x="3733800" y="4876800"/>
            <a:ext cx="1828800" cy="0"/>
          </a:xfrm>
          <a:prstGeom prst="line">
            <a:avLst/>
          </a:prstGeom>
          <a:noFill/>
          <a:ln w="9525">
            <a:solidFill>
              <a:schemeClr val="tx1"/>
            </a:solidFill>
            <a:round/>
            <a:headEnd/>
            <a:tailEnd type="triangle" w="med" len="med"/>
          </a:ln>
        </p:spPr>
        <p:txBody>
          <a:bodyPr/>
          <a:lstStyle/>
          <a:p>
            <a:endParaRPr lang="en-US"/>
          </a:p>
        </p:txBody>
      </p:sp>
      <p:sp>
        <p:nvSpPr>
          <p:cNvPr id="14347" name="Text Box 14"/>
          <p:cNvSpPr txBox="1">
            <a:spLocks noChangeArrowheads="1"/>
          </p:cNvSpPr>
          <p:nvPr/>
        </p:nvSpPr>
        <p:spPr bwMode="auto">
          <a:xfrm>
            <a:off x="3886200" y="4510088"/>
            <a:ext cx="1543050" cy="366712"/>
          </a:xfrm>
          <a:prstGeom prst="rect">
            <a:avLst/>
          </a:prstGeom>
          <a:noFill/>
          <a:ln w="9525">
            <a:noFill/>
            <a:miter lim="800000"/>
            <a:headEnd/>
            <a:tailEnd/>
          </a:ln>
        </p:spPr>
        <p:txBody>
          <a:bodyPr wrap="none">
            <a:spAutoFit/>
          </a:bodyPr>
          <a:lstStyle/>
          <a:p>
            <a:r>
              <a:rPr lang="en-US"/>
              <a:t>Request data</a:t>
            </a:r>
          </a:p>
        </p:txBody>
      </p:sp>
      <p:sp>
        <p:nvSpPr>
          <p:cNvPr id="14348" name="Line 15"/>
          <p:cNvSpPr>
            <a:spLocks noChangeShapeType="1"/>
          </p:cNvSpPr>
          <p:nvPr/>
        </p:nvSpPr>
        <p:spPr bwMode="auto">
          <a:xfrm flipH="1">
            <a:off x="3733800" y="5105400"/>
            <a:ext cx="1828800" cy="0"/>
          </a:xfrm>
          <a:prstGeom prst="line">
            <a:avLst/>
          </a:prstGeom>
          <a:noFill/>
          <a:ln w="9525">
            <a:solidFill>
              <a:schemeClr val="tx1"/>
            </a:solidFill>
            <a:round/>
            <a:headEnd/>
            <a:tailEnd type="triangle" w="med" len="med"/>
          </a:ln>
        </p:spPr>
        <p:txBody>
          <a:bodyPr/>
          <a:lstStyle/>
          <a:p>
            <a:endParaRPr lang="en-US"/>
          </a:p>
        </p:txBody>
      </p:sp>
      <p:sp>
        <p:nvSpPr>
          <p:cNvPr id="14349" name="Text Box 16"/>
          <p:cNvSpPr txBox="1">
            <a:spLocks noChangeArrowheads="1"/>
          </p:cNvSpPr>
          <p:nvPr/>
        </p:nvSpPr>
        <p:spPr bwMode="auto">
          <a:xfrm>
            <a:off x="4032250" y="5065713"/>
            <a:ext cx="1225550" cy="366712"/>
          </a:xfrm>
          <a:prstGeom prst="rect">
            <a:avLst/>
          </a:prstGeom>
          <a:noFill/>
          <a:ln w="9525">
            <a:noFill/>
            <a:miter lim="800000"/>
            <a:headEnd/>
            <a:tailEnd/>
          </a:ln>
        </p:spPr>
        <p:txBody>
          <a:bodyPr wrap="none">
            <a:spAutoFit/>
          </a:bodyPr>
          <a:lstStyle/>
          <a:p>
            <a:r>
              <a:rPr lang="en-US"/>
              <a:t>Send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a:bodyPr>
          <a:lstStyle/>
          <a:p>
            <a:pPr eaLnBrk="1" hangingPunct="1"/>
            <a:r>
              <a:rPr lang="en-US" sz="1800" smtClean="0"/>
              <a:t>By making reference to the application model shown below , list and explain at least two problems that might arise when converting a 1980 s mainframe legacy system for insurance policy processing to a client-server architecture</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15362" name="Slide Number Placeholder 5"/>
          <p:cNvSpPr>
            <a:spLocks noGrp="1"/>
          </p:cNvSpPr>
          <p:nvPr>
            <p:ph type="sldNum" sz="quarter" idx="12"/>
          </p:nvPr>
        </p:nvSpPr>
        <p:spPr>
          <a:noFill/>
        </p:spPr>
        <p:txBody>
          <a:bodyPr>
            <a:normAutofit fontScale="85000" lnSpcReduction="20000"/>
          </a:bodyPr>
          <a:lstStyle/>
          <a:p>
            <a:fld id="{3B69308C-1759-489F-AB91-4955A8977704}" type="slidenum">
              <a:rPr lang="en-US" smtClean="0">
                <a:latin typeface="Arial" charset="0"/>
              </a:rPr>
              <a:pPr/>
              <a:t>13</a:t>
            </a:fld>
            <a:endParaRPr lang="en-US" smtClean="0">
              <a:latin typeface="Arial" charset="0"/>
            </a:endParaRPr>
          </a:p>
        </p:txBody>
      </p:sp>
      <p:sp>
        <p:nvSpPr>
          <p:cNvPr id="15364" name="Rectangle 3"/>
          <p:cNvSpPr>
            <a:spLocks noGrp="1" noChangeArrowheads="1"/>
          </p:cNvSpPr>
          <p:nvPr>
            <p:ph sz="quarter" idx="1"/>
          </p:nvPr>
        </p:nvSpPr>
        <p:spPr/>
        <p:txBody>
          <a:bodyPr>
            <a:normAutofit/>
          </a:bodyPr>
          <a:lstStyle/>
          <a:p>
            <a:pPr eaLnBrk="1" hangingPunct="1">
              <a:lnSpc>
                <a:spcPct val="90000"/>
              </a:lnSpc>
            </a:pPr>
            <a:r>
              <a:rPr lang="en-US" sz="2600" smtClean="0"/>
              <a:t>Lack of system documentation and obsolete system that is not used anymore might bring a problem to understand the program flow.</a:t>
            </a:r>
          </a:p>
          <a:p>
            <a:pPr eaLnBrk="1" hangingPunct="1">
              <a:lnSpc>
                <a:spcPct val="90000"/>
              </a:lnSpc>
            </a:pPr>
            <a:r>
              <a:rPr lang="en-US" sz="2600" smtClean="0"/>
              <a:t>Client-server application needs to define which function for application processing or data management to be separately reside in client or server respectfully. Lack of function clarity might cause difficult to effectively design the system architecture.</a:t>
            </a:r>
          </a:p>
          <a:p>
            <a:pPr eaLnBrk="1" hangingPunct="1">
              <a:lnSpc>
                <a:spcPct val="90000"/>
              </a:lnSpc>
            </a:pPr>
            <a:r>
              <a:rPr lang="en-US" sz="2600" smtClean="0"/>
              <a:t>Presentation layer might mixed up in the other layer which may difficult to edit the presentation layer globally. (Different presentation for different function)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lang="en-US" sz="2400" smtClean="0"/>
              <a:t>Modify below to show the generic architecture of a presentation system. Base your design on the</a:t>
            </a:r>
            <a:br>
              <a:rPr lang="en-US" sz="2400" smtClean="0"/>
            </a:br>
            <a:r>
              <a:rPr lang="en-US" sz="2400" smtClean="0"/>
              <a:t>features of any spreadsheet system that you have used.</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16386" name="Slide Number Placeholder 5"/>
          <p:cNvSpPr>
            <a:spLocks noGrp="1"/>
          </p:cNvSpPr>
          <p:nvPr>
            <p:ph type="sldNum" sz="quarter" idx="12"/>
          </p:nvPr>
        </p:nvSpPr>
        <p:spPr>
          <a:noFill/>
        </p:spPr>
        <p:txBody>
          <a:bodyPr>
            <a:normAutofit fontScale="85000" lnSpcReduction="20000"/>
          </a:bodyPr>
          <a:lstStyle/>
          <a:p>
            <a:fld id="{18FA86A4-EE71-4F60-B8EB-9E8A11350A07}" type="slidenum">
              <a:rPr lang="en-US" smtClean="0">
                <a:latin typeface="Arial" charset="0"/>
              </a:rPr>
              <a:pPr/>
              <a:t>14</a:t>
            </a:fld>
            <a:endParaRPr lang="en-US" smtClean="0">
              <a:latin typeface="Arial" charset="0"/>
            </a:endParaRPr>
          </a:p>
        </p:txBody>
      </p:sp>
      <p:pic>
        <p:nvPicPr>
          <p:cNvPr id="16388" name="Picture 4"/>
          <p:cNvPicPr>
            <a:picLocks noGrp="1" noChangeAspect="1" noChangeArrowheads="1"/>
          </p:cNvPicPr>
          <p:nvPr>
            <p:ph sz="quarter" idx="1"/>
          </p:nvPr>
        </p:nvPicPr>
        <p:blipFill>
          <a:blip r:embed="rId3" cstate="print"/>
          <a:stretch>
            <a:fillRect/>
          </a:stretch>
        </p:blipFill>
        <p:spPr>
          <a:xfrm>
            <a:off x="1750539" y="1600200"/>
            <a:ext cx="5877872" cy="4495800"/>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sz="1400" smtClean="0"/>
              <a:t>*Using UML graphical notation for object classes , design the following object classes identifying</a:t>
            </a:r>
            <a:br>
              <a:rPr lang="en-US" sz="1400" smtClean="0"/>
            </a:br>
            <a:r>
              <a:rPr lang="en-US" sz="1400" smtClean="0"/>
              <a:t>attributes and operations. User your own experience to decide on the attributes and operations that should</a:t>
            </a:r>
            <a:br>
              <a:rPr lang="en-US" sz="1400" smtClean="0"/>
            </a:br>
            <a:r>
              <a:rPr lang="en-US" sz="1400" smtClean="0"/>
              <a:t>be associated with theses objects:</a:t>
            </a:r>
          </a:p>
        </p:txBody>
      </p:sp>
      <p:sp>
        <p:nvSpPr>
          <p:cNvPr id="6" name="Footer Placeholder 5"/>
          <p:cNvSpPr>
            <a:spLocks noGrp="1"/>
          </p:cNvSpPr>
          <p:nvPr>
            <p:ph type="ftr" sz="quarter" idx="11"/>
          </p:nvPr>
        </p:nvSpPr>
        <p:spPr/>
        <p:txBody>
          <a:bodyPr/>
          <a:lstStyle/>
          <a:p>
            <a:pPr>
              <a:defRPr/>
            </a:pPr>
            <a:r>
              <a:rPr lang="en-US" smtClean="0"/>
              <a:t>by Souza</a:t>
            </a:r>
            <a:endParaRPr lang="en-US"/>
          </a:p>
        </p:txBody>
      </p:sp>
      <p:sp>
        <p:nvSpPr>
          <p:cNvPr id="17410" name="Slide Number Placeholder 5"/>
          <p:cNvSpPr>
            <a:spLocks noGrp="1"/>
          </p:cNvSpPr>
          <p:nvPr>
            <p:ph type="sldNum" sz="quarter" idx="12"/>
          </p:nvPr>
        </p:nvSpPr>
        <p:spPr>
          <a:noFill/>
        </p:spPr>
        <p:txBody>
          <a:bodyPr>
            <a:normAutofit fontScale="85000" lnSpcReduction="20000"/>
          </a:bodyPr>
          <a:lstStyle/>
          <a:p>
            <a:fld id="{AC6688CA-EB22-4E82-8DE7-63CDF24F7A04}" type="slidenum">
              <a:rPr lang="en-US" smtClean="0">
                <a:latin typeface="Arial" charset="0"/>
              </a:rPr>
              <a:pPr/>
              <a:t>15</a:t>
            </a:fld>
            <a:endParaRPr lang="en-US" smtClean="0">
              <a:latin typeface="Arial" charset="0"/>
            </a:endParaRPr>
          </a:p>
        </p:txBody>
      </p:sp>
      <p:sp>
        <p:nvSpPr>
          <p:cNvPr id="17412" name="Rectangle 3"/>
          <p:cNvSpPr>
            <a:spLocks noGrp="1" noChangeArrowheads="1"/>
          </p:cNvSpPr>
          <p:nvPr>
            <p:ph sz="quarter" idx="1"/>
          </p:nvPr>
        </p:nvSpPr>
        <p:spPr/>
        <p:txBody>
          <a:bodyPr/>
          <a:lstStyle/>
          <a:p>
            <a:pPr eaLnBrk="1" hangingPunct="1">
              <a:lnSpc>
                <a:spcPct val="80000"/>
              </a:lnSpc>
            </a:pPr>
            <a:endParaRPr lang="en-US" sz="1800" smtClean="0"/>
          </a:p>
        </p:txBody>
      </p:sp>
      <p:pic>
        <p:nvPicPr>
          <p:cNvPr id="17413" name="Picture 4"/>
          <p:cNvPicPr>
            <a:picLocks noChangeAspect="1" noChangeArrowheads="1"/>
          </p:cNvPicPr>
          <p:nvPr/>
        </p:nvPicPr>
        <p:blipFill>
          <a:blip r:embed="rId3" cstate="print"/>
          <a:srcRect/>
          <a:stretch>
            <a:fillRect/>
          </a:stretch>
        </p:blipFill>
        <p:spPr bwMode="auto">
          <a:xfrm>
            <a:off x="1676400" y="1676400"/>
            <a:ext cx="5591175" cy="44481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eaLnBrk="1" hangingPunct="1"/>
            <a:r>
              <a:rPr lang="en-US" sz="1800" smtClean="0"/>
              <a:t>*Identify the possible objects in the following systems and develop an object-oriented design for them.</a:t>
            </a:r>
            <a:br>
              <a:rPr lang="en-US" sz="1800" smtClean="0"/>
            </a:br>
            <a:r>
              <a:rPr lang="en-US" sz="1800" smtClean="0"/>
              <a:t>You may make any reasonable assumptions about the system when deriving the design.</a:t>
            </a:r>
          </a:p>
        </p:txBody>
      </p:sp>
      <p:sp>
        <p:nvSpPr>
          <p:cNvPr id="7" name="Footer Placeholder 6"/>
          <p:cNvSpPr>
            <a:spLocks noGrp="1"/>
          </p:cNvSpPr>
          <p:nvPr>
            <p:ph type="ftr" sz="quarter" idx="11"/>
          </p:nvPr>
        </p:nvSpPr>
        <p:spPr/>
        <p:txBody>
          <a:bodyPr/>
          <a:lstStyle/>
          <a:p>
            <a:pPr>
              <a:defRPr/>
            </a:pPr>
            <a:r>
              <a:rPr lang="en-US" smtClean="0"/>
              <a:t>by Souza</a:t>
            </a:r>
            <a:endParaRPr lang="en-US"/>
          </a:p>
        </p:txBody>
      </p:sp>
      <p:sp>
        <p:nvSpPr>
          <p:cNvPr id="18434" name="Slide Number Placeholder 5"/>
          <p:cNvSpPr>
            <a:spLocks noGrp="1"/>
          </p:cNvSpPr>
          <p:nvPr>
            <p:ph type="sldNum" sz="quarter" idx="12"/>
          </p:nvPr>
        </p:nvSpPr>
        <p:spPr>
          <a:noFill/>
        </p:spPr>
        <p:txBody>
          <a:bodyPr>
            <a:normAutofit fontScale="85000" lnSpcReduction="20000"/>
          </a:bodyPr>
          <a:lstStyle/>
          <a:p>
            <a:fld id="{48CB37C7-3127-4392-8FC1-DC1711C024A9}" type="slidenum">
              <a:rPr lang="en-US" smtClean="0">
                <a:latin typeface="Arial" charset="0"/>
              </a:rPr>
              <a:pPr/>
              <a:t>16</a:t>
            </a:fld>
            <a:endParaRPr lang="en-US" smtClean="0">
              <a:latin typeface="Arial" charset="0"/>
            </a:endParaRPr>
          </a:p>
        </p:txBody>
      </p:sp>
      <p:sp>
        <p:nvSpPr>
          <p:cNvPr id="18436" name="Rectangle 3"/>
          <p:cNvSpPr>
            <a:spLocks noGrp="1" noChangeArrowheads="1"/>
          </p:cNvSpPr>
          <p:nvPr>
            <p:ph sz="quarter" idx="1"/>
          </p:nvPr>
        </p:nvSpPr>
        <p:spPr/>
        <p:txBody>
          <a:bodyPr/>
          <a:lstStyle/>
          <a:p>
            <a:pPr eaLnBrk="1" hangingPunct="1"/>
            <a:endParaRPr lang="en-US" smtClean="0"/>
          </a:p>
        </p:txBody>
      </p:sp>
      <p:pic>
        <p:nvPicPr>
          <p:cNvPr id="18437" name="Picture 4"/>
          <p:cNvPicPr>
            <a:picLocks noChangeAspect="1" noChangeArrowheads="1"/>
          </p:cNvPicPr>
          <p:nvPr/>
        </p:nvPicPr>
        <p:blipFill>
          <a:blip r:embed="rId3" cstate="print"/>
          <a:srcRect/>
          <a:stretch>
            <a:fillRect/>
          </a:stretch>
        </p:blipFill>
        <p:spPr bwMode="auto">
          <a:xfrm>
            <a:off x="838200" y="1600200"/>
            <a:ext cx="3640138" cy="4552950"/>
          </a:xfrm>
          <a:prstGeom prst="rect">
            <a:avLst/>
          </a:prstGeom>
          <a:noFill/>
          <a:ln w="9525">
            <a:no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4648200" y="1752600"/>
            <a:ext cx="3990975" cy="38576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pPr eaLnBrk="1" hangingPunct="1"/>
            <a:r>
              <a:rPr lang="en-US" sz="1800" smtClean="0"/>
              <a:t>*What factors to be taken into account in the design of a menu-based interface for walk-up systems</a:t>
            </a:r>
            <a:br>
              <a:rPr lang="en-US" sz="1800" smtClean="0"/>
            </a:br>
            <a:r>
              <a:rPr lang="en-US" sz="1800" smtClean="0"/>
              <a:t>such as bank ATMs? Write your comments on the interface of an ATM that you use.</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19458" name="Slide Number Placeholder 5"/>
          <p:cNvSpPr>
            <a:spLocks noGrp="1"/>
          </p:cNvSpPr>
          <p:nvPr>
            <p:ph type="sldNum" sz="quarter" idx="12"/>
          </p:nvPr>
        </p:nvSpPr>
        <p:spPr>
          <a:noFill/>
        </p:spPr>
        <p:txBody>
          <a:bodyPr>
            <a:normAutofit fontScale="85000" lnSpcReduction="20000"/>
          </a:bodyPr>
          <a:lstStyle/>
          <a:p>
            <a:fld id="{6535DC6D-07F6-41DE-BE09-E84C4F0A7E45}" type="slidenum">
              <a:rPr lang="en-US" smtClean="0">
                <a:latin typeface="Arial" charset="0"/>
              </a:rPr>
              <a:pPr/>
              <a:t>17</a:t>
            </a:fld>
            <a:endParaRPr lang="en-US" smtClean="0">
              <a:latin typeface="Arial" charset="0"/>
            </a:endParaRPr>
          </a:p>
        </p:txBody>
      </p:sp>
      <p:sp>
        <p:nvSpPr>
          <p:cNvPr id="19460" name="Rectangle 3"/>
          <p:cNvSpPr>
            <a:spLocks noGrp="1" noChangeArrowheads="1"/>
          </p:cNvSpPr>
          <p:nvPr>
            <p:ph sz="quarter" idx="1"/>
          </p:nvPr>
        </p:nvSpPr>
        <p:spPr/>
        <p:txBody>
          <a:bodyPr>
            <a:normAutofit lnSpcReduction="10000"/>
          </a:bodyPr>
          <a:lstStyle/>
          <a:p>
            <a:pPr eaLnBrk="1" hangingPunct="1">
              <a:lnSpc>
                <a:spcPct val="80000"/>
              </a:lnSpc>
              <a:buFontTx/>
              <a:buNone/>
            </a:pPr>
            <a:r>
              <a:rPr lang="en-US" sz="1500" smtClean="0">
                <a:solidFill>
                  <a:srgbClr val="000000"/>
                </a:solidFill>
              </a:rPr>
              <a:t>Factors to be taken into account when designing 'walk up and use' systems are: </a:t>
            </a:r>
          </a:p>
          <a:p>
            <a:pPr eaLnBrk="1" hangingPunct="1">
              <a:lnSpc>
                <a:spcPct val="80000"/>
              </a:lnSpc>
              <a:buFontTx/>
              <a:buAutoNum type="arabicPeriod"/>
            </a:pPr>
            <a:r>
              <a:rPr lang="en-US" sz="1500" smtClean="0">
                <a:solidFill>
                  <a:srgbClr val="000000"/>
                </a:solidFill>
              </a:rPr>
              <a:t>System users may be infirm, or disabled so will not be able to respond quickly to requests. </a:t>
            </a:r>
          </a:p>
          <a:p>
            <a:pPr eaLnBrk="1" hangingPunct="1">
              <a:lnSpc>
                <a:spcPct val="80000"/>
              </a:lnSpc>
              <a:buFontTx/>
              <a:buAutoNum type="arabicPeriod" startAt="2"/>
            </a:pPr>
            <a:r>
              <a:rPr lang="en-US" sz="1500" smtClean="0">
                <a:solidFill>
                  <a:srgbClr val="000000"/>
                </a:solidFill>
              </a:rPr>
              <a:t>Users may not be able to speak the native language of the country where the machine is installed. </a:t>
            </a:r>
          </a:p>
          <a:p>
            <a:pPr eaLnBrk="1" hangingPunct="1">
              <a:lnSpc>
                <a:spcPct val="80000"/>
              </a:lnSpc>
              <a:buFontTx/>
              <a:buAutoNum type="arabicPeriod" startAt="3"/>
            </a:pPr>
            <a:r>
              <a:rPr lang="en-US" sz="1500" smtClean="0">
                <a:solidFill>
                  <a:srgbClr val="000000"/>
                </a:solidFill>
              </a:rPr>
              <a:t>ystem users may be completely unfamiliar with technology and may make almost any kind of error in using the machine. The interface must minimise the number of possible errors and must be resilient to any possible error. </a:t>
            </a:r>
          </a:p>
          <a:p>
            <a:pPr eaLnBrk="1" hangingPunct="1">
              <a:lnSpc>
                <a:spcPct val="80000"/>
              </a:lnSpc>
              <a:buFontTx/>
              <a:buAutoNum type="arabicPeriod" startAt="4"/>
            </a:pPr>
            <a:r>
              <a:rPr lang="en-US" sz="1500" smtClean="0">
                <a:solidFill>
                  <a:srgbClr val="000000"/>
                </a:solidFill>
              </a:rPr>
              <a:t>Some system users are likely to be intimidated by many options. On the other hand, as users gain familiarity with the system, they may expect to use it for a wider range of banking services. </a:t>
            </a:r>
          </a:p>
          <a:p>
            <a:pPr eaLnBrk="1" hangingPunct="1">
              <a:lnSpc>
                <a:spcPct val="80000"/>
              </a:lnSpc>
              <a:buFontTx/>
              <a:buAutoNum type="arabicPeriod" startAt="5"/>
            </a:pPr>
            <a:r>
              <a:rPr lang="en-US" sz="1500" smtClean="0">
                <a:solidFill>
                  <a:srgbClr val="000000"/>
                </a:solidFill>
              </a:rPr>
              <a:t>Different people may understand the meaning of icons in different ways. </a:t>
            </a:r>
          </a:p>
          <a:p>
            <a:pPr eaLnBrk="1" hangingPunct="1">
              <a:lnSpc>
                <a:spcPct val="80000"/>
              </a:lnSpc>
              <a:buFontTx/>
              <a:buAutoNum type="arabicPeriod" startAt="6"/>
            </a:pPr>
            <a:r>
              <a:rPr lang="en-US" sz="1500" smtClean="0">
                <a:solidFill>
                  <a:srgbClr val="000000"/>
                </a:solidFill>
              </a:rPr>
              <a:t>If the system has navigation options, users are almost certain to become lost. </a:t>
            </a:r>
          </a:p>
          <a:p>
            <a:pPr eaLnBrk="1" hangingPunct="1">
              <a:lnSpc>
                <a:spcPct val="80000"/>
              </a:lnSpc>
              <a:buFontTx/>
              <a:buAutoNum type="arabicPeriod" startAt="7"/>
            </a:pPr>
            <a:r>
              <a:rPr lang="en-US" sz="1500" smtClean="0">
                <a:solidFill>
                  <a:srgbClr val="000000"/>
                </a:solidFill>
              </a:rPr>
              <a:t>Most users will want to use the system for very simple functions (e.g. withdraw cash from an ATM) and will want to do this as quickly as possible. </a:t>
            </a:r>
          </a:p>
          <a:p>
            <a:pPr eaLnBrk="1" hangingPunct="1">
              <a:lnSpc>
                <a:spcPct val="80000"/>
              </a:lnSpc>
              <a:buFontTx/>
              <a:buNone/>
            </a:pPr>
            <a:r>
              <a:rPr lang="en-US" sz="1500" smtClean="0">
                <a:solidFill>
                  <a:srgbClr val="000000"/>
                </a:solidFill>
              </a:rPr>
              <a:t>There are many different ATM interfaces so each must be considered separately. Some example problems are: </a:t>
            </a:r>
          </a:p>
          <a:p>
            <a:pPr eaLnBrk="1" hangingPunct="1">
              <a:lnSpc>
                <a:spcPct val="80000"/>
              </a:lnSpc>
            </a:pPr>
            <a:r>
              <a:rPr lang="en-US" sz="1500" smtClean="0">
                <a:solidFill>
                  <a:srgbClr val="000000"/>
                </a:solidFill>
              </a:rPr>
              <a:t>When is it possible to cancel a transaction? What happens when I do so? What will I have to re-input if I restart the transaction? </a:t>
            </a:r>
          </a:p>
          <a:p>
            <a:pPr eaLnBrk="1" hangingPunct="1">
              <a:lnSpc>
                <a:spcPct val="80000"/>
              </a:lnSpc>
            </a:pPr>
            <a:r>
              <a:rPr lang="en-US" sz="1500" smtClean="0">
                <a:solidFill>
                  <a:srgbClr val="000000"/>
                </a:solidFill>
              </a:rPr>
              <a:t>There is not usually any way of saying give me the maximum amount of money I may withdraw today. </a:t>
            </a:r>
          </a:p>
          <a:p>
            <a:pPr eaLnBrk="1" hangingPunct="1">
              <a:lnSpc>
                <a:spcPct val="80000"/>
              </a:lnSpc>
            </a:pPr>
            <a:r>
              <a:rPr lang="en-US" sz="1500" smtClean="0">
                <a:solidFill>
                  <a:srgbClr val="000000"/>
                </a:solidFill>
              </a:rPr>
              <a:t>Some machines only support single transactions - there is no way of saying I will be making several transactions and the same validation process is applicable to all of them.</a:t>
            </a:r>
            <a:r>
              <a:rPr lang="en-US" sz="800" smtClean="0">
                <a:solidFill>
                  <a:srgbClr val="000000"/>
                </a:solidFill>
              </a:rPr>
              <a:t> </a:t>
            </a:r>
          </a:p>
          <a:p>
            <a:pPr eaLnBrk="1" hangingPunct="1">
              <a:lnSpc>
                <a:spcPct val="80000"/>
              </a:lnSpc>
            </a:pPr>
            <a:endParaRPr lang="en-US" sz="8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sz="2400" smtClean="0"/>
              <a:t>Discuss whether it is ethical to instrument software to monitor its use without telling end users that their</a:t>
            </a:r>
            <a:br>
              <a:rPr lang="en-US" sz="2400" smtClean="0"/>
            </a:br>
            <a:r>
              <a:rPr lang="en-US" sz="2400" smtClean="0"/>
              <a:t>work is being monitored.</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20482" name="Slide Number Placeholder 5"/>
          <p:cNvSpPr>
            <a:spLocks noGrp="1"/>
          </p:cNvSpPr>
          <p:nvPr>
            <p:ph type="sldNum" sz="quarter" idx="12"/>
          </p:nvPr>
        </p:nvSpPr>
        <p:spPr>
          <a:noFill/>
        </p:spPr>
        <p:txBody>
          <a:bodyPr>
            <a:normAutofit fontScale="85000" lnSpcReduction="20000"/>
          </a:bodyPr>
          <a:lstStyle/>
          <a:p>
            <a:fld id="{05995123-FF17-4706-8A60-1CEEB7D48E0E}" type="slidenum">
              <a:rPr lang="en-US" smtClean="0">
                <a:latin typeface="Arial" charset="0"/>
              </a:rPr>
              <a:pPr/>
              <a:t>18</a:t>
            </a:fld>
            <a:endParaRPr lang="en-US" smtClean="0">
              <a:latin typeface="Arial" charset="0"/>
            </a:endParaRPr>
          </a:p>
        </p:txBody>
      </p:sp>
      <p:sp>
        <p:nvSpPr>
          <p:cNvPr id="20484" name="Rectangle 3"/>
          <p:cNvSpPr>
            <a:spLocks noGrp="1" noChangeArrowheads="1"/>
          </p:cNvSpPr>
          <p:nvPr>
            <p:ph sz="quarter" idx="1"/>
          </p:nvPr>
        </p:nvSpPr>
        <p:spPr/>
        <p:txBody>
          <a:bodyPr/>
          <a:lstStyle/>
          <a:p>
            <a:pPr eaLnBrk="1" hangingPunct="1">
              <a:lnSpc>
                <a:spcPct val="90000"/>
              </a:lnSpc>
            </a:pPr>
            <a:r>
              <a:rPr lang="en-US" sz="2800" smtClean="0"/>
              <a:t>To design a software to monitor the work of individual is ethical since critical-system is concerned about failures. Every action of individual have to observed to detect any anomaly or error and it is functional as a black box to investigate accident causes.</a:t>
            </a:r>
          </a:p>
          <a:p>
            <a:pPr eaLnBrk="1" hangingPunct="1">
              <a:lnSpc>
                <a:spcPct val="90000"/>
              </a:lnSpc>
            </a:pPr>
            <a:r>
              <a:rPr lang="en-US" sz="2800" smtClean="0"/>
              <a:t>However, not telling the workers that they are being watched is unethical since they deserve to know what’s going on in the company. It violates the human rights to obtain information they deserve to know.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z="2000" smtClean="0"/>
              <a:t>Explain why the rapid delivery and development of new system is often more important to business than the detailed functionality of theses systems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21506" name="Slide Number Placeholder 5"/>
          <p:cNvSpPr>
            <a:spLocks noGrp="1"/>
          </p:cNvSpPr>
          <p:nvPr>
            <p:ph type="sldNum" sz="quarter" idx="12"/>
          </p:nvPr>
        </p:nvSpPr>
        <p:spPr>
          <a:noFill/>
        </p:spPr>
        <p:txBody>
          <a:bodyPr>
            <a:normAutofit fontScale="85000" lnSpcReduction="20000"/>
          </a:bodyPr>
          <a:lstStyle/>
          <a:p>
            <a:fld id="{8B6E813D-48AF-473A-8865-CB7014DC6132}" type="slidenum">
              <a:rPr lang="en-US" smtClean="0">
                <a:latin typeface="Arial" charset="0"/>
              </a:rPr>
              <a:pPr/>
              <a:t>19</a:t>
            </a:fld>
            <a:endParaRPr lang="en-US" smtClean="0">
              <a:latin typeface="Arial" charset="0"/>
            </a:endParaRPr>
          </a:p>
        </p:txBody>
      </p:sp>
      <p:sp>
        <p:nvSpPr>
          <p:cNvPr id="21508" name="Rectangle 3"/>
          <p:cNvSpPr>
            <a:spLocks noGrp="1" noChangeArrowheads="1"/>
          </p:cNvSpPr>
          <p:nvPr>
            <p:ph sz="quarter" idx="1"/>
          </p:nvPr>
        </p:nvSpPr>
        <p:spPr/>
        <p:txBody>
          <a:bodyPr>
            <a:normAutofit/>
          </a:bodyPr>
          <a:lstStyle/>
          <a:p>
            <a:pPr eaLnBrk="1" hangingPunct="1">
              <a:lnSpc>
                <a:spcPct val="90000"/>
              </a:lnSpc>
            </a:pPr>
            <a:r>
              <a:rPr lang="en-US" sz="2800" smtClean="0"/>
              <a:t>Rapid delivery focuses on the delivery of the system. It is good for a system that is required to show the result of the system.</a:t>
            </a:r>
          </a:p>
          <a:p>
            <a:pPr eaLnBrk="1" hangingPunct="1">
              <a:lnSpc>
                <a:spcPct val="90000"/>
              </a:lnSpc>
            </a:pPr>
            <a:r>
              <a:rPr lang="en-US" sz="2800" smtClean="0"/>
              <a:t>It is good for business since the system can be used early if the essential functionality is available and be later improved as the user requirements change. Rapid  delivery can make profit swiftly.</a:t>
            </a:r>
          </a:p>
          <a:p>
            <a:pPr eaLnBrk="1" hangingPunct="1">
              <a:lnSpc>
                <a:spcPct val="90000"/>
              </a:lnSpc>
            </a:pPr>
            <a:r>
              <a:rPr lang="en-US" sz="2800" smtClean="0"/>
              <a:t>However, rapid delivery is not good for critical-system development since the delivery of the system needs to be perfect and without failures.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normAutofit fontScale="90000"/>
          </a:bodyPr>
          <a:lstStyle/>
          <a:p>
            <a:pPr eaLnBrk="1" hangingPunct="1"/>
            <a:r>
              <a:rPr lang="en-US" sz="2000" smtClean="0"/>
              <a:t>Explain why interface testing is necessary even when individual components have been extensively validated through component testing and program inspections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4098" name="Slide Number Placeholder 5"/>
          <p:cNvSpPr>
            <a:spLocks noGrp="1"/>
          </p:cNvSpPr>
          <p:nvPr>
            <p:ph type="sldNum" sz="quarter" idx="12"/>
          </p:nvPr>
        </p:nvSpPr>
        <p:spPr>
          <a:noFill/>
        </p:spPr>
        <p:txBody>
          <a:bodyPr>
            <a:normAutofit fontScale="85000" lnSpcReduction="20000"/>
          </a:bodyPr>
          <a:lstStyle/>
          <a:p>
            <a:fld id="{2957E317-ED29-437D-A4A8-D5DABB33D3E4}" type="slidenum">
              <a:rPr lang="en-US" smtClean="0">
                <a:latin typeface="Arial" charset="0"/>
              </a:rPr>
              <a:pPr/>
              <a:t>2</a:t>
            </a:fld>
            <a:endParaRPr lang="en-US" smtClean="0">
              <a:latin typeface="Arial" charset="0"/>
            </a:endParaRPr>
          </a:p>
        </p:txBody>
      </p:sp>
      <p:sp>
        <p:nvSpPr>
          <p:cNvPr id="4100" name="Rectangle 3"/>
          <p:cNvSpPr>
            <a:spLocks noGrp="1" noChangeArrowheads="1"/>
          </p:cNvSpPr>
          <p:nvPr>
            <p:ph sz="quarter" idx="1"/>
          </p:nvPr>
        </p:nvSpPr>
        <p:spPr/>
        <p:txBody>
          <a:bodyPr/>
          <a:lstStyle/>
          <a:p>
            <a:pPr eaLnBrk="1" hangingPunct="1">
              <a:lnSpc>
                <a:spcPct val="90000"/>
              </a:lnSpc>
            </a:pPr>
            <a:r>
              <a:rPr lang="en-US" smtClean="0"/>
              <a:t>Interface testing can observe the interaction between components in a system.</a:t>
            </a:r>
          </a:p>
          <a:p>
            <a:pPr eaLnBrk="1" hangingPunct="1">
              <a:lnSpc>
                <a:spcPct val="90000"/>
              </a:lnSpc>
            </a:pPr>
            <a:r>
              <a:rPr lang="en-US" smtClean="0"/>
              <a:t>There is a necessity to observe the error in a particular critical area such as </a:t>
            </a:r>
            <a:r>
              <a:rPr lang="en-US" i="1" smtClean="0"/>
              <a:t>parameter interfaces</a:t>
            </a:r>
            <a:r>
              <a:rPr lang="en-US" smtClean="0"/>
              <a:t>, </a:t>
            </a:r>
            <a:r>
              <a:rPr lang="en-US" i="1" smtClean="0"/>
              <a:t>shared memory interfaces</a:t>
            </a:r>
            <a:r>
              <a:rPr lang="en-US" smtClean="0"/>
              <a:t>, </a:t>
            </a:r>
            <a:r>
              <a:rPr lang="en-US" i="1" smtClean="0"/>
              <a:t>procedural interfaces</a:t>
            </a:r>
            <a:r>
              <a:rPr lang="en-US" smtClean="0"/>
              <a:t>, and </a:t>
            </a:r>
            <a:r>
              <a:rPr lang="en-US" i="1" smtClean="0"/>
              <a:t>message passing interfaces</a:t>
            </a:r>
            <a:r>
              <a:rPr lang="en-US" smtClean="0"/>
              <a:t> which component testing can’t detect these error.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z="1800" smtClean="0"/>
              <a:t>Extreme programming express user requirements as stories, with each story written on a card. List and explain at least two respectively, advantages and disadvantages of this approach to requirements description.</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22530" name="Slide Number Placeholder 5"/>
          <p:cNvSpPr>
            <a:spLocks noGrp="1"/>
          </p:cNvSpPr>
          <p:nvPr>
            <p:ph type="sldNum" sz="quarter" idx="12"/>
          </p:nvPr>
        </p:nvSpPr>
        <p:spPr>
          <a:noFill/>
        </p:spPr>
        <p:txBody>
          <a:bodyPr>
            <a:normAutofit fontScale="85000" lnSpcReduction="20000"/>
          </a:bodyPr>
          <a:lstStyle/>
          <a:p>
            <a:fld id="{5963E57C-EA06-40B8-A712-C51D65E98C71}" type="slidenum">
              <a:rPr lang="en-US" smtClean="0">
                <a:latin typeface="Arial" charset="0"/>
              </a:rPr>
              <a:pPr/>
              <a:t>20</a:t>
            </a:fld>
            <a:endParaRPr lang="en-US" smtClean="0">
              <a:latin typeface="Arial" charset="0"/>
            </a:endParaRPr>
          </a:p>
        </p:txBody>
      </p:sp>
      <p:sp>
        <p:nvSpPr>
          <p:cNvPr id="22532" name="Rectangle 3"/>
          <p:cNvSpPr>
            <a:spLocks noGrp="1" noChangeArrowheads="1"/>
          </p:cNvSpPr>
          <p:nvPr>
            <p:ph sz="quarter" idx="1"/>
          </p:nvPr>
        </p:nvSpPr>
        <p:spPr/>
        <p:txBody>
          <a:bodyPr/>
          <a:lstStyle/>
          <a:p>
            <a:pPr eaLnBrk="1" hangingPunct="1">
              <a:lnSpc>
                <a:spcPct val="90000"/>
              </a:lnSpc>
            </a:pPr>
            <a:r>
              <a:rPr lang="en-US" sz="2400" smtClean="0"/>
              <a:t>Advantages</a:t>
            </a:r>
          </a:p>
          <a:p>
            <a:pPr lvl="1" eaLnBrk="1" hangingPunct="1">
              <a:lnSpc>
                <a:spcPct val="90000"/>
              </a:lnSpc>
            </a:pPr>
            <a:r>
              <a:rPr lang="en-US" sz="2000" smtClean="0"/>
              <a:t>Scenarios cope with most of common operation. It is easy to identify what type of operation that is required in the user’s stories. (Just look for the verb in the scenario cards)</a:t>
            </a:r>
          </a:p>
          <a:p>
            <a:pPr lvl="1" eaLnBrk="1" hangingPunct="1">
              <a:lnSpc>
                <a:spcPct val="90000"/>
              </a:lnSpc>
            </a:pPr>
            <a:r>
              <a:rPr lang="en-US" sz="2000" smtClean="0"/>
              <a:t>Customer focus in the scenario card increase the chance that the software produced will actually meet the needs of the users</a:t>
            </a:r>
          </a:p>
          <a:p>
            <a:pPr eaLnBrk="1" hangingPunct="1">
              <a:lnSpc>
                <a:spcPct val="90000"/>
              </a:lnSpc>
            </a:pPr>
            <a:r>
              <a:rPr lang="en-US" sz="2400" smtClean="0"/>
              <a:t>Disadvantages</a:t>
            </a:r>
          </a:p>
          <a:p>
            <a:pPr lvl="1" eaLnBrk="1" hangingPunct="1">
              <a:lnSpc>
                <a:spcPct val="90000"/>
              </a:lnSpc>
            </a:pPr>
            <a:r>
              <a:rPr lang="en-US" sz="2000" smtClean="0"/>
              <a:t>Using scenarios on a card can bring to a function overlooked or omission which can be a time-consuming process to complete the system</a:t>
            </a:r>
          </a:p>
          <a:p>
            <a:pPr lvl="1" eaLnBrk="1" hangingPunct="1">
              <a:lnSpc>
                <a:spcPct val="90000"/>
              </a:lnSpc>
            </a:pPr>
            <a:r>
              <a:rPr lang="en-US" sz="2000" smtClean="0"/>
              <a:t>Two different scenarios can lead to the same function as it will be conflicted each other. Crossing out redundant scenarios can be a cumbersome tasks.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fontScale="90000"/>
          </a:bodyPr>
          <a:lstStyle/>
          <a:p>
            <a:pPr eaLnBrk="1" hangingPunct="1"/>
            <a:r>
              <a:rPr lang="en-US" sz="2000" smtClean="0"/>
              <a:t>Suggest at least two reasons why the productivity rate of programmers working as a pair is roughly the same as two programmers working individually.</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23554" name="Slide Number Placeholder 5"/>
          <p:cNvSpPr>
            <a:spLocks noGrp="1"/>
          </p:cNvSpPr>
          <p:nvPr>
            <p:ph type="sldNum" sz="quarter" idx="12"/>
          </p:nvPr>
        </p:nvSpPr>
        <p:spPr>
          <a:noFill/>
        </p:spPr>
        <p:txBody>
          <a:bodyPr>
            <a:normAutofit fontScale="85000" lnSpcReduction="20000"/>
          </a:bodyPr>
          <a:lstStyle/>
          <a:p>
            <a:fld id="{BC2EE891-BDE6-411F-952F-7100AC4DCE50}" type="slidenum">
              <a:rPr lang="en-US" smtClean="0">
                <a:latin typeface="Arial" charset="0"/>
              </a:rPr>
              <a:pPr/>
              <a:t>21</a:t>
            </a:fld>
            <a:endParaRPr lang="en-US" smtClean="0">
              <a:latin typeface="Arial" charset="0"/>
            </a:endParaRPr>
          </a:p>
        </p:txBody>
      </p:sp>
      <p:sp>
        <p:nvSpPr>
          <p:cNvPr id="23556" name="Rectangle 3"/>
          <p:cNvSpPr>
            <a:spLocks noGrp="1" noChangeArrowheads="1"/>
          </p:cNvSpPr>
          <p:nvPr>
            <p:ph sz="quarter" idx="1"/>
          </p:nvPr>
        </p:nvSpPr>
        <p:spPr/>
        <p:txBody>
          <a:bodyPr/>
          <a:lstStyle/>
          <a:p>
            <a:pPr eaLnBrk="1" hangingPunct="1">
              <a:lnSpc>
                <a:spcPct val="90000"/>
              </a:lnSpc>
            </a:pPr>
            <a:r>
              <a:rPr lang="en-US" sz="2400" smtClean="0"/>
              <a:t>Continuous reviewing of the program by two different individuals is more effective than one individual which may be bias and undetectable. Pair programming makes the code less defective.</a:t>
            </a:r>
          </a:p>
          <a:p>
            <a:pPr eaLnBrk="1" hangingPunct="1">
              <a:lnSpc>
                <a:spcPct val="90000"/>
              </a:lnSpc>
            </a:pPr>
            <a:r>
              <a:rPr lang="en-US" sz="2400" smtClean="0"/>
              <a:t>Encourages refactoring. The code is prone to be edited and enhanced to increase effectiveness and testing the code will outputted in a non-biased result.</a:t>
            </a:r>
          </a:p>
          <a:p>
            <a:pPr eaLnBrk="1" hangingPunct="1">
              <a:lnSpc>
                <a:spcPct val="90000"/>
              </a:lnSpc>
            </a:pPr>
            <a:r>
              <a:rPr lang="en-US" sz="2400" smtClean="0"/>
              <a:t>Increase communication in discussing the software before development results in fewer false start and less rework. The number of errors avoided by the formal inspection is such that less time is spent to repairs bugs in the testing phase.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z="1100" smtClean="0"/>
              <a:t>A charity has asked you to prototype a system that keeps track of all donations they have received. This system has to maintain the names and addresses of donors, their particularly interest, the amount donated and when the donations was made, If the donation is over a certain amount, the donor may attach conditions to the donation (e.g. It must be spent on a particular project), and the system must keep track of theses and how the donation was spent. Explain in details how you would prototype this system, nearing in mind that the charity has a mixture of paid workers and volunteers. Many if the volunteers are retirees who have has little computer experience.</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24578" name="Slide Number Placeholder 5"/>
          <p:cNvSpPr>
            <a:spLocks noGrp="1"/>
          </p:cNvSpPr>
          <p:nvPr>
            <p:ph type="sldNum" sz="quarter" idx="12"/>
          </p:nvPr>
        </p:nvSpPr>
        <p:spPr>
          <a:noFill/>
        </p:spPr>
        <p:txBody>
          <a:bodyPr>
            <a:normAutofit fontScale="85000" lnSpcReduction="20000"/>
          </a:bodyPr>
          <a:lstStyle/>
          <a:p>
            <a:fld id="{187A4FDE-0EAB-4096-9CE2-CAB252CFD776}" type="slidenum">
              <a:rPr lang="en-US" smtClean="0">
                <a:latin typeface="Arial" charset="0"/>
              </a:rPr>
              <a:pPr/>
              <a:t>22</a:t>
            </a:fld>
            <a:endParaRPr lang="en-US" smtClean="0">
              <a:latin typeface="Arial" charset="0"/>
            </a:endParaRPr>
          </a:p>
        </p:txBody>
      </p:sp>
      <p:sp>
        <p:nvSpPr>
          <p:cNvPr id="24580" name="Rectangle 3"/>
          <p:cNvSpPr>
            <a:spLocks noGrp="1" noChangeArrowheads="1"/>
          </p:cNvSpPr>
          <p:nvPr>
            <p:ph sz="quarter" idx="1"/>
          </p:nvPr>
        </p:nvSpPr>
        <p:spPr/>
        <p:txBody>
          <a:bodyPr>
            <a:normAutofit lnSpcReduction="10000"/>
          </a:bodyPr>
          <a:lstStyle/>
          <a:p>
            <a:pPr eaLnBrk="1" hangingPunct="1">
              <a:lnSpc>
                <a:spcPct val="80000"/>
              </a:lnSpc>
            </a:pPr>
            <a:r>
              <a:rPr lang="en-US" sz="2400" smtClean="0"/>
              <a:t>Since computer experience is a concern in this case-study, we have ease up the interface of the system. A paper-form reader which will recognize handwriting of a person have to be implemented for automated data input system.</a:t>
            </a:r>
          </a:p>
          <a:p>
            <a:pPr eaLnBrk="1" hangingPunct="1">
              <a:lnSpc>
                <a:spcPct val="80000"/>
              </a:lnSpc>
            </a:pPr>
            <a:r>
              <a:rPr lang="en-US" sz="2400" smtClean="0"/>
              <a:t>The application has to be mobile available for inspection (can be accessed through wireless device, such as handphone). </a:t>
            </a:r>
          </a:p>
          <a:p>
            <a:pPr eaLnBrk="1" hangingPunct="1">
              <a:lnSpc>
                <a:spcPct val="80000"/>
              </a:lnSpc>
            </a:pPr>
            <a:r>
              <a:rPr lang="en-US" sz="2400" smtClean="0"/>
              <a:t>Data is managed distributedly to increase swift data request of particular region. </a:t>
            </a:r>
          </a:p>
          <a:p>
            <a:pPr eaLnBrk="1" hangingPunct="1">
              <a:lnSpc>
                <a:spcPct val="80000"/>
              </a:lnSpc>
            </a:pPr>
            <a:r>
              <a:rPr lang="en-US" sz="2400" smtClean="0"/>
              <a:t>Report generator for daily, weekly, yearly transaction has to be available for transparency purpose.</a:t>
            </a:r>
          </a:p>
          <a:p>
            <a:pPr eaLnBrk="1" hangingPunct="1">
              <a:lnSpc>
                <a:spcPct val="80000"/>
              </a:lnSpc>
            </a:pPr>
            <a:r>
              <a:rPr lang="en-US" sz="2400" smtClean="0"/>
              <a:t>Seal and proof of donation has to be printed whenever a person has donated his money and an account of the particular donator have to be created in order to check his donation money flow.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z="1600" smtClean="0"/>
              <a:t>To help counter terrorism, many countries are planning the development of computer systems that track large numbers of their citizens and their actions. Clearly this has privacy implications. Discuss the ethics of developing this type of system.</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25602" name="Slide Number Placeholder 5"/>
          <p:cNvSpPr>
            <a:spLocks noGrp="1"/>
          </p:cNvSpPr>
          <p:nvPr>
            <p:ph type="sldNum" sz="quarter" idx="12"/>
          </p:nvPr>
        </p:nvSpPr>
        <p:spPr>
          <a:noFill/>
        </p:spPr>
        <p:txBody>
          <a:bodyPr>
            <a:normAutofit fontScale="85000" lnSpcReduction="20000"/>
          </a:bodyPr>
          <a:lstStyle/>
          <a:p>
            <a:fld id="{14ECBDEC-4D86-4CAC-B376-B7C79C9DD2BF}" type="slidenum">
              <a:rPr lang="en-US" smtClean="0">
                <a:latin typeface="Arial" charset="0"/>
              </a:rPr>
              <a:pPr/>
              <a:t>23</a:t>
            </a:fld>
            <a:endParaRPr lang="en-US" smtClean="0">
              <a:latin typeface="Arial" charset="0"/>
            </a:endParaRPr>
          </a:p>
        </p:txBody>
      </p:sp>
      <p:sp>
        <p:nvSpPr>
          <p:cNvPr id="25604" name="Rectangle 3"/>
          <p:cNvSpPr>
            <a:spLocks noGrp="1" noChangeArrowheads="1"/>
          </p:cNvSpPr>
          <p:nvPr>
            <p:ph sz="quarter" idx="1"/>
          </p:nvPr>
        </p:nvSpPr>
        <p:spPr/>
        <p:txBody>
          <a:bodyPr/>
          <a:lstStyle/>
          <a:p>
            <a:pPr eaLnBrk="1" hangingPunct="1">
              <a:lnSpc>
                <a:spcPct val="90000"/>
              </a:lnSpc>
            </a:pPr>
            <a:r>
              <a:rPr lang="en-US" sz="2400" smtClean="0"/>
              <a:t>The system will violate the privacy of the people which is the based of human rights. In the past years, American citizens has already complained about illegal wiretapping in their house performed by the FBI.</a:t>
            </a:r>
          </a:p>
          <a:p>
            <a:pPr eaLnBrk="1" hangingPunct="1">
              <a:lnSpc>
                <a:spcPct val="90000"/>
              </a:lnSpc>
            </a:pPr>
            <a:r>
              <a:rPr lang="en-US" sz="2400" smtClean="0"/>
              <a:t>Even the most recent Patriot Acts which give permission for federal officer to eavesdrop on telephone conversation brings controversy to the community eventhough it is for the sake of countering terrorism.</a:t>
            </a:r>
          </a:p>
          <a:p>
            <a:pPr eaLnBrk="1" hangingPunct="1">
              <a:lnSpc>
                <a:spcPct val="90000"/>
              </a:lnSpc>
            </a:pPr>
            <a:r>
              <a:rPr lang="en-US" sz="2400" smtClean="0"/>
              <a:t>Hence, this system might be oppressed by the citizens and clearly unethical to the privacy of humankind.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fontScale="90000"/>
          </a:bodyPr>
          <a:lstStyle/>
          <a:p>
            <a:pPr eaLnBrk="1" hangingPunct="1"/>
            <a:r>
              <a:rPr lang="en-US" sz="2000" smtClean="0"/>
              <a:t>Apart from the challenge of heterogeneity, rapid delivery and trust, identify at least three problems and challenges that Software Engineering is likely to face in the 21st century.</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26626" name="Slide Number Placeholder 5"/>
          <p:cNvSpPr>
            <a:spLocks noGrp="1"/>
          </p:cNvSpPr>
          <p:nvPr>
            <p:ph type="sldNum" sz="quarter" idx="12"/>
          </p:nvPr>
        </p:nvSpPr>
        <p:spPr>
          <a:noFill/>
        </p:spPr>
        <p:txBody>
          <a:bodyPr>
            <a:normAutofit fontScale="85000" lnSpcReduction="20000"/>
          </a:bodyPr>
          <a:lstStyle/>
          <a:p>
            <a:fld id="{A15AA666-3D18-41C5-8CC1-EAD2EF1EA0EA}" type="slidenum">
              <a:rPr lang="en-US" smtClean="0">
                <a:latin typeface="Arial" charset="0"/>
              </a:rPr>
              <a:pPr/>
              <a:t>24</a:t>
            </a:fld>
            <a:endParaRPr lang="en-US" smtClean="0">
              <a:latin typeface="Arial" charset="0"/>
            </a:endParaRPr>
          </a:p>
        </p:txBody>
      </p:sp>
      <p:sp>
        <p:nvSpPr>
          <p:cNvPr id="26628" name="Rectangle 3"/>
          <p:cNvSpPr>
            <a:spLocks noGrp="1" noChangeArrowheads="1"/>
          </p:cNvSpPr>
          <p:nvPr>
            <p:ph sz="quarter" idx="1"/>
          </p:nvPr>
        </p:nvSpPr>
        <p:spPr/>
        <p:txBody>
          <a:bodyPr/>
          <a:lstStyle/>
          <a:p>
            <a:pPr eaLnBrk="1" hangingPunct="1">
              <a:lnSpc>
                <a:spcPct val="90000"/>
              </a:lnSpc>
            </a:pPr>
            <a:r>
              <a:rPr lang="en-GB" sz="2400" smtClean="0"/>
              <a:t>Confidentiality</a:t>
            </a:r>
          </a:p>
          <a:p>
            <a:pPr lvl="1" eaLnBrk="1" hangingPunct="1">
              <a:lnSpc>
                <a:spcPct val="90000"/>
              </a:lnSpc>
            </a:pPr>
            <a:r>
              <a:rPr lang="en-GB" sz="2000" smtClean="0"/>
              <a:t>Engineers should normally respect the confidentiality of their employers or clients irrespective of whether or not a formal confidentiality agreement has been signed.</a:t>
            </a:r>
          </a:p>
          <a:p>
            <a:pPr eaLnBrk="1" hangingPunct="1">
              <a:lnSpc>
                <a:spcPct val="90000"/>
              </a:lnSpc>
            </a:pPr>
            <a:r>
              <a:rPr lang="en-GB" sz="2400" smtClean="0"/>
              <a:t>Competence </a:t>
            </a:r>
          </a:p>
          <a:p>
            <a:pPr lvl="1" eaLnBrk="1" hangingPunct="1">
              <a:lnSpc>
                <a:spcPct val="90000"/>
              </a:lnSpc>
            </a:pPr>
            <a:r>
              <a:rPr lang="en-GB" sz="2000" smtClean="0"/>
              <a:t>Engineers should not misrepresent their level of competence. They should not knowingly accept work which is outwit their competence.</a:t>
            </a:r>
          </a:p>
          <a:p>
            <a:pPr eaLnBrk="1" hangingPunct="1">
              <a:lnSpc>
                <a:spcPct val="90000"/>
              </a:lnSpc>
            </a:pPr>
            <a:r>
              <a:rPr lang="en-GB" sz="2400" smtClean="0"/>
              <a:t>Intellectual property rights </a:t>
            </a:r>
          </a:p>
          <a:p>
            <a:pPr lvl="1" eaLnBrk="1" hangingPunct="1">
              <a:lnSpc>
                <a:spcPct val="90000"/>
              </a:lnSpc>
            </a:pPr>
            <a:r>
              <a:rPr lang="en-GB" sz="2000" smtClean="0"/>
              <a:t>Engineers should be aware of local laws governing the use of intellectual property such as patents, copyright, etc. They should be careful to ensure that the intellectual property of employers and clients is protected.</a:t>
            </a:r>
          </a:p>
          <a:p>
            <a:pPr eaLnBrk="1" hangingPunct="1">
              <a:lnSpc>
                <a:spcPct val="90000"/>
              </a:lnSpc>
            </a:pPr>
            <a:endParaRPr lang="en-US" sz="2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z="2000" smtClean="0"/>
              <a:t>List at least two advantages and two disadvantages professional software engineer should be certified in the same way as doctors or lawyers.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27650" name="Slide Number Placeholder 5"/>
          <p:cNvSpPr>
            <a:spLocks noGrp="1"/>
          </p:cNvSpPr>
          <p:nvPr>
            <p:ph type="sldNum" sz="quarter" idx="12"/>
          </p:nvPr>
        </p:nvSpPr>
        <p:spPr>
          <a:noFill/>
        </p:spPr>
        <p:txBody>
          <a:bodyPr>
            <a:normAutofit fontScale="85000" lnSpcReduction="20000"/>
          </a:bodyPr>
          <a:lstStyle/>
          <a:p>
            <a:fld id="{A1CF5C2A-C016-4722-BD6D-8E7FC0EA13A3}" type="slidenum">
              <a:rPr lang="en-US" smtClean="0">
                <a:latin typeface="Arial" charset="0"/>
              </a:rPr>
              <a:pPr/>
              <a:t>25</a:t>
            </a:fld>
            <a:endParaRPr lang="en-US" smtClean="0">
              <a:latin typeface="Arial" charset="0"/>
            </a:endParaRPr>
          </a:p>
        </p:txBody>
      </p:sp>
      <p:sp>
        <p:nvSpPr>
          <p:cNvPr id="27652" name="Rectangle 3"/>
          <p:cNvSpPr>
            <a:spLocks noGrp="1" noChangeArrowheads="1"/>
          </p:cNvSpPr>
          <p:nvPr>
            <p:ph sz="quarter" idx="1"/>
          </p:nvPr>
        </p:nvSpPr>
        <p:spPr/>
        <p:txBody>
          <a:bodyPr>
            <a:normAutofit/>
          </a:bodyPr>
          <a:lstStyle/>
          <a:p>
            <a:pPr eaLnBrk="1" hangingPunct="1"/>
            <a:r>
              <a:rPr lang="en-US" sz="2800" smtClean="0"/>
              <a:t>Advantages</a:t>
            </a:r>
          </a:p>
          <a:p>
            <a:pPr lvl="1" eaLnBrk="1" hangingPunct="1"/>
            <a:r>
              <a:rPr lang="en-US" sz="2400" smtClean="0"/>
              <a:t>Competitive since they have been trained according to the standardize training procedure.</a:t>
            </a:r>
          </a:p>
          <a:p>
            <a:pPr lvl="1" eaLnBrk="1" hangingPunct="1"/>
            <a:r>
              <a:rPr lang="en-US" sz="2400" smtClean="0"/>
              <a:t>Legal binding from the source of certification can ensure the that the software engineer is trusted. </a:t>
            </a:r>
          </a:p>
          <a:p>
            <a:pPr eaLnBrk="1" hangingPunct="1"/>
            <a:r>
              <a:rPr lang="en-US" sz="2800" smtClean="0"/>
              <a:t>Disadvantages</a:t>
            </a:r>
          </a:p>
          <a:p>
            <a:pPr lvl="1" eaLnBrk="1" hangingPunct="1"/>
            <a:r>
              <a:rPr lang="en-US" sz="2400" smtClean="0"/>
              <a:t>Certification may not reflect the performance of the software engineer.</a:t>
            </a:r>
          </a:p>
          <a:p>
            <a:pPr lvl="1" eaLnBrk="1" hangingPunct="1"/>
            <a:r>
              <a:rPr lang="en-US" sz="2400" smtClean="0"/>
              <a:t>No assurance that certified software engineer will guarantee fool-proofed project.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fontScale="90000"/>
          </a:bodyPr>
          <a:lstStyle/>
          <a:p>
            <a:pPr eaLnBrk="1" hangingPunct="1"/>
            <a:r>
              <a:rPr lang="en-US" sz="3200" smtClean="0"/>
              <a:t>Explain why legacy systems may be critical to the operation of a business.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28674" name="Slide Number Placeholder 5"/>
          <p:cNvSpPr>
            <a:spLocks noGrp="1"/>
          </p:cNvSpPr>
          <p:nvPr>
            <p:ph type="sldNum" sz="quarter" idx="12"/>
          </p:nvPr>
        </p:nvSpPr>
        <p:spPr>
          <a:noFill/>
        </p:spPr>
        <p:txBody>
          <a:bodyPr>
            <a:normAutofit fontScale="85000" lnSpcReduction="20000"/>
          </a:bodyPr>
          <a:lstStyle/>
          <a:p>
            <a:fld id="{4C07D836-307D-4C27-855D-30837C1157D0}" type="slidenum">
              <a:rPr lang="en-US" smtClean="0">
                <a:latin typeface="Arial" charset="0"/>
              </a:rPr>
              <a:pPr/>
              <a:t>26</a:t>
            </a:fld>
            <a:endParaRPr lang="en-US" smtClean="0">
              <a:latin typeface="Arial" charset="0"/>
            </a:endParaRPr>
          </a:p>
        </p:txBody>
      </p:sp>
      <p:sp>
        <p:nvSpPr>
          <p:cNvPr id="28676" name="Rectangle 3"/>
          <p:cNvSpPr>
            <a:spLocks noGrp="1" noChangeArrowheads="1"/>
          </p:cNvSpPr>
          <p:nvPr>
            <p:ph sz="quarter" idx="1"/>
          </p:nvPr>
        </p:nvSpPr>
        <p:spPr/>
        <p:txBody>
          <a:bodyPr/>
          <a:lstStyle/>
          <a:p>
            <a:pPr eaLnBrk="1" hangingPunct="1">
              <a:lnSpc>
                <a:spcPct val="90000"/>
              </a:lnSpc>
            </a:pPr>
            <a:r>
              <a:rPr lang="en-GB" sz="2400" smtClean="0"/>
              <a:t>They may be an intrinsic part of one or more processes which are fundamental to the operation of a business. For example, a university has a student admissions process and systems which support this are critical. They must be maintained.</a:t>
            </a:r>
            <a:r>
              <a:rPr lang="en-US" sz="2400" smtClean="0"/>
              <a:t> </a:t>
            </a:r>
          </a:p>
          <a:p>
            <a:pPr eaLnBrk="1" hangingPunct="1">
              <a:lnSpc>
                <a:spcPct val="90000"/>
              </a:lnSpc>
            </a:pPr>
            <a:r>
              <a:rPr lang="en-GB" sz="2400" smtClean="0"/>
              <a:t>They may incorporate organisational and business knowledge which is simply not documented elsewhere. For example, exceptions on student admissions may simply have been coded directly into the system with no paper record of these. Without this system, the organisation loses valuable knowledge.</a:t>
            </a:r>
            <a:r>
              <a:rPr lang="en-US" sz="240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fontScale="90000"/>
          </a:bodyPr>
          <a:lstStyle/>
          <a:p>
            <a:pPr eaLnBrk="1" hangingPunct="1"/>
            <a:r>
              <a:rPr lang="en-US" sz="1200" smtClean="0"/>
              <a:t>A multimedia virtual museum system offering virtual experiences of ancient Greece is to be developed for</a:t>
            </a:r>
            <a:br>
              <a:rPr lang="en-US" sz="1200" smtClean="0"/>
            </a:br>
            <a:r>
              <a:rPr lang="en-US" sz="1200" smtClean="0"/>
              <a:t>a consortium of European museum, The system should provide users with the facility to view 3-D models of</a:t>
            </a:r>
            <a:br>
              <a:rPr lang="en-US" sz="1200" smtClean="0"/>
            </a:br>
            <a:r>
              <a:rPr lang="en-US" sz="1200" smtClean="0"/>
              <a:t>ancient Greece through a standard web browser and should also support an immersive virtual reality</a:t>
            </a:r>
            <a:br>
              <a:rPr lang="en-US" sz="1200" smtClean="0"/>
            </a:br>
            <a:r>
              <a:rPr lang="en-US" sz="1200" smtClean="0"/>
              <a:t>experience. What political and organizational difficulties might arise when the system is installed in the</a:t>
            </a:r>
            <a:br>
              <a:rPr lang="en-US" sz="1200" smtClean="0"/>
            </a:br>
            <a:r>
              <a:rPr lang="en-US" sz="1200" smtClean="0"/>
              <a:t>museum that make up the consortium?</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29698" name="Slide Number Placeholder 5"/>
          <p:cNvSpPr>
            <a:spLocks noGrp="1"/>
          </p:cNvSpPr>
          <p:nvPr>
            <p:ph type="sldNum" sz="quarter" idx="12"/>
          </p:nvPr>
        </p:nvSpPr>
        <p:spPr>
          <a:noFill/>
        </p:spPr>
        <p:txBody>
          <a:bodyPr>
            <a:normAutofit fontScale="85000" lnSpcReduction="20000"/>
          </a:bodyPr>
          <a:lstStyle/>
          <a:p>
            <a:fld id="{C7A96FDA-36C8-4F11-B167-6CAE6457FA95}" type="slidenum">
              <a:rPr lang="en-US" smtClean="0">
                <a:latin typeface="Arial" charset="0"/>
              </a:rPr>
              <a:pPr/>
              <a:t>27</a:t>
            </a:fld>
            <a:endParaRPr lang="en-US" smtClean="0">
              <a:latin typeface="Arial" charset="0"/>
            </a:endParaRPr>
          </a:p>
        </p:txBody>
      </p:sp>
      <p:sp>
        <p:nvSpPr>
          <p:cNvPr id="29700" name="Rectangle 3"/>
          <p:cNvSpPr>
            <a:spLocks noGrp="1" noChangeArrowheads="1"/>
          </p:cNvSpPr>
          <p:nvPr>
            <p:ph sz="quarter" idx="1"/>
          </p:nvPr>
        </p:nvSpPr>
        <p:spPr/>
        <p:txBody>
          <a:bodyPr/>
          <a:lstStyle/>
          <a:p>
            <a:pPr eaLnBrk="1" hangingPunct="1">
              <a:lnSpc>
                <a:spcPct val="80000"/>
              </a:lnSpc>
            </a:pPr>
            <a:r>
              <a:rPr lang="en-GB" sz="2000" smtClean="0"/>
              <a:t>Museums are conservative places and some staff may resent the introduction of new technology.</a:t>
            </a:r>
          </a:p>
          <a:p>
            <a:pPr eaLnBrk="1" hangingPunct="1">
              <a:lnSpc>
                <a:spcPct val="80000"/>
              </a:lnSpc>
            </a:pPr>
            <a:r>
              <a:rPr lang="en-GB" sz="2000" smtClean="0"/>
              <a:t>Existing museum staff may be asked to deal with problems of the equipment not working and may not wish to appear unable to deal with this.</a:t>
            </a:r>
          </a:p>
          <a:p>
            <a:pPr eaLnBrk="1" hangingPunct="1">
              <a:lnSpc>
                <a:spcPct val="80000"/>
              </a:lnSpc>
            </a:pPr>
            <a:r>
              <a:rPr lang="en-GB" sz="2000" smtClean="0"/>
              <a:t>Other areas of the museum may oppose the system because they see it as diverting resources from their work.</a:t>
            </a:r>
          </a:p>
          <a:p>
            <a:pPr eaLnBrk="1" hangingPunct="1">
              <a:lnSpc>
                <a:spcPct val="80000"/>
              </a:lnSpc>
            </a:pPr>
            <a:r>
              <a:rPr lang="en-GB" sz="2000" smtClean="0"/>
              <a:t>Different museums may have different preferred suppliers for the equipment so that all equipment used is not identical thus causing support problems.</a:t>
            </a:r>
          </a:p>
          <a:p>
            <a:pPr eaLnBrk="1" hangingPunct="1">
              <a:lnSpc>
                <a:spcPct val="80000"/>
              </a:lnSpc>
            </a:pPr>
            <a:r>
              <a:rPr lang="en-GB" sz="2000" smtClean="0"/>
              <a:t>The new displays take up a lot of space and this displaces other displays. The maintainers of these displays may oppose the introduction of the system.</a:t>
            </a:r>
          </a:p>
          <a:p>
            <a:pPr eaLnBrk="1" hangingPunct="1">
              <a:lnSpc>
                <a:spcPct val="80000"/>
              </a:lnSpc>
            </a:pPr>
            <a:r>
              <a:rPr lang="en-GB" sz="2000" smtClean="0"/>
              <a:t>Some museums may have no mechanism for providing technical support for the system.</a:t>
            </a:r>
            <a:endParaRPr lang="en-US" sz="20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normAutofit fontScale="90000"/>
          </a:bodyPr>
          <a:lstStyle/>
          <a:p>
            <a:pPr eaLnBrk="1" hangingPunct="1"/>
            <a:r>
              <a:rPr lang="en-US" sz="2000" smtClean="0"/>
              <a:t>Draw a block diagram of possible architecture for such a flood warning system. You should identify the principal sub-system</a:t>
            </a:r>
            <a:br>
              <a:rPr lang="en-US" sz="2000" smtClean="0"/>
            </a:br>
            <a:r>
              <a:rPr lang="en-US" sz="2000" smtClean="0"/>
              <a:t>and their links between them.</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30722" name="Slide Number Placeholder 5"/>
          <p:cNvSpPr>
            <a:spLocks noGrp="1"/>
          </p:cNvSpPr>
          <p:nvPr>
            <p:ph type="sldNum" sz="quarter" idx="12"/>
          </p:nvPr>
        </p:nvSpPr>
        <p:spPr>
          <a:noFill/>
        </p:spPr>
        <p:txBody>
          <a:bodyPr>
            <a:normAutofit fontScale="85000" lnSpcReduction="20000"/>
          </a:bodyPr>
          <a:lstStyle/>
          <a:p>
            <a:fld id="{52F56482-38A4-4CC0-8DE6-04CCC76FCCFF}" type="slidenum">
              <a:rPr lang="en-US" smtClean="0">
                <a:latin typeface="Arial" charset="0"/>
              </a:rPr>
              <a:pPr/>
              <a:t>28</a:t>
            </a:fld>
            <a:endParaRPr lang="en-US" smtClean="0">
              <a:latin typeface="Arial" charset="0"/>
            </a:endParaRPr>
          </a:p>
        </p:txBody>
      </p:sp>
      <p:pic>
        <p:nvPicPr>
          <p:cNvPr id="30724" name="Picture 4"/>
          <p:cNvPicPr>
            <a:picLocks noGrp="1" noChangeAspect="1" noChangeArrowheads="1"/>
          </p:cNvPicPr>
          <p:nvPr>
            <p:ph sz="quarter" idx="1"/>
          </p:nvPr>
        </p:nvPicPr>
        <p:blipFill>
          <a:blip r:embed="rId3" cstate="print"/>
          <a:stretch>
            <a:fillRect/>
          </a:stretch>
        </p:blipFill>
        <p:spPr>
          <a:xfrm>
            <a:off x="911492" y="1600200"/>
            <a:ext cx="7555966" cy="4495800"/>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z="1800" smtClean="0"/>
              <a:t>In a medical system that is designed to deliver radiation to treat tumors, suggest one hazard that may arise AND propose one software feature that may be used to ensure that the identifies hazard does not result in an accident.</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31746" name="Slide Number Placeholder 5"/>
          <p:cNvSpPr>
            <a:spLocks noGrp="1"/>
          </p:cNvSpPr>
          <p:nvPr>
            <p:ph type="sldNum" sz="quarter" idx="12"/>
          </p:nvPr>
        </p:nvSpPr>
        <p:spPr>
          <a:noFill/>
        </p:spPr>
        <p:txBody>
          <a:bodyPr>
            <a:normAutofit fontScale="85000" lnSpcReduction="20000"/>
          </a:bodyPr>
          <a:lstStyle/>
          <a:p>
            <a:fld id="{2087CA33-F434-42B5-9426-2F1496F16AA7}" type="slidenum">
              <a:rPr lang="en-US" smtClean="0">
                <a:latin typeface="Arial" charset="0"/>
              </a:rPr>
              <a:pPr/>
              <a:t>29</a:t>
            </a:fld>
            <a:endParaRPr lang="en-US" smtClean="0">
              <a:latin typeface="Arial" charset="0"/>
            </a:endParaRPr>
          </a:p>
        </p:txBody>
      </p:sp>
      <p:sp>
        <p:nvSpPr>
          <p:cNvPr id="31748" name="Rectangle 3"/>
          <p:cNvSpPr>
            <a:spLocks noGrp="1" noChangeArrowheads="1"/>
          </p:cNvSpPr>
          <p:nvPr>
            <p:ph sz="quarter" idx="1"/>
          </p:nvPr>
        </p:nvSpPr>
        <p:spPr/>
        <p:txBody>
          <a:bodyPr>
            <a:normAutofit/>
          </a:bodyPr>
          <a:lstStyle/>
          <a:p>
            <a:pPr eaLnBrk="1" hangingPunct="1">
              <a:lnSpc>
                <a:spcPct val="80000"/>
              </a:lnSpc>
            </a:pPr>
            <a:r>
              <a:rPr lang="en-US" sz="2400" smtClean="0"/>
              <a:t>The main problem is that too much radiation penetrated to the tumor which will caused a possible lethal effect the patient.</a:t>
            </a:r>
          </a:p>
          <a:p>
            <a:pPr eaLnBrk="1" hangingPunct="1">
              <a:lnSpc>
                <a:spcPct val="80000"/>
              </a:lnSpc>
            </a:pPr>
            <a:r>
              <a:rPr lang="en-US" sz="2400" smtClean="0"/>
              <a:t>One solution to counter this is to have a sensor monitor which will visualize the amount of radiation which radiated to the patient.</a:t>
            </a:r>
          </a:p>
          <a:p>
            <a:pPr eaLnBrk="1" hangingPunct="1">
              <a:lnSpc>
                <a:spcPct val="80000"/>
              </a:lnSpc>
            </a:pPr>
            <a:r>
              <a:rPr lang="en-US" sz="2400" smtClean="0"/>
              <a:t>A safety system also have to be implemented whenever an increment of radiation has to be performed. By implementing a calculation or simulation of specific radiation effect, the system can conform to a highly safety system.</a:t>
            </a:r>
          </a:p>
          <a:p>
            <a:pPr eaLnBrk="1" hangingPunct="1">
              <a:lnSpc>
                <a:spcPct val="80000"/>
              </a:lnSpc>
            </a:pPr>
            <a:r>
              <a:rPr lang="en-US" sz="2400" smtClean="0"/>
              <a:t>A confirmation feature also needed to avoid wrong input of radiation. A two operators confirmation can reduced bias decision to the amount of radiation.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en-US" sz="2400" smtClean="0"/>
              <a:t>Explain the differences between verification and validation, and explain why validation is a particularly difficult process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5122" name="Slide Number Placeholder 5"/>
          <p:cNvSpPr>
            <a:spLocks noGrp="1"/>
          </p:cNvSpPr>
          <p:nvPr>
            <p:ph type="sldNum" sz="quarter" idx="12"/>
          </p:nvPr>
        </p:nvSpPr>
        <p:spPr>
          <a:noFill/>
        </p:spPr>
        <p:txBody>
          <a:bodyPr>
            <a:normAutofit fontScale="85000" lnSpcReduction="20000"/>
          </a:bodyPr>
          <a:lstStyle/>
          <a:p>
            <a:fld id="{595C0CE3-6827-4E8A-9006-1A956F760D27}" type="slidenum">
              <a:rPr lang="en-US" smtClean="0">
                <a:latin typeface="Arial" charset="0"/>
              </a:rPr>
              <a:pPr/>
              <a:t>3</a:t>
            </a:fld>
            <a:endParaRPr lang="en-US" smtClean="0">
              <a:latin typeface="Arial" charset="0"/>
            </a:endParaRPr>
          </a:p>
        </p:txBody>
      </p:sp>
      <p:sp>
        <p:nvSpPr>
          <p:cNvPr id="5124" name="Rectangle 3"/>
          <p:cNvSpPr>
            <a:spLocks noGrp="1" noChangeArrowheads="1"/>
          </p:cNvSpPr>
          <p:nvPr>
            <p:ph sz="quarter" idx="1"/>
          </p:nvPr>
        </p:nvSpPr>
        <p:spPr/>
        <p:txBody>
          <a:bodyPr/>
          <a:lstStyle/>
          <a:p>
            <a:pPr eaLnBrk="1" hangingPunct="1"/>
            <a:r>
              <a:rPr lang="en-US" sz="2800" smtClean="0"/>
              <a:t>Verification is checking whether a software is behaving according to its requirements.</a:t>
            </a:r>
          </a:p>
          <a:p>
            <a:pPr eaLnBrk="1" hangingPunct="1"/>
            <a:r>
              <a:rPr lang="en-US" sz="2800" smtClean="0"/>
              <a:t>Validation is conforming the software to meet the client’s expectation.</a:t>
            </a:r>
          </a:p>
          <a:p>
            <a:pPr eaLnBrk="1" hangingPunct="1"/>
            <a:r>
              <a:rPr lang="en-US" sz="2800" smtClean="0"/>
              <a:t>In software engineering, validating a software might be harder since client’s expectation may be vague or unclear. Client’s may use adjective for their expectation which may resulted in confusion or misunderstanding.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fontScale="90000"/>
          </a:bodyPr>
          <a:lstStyle/>
          <a:p>
            <a:pPr eaLnBrk="1" hangingPunct="1"/>
            <a:r>
              <a:rPr lang="en-US" sz="2000" smtClean="0"/>
              <a:t>*Giving reasons for your answers, suggest which dependability attributes are likely to be more critical for</a:t>
            </a:r>
            <a:br>
              <a:rPr lang="en-US" sz="2000" smtClean="0"/>
            </a:br>
            <a:r>
              <a:rPr lang="en-US" sz="2000" smtClean="0"/>
              <a:t>the following systems: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32770" name="Slide Number Placeholder 5"/>
          <p:cNvSpPr>
            <a:spLocks noGrp="1"/>
          </p:cNvSpPr>
          <p:nvPr>
            <p:ph type="sldNum" sz="quarter" idx="12"/>
          </p:nvPr>
        </p:nvSpPr>
        <p:spPr>
          <a:noFill/>
        </p:spPr>
        <p:txBody>
          <a:bodyPr>
            <a:normAutofit fontScale="85000" lnSpcReduction="20000"/>
          </a:bodyPr>
          <a:lstStyle/>
          <a:p>
            <a:fld id="{E8A3F4E2-53F7-4C37-B9F7-F337B7DCEC32}" type="slidenum">
              <a:rPr lang="en-US" smtClean="0">
                <a:latin typeface="Arial" charset="0"/>
              </a:rPr>
              <a:pPr/>
              <a:t>30</a:t>
            </a:fld>
            <a:endParaRPr lang="en-US" smtClean="0">
              <a:latin typeface="Arial" charset="0"/>
            </a:endParaRPr>
          </a:p>
        </p:txBody>
      </p:sp>
      <p:sp>
        <p:nvSpPr>
          <p:cNvPr id="32772" name="Rectangle 3"/>
          <p:cNvSpPr>
            <a:spLocks noGrp="1" noChangeArrowheads="1"/>
          </p:cNvSpPr>
          <p:nvPr>
            <p:ph sz="quarter" idx="1"/>
          </p:nvPr>
        </p:nvSpPr>
        <p:spPr/>
        <p:txBody>
          <a:bodyPr/>
          <a:lstStyle/>
          <a:p>
            <a:pPr eaLnBrk="1" hangingPunct="1"/>
            <a:r>
              <a:rPr lang="en-US" sz="1800" smtClean="0"/>
              <a:t>An internet service provider by an ISP with thousands of customers: availability, because the ISP must serve many customers at once, so it must be able to be accessed by all customers</a:t>
            </a:r>
          </a:p>
          <a:p>
            <a:pPr eaLnBrk="1" hangingPunct="1"/>
            <a:r>
              <a:rPr lang="en-US" sz="1800" smtClean="0"/>
              <a:t>A computer controlled scalped used in keyhole surgery: safety, because the system will have to perform a critical task to do a surgery, it must concern for patient’s safety</a:t>
            </a:r>
          </a:p>
          <a:p>
            <a:pPr eaLnBrk="1" hangingPunct="1"/>
            <a:r>
              <a:rPr lang="en-US" sz="1800" smtClean="0"/>
              <a:t>A directional control system used in a satellite launch vehicle: reliability, because the satellite must not miss the target, if not it the satellite can collide with other satellites</a:t>
            </a:r>
          </a:p>
          <a:p>
            <a:pPr eaLnBrk="1" hangingPunct="1"/>
            <a:r>
              <a:rPr lang="en-US" sz="1800" smtClean="0"/>
              <a:t>An Internet-based personal finance management system: security, because many credit cards fraught and identity theft so the system must be as secure as possible to protect customers data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z="1800" smtClean="0"/>
              <a:t>Reliability and safety are related but distinct dependability attributes. Describe the most important distinction between these attributes and explain why it is possible for a reliable system to be used and vice versa.</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33794" name="Slide Number Placeholder 5"/>
          <p:cNvSpPr>
            <a:spLocks noGrp="1"/>
          </p:cNvSpPr>
          <p:nvPr>
            <p:ph type="sldNum" sz="quarter" idx="12"/>
          </p:nvPr>
        </p:nvSpPr>
        <p:spPr>
          <a:noFill/>
        </p:spPr>
        <p:txBody>
          <a:bodyPr>
            <a:normAutofit fontScale="85000" lnSpcReduction="20000"/>
          </a:bodyPr>
          <a:lstStyle/>
          <a:p>
            <a:fld id="{6FA51E38-0051-4661-8033-1878DBE9ECF7}" type="slidenum">
              <a:rPr lang="en-US" smtClean="0">
                <a:latin typeface="Arial" charset="0"/>
              </a:rPr>
              <a:pPr/>
              <a:t>31</a:t>
            </a:fld>
            <a:endParaRPr lang="en-US" smtClean="0">
              <a:latin typeface="Arial" charset="0"/>
            </a:endParaRPr>
          </a:p>
        </p:txBody>
      </p:sp>
      <p:sp>
        <p:nvSpPr>
          <p:cNvPr id="33796" name="Rectangle 3"/>
          <p:cNvSpPr>
            <a:spLocks noGrp="1" noChangeArrowheads="1"/>
          </p:cNvSpPr>
          <p:nvPr>
            <p:ph sz="quarter" idx="1"/>
          </p:nvPr>
        </p:nvSpPr>
        <p:spPr/>
        <p:txBody>
          <a:bodyPr/>
          <a:lstStyle/>
          <a:p>
            <a:pPr eaLnBrk="1" hangingPunct="1"/>
            <a:r>
              <a:rPr lang="en-US" sz="2800" smtClean="0"/>
              <a:t>System reliability is concerned whether a system is delivering to its requirements. The system “shall” behave where it is required by the user requirements.</a:t>
            </a:r>
          </a:p>
          <a:p>
            <a:pPr eaLnBrk="1" hangingPunct="1"/>
            <a:r>
              <a:rPr lang="en-US" sz="2800" smtClean="0"/>
              <a:t>System safety is concerned whether a system is safe from behaving abnormal way. The system “shall not” behave the wrong way when the user wrongly used the system and provide precaution to this event.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fontScale="90000"/>
          </a:bodyPr>
          <a:lstStyle/>
          <a:p>
            <a:pPr eaLnBrk="1" hangingPunct="1"/>
            <a:r>
              <a:rPr lang="en-US" sz="3200" smtClean="0"/>
              <a:t>In computer security terms, explain the differences between an attack and a threat.</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34818" name="Slide Number Placeholder 5"/>
          <p:cNvSpPr>
            <a:spLocks noGrp="1"/>
          </p:cNvSpPr>
          <p:nvPr>
            <p:ph type="sldNum" sz="quarter" idx="12"/>
          </p:nvPr>
        </p:nvSpPr>
        <p:spPr>
          <a:noFill/>
        </p:spPr>
        <p:txBody>
          <a:bodyPr>
            <a:normAutofit fontScale="85000" lnSpcReduction="20000"/>
          </a:bodyPr>
          <a:lstStyle/>
          <a:p>
            <a:fld id="{FF8CA753-A48C-4D75-9B4B-66482B7BB01B}" type="slidenum">
              <a:rPr lang="en-US" smtClean="0">
                <a:latin typeface="Arial" charset="0"/>
              </a:rPr>
              <a:pPr/>
              <a:t>32</a:t>
            </a:fld>
            <a:endParaRPr lang="en-US" smtClean="0">
              <a:latin typeface="Arial" charset="0"/>
            </a:endParaRPr>
          </a:p>
        </p:txBody>
      </p:sp>
      <p:sp>
        <p:nvSpPr>
          <p:cNvPr id="34820" name="Rectangle 3"/>
          <p:cNvSpPr>
            <a:spLocks noGrp="1" noChangeArrowheads="1"/>
          </p:cNvSpPr>
          <p:nvPr>
            <p:ph sz="quarter" idx="1"/>
          </p:nvPr>
        </p:nvSpPr>
        <p:spPr/>
        <p:txBody>
          <a:bodyPr/>
          <a:lstStyle/>
          <a:p>
            <a:pPr eaLnBrk="1" hangingPunct="1">
              <a:lnSpc>
                <a:spcPct val="90000"/>
              </a:lnSpc>
            </a:pPr>
            <a:r>
              <a:rPr lang="en-US" smtClean="0"/>
              <a:t>Attack is an intrusion attempt to a system that might lead to a vulnerability of a system.</a:t>
            </a:r>
          </a:p>
          <a:p>
            <a:pPr eaLnBrk="1" hangingPunct="1">
              <a:lnSpc>
                <a:spcPct val="90000"/>
              </a:lnSpc>
            </a:pPr>
            <a:r>
              <a:rPr lang="en-US" smtClean="0"/>
              <a:t>Threat is the exploitation of system vulnerability that can cause the system to fail or degrade.</a:t>
            </a:r>
          </a:p>
          <a:p>
            <a:pPr eaLnBrk="1" hangingPunct="1">
              <a:lnSpc>
                <a:spcPct val="90000"/>
              </a:lnSpc>
            </a:pPr>
            <a:r>
              <a:rPr lang="en-US" smtClean="0"/>
              <a:t>An attack, however, is not necessary lead to a threat if it is managed and prevented by the system.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z="1800" smtClean="0"/>
              <a:t>Giving reasons for your answer based in the type of system being developed, suggest the most appropriate generic software process model that might be used as basis for managing the development of the following system:</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35842" name="Slide Number Placeholder 5"/>
          <p:cNvSpPr>
            <a:spLocks noGrp="1"/>
          </p:cNvSpPr>
          <p:nvPr>
            <p:ph type="sldNum" sz="quarter" idx="12"/>
          </p:nvPr>
        </p:nvSpPr>
        <p:spPr>
          <a:noFill/>
        </p:spPr>
        <p:txBody>
          <a:bodyPr>
            <a:normAutofit fontScale="85000" lnSpcReduction="20000"/>
          </a:bodyPr>
          <a:lstStyle/>
          <a:p>
            <a:fld id="{051D6989-F187-40E9-95E8-745925D08C6B}" type="slidenum">
              <a:rPr lang="en-US" smtClean="0">
                <a:latin typeface="Arial" charset="0"/>
              </a:rPr>
              <a:pPr/>
              <a:t>33</a:t>
            </a:fld>
            <a:endParaRPr lang="en-US" smtClean="0">
              <a:latin typeface="Arial" charset="0"/>
            </a:endParaRPr>
          </a:p>
        </p:txBody>
      </p:sp>
      <p:sp>
        <p:nvSpPr>
          <p:cNvPr id="35844" name="Rectangle 3"/>
          <p:cNvSpPr>
            <a:spLocks noGrp="1" noChangeArrowheads="1"/>
          </p:cNvSpPr>
          <p:nvPr>
            <p:ph sz="quarter" idx="1"/>
          </p:nvPr>
        </p:nvSpPr>
        <p:spPr/>
        <p:txBody>
          <a:bodyPr/>
          <a:lstStyle/>
          <a:p>
            <a:pPr eaLnBrk="1" hangingPunct="1">
              <a:lnSpc>
                <a:spcPct val="80000"/>
              </a:lnSpc>
            </a:pPr>
            <a:r>
              <a:rPr lang="en-US" sz="1800" b="1" smtClean="0"/>
              <a:t>A system to control anti-locking in a car.</a:t>
            </a:r>
          </a:p>
          <a:p>
            <a:pPr lvl="1" eaLnBrk="1" hangingPunct="1">
              <a:lnSpc>
                <a:spcPct val="80000"/>
              </a:lnSpc>
            </a:pPr>
            <a:r>
              <a:rPr lang="en-US" sz="1600" smtClean="0"/>
              <a:t>Spiral model. Since this type of system is a safety-critical system, we need to designed a perfect system with no errors since error may lead to a life-threatening situation</a:t>
            </a:r>
          </a:p>
          <a:p>
            <a:pPr eaLnBrk="1" hangingPunct="1">
              <a:lnSpc>
                <a:spcPct val="80000"/>
              </a:lnSpc>
            </a:pPr>
            <a:r>
              <a:rPr lang="en-US" sz="1800" b="1" smtClean="0"/>
              <a:t>A virtual reality system to support software maintenance.</a:t>
            </a:r>
          </a:p>
          <a:p>
            <a:pPr lvl="1" eaLnBrk="1" hangingPunct="1">
              <a:lnSpc>
                <a:spcPct val="80000"/>
              </a:lnSpc>
            </a:pPr>
            <a:r>
              <a:rPr lang="en-US" sz="1600" smtClean="0"/>
              <a:t>Waterfall model. The requirement of this type of system is rarely change or perhaps fix. Therefore, it is better to develop a waterfall model to swift the progress. (We want to focus on maintaining software not focusing on the virtual system performance and esthetics)</a:t>
            </a:r>
          </a:p>
          <a:p>
            <a:pPr eaLnBrk="1" hangingPunct="1">
              <a:lnSpc>
                <a:spcPct val="80000"/>
              </a:lnSpc>
            </a:pPr>
            <a:r>
              <a:rPr lang="en-US" sz="1800" b="1" smtClean="0"/>
              <a:t>A university accounting system that replaces an existing system.</a:t>
            </a:r>
          </a:p>
          <a:p>
            <a:pPr lvl="1" eaLnBrk="1" hangingPunct="1">
              <a:lnSpc>
                <a:spcPct val="80000"/>
              </a:lnSpc>
            </a:pPr>
            <a:r>
              <a:rPr lang="en-US" sz="1600" smtClean="0"/>
              <a:t>Iterative model. Since the this type of system might be a legacy system, we have to iteratively develop part of the system one by one and integrate it to the existing system concurrently. </a:t>
            </a:r>
          </a:p>
          <a:p>
            <a:pPr eaLnBrk="1" hangingPunct="1">
              <a:lnSpc>
                <a:spcPct val="80000"/>
              </a:lnSpc>
            </a:pPr>
            <a:r>
              <a:rPr lang="en-US" sz="1800" b="1" smtClean="0"/>
              <a:t>An interactive system that allows railway passengers to find train times from terminals installed in stations.</a:t>
            </a:r>
          </a:p>
          <a:p>
            <a:pPr lvl="1" eaLnBrk="1" hangingPunct="1">
              <a:lnSpc>
                <a:spcPct val="80000"/>
              </a:lnSpc>
            </a:pPr>
            <a:r>
              <a:rPr lang="en-US" sz="1600" smtClean="0"/>
              <a:t>Prototype model. User requirements may likely to change and fast delivery is essential to be implemented. Therefore, prototype model can save time of development to focus on essential function first to be later completed.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sz="2800" smtClean="0"/>
              <a:t>In the context of CMM prediction of performance, explain in details in the following areas:</a:t>
            </a:r>
          </a:p>
        </p:txBody>
      </p:sp>
      <p:sp>
        <p:nvSpPr>
          <p:cNvPr id="6" name="Footer Placeholder 5"/>
          <p:cNvSpPr>
            <a:spLocks noGrp="1"/>
          </p:cNvSpPr>
          <p:nvPr>
            <p:ph type="ftr" sz="quarter" idx="11"/>
          </p:nvPr>
        </p:nvSpPr>
        <p:spPr/>
        <p:txBody>
          <a:bodyPr/>
          <a:lstStyle/>
          <a:p>
            <a:pPr>
              <a:defRPr/>
            </a:pPr>
            <a:r>
              <a:rPr lang="en-US" smtClean="0"/>
              <a:t>by Souza</a:t>
            </a:r>
            <a:endParaRPr lang="en-US"/>
          </a:p>
        </p:txBody>
      </p:sp>
      <p:sp>
        <p:nvSpPr>
          <p:cNvPr id="36866" name="Slide Number Placeholder 5"/>
          <p:cNvSpPr>
            <a:spLocks noGrp="1"/>
          </p:cNvSpPr>
          <p:nvPr>
            <p:ph type="sldNum" sz="quarter" idx="12"/>
          </p:nvPr>
        </p:nvSpPr>
        <p:spPr>
          <a:noFill/>
        </p:spPr>
        <p:txBody>
          <a:bodyPr>
            <a:normAutofit fontScale="85000" lnSpcReduction="20000"/>
          </a:bodyPr>
          <a:lstStyle/>
          <a:p>
            <a:fld id="{E6F008F1-112A-47F6-AA1B-E2F005B704AE}" type="slidenum">
              <a:rPr lang="en-US" smtClean="0">
                <a:latin typeface="Arial" charset="0"/>
              </a:rPr>
              <a:pPr/>
              <a:t>34</a:t>
            </a:fld>
            <a:endParaRPr lang="en-US" smtClean="0">
              <a:latin typeface="Arial" charset="0"/>
            </a:endParaRPr>
          </a:p>
        </p:txBody>
      </p:sp>
      <p:graphicFrame>
        <p:nvGraphicFramePr>
          <p:cNvPr id="35871" name="Group 31"/>
          <p:cNvGraphicFramePr>
            <a:graphicFrameLocks noGrp="1"/>
          </p:cNvGraphicFramePr>
          <p:nvPr/>
        </p:nvGraphicFramePr>
        <p:xfrm>
          <a:off x="1371600" y="1676400"/>
          <a:ext cx="7239000" cy="4540187"/>
        </p:xfrm>
        <a:graphic>
          <a:graphicData uri="http://schemas.openxmlformats.org/drawingml/2006/table">
            <a:tbl>
              <a:tblPr/>
              <a:tblGrid>
                <a:gridCol w="1447800"/>
                <a:gridCol w="1447800"/>
                <a:gridCol w="1447800"/>
                <a:gridCol w="1447800"/>
                <a:gridCol w="1447800"/>
              </a:tblGrid>
              <a:tr h="614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Level1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Level2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Level3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Level4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Level5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367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Few stable processes exist or are used.</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Documented and stable estimating, planning, and commitment processes are at the project level.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Integrated management and engineering processes are used across the organization.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Processes are quantitatively understood and stabilized.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Processes are continuously and systematically improved.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6368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“Just do it”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Problems are recognized and corrected as they occur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Problems are anticipated and prevented or their impacts are minimized.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Sources of individual problems are understood and eliminated.</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Common sources of  problems are understood and eliminated.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6894" name="Text Box 30"/>
          <p:cNvSpPr txBox="1">
            <a:spLocks noChangeArrowheads="1"/>
          </p:cNvSpPr>
          <p:nvPr/>
        </p:nvSpPr>
        <p:spPr bwMode="auto">
          <a:xfrm>
            <a:off x="762000" y="3124200"/>
            <a:ext cx="381000" cy="2014538"/>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PROCESS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z="2800" smtClean="0"/>
              <a:t>In the context of CMM prediction of performance, explain in details in the following areas:</a:t>
            </a:r>
          </a:p>
        </p:txBody>
      </p:sp>
      <p:sp>
        <p:nvSpPr>
          <p:cNvPr id="6" name="Footer Placeholder 5"/>
          <p:cNvSpPr>
            <a:spLocks noGrp="1"/>
          </p:cNvSpPr>
          <p:nvPr>
            <p:ph type="ftr" sz="quarter" idx="11"/>
          </p:nvPr>
        </p:nvSpPr>
        <p:spPr/>
        <p:txBody>
          <a:bodyPr/>
          <a:lstStyle/>
          <a:p>
            <a:pPr>
              <a:defRPr/>
            </a:pPr>
            <a:r>
              <a:rPr lang="en-US" smtClean="0"/>
              <a:t>by Souza</a:t>
            </a:r>
            <a:endParaRPr lang="en-US"/>
          </a:p>
        </p:txBody>
      </p:sp>
      <p:sp>
        <p:nvSpPr>
          <p:cNvPr id="37890" name="Slide Number Placeholder 5"/>
          <p:cNvSpPr>
            <a:spLocks noGrp="1"/>
          </p:cNvSpPr>
          <p:nvPr>
            <p:ph type="sldNum" sz="quarter" idx="12"/>
          </p:nvPr>
        </p:nvSpPr>
        <p:spPr>
          <a:noFill/>
        </p:spPr>
        <p:txBody>
          <a:bodyPr>
            <a:normAutofit fontScale="85000" lnSpcReduction="20000"/>
          </a:bodyPr>
          <a:lstStyle/>
          <a:p>
            <a:fld id="{F36D503D-0934-4985-A711-D768E3DAE526}" type="slidenum">
              <a:rPr lang="en-US" smtClean="0">
                <a:latin typeface="Arial" charset="0"/>
              </a:rPr>
              <a:pPr/>
              <a:t>35</a:t>
            </a:fld>
            <a:endParaRPr lang="en-US" smtClean="0">
              <a:latin typeface="Arial" charset="0"/>
            </a:endParaRPr>
          </a:p>
        </p:txBody>
      </p:sp>
      <p:graphicFrame>
        <p:nvGraphicFramePr>
          <p:cNvPr id="36905" name="Group 41"/>
          <p:cNvGraphicFramePr>
            <a:graphicFrameLocks noGrp="1"/>
          </p:cNvGraphicFramePr>
          <p:nvPr/>
        </p:nvGraphicFramePr>
        <p:xfrm>
          <a:off x="990600" y="1524000"/>
          <a:ext cx="7696200" cy="4885944"/>
        </p:xfrm>
        <a:graphic>
          <a:graphicData uri="http://schemas.openxmlformats.org/drawingml/2006/table">
            <a:tbl>
              <a:tblPr/>
              <a:tblGrid>
                <a:gridCol w="1555750"/>
                <a:gridCol w="1555750"/>
                <a:gridCol w="1555750"/>
                <a:gridCol w="1555750"/>
                <a:gridCol w="14732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Level1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Level2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Level3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Level4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Level5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343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Success depends on individual heroics.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Success depends on individuals; management system supports.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Project groups work together, perhaps as an integrated product team.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Strong sense of teamwork exists within each project.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Strong sense of teamwork exists across the organization.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19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“Fire fighting” is a way of life.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Commitments are understood and managed.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Training is planned and provided according to roles.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Everyone is involved in process improvement..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4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Relationships between disciplines are uncoordinated, perhaps even adversarial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People are trained.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7924" name="Text Box 36"/>
          <p:cNvSpPr txBox="1">
            <a:spLocks noChangeArrowheads="1"/>
          </p:cNvSpPr>
          <p:nvPr/>
        </p:nvSpPr>
        <p:spPr bwMode="auto">
          <a:xfrm>
            <a:off x="457200" y="3048000"/>
            <a:ext cx="381000" cy="173990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PEOPLE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sz="2800" smtClean="0"/>
              <a:t>In the context of CMM prediction of performance, explain in details in the following areas:</a:t>
            </a:r>
          </a:p>
        </p:txBody>
      </p:sp>
      <p:graphicFrame>
        <p:nvGraphicFramePr>
          <p:cNvPr id="37991" name="Group 103"/>
          <p:cNvGraphicFramePr>
            <a:graphicFrameLocks noGrp="1"/>
          </p:cNvGraphicFramePr>
          <p:nvPr>
            <p:ph type="tbl" idx="1"/>
          </p:nvPr>
        </p:nvGraphicFramePr>
        <p:xfrm>
          <a:off x="762000" y="1600200"/>
          <a:ext cx="7924800" cy="5163693"/>
        </p:xfrm>
        <a:graphic>
          <a:graphicData uri="http://schemas.openxmlformats.org/drawingml/2006/table">
            <a:tbl>
              <a:tblPr/>
              <a:tblGrid>
                <a:gridCol w="1603375"/>
                <a:gridCol w="1600200"/>
                <a:gridCol w="1601788"/>
                <a:gridCol w="1600200"/>
                <a:gridCol w="1519237"/>
              </a:tblGrid>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Level1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Level2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Level3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Level4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Level5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81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Introduction of new technology is risky.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Technology supports established stable activities.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New technologies are evaluated on a qualitative basis.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New technologies are evaluated on a quantitative basis.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New technologies are proactively pursued and deployed.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416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Data collection and analysis are ad hoc.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Planning and management data used by individual projects.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Data are collected and used in all defined processes.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Data definition and collection are standardized across the organization.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Data are used to evaluate and select process improvements.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6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Data are systematically shared across the projects.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Data are used to understand the process quantitatively and stabilize it.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 name="Footer Placeholder 6"/>
          <p:cNvSpPr>
            <a:spLocks noGrp="1"/>
          </p:cNvSpPr>
          <p:nvPr>
            <p:ph type="ftr" sz="quarter" idx="11"/>
          </p:nvPr>
        </p:nvSpPr>
        <p:spPr/>
        <p:txBody>
          <a:bodyPr/>
          <a:lstStyle/>
          <a:p>
            <a:pPr>
              <a:defRPr/>
            </a:pPr>
            <a:r>
              <a:rPr lang="en-US" smtClean="0"/>
              <a:t>by Souza</a:t>
            </a:r>
            <a:endParaRPr lang="en-US"/>
          </a:p>
        </p:txBody>
      </p:sp>
      <p:sp>
        <p:nvSpPr>
          <p:cNvPr id="38914" name="Slide Number Placeholder 5"/>
          <p:cNvSpPr>
            <a:spLocks noGrp="1"/>
          </p:cNvSpPr>
          <p:nvPr>
            <p:ph type="sldNum" sz="quarter" idx="12"/>
          </p:nvPr>
        </p:nvSpPr>
        <p:spPr>
          <a:noFill/>
        </p:spPr>
        <p:txBody>
          <a:bodyPr>
            <a:normAutofit fontScale="85000" lnSpcReduction="20000"/>
          </a:bodyPr>
          <a:lstStyle/>
          <a:p>
            <a:fld id="{05B6137F-C262-46DF-8C94-6507187F5B34}" type="slidenum">
              <a:rPr lang="en-US" smtClean="0">
                <a:latin typeface="Arial" charset="0"/>
              </a:rPr>
              <a:pPr/>
              <a:t>36</a:t>
            </a:fld>
            <a:endParaRPr lang="en-US" smtClean="0">
              <a:latin typeface="Arial" charset="0"/>
            </a:endParaRPr>
          </a:p>
        </p:txBody>
      </p:sp>
      <p:sp>
        <p:nvSpPr>
          <p:cNvPr id="38948" name="Text Box 30"/>
          <p:cNvSpPr txBox="1">
            <a:spLocks noChangeArrowheads="1"/>
          </p:cNvSpPr>
          <p:nvPr/>
        </p:nvSpPr>
        <p:spPr bwMode="auto">
          <a:xfrm>
            <a:off x="228600" y="1752600"/>
            <a:ext cx="304800" cy="1917700"/>
          </a:xfrm>
          <a:prstGeom prst="rect">
            <a:avLst/>
          </a:prstGeom>
          <a:noFill/>
          <a:ln w="9525">
            <a:noFill/>
            <a:miter lim="800000"/>
            <a:headEnd/>
            <a:tailEnd/>
          </a:ln>
        </p:spPr>
        <p:txBody>
          <a:bodyPr>
            <a:spAutoFit/>
          </a:bodyPr>
          <a:lstStyle/>
          <a:p>
            <a:pPr>
              <a:spcBef>
                <a:spcPct val="50000"/>
              </a:spcBef>
            </a:pPr>
            <a:r>
              <a:rPr lang="en-US" sz="1200" b="1">
                <a:latin typeface="Times New Roman" pitchFamily="18" charset="0"/>
              </a:rPr>
              <a:t>TECHNOLOGY</a:t>
            </a:r>
          </a:p>
        </p:txBody>
      </p:sp>
      <p:sp>
        <p:nvSpPr>
          <p:cNvPr id="38949" name="Text Box 31"/>
          <p:cNvSpPr txBox="1">
            <a:spLocks noChangeArrowheads="1"/>
          </p:cNvSpPr>
          <p:nvPr/>
        </p:nvSpPr>
        <p:spPr bwMode="auto">
          <a:xfrm>
            <a:off x="228600" y="3810000"/>
            <a:ext cx="304800" cy="2100263"/>
          </a:xfrm>
          <a:prstGeom prst="rect">
            <a:avLst/>
          </a:prstGeom>
          <a:noFill/>
          <a:ln w="9525">
            <a:noFill/>
            <a:miter lim="800000"/>
            <a:headEnd/>
            <a:tailEnd/>
          </a:ln>
        </p:spPr>
        <p:txBody>
          <a:bodyPr>
            <a:spAutoFit/>
          </a:bodyPr>
          <a:lstStyle/>
          <a:p>
            <a:pPr>
              <a:spcBef>
                <a:spcPct val="50000"/>
              </a:spcBef>
            </a:pPr>
            <a:r>
              <a:rPr lang="en-US" sz="1200" b="1">
                <a:latin typeface="Times New Roman" pitchFamily="18" charset="0"/>
              </a:rPr>
              <a:t>MEASUREMENT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normAutofit fontScale="90000"/>
          </a:bodyPr>
          <a:lstStyle/>
          <a:p>
            <a:pPr eaLnBrk="1" hangingPunct="1"/>
            <a:r>
              <a:rPr lang="en-US" sz="2400" smtClean="0"/>
              <a:t>Explain the role of Joint Application Development (JAD) in Software Requirements and one illustration to</a:t>
            </a:r>
            <a:br>
              <a:rPr lang="en-US" sz="2400" smtClean="0"/>
            </a:br>
            <a:r>
              <a:rPr lang="en-US" sz="2400" smtClean="0"/>
              <a:t>all participations who involved in JAD.</a:t>
            </a:r>
          </a:p>
        </p:txBody>
      </p:sp>
      <p:sp>
        <p:nvSpPr>
          <p:cNvPr id="39940" name="Rectangle 3"/>
          <p:cNvSpPr>
            <a:spLocks noGrp="1" noChangeArrowheads="1"/>
          </p:cNvSpPr>
          <p:nvPr>
            <p:ph type="body" sz="half" idx="1"/>
          </p:nvPr>
        </p:nvSpPr>
        <p:spPr/>
        <p:txBody>
          <a:bodyPr/>
          <a:lstStyle/>
          <a:p>
            <a:pPr eaLnBrk="1" hangingPunct="1">
              <a:lnSpc>
                <a:spcPct val="80000"/>
              </a:lnSpc>
            </a:pPr>
            <a:r>
              <a:rPr lang="en-US" sz="1600" smtClean="0"/>
              <a:t>JAD is a technique that allows the developments, management, and customer groups to work together to build a product.</a:t>
            </a:r>
          </a:p>
          <a:p>
            <a:pPr eaLnBrk="1" hangingPunct="1">
              <a:lnSpc>
                <a:spcPct val="80000"/>
              </a:lnSpc>
            </a:pPr>
            <a:r>
              <a:rPr lang="en-US" sz="1600" smtClean="0"/>
              <a:t>JAD actively involves users and management in the development project.</a:t>
            </a:r>
          </a:p>
          <a:p>
            <a:pPr eaLnBrk="1" hangingPunct="1">
              <a:lnSpc>
                <a:spcPct val="80000"/>
              </a:lnSpc>
            </a:pPr>
            <a:r>
              <a:rPr lang="en-US" sz="1600" smtClean="0"/>
              <a:t>JAD reduces function creep by defining it early from the beginning. It helps designer's delay their typical "solution fixation" until they understand the requirements better.</a:t>
            </a:r>
          </a:p>
          <a:p>
            <a:pPr eaLnBrk="1" hangingPunct="1">
              <a:lnSpc>
                <a:spcPct val="80000"/>
              </a:lnSpc>
            </a:pPr>
            <a:r>
              <a:rPr lang="en-US" sz="1600" smtClean="0"/>
              <a:t>JAD helps to avoid the requirements from being too specific and too vague, both of which cause trouble during implementation and acceptance.</a:t>
            </a:r>
          </a:p>
          <a:p>
            <a:pPr eaLnBrk="1" hangingPunct="1">
              <a:lnSpc>
                <a:spcPct val="80000"/>
              </a:lnSpc>
            </a:pPr>
            <a:r>
              <a:rPr lang="en-US" sz="1600" smtClean="0"/>
              <a:t>JAD reduces the amount of time required to develop systems since it eliminates process delays and misunderstandings and improves system quality.</a:t>
            </a:r>
          </a:p>
        </p:txBody>
      </p:sp>
      <p:pic>
        <p:nvPicPr>
          <p:cNvPr id="39941" name="Picture 4" descr="JAD"/>
          <p:cNvPicPr>
            <a:picLocks noGrp="1" noChangeAspect="1" noChangeArrowheads="1"/>
          </p:cNvPicPr>
          <p:nvPr>
            <p:ph sz="half" idx="2"/>
          </p:nvPr>
        </p:nvPicPr>
        <p:blipFill>
          <a:blip r:embed="rId3" cstate="print"/>
          <a:stretch>
            <a:fillRect/>
          </a:stretch>
        </p:blipFill>
        <p:spPr>
          <a:xfrm>
            <a:off x="4648200" y="2385440"/>
            <a:ext cx="4038600" cy="2955483"/>
          </a:xfrm>
          <a:noFill/>
        </p:spPr>
      </p:pic>
      <p:sp>
        <p:nvSpPr>
          <p:cNvPr id="6" name="Footer Placeholder 5"/>
          <p:cNvSpPr>
            <a:spLocks noGrp="1"/>
          </p:cNvSpPr>
          <p:nvPr>
            <p:ph type="ftr" sz="quarter" idx="11"/>
          </p:nvPr>
        </p:nvSpPr>
        <p:spPr/>
        <p:txBody>
          <a:bodyPr/>
          <a:lstStyle/>
          <a:p>
            <a:pPr>
              <a:defRPr/>
            </a:pPr>
            <a:r>
              <a:rPr lang="en-US" smtClean="0"/>
              <a:t>by Souza</a:t>
            </a:r>
            <a:endParaRPr lang="en-US"/>
          </a:p>
        </p:txBody>
      </p:sp>
      <p:sp>
        <p:nvSpPr>
          <p:cNvPr id="39938" name="Slide Number Placeholder 6"/>
          <p:cNvSpPr>
            <a:spLocks noGrp="1"/>
          </p:cNvSpPr>
          <p:nvPr>
            <p:ph type="sldNum" sz="quarter" idx="12"/>
          </p:nvPr>
        </p:nvSpPr>
        <p:spPr>
          <a:noFill/>
        </p:spPr>
        <p:txBody>
          <a:bodyPr>
            <a:normAutofit fontScale="85000" lnSpcReduction="20000"/>
          </a:bodyPr>
          <a:lstStyle/>
          <a:p>
            <a:fld id="{CC25A4B2-D82B-468D-B475-19FF7116D677}" type="slidenum">
              <a:rPr lang="en-US" smtClean="0">
                <a:latin typeface="Arial" charset="0"/>
              </a:rPr>
              <a:pPr/>
              <a:t>37</a:t>
            </a:fld>
            <a:endParaRPr lang="en-US" smtClean="0">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smtClean="0"/>
              <a:t>Classic mistakes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40962" name="Slide Number Placeholder 5"/>
          <p:cNvSpPr>
            <a:spLocks noGrp="1"/>
          </p:cNvSpPr>
          <p:nvPr>
            <p:ph type="sldNum" sz="quarter" idx="12"/>
          </p:nvPr>
        </p:nvSpPr>
        <p:spPr>
          <a:noFill/>
        </p:spPr>
        <p:txBody>
          <a:bodyPr>
            <a:normAutofit fontScale="85000" lnSpcReduction="20000"/>
          </a:bodyPr>
          <a:lstStyle/>
          <a:p>
            <a:fld id="{7244C780-929B-4B80-A27E-B5AB0E8E591B}" type="slidenum">
              <a:rPr lang="en-US" smtClean="0">
                <a:latin typeface="Arial" charset="0"/>
              </a:rPr>
              <a:pPr/>
              <a:t>38</a:t>
            </a:fld>
            <a:endParaRPr lang="en-US" smtClean="0">
              <a:latin typeface="Arial" charset="0"/>
            </a:endParaRPr>
          </a:p>
        </p:txBody>
      </p:sp>
      <p:sp>
        <p:nvSpPr>
          <p:cNvPr id="40964" name="Rectangle 3"/>
          <p:cNvSpPr>
            <a:spLocks noGrp="1" noChangeArrowheads="1"/>
          </p:cNvSpPr>
          <p:nvPr>
            <p:ph sz="quarter" idx="1"/>
          </p:nvPr>
        </p:nvSpPr>
        <p:spPr/>
        <p:txBody>
          <a:bodyPr/>
          <a:lstStyle/>
          <a:p>
            <a:pPr eaLnBrk="1" hangingPunct="1">
              <a:lnSpc>
                <a:spcPct val="90000"/>
              </a:lnSpc>
            </a:pPr>
            <a:r>
              <a:rPr lang="en-US" smtClean="0"/>
              <a:t>The assumption that increasing workforce of an IT project may lead to a faster finished in software development is wrong.</a:t>
            </a:r>
          </a:p>
          <a:p>
            <a:pPr eaLnBrk="1" hangingPunct="1">
              <a:lnSpc>
                <a:spcPct val="90000"/>
              </a:lnSpc>
            </a:pPr>
            <a:r>
              <a:rPr lang="en-US" smtClean="0"/>
              <a:t>This usually happens because of underestimating the worth of project deadline and by adding people in the late project will result in greater conflict and inefficient communication between the team.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normAutofit fontScale="90000"/>
          </a:bodyPr>
          <a:lstStyle/>
          <a:p>
            <a:pPr eaLnBrk="1" hangingPunct="1"/>
            <a:r>
              <a:rPr lang="en-US" sz="4000" smtClean="0"/>
              <a:t>*Draw an activity chart showing</a:t>
            </a:r>
            <a:br>
              <a:rPr lang="en-US" sz="4000" smtClean="0"/>
            </a:br>
            <a:r>
              <a:rPr lang="en-US" sz="4000" smtClean="0"/>
              <a:t>the project schedule.</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1027" name="Slide Number Placeholder 5"/>
          <p:cNvSpPr>
            <a:spLocks noGrp="1"/>
          </p:cNvSpPr>
          <p:nvPr>
            <p:ph type="sldNum" sz="quarter" idx="12"/>
          </p:nvPr>
        </p:nvSpPr>
        <p:spPr>
          <a:noFill/>
        </p:spPr>
        <p:txBody>
          <a:bodyPr>
            <a:normAutofit fontScale="85000" lnSpcReduction="20000"/>
          </a:bodyPr>
          <a:lstStyle/>
          <a:p>
            <a:fld id="{8AABE110-0730-4EDF-9587-0D03DA213861}" type="slidenum">
              <a:rPr lang="en-US" smtClean="0">
                <a:latin typeface="Arial" charset="0"/>
              </a:rPr>
              <a:pPr/>
              <a:t>39</a:t>
            </a:fld>
            <a:endParaRPr lang="en-US" smtClean="0">
              <a:latin typeface="Arial" charset="0"/>
            </a:endParaRPr>
          </a:p>
        </p:txBody>
      </p:sp>
      <p:graphicFrame>
        <p:nvGraphicFramePr>
          <p:cNvPr id="1026" name="Object 6"/>
          <p:cNvGraphicFramePr>
            <a:graphicFrameLocks noGrp="1" noChangeAspect="1"/>
          </p:cNvGraphicFramePr>
          <p:nvPr>
            <p:ph sz="quarter" idx="1"/>
          </p:nvPr>
        </p:nvGraphicFramePr>
        <p:xfrm>
          <a:off x="134938" y="1706563"/>
          <a:ext cx="8872537" cy="4227512"/>
        </p:xfrm>
        <a:graphic>
          <a:graphicData uri="http://schemas.openxmlformats.org/presentationml/2006/ole">
            <p:oleObj spid="_x0000_s1026" name="Project" r:id="rId4" imgW="12153960" imgH="5791320" progId="">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fontScale="90000"/>
          </a:bodyPr>
          <a:lstStyle/>
          <a:p>
            <a:pPr eaLnBrk="1" hangingPunct="1"/>
            <a:r>
              <a:rPr lang="en-US" sz="2000" smtClean="0"/>
              <a:t>Do you think is it necessary for a program to be completely free of defects before it is delivered to its customer? To what extent can testing be used to validate that the program is fit for its purpose?</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6146" name="Slide Number Placeholder 5"/>
          <p:cNvSpPr>
            <a:spLocks noGrp="1"/>
          </p:cNvSpPr>
          <p:nvPr>
            <p:ph type="sldNum" sz="quarter" idx="12"/>
          </p:nvPr>
        </p:nvSpPr>
        <p:spPr>
          <a:noFill/>
        </p:spPr>
        <p:txBody>
          <a:bodyPr>
            <a:normAutofit fontScale="85000" lnSpcReduction="20000"/>
          </a:bodyPr>
          <a:lstStyle/>
          <a:p>
            <a:fld id="{1A4617CE-0688-4E2D-B79F-6B60797A0F4F}" type="slidenum">
              <a:rPr lang="en-US" smtClean="0">
                <a:latin typeface="Arial" charset="0"/>
              </a:rPr>
              <a:pPr/>
              <a:t>4</a:t>
            </a:fld>
            <a:endParaRPr lang="en-US" smtClean="0">
              <a:latin typeface="Arial" charset="0"/>
            </a:endParaRPr>
          </a:p>
        </p:txBody>
      </p:sp>
      <p:sp>
        <p:nvSpPr>
          <p:cNvPr id="6148" name="Rectangle 3"/>
          <p:cNvSpPr>
            <a:spLocks noGrp="1" noChangeArrowheads="1"/>
          </p:cNvSpPr>
          <p:nvPr>
            <p:ph sz="quarter" idx="1"/>
          </p:nvPr>
        </p:nvSpPr>
        <p:spPr/>
        <p:txBody>
          <a:bodyPr>
            <a:normAutofit/>
          </a:bodyPr>
          <a:lstStyle/>
          <a:p>
            <a:pPr eaLnBrk="1" hangingPunct="1">
              <a:lnSpc>
                <a:spcPct val="90000"/>
              </a:lnSpc>
            </a:pPr>
            <a:r>
              <a:rPr lang="en-US" sz="2400" smtClean="0"/>
              <a:t>Program need not to be completely free from defects if:</a:t>
            </a:r>
          </a:p>
          <a:p>
            <a:pPr lvl="1" eaLnBrk="1" hangingPunct="1">
              <a:lnSpc>
                <a:spcPct val="90000"/>
              </a:lnSpc>
            </a:pPr>
            <a:r>
              <a:rPr lang="en-US" sz="2000" smtClean="0"/>
              <a:t>The defect is minor in such it won’t disrupt the performance or the work of the system</a:t>
            </a:r>
          </a:p>
          <a:p>
            <a:pPr lvl="1" eaLnBrk="1" hangingPunct="1">
              <a:lnSpc>
                <a:spcPct val="90000"/>
              </a:lnSpc>
            </a:pPr>
            <a:r>
              <a:rPr lang="en-US" sz="2000" smtClean="0"/>
              <a:t>The defects is recoverable and the recovery function is available to the extent of minimum distractions</a:t>
            </a:r>
          </a:p>
          <a:p>
            <a:pPr lvl="1" eaLnBrk="1" hangingPunct="1">
              <a:lnSpc>
                <a:spcPct val="90000"/>
              </a:lnSpc>
            </a:pPr>
            <a:r>
              <a:rPr lang="en-US" sz="2000" smtClean="0"/>
              <a:t>The benefit of the program exceeds the cost of defect that might occurred</a:t>
            </a:r>
          </a:p>
          <a:p>
            <a:pPr eaLnBrk="1" hangingPunct="1">
              <a:lnSpc>
                <a:spcPct val="90000"/>
              </a:lnSpc>
            </a:pPr>
            <a:r>
              <a:rPr lang="en-US" sz="2400" smtClean="0"/>
              <a:t>Testing can be used to the extent of knowing the software to behave according to its requirements. It is impossible to do every possible test case as time might be the constraint and it the overhead cost of testing might exceed the benefit of the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fontScale="90000"/>
          </a:bodyPr>
          <a:lstStyle/>
          <a:p>
            <a:pPr eaLnBrk="1" hangingPunct="1"/>
            <a:r>
              <a:rPr lang="en-US" sz="4000" smtClean="0"/>
              <a:t>*Draw an activity chart showing</a:t>
            </a:r>
            <a:br>
              <a:rPr lang="en-US" sz="4000" smtClean="0"/>
            </a:br>
            <a:r>
              <a:rPr lang="en-US" sz="4000" smtClean="0"/>
              <a:t>the project schedule.</a:t>
            </a:r>
          </a:p>
        </p:txBody>
      </p:sp>
      <p:sp>
        <p:nvSpPr>
          <p:cNvPr id="6" name="Footer Placeholder 5"/>
          <p:cNvSpPr>
            <a:spLocks noGrp="1"/>
          </p:cNvSpPr>
          <p:nvPr>
            <p:ph type="ftr" sz="quarter" idx="11"/>
          </p:nvPr>
        </p:nvSpPr>
        <p:spPr/>
        <p:txBody>
          <a:bodyPr/>
          <a:lstStyle/>
          <a:p>
            <a:pPr>
              <a:defRPr/>
            </a:pPr>
            <a:r>
              <a:rPr lang="en-US" smtClean="0"/>
              <a:t>by Souza</a:t>
            </a:r>
            <a:endParaRPr lang="en-US"/>
          </a:p>
        </p:txBody>
      </p:sp>
      <p:sp>
        <p:nvSpPr>
          <p:cNvPr id="41986" name="Slide Number Placeholder 5"/>
          <p:cNvSpPr>
            <a:spLocks noGrp="1"/>
          </p:cNvSpPr>
          <p:nvPr>
            <p:ph type="sldNum" sz="quarter" idx="12"/>
          </p:nvPr>
        </p:nvSpPr>
        <p:spPr>
          <a:noFill/>
        </p:spPr>
        <p:txBody>
          <a:bodyPr>
            <a:normAutofit fontScale="85000" lnSpcReduction="20000"/>
          </a:bodyPr>
          <a:lstStyle/>
          <a:p>
            <a:fld id="{54F3D98E-7AF6-4DFC-BDD2-52E1DA1A8209}" type="slidenum">
              <a:rPr lang="en-US" smtClean="0">
                <a:latin typeface="Arial" charset="0"/>
              </a:rPr>
              <a:pPr/>
              <a:t>40</a:t>
            </a:fld>
            <a:endParaRPr lang="en-US" smtClean="0">
              <a:latin typeface="Arial" charset="0"/>
            </a:endParaRPr>
          </a:p>
        </p:txBody>
      </p:sp>
      <p:sp>
        <p:nvSpPr>
          <p:cNvPr id="41988" name="Rectangle 3"/>
          <p:cNvSpPr>
            <a:spLocks noGrp="1" noChangeArrowheads="1"/>
          </p:cNvSpPr>
          <p:nvPr>
            <p:ph sz="quarter" idx="1"/>
          </p:nvPr>
        </p:nvSpPr>
        <p:spPr/>
        <p:txBody>
          <a:bodyPr/>
          <a:lstStyle/>
          <a:p>
            <a:pPr eaLnBrk="1" hangingPunct="1"/>
            <a:endParaRPr lang="en-US" smtClean="0"/>
          </a:p>
        </p:txBody>
      </p:sp>
      <p:pic>
        <p:nvPicPr>
          <p:cNvPr id="41989" name="Picture 4"/>
          <p:cNvPicPr>
            <a:picLocks noChangeAspect="1" noChangeArrowheads="1"/>
          </p:cNvPicPr>
          <p:nvPr/>
        </p:nvPicPr>
        <p:blipFill>
          <a:blip r:embed="rId3" cstate="print"/>
          <a:srcRect t="14459" r="18314" b="13742"/>
          <a:stretch>
            <a:fillRect/>
          </a:stretch>
        </p:blipFill>
        <p:spPr bwMode="auto">
          <a:xfrm>
            <a:off x="0" y="1752600"/>
            <a:ext cx="9144000" cy="382746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fontScale="90000"/>
          </a:bodyPr>
          <a:lstStyle/>
          <a:p>
            <a:pPr eaLnBrk="1" hangingPunct="1"/>
            <a:r>
              <a:rPr lang="en-US" sz="1600" smtClean="0"/>
              <a:t>Fixed-price contracts, where the contractor bids a fixed price to complete a system development, may be used to move project risk from client to contractor. If anything goes wrong, the contractor has to pay. Suggest how the use of such contacts may increase the likelihood that product risks will arise.</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43010" name="Slide Number Placeholder 5"/>
          <p:cNvSpPr>
            <a:spLocks noGrp="1"/>
          </p:cNvSpPr>
          <p:nvPr>
            <p:ph type="sldNum" sz="quarter" idx="12"/>
          </p:nvPr>
        </p:nvSpPr>
        <p:spPr>
          <a:noFill/>
        </p:spPr>
        <p:txBody>
          <a:bodyPr>
            <a:normAutofit fontScale="85000" lnSpcReduction="20000"/>
          </a:bodyPr>
          <a:lstStyle/>
          <a:p>
            <a:fld id="{B0579474-2CEA-420D-9C7B-4E749463C54F}" type="slidenum">
              <a:rPr lang="en-US" smtClean="0">
                <a:latin typeface="Arial" charset="0"/>
              </a:rPr>
              <a:pPr/>
              <a:t>41</a:t>
            </a:fld>
            <a:endParaRPr lang="en-US" smtClean="0">
              <a:latin typeface="Arial" charset="0"/>
            </a:endParaRPr>
          </a:p>
        </p:txBody>
      </p:sp>
      <p:sp>
        <p:nvSpPr>
          <p:cNvPr id="43012" name="Rectangle 3"/>
          <p:cNvSpPr>
            <a:spLocks noGrp="1" noChangeArrowheads="1"/>
          </p:cNvSpPr>
          <p:nvPr>
            <p:ph sz="quarter" idx="1"/>
          </p:nvPr>
        </p:nvSpPr>
        <p:spPr/>
        <p:txBody>
          <a:bodyPr/>
          <a:lstStyle/>
          <a:p>
            <a:pPr eaLnBrk="1" hangingPunct="1"/>
            <a:r>
              <a:rPr lang="en-US" smtClean="0"/>
              <a:t>Quality of software that is delivered may be poor to the limited time of delivery. Contractor is prone to avoid late delivery and give bug-ridden software to the client.</a:t>
            </a:r>
          </a:p>
          <a:p>
            <a:pPr eaLnBrk="1" hangingPunct="1"/>
            <a:r>
              <a:rPr lang="en-US" smtClean="0"/>
              <a:t>Contractor may reduce the necessary workforce to gain profit which will increase the work pressure of each individual.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sz="2400" smtClean="0"/>
              <a:t>Explain why the process of project planning is iterative and why a plan must be continually reviewed during a software project.</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44034" name="Slide Number Placeholder 5"/>
          <p:cNvSpPr>
            <a:spLocks noGrp="1"/>
          </p:cNvSpPr>
          <p:nvPr>
            <p:ph type="sldNum" sz="quarter" idx="12"/>
          </p:nvPr>
        </p:nvSpPr>
        <p:spPr>
          <a:noFill/>
        </p:spPr>
        <p:txBody>
          <a:bodyPr>
            <a:normAutofit fontScale="85000" lnSpcReduction="20000"/>
          </a:bodyPr>
          <a:lstStyle/>
          <a:p>
            <a:fld id="{761309C4-B20B-4030-8A44-D7A1870196F3}" type="slidenum">
              <a:rPr lang="en-US" smtClean="0">
                <a:latin typeface="Arial" charset="0"/>
              </a:rPr>
              <a:pPr/>
              <a:t>42</a:t>
            </a:fld>
            <a:endParaRPr lang="en-US" smtClean="0">
              <a:latin typeface="Arial" charset="0"/>
            </a:endParaRPr>
          </a:p>
        </p:txBody>
      </p:sp>
      <p:sp>
        <p:nvSpPr>
          <p:cNvPr id="44036" name="Rectangle 3"/>
          <p:cNvSpPr>
            <a:spLocks noGrp="1" noChangeArrowheads="1"/>
          </p:cNvSpPr>
          <p:nvPr>
            <p:ph sz="quarter" idx="1"/>
          </p:nvPr>
        </p:nvSpPr>
        <p:spPr/>
        <p:txBody>
          <a:bodyPr/>
          <a:lstStyle/>
          <a:p>
            <a:pPr eaLnBrk="1" hangingPunct="1">
              <a:lnSpc>
                <a:spcPct val="90000"/>
              </a:lnSpc>
            </a:pPr>
            <a:r>
              <a:rPr lang="en-US" sz="2800" smtClean="0"/>
              <a:t>Project planning has to be continually reviewed to anticipate project late progress. It is necessary to determine what action to be performed next.</a:t>
            </a:r>
          </a:p>
          <a:p>
            <a:pPr eaLnBrk="1" hangingPunct="1">
              <a:lnSpc>
                <a:spcPct val="90000"/>
              </a:lnSpc>
            </a:pPr>
            <a:r>
              <a:rPr lang="en-US" sz="2800" smtClean="0"/>
              <a:t>Since a particular task may involve a partial information, we have to continually update any information change to the particular task or the next task.</a:t>
            </a:r>
          </a:p>
          <a:p>
            <a:pPr eaLnBrk="1" hangingPunct="1">
              <a:lnSpc>
                <a:spcPct val="90000"/>
              </a:lnSpc>
            </a:pPr>
            <a:r>
              <a:rPr lang="en-US" sz="2800" smtClean="0"/>
              <a:t>This type of activity will increase the possibility of delivering a successful project.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fontScale="90000"/>
          </a:bodyPr>
          <a:lstStyle/>
          <a:p>
            <a:pPr eaLnBrk="1" hangingPunct="1"/>
            <a:r>
              <a:rPr lang="en-GB" sz="2400" smtClean="0"/>
              <a:t>*Discover ambiguities or omissions in the following statement of the requirements for part of a ticket-issuing system.</a:t>
            </a:r>
            <a:r>
              <a:rPr lang="en-US" sz="4000" smtClean="0"/>
              <a:t> </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45058" name="Slide Number Placeholder 5"/>
          <p:cNvSpPr>
            <a:spLocks noGrp="1"/>
          </p:cNvSpPr>
          <p:nvPr>
            <p:ph type="sldNum" sz="quarter" idx="12"/>
          </p:nvPr>
        </p:nvSpPr>
        <p:spPr>
          <a:noFill/>
        </p:spPr>
        <p:txBody>
          <a:bodyPr>
            <a:normAutofit fontScale="85000" lnSpcReduction="20000"/>
          </a:bodyPr>
          <a:lstStyle/>
          <a:p>
            <a:fld id="{6D813E24-C263-44F9-B67B-A400E6731C0A}" type="slidenum">
              <a:rPr lang="en-US" smtClean="0">
                <a:latin typeface="Arial" charset="0"/>
              </a:rPr>
              <a:pPr/>
              <a:t>43</a:t>
            </a:fld>
            <a:endParaRPr lang="en-US" smtClean="0">
              <a:latin typeface="Arial" charset="0"/>
            </a:endParaRPr>
          </a:p>
        </p:txBody>
      </p:sp>
      <p:sp>
        <p:nvSpPr>
          <p:cNvPr id="45060" name="Rectangle 3"/>
          <p:cNvSpPr>
            <a:spLocks noGrp="1" noChangeArrowheads="1"/>
          </p:cNvSpPr>
          <p:nvPr>
            <p:ph sz="quarter" idx="1"/>
          </p:nvPr>
        </p:nvSpPr>
        <p:spPr/>
        <p:txBody>
          <a:bodyPr/>
          <a:lstStyle/>
          <a:p>
            <a:pPr eaLnBrk="1" hangingPunct="1">
              <a:lnSpc>
                <a:spcPct val="80000"/>
              </a:lnSpc>
              <a:buFontTx/>
              <a:buNone/>
            </a:pPr>
            <a:r>
              <a:rPr lang="en-US" altLang="ko-KR" sz="2000" smtClean="0">
                <a:solidFill>
                  <a:srgbClr val="000000"/>
                </a:solidFill>
                <a:ea typeface="Batang" pitchFamily="18" charset="-127"/>
              </a:rPr>
              <a:t>Ambiguities and omissions include:</a:t>
            </a:r>
          </a:p>
          <a:p>
            <a:pPr eaLnBrk="1" hangingPunct="1">
              <a:lnSpc>
                <a:spcPct val="80000"/>
              </a:lnSpc>
              <a:buFontTx/>
              <a:buNone/>
            </a:pPr>
            <a:r>
              <a:rPr lang="en-US" altLang="ko-KR" sz="2000" smtClean="0">
                <a:solidFill>
                  <a:srgbClr val="000000"/>
                </a:solidFill>
                <a:ea typeface="Batang" pitchFamily="18" charset="-127"/>
              </a:rPr>
              <a:t>• Can a customer buy several tickets for the same destination together or must they be bought one at a time?</a:t>
            </a:r>
          </a:p>
          <a:p>
            <a:pPr eaLnBrk="1" hangingPunct="1">
              <a:lnSpc>
                <a:spcPct val="80000"/>
              </a:lnSpc>
              <a:buFontTx/>
              <a:buNone/>
            </a:pPr>
            <a:r>
              <a:rPr lang="en-US" altLang="ko-KR" sz="2000" smtClean="0">
                <a:solidFill>
                  <a:srgbClr val="000000"/>
                </a:solidFill>
                <a:ea typeface="Batang" pitchFamily="18" charset="-127"/>
              </a:rPr>
              <a:t>• Can customers cancel a request if a mistake has been made?</a:t>
            </a:r>
          </a:p>
          <a:p>
            <a:pPr eaLnBrk="1" hangingPunct="1">
              <a:lnSpc>
                <a:spcPct val="80000"/>
              </a:lnSpc>
              <a:buFontTx/>
              <a:buNone/>
            </a:pPr>
            <a:r>
              <a:rPr lang="en-US" altLang="ko-KR" sz="2000" smtClean="0">
                <a:solidFill>
                  <a:srgbClr val="000000"/>
                </a:solidFill>
                <a:ea typeface="Batang" pitchFamily="18" charset="-127"/>
              </a:rPr>
              <a:t>• How should the system respond if an invalid card is input?</a:t>
            </a:r>
          </a:p>
          <a:p>
            <a:pPr eaLnBrk="1" hangingPunct="1">
              <a:lnSpc>
                <a:spcPct val="80000"/>
              </a:lnSpc>
              <a:buFontTx/>
              <a:buNone/>
            </a:pPr>
            <a:r>
              <a:rPr lang="en-US" altLang="ko-KR" sz="2000" smtClean="0">
                <a:solidFill>
                  <a:srgbClr val="000000"/>
                </a:solidFill>
                <a:ea typeface="Batang" pitchFamily="18" charset="-127"/>
              </a:rPr>
              <a:t>• What happens if customers try to put their card in before selecting a destination (as they would in ATM machines)?</a:t>
            </a:r>
          </a:p>
          <a:p>
            <a:pPr eaLnBrk="1" hangingPunct="1">
              <a:lnSpc>
                <a:spcPct val="80000"/>
              </a:lnSpc>
              <a:buFontTx/>
              <a:buNone/>
            </a:pPr>
            <a:r>
              <a:rPr lang="en-US" altLang="ko-KR" sz="2000" smtClean="0">
                <a:solidFill>
                  <a:srgbClr val="000000"/>
                </a:solidFill>
                <a:ea typeface="Batang" pitchFamily="18" charset="-127"/>
              </a:rPr>
              <a:t>• Must the user press the start button again if they wish to buy another ticket to a different destination?</a:t>
            </a:r>
          </a:p>
          <a:p>
            <a:pPr eaLnBrk="1" hangingPunct="1">
              <a:lnSpc>
                <a:spcPct val="80000"/>
              </a:lnSpc>
              <a:buFontTx/>
              <a:buNone/>
            </a:pPr>
            <a:r>
              <a:rPr lang="en-US" altLang="ko-KR" sz="2000" smtClean="0">
                <a:solidFill>
                  <a:srgbClr val="000000"/>
                </a:solidFill>
                <a:ea typeface="Batang" pitchFamily="18" charset="-127"/>
              </a:rPr>
              <a:t>• Should the system only sell tickets between the station where the machine is situated and direct connections or should it include all possible destinations?</a:t>
            </a:r>
            <a:endParaRPr lang="en-US" sz="2000" smtClean="0">
              <a:solidFill>
                <a:srgbClr val="000000"/>
              </a:solidFill>
              <a:ea typeface="Batang" pitchFamily="18" charset="-127"/>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normAutofit fontScale="90000"/>
          </a:bodyPr>
          <a:lstStyle/>
          <a:p>
            <a:pPr eaLnBrk="1" hangingPunct="1"/>
            <a:r>
              <a:rPr lang="en-US" sz="2000" smtClean="0"/>
              <a:t>Suggest who might be stakeholders in a university student records system. Explain why it is almost inevitable that the requirements of different stakeholders will conflict in some way.</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46082" name="Slide Number Placeholder 5"/>
          <p:cNvSpPr>
            <a:spLocks noGrp="1"/>
          </p:cNvSpPr>
          <p:nvPr>
            <p:ph type="sldNum" sz="quarter" idx="12"/>
          </p:nvPr>
        </p:nvSpPr>
        <p:spPr>
          <a:noFill/>
        </p:spPr>
        <p:txBody>
          <a:bodyPr>
            <a:normAutofit fontScale="85000" lnSpcReduction="20000"/>
          </a:bodyPr>
          <a:lstStyle/>
          <a:p>
            <a:fld id="{B10C125E-5C53-4009-A90D-542F0F25A658}" type="slidenum">
              <a:rPr lang="en-US" smtClean="0">
                <a:latin typeface="Arial" charset="0"/>
              </a:rPr>
              <a:pPr/>
              <a:t>44</a:t>
            </a:fld>
            <a:endParaRPr lang="en-US" smtClean="0">
              <a:latin typeface="Arial" charset="0"/>
            </a:endParaRPr>
          </a:p>
        </p:txBody>
      </p:sp>
      <p:sp>
        <p:nvSpPr>
          <p:cNvPr id="46084" name="Rectangle 3"/>
          <p:cNvSpPr>
            <a:spLocks noGrp="1" noChangeArrowheads="1"/>
          </p:cNvSpPr>
          <p:nvPr>
            <p:ph sz="quarter" idx="1"/>
          </p:nvPr>
        </p:nvSpPr>
        <p:spPr/>
        <p:txBody>
          <a:bodyPr/>
          <a:lstStyle/>
          <a:p>
            <a:pPr eaLnBrk="1" hangingPunct="1"/>
            <a:r>
              <a:rPr lang="en-US" smtClean="0"/>
              <a:t>Stakeholder: student, lecturer, admin staff, finance staff, rector, accounting staff, HRD staff</a:t>
            </a:r>
          </a:p>
          <a:p>
            <a:pPr eaLnBrk="1" hangingPunct="1"/>
            <a:r>
              <a:rPr lang="en-US" smtClean="0"/>
              <a:t>Requirements of different stakeholder will conflict since they need different format for requesting student information. (accounting staff may not need student GPA grade as admin staff need it)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sz="1600" smtClean="0"/>
              <a:t>*The LONTAR system has to include support for cataloging new documents where the system catalog may be distributed across several machines. What are likely to be the most important types of nonfunctional requirements associated with the cataloguing facilities?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47106" name="Slide Number Placeholder 5"/>
          <p:cNvSpPr>
            <a:spLocks noGrp="1"/>
          </p:cNvSpPr>
          <p:nvPr>
            <p:ph type="sldNum" sz="quarter" idx="12"/>
          </p:nvPr>
        </p:nvSpPr>
        <p:spPr>
          <a:noFill/>
        </p:spPr>
        <p:txBody>
          <a:bodyPr>
            <a:normAutofit fontScale="85000" lnSpcReduction="20000"/>
          </a:bodyPr>
          <a:lstStyle/>
          <a:p>
            <a:fld id="{765146A5-3BA3-4DDB-A000-53684AF4AEBC}" type="slidenum">
              <a:rPr lang="en-US" smtClean="0">
                <a:latin typeface="Arial" charset="0"/>
              </a:rPr>
              <a:pPr/>
              <a:t>45</a:t>
            </a:fld>
            <a:endParaRPr lang="en-US" smtClean="0">
              <a:latin typeface="Arial" charset="0"/>
            </a:endParaRPr>
          </a:p>
        </p:txBody>
      </p:sp>
      <p:sp>
        <p:nvSpPr>
          <p:cNvPr id="47108" name="Rectangle 3"/>
          <p:cNvSpPr>
            <a:spLocks noGrp="1" noChangeArrowheads="1"/>
          </p:cNvSpPr>
          <p:nvPr>
            <p:ph sz="quarter" idx="1"/>
          </p:nvPr>
        </p:nvSpPr>
        <p:spPr/>
        <p:txBody>
          <a:bodyPr>
            <a:normAutofit fontScale="92500" lnSpcReduction="10000"/>
          </a:bodyPr>
          <a:lstStyle/>
          <a:p>
            <a:pPr eaLnBrk="1" hangingPunct="1"/>
            <a:r>
              <a:rPr lang="en-US" sz="1400" smtClean="0"/>
              <a:t>Performance</a:t>
            </a:r>
          </a:p>
          <a:p>
            <a:pPr lvl="1" eaLnBrk="1" hangingPunct="1"/>
            <a:r>
              <a:rPr lang="en-US" sz="1200" smtClean="0"/>
              <a:t>The time to search a particular document is not less than 5 ms.</a:t>
            </a:r>
          </a:p>
          <a:p>
            <a:pPr lvl="1" eaLnBrk="1" hangingPunct="1"/>
            <a:r>
              <a:rPr lang="en-US" sz="1200" smtClean="0"/>
              <a:t>The time to login into the system must less than 1 ms</a:t>
            </a:r>
          </a:p>
          <a:p>
            <a:pPr lvl="1" eaLnBrk="1" hangingPunct="1"/>
            <a:r>
              <a:rPr lang="en-US" sz="1200" smtClean="0"/>
              <a:t>Downtime period is less than 1 hour and performed at 01.00 AM where system activities is at the minimum level.</a:t>
            </a:r>
          </a:p>
          <a:p>
            <a:pPr eaLnBrk="1" hangingPunct="1"/>
            <a:r>
              <a:rPr lang="en-US" sz="1400" smtClean="0"/>
              <a:t>Information</a:t>
            </a:r>
          </a:p>
          <a:p>
            <a:pPr lvl="1" eaLnBrk="1" hangingPunct="1"/>
            <a:r>
              <a:rPr lang="en-US" sz="1100" smtClean="0"/>
              <a:t>Data is updated real-time, with interval of data update less than 3 ms.</a:t>
            </a:r>
          </a:p>
          <a:p>
            <a:pPr lvl="1" eaLnBrk="1" hangingPunct="1"/>
            <a:r>
              <a:rPr lang="en-US" sz="1100" smtClean="0"/>
              <a:t>Data redundancies are reduced until 0% with no fake data entry.</a:t>
            </a:r>
          </a:p>
          <a:p>
            <a:pPr lvl="1" eaLnBrk="1" hangingPunct="1"/>
            <a:r>
              <a:rPr lang="en-US" sz="1100" smtClean="0"/>
              <a:t>The addition of data log to track the activity of data entry, producing a reliable information.</a:t>
            </a:r>
          </a:p>
          <a:p>
            <a:pPr eaLnBrk="1" hangingPunct="1"/>
            <a:r>
              <a:rPr lang="en-US" sz="1400" smtClean="0"/>
              <a:t>Efficiency</a:t>
            </a:r>
          </a:p>
          <a:p>
            <a:pPr lvl="1" eaLnBrk="1" hangingPunct="1"/>
            <a:r>
              <a:rPr lang="en-US" sz="1100" smtClean="0"/>
              <a:t>The form that has to be written to enter a document is only one with less than 10 fields.</a:t>
            </a:r>
          </a:p>
          <a:p>
            <a:pPr lvl="1" eaLnBrk="1" hangingPunct="1"/>
            <a:r>
              <a:rPr lang="en-US" sz="1100" smtClean="0"/>
              <a:t>No form is needed to request a particular document.</a:t>
            </a:r>
          </a:p>
          <a:p>
            <a:pPr eaLnBrk="1" hangingPunct="1"/>
            <a:r>
              <a:rPr lang="en-US" sz="1400" smtClean="0"/>
              <a:t>Control</a:t>
            </a:r>
          </a:p>
          <a:p>
            <a:pPr lvl="1" eaLnBrk="1" hangingPunct="1"/>
            <a:r>
              <a:rPr lang="en-US" sz="1100" smtClean="0"/>
              <a:t>Only legitimate user can gain access to the documents.</a:t>
            </a:r>
          </a:p>
          <a:p>
            <a:pPr eaLnBrk="1" hangingPunct="1"/>
            <a:r>
              <a:rPr lang="en-US" sz="1400" smtClean="0"/>
              <a:t>Economy</a:t>
            </a:r>
          </a:p>
          <a:p>
            <a:pPr lvl="1" eaLnBrk="1" hangingPunct="1"/>
            <a:r>
              <a:rPr lang="en-US" sz="1100" smtClean="0"/>
              <a:t>System administrator is only one against the manual system which take more than 5 people.</a:t>
            </a:r>
          </a:p>
          <a:p>
            <a:pPr lvl="1" eaLnBrk="1" hangingPunct="1"/>
            <a:r>
              <a:rPr lang="en-US" sz="1100" smtClean="0"/>
              <a:t>Paperwork is reduced to less than Rp 50,000/month. The only expense in paperwork is when monthly and annual report is required.</a:t>
            </a:r>
          </a:p>
          <a:p>
            <a:pPr lvl="1" eaLnBrk="1" hangingPunct="1"/>
            <a:r>
              <a:rPr lang="en-US" sz="1100" smtClean="0"/>
              <a:t>Space consume for installing the system is less than 1/16 of the average cubical office.. </a:t>
            </a:r>
          </a:p>
          <a:p>
            <a:pPr eaLnBrk="1" hangingPunct="1"/>
            <a:r>
              <a:rPr lang="en-US" sz="1400" smtClean="0"/>
              <a:t>Security</a:t>
            </a:r>
          </a:p>
          <a:p>
            <a:pPr lvl="1" eaLnBrk="1" hangingPunct="1"/>
            <a:r>
              <a:rPr lang="en-US" sz="1100" smtClean="0"/>
              <a:t>The existence of an underground backup storage will prevent data loss from accident or mishap.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fontScale="90000"/>
          </a:bodyPr>
          <a:lstStyle/>
          <a:p>
            <a:pPr eaLnBrk="1" hangingPunct="1"/>
            <a:r>
              <a:rPr lang="en-US" sz="2400" smtClean="0"/>
              <a:t>*Using your knowledge of how an ATM is used, develop a set of use-cases that could server as a basis</a:t>
            </a:r>
            <a:br>
              <a:rPr lang="en-US" sz="2400" smtClean="0"/>
            </a:br>
            <a:r>
              <a:rPr lang="en-US" sz="2400" smtClean="0"/>
              <a:t>for understanding the requirements for an ATM system.</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48130" name="Slide Number Placeholder 5"/>
          <p:cNvSpPr>
            <a:spLocks noGrp="1"/>
          </p:cNvSpPr>
          <p:nvPr>
            <p:ph type="sldNum" sz="quarter" idx="12"/>
          </p:nvPr>
        </p:nvSpPr>
        <p:spPr>
          <a:noFill/>
        </p:spPr>
        <p:txBody>
          <a:bodyPr>
            <a:normAutofit fontScale="85000" lnSpcReduction="20000"/>
          </a:bodyPr>
          <a:lstStyle/>
          <a:p>
            <a:fld id="{D8993F07-C911-4293-B3FB-2931CDF6207D}" type="slidenum">
              <a:rPr lang="en-US" smtClean="0">
                <a:latin typeface="Arial" charset="0"/>
              </a:rPr>
              <a:pPr/>
              <a:t>46</a:t>
            </a:fld>
            <a:endParaRPr lang="en-US" smtClean="0">
              <a:latin typeface="Arial" charset="0"/>
            </a:endParaRPr>
          </a:p>
        </p:txBody>
      </p:sp>
      <p:sp>
        <p:nvSpPr>
          <p:cNvPr id="48132" name="Rectangle 3"/>
          <p:cNvSpPr>
            <a:spLocks noGrp="1" noChangeArrowheads="1"/>
          </p:cNvSpPr>
          <p:nvPr>
            <p:ph sz="quarter" idx="1"/>
          </p:nvPr>
        </p:nvSpPr>
        <p:spPr/>
        <p:txBody>
          <a:bodyPr/>
          <a:lstStyle/>
          <a:p>
            <a:pPr eaLnBrk="1" hangingPunct="1"/>
            <a:r>
              <a:rPr lang="en-US" smtClean="0"/>
              <a:t>Login</a:t>
            </a:r>
          </a:p>
          <a:p>
            <a:pPr eaLnBrk="1" hangingPunct="1"/>
            <a:r>
              <a:rPr lang="en-US" smtClean="0"/>
              <a:t>Withdraw Money</a:t>
            </a:r>
          </a:p>
          <a:p>
            <a:pPr eaLnBrk="1" hangingPunct="1"/>
            <a:r>
              <a:rPr lang="en-US" smtClean="0"/>
              <a:t>Check Amount</a:t>
            </a:r>
          </a:p>
          <a:p>
            <a:pPr eaLnBrk="1" hangingPunct="1"/>
            <a:r>
              <a:rPr lang="en-US" smtClean="0"/>
              <a:t>Check Transfer Limit</a:t>
            </a:r>
          </a:p>
          <a:p>
            <a:pPr eaLnBrk="1" hangingPunct="1"/>
            <a:r>
              <a:rPr lang="en-US" smtClean="0"/>
              <a:t>Calculate Current Balance</a:t>
            </a:r>
          </a:p>
          <a:p>
            <a:pPr eaLnBrk="1" hangingPunct="1"/>
            <a:r>
              <a:rPr lang="en-US" smtClean="0"/>
              <a:t>Update Account Balance</a:t>
            </a:r>
          </a:p>
          <a:p>
            <a:pPr eaLnBrk="1" hangingPunct="1"/>
            <a:r>
              <a:rPr lang="en-US" smtClean="0"/>
              <a:t>Print Report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sz="2800" smtClean="0"/>
              <a:t>*</a:t>
            </a:r>
            <a:r>
              <a:rPr lang="en-US" sz="1200" smtClean="0"/>
              <a:t>When emergency changes have to be made to system, the system software may have to be modified before</a:t>
            </a:r>
            <a:br>
              <a:rPr lang="en-US" sz="1200" smtClean="0"/>
            </a:br>
            <a:r>
              <a:rPr lang="en-US" sz="1200" smtClean="0"/>
              <a:t>changes to the requirements have been approved. Suggest a process model for making these modifications</a:t>
            </a:r>
            <a:br>
              <a:rPr lang="en-US" sz="1200" smtClean="0"/>
            </a:br>
            <a:r>
              <a:rPr lang="en-US" sz="1200" smtClean="0"/>
              <a:t>that ensures that the requirements document and the system implementation do not become inconsistent.</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49154" name="Slide Number Placeholder 5"/>
          <p:cNvSpPr>
            <a:spLocks noGrp="1"/>
          </p:cNvSpPr>
          <p:nvPr>
            <p:ph type="sldNum" sz="quarter" idx="12"/>
          </p:nvPr>
        </p:nvSpPr>
        <p:spPr>
          <a:noFill/>
        </p:spPr>
        <p:txBody>
          <a:bodyPr>
            <a:normAutofit fontScale="85000" lnSpcReduction="20000"/>
          </a:bodyPr>
          <a:lstStyle/>
          <a:p>
            <a:fld id="{2767DBC2-C6B9-4F3C-A475-FAF6FFE461F4}" type="slidenum">
              <a:rPr lang="en-US" smtClean="0">
                <a:latin typeface="Arial" charset="0"/>
              </a:rPr>
              <a:pPr/>
              <a:t>47</a:t>
            </a:fld>
            <a:endParaRPr lang="en-US" smtClean="0">
              <a:latin typeface="Arial" charset="0"/>
            </a:endParaRPr>
          </a:p>
        </p:txBody>
      </p:sp>
      <p:pic>
        <p:nvPicPr>
          <p:cNvPr id="49156" name="Picture 4"/>
          <p:cNvPicPr>
            <a:picLocks noGrp="1" noChangeAspect="1" noChangeArrowheads="1"/>
          </p:cNvPicPr>
          <p:nvPr>
            <p:ph sz="quarter" idx="1"/>
          </p:nvPr>
        </p:nvPicPr>
        <p:blipFill>
          <a:blip r:embed="rId3" cstate="print"/>
          <a:srcRect/>
          <a:stretch>
            <a:fillRect/>
          </a:stretch>
        </p:blipFill>
        <p:spPr>
          <a:xfrm>
            <a:off x="914400" y="1676400"/>
            <a:ext cx="7597775" cy="3962400"/>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1400" smtClean="0"/>
              <a:t>Your company uses a standard analysis method that is normally applied in all requirements analyses. In your work, you find that this method can not represent social factors that are significant in the system you are analyzing. You point this out to your manager, who makes it clear that the standard should be followed. Discuss what you should do in such situation.</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50180" name="Slide Number Placeholder 3"/>
          <p:cNvSpPr>
            <a:spLocks noGrp="1"/>
          </p:cNvSpPr>
          <p:nvPr>
            <p:ph type="sldNum" sz="quarter" idx="12"/>
          </p:nvPr>
        </p:nvSpPr>
        <p:spPr>
          <a:noFill/>
        </p:spPr>
        <p:txBody>
          <a:bodyPr>
            <a:normAutofit fontScale="85000" lnSpcReduction="20000"/>
          </a:bodyPr>
          <a:lstStyle/>
          <a:p>
            <a:fld id="{A36AD600-51BD-4D9F-8C23-9EFE67C2CD72}" type="slidenum">
              <a:rPr lang="en-US" smtClean="0">
                <a:latin typeface="Arial" charset="0"/>
              </a:rPr>
              <a:pPr/>
              <a:t>48</a:t>
            </a:fld>
            <a:endParaRPr lang="en-US" smtClean="0">
              <a:latin typeface="Arial" charset="0"/>
            </a:endParaRPr>
          </a:p>
        </p:txBody>
      </p:sp>
      <p:sp>
        <p:nvSpPr>
          <p:cNvPr id="50179" name="Content Placeholder 2"/>
          <p:cNvSpPr>
            <a:spLocks noGrp="1"/>
          </p:cNvSpPr>
          <p:nvPr>
            <p:ph sz="quarter" idx="1"/>
          </p:nvPr>
        </p:nvSpPr>
        <p:spPr/>
        <p:txBody>
          <a:bodyPr/>
          <a:lstStyle/>
          <a:p>
            <a:r>
              <a:rPr lang="en-US" sz="2800" smtClean="0"/>
              <a:t>Since the manager is quite conservative and demand that the standard should be followed, we have to provide a significant evidence to convince him.</a:t>
            </a:r>
          </a:p>
          <a:p>
            <a:r>
              <a:rPr lang="en-US" sz="2800" smtClean="0"/>
              <a:t>One of the method is by using a prototype model which follows the company standard method and launch it the users to ask for their feedback.</a:t>
            </a:r>
          </a:p>
          <a:p>
            <a:r>
              <a:rPr lang="en-US" sz="2800" smtClean="0"/>
              <a:t>This feedback will be the evidence whether a standard upgrade is necessary or not.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r>
              <a:rPr lang="en-US" sz="1600" smtClean="0"/>
              <a:t>Draw a context model for a patient information system in a hospital. You may make any reasonable assumptions about the other hospital systems that are available, but your model must include a patient admission and an image storage system for X-ray, as well as other diagnostic records.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51204" name="Slide Number Placeholder 3"/>
          <p:cNvSpPr>
            <a:spLocks noGrp="1"/>
          </p:cNvSpPr>
          <p:nvPr>
            <p:ph type="sldNum" sz="quarter" idx="12"/>
          </p:nvPr>
        </p:nvSpPr>
        <p:spPr>
          <a:noFill/>
        </p:spPr>
        <p:txBody>
          <a:bodyPr>
            <a:normAutofit fontScale="85000" lnSpcReduction="20000"/>
          </a:bodyPr>
          <a:lstStyle/>
          <a:p>
            <a:fld id="{98B55A08-3EB1-4090-B441-3A00DAEE61D4}" type="slidenum">
              <a:rPr lang="en-US" smtClean="0">
                <a:latin typeface="Arial" charset="0"/>
              </a:rPr>
              <a:pPr/>
              <a:t>49</a:t>
            </a:fld>
            <a:endParaRPr lang="en-US" smtClean="0">
              <a:latin typeface="Arial" charset="0"/>
            </a:endParaRPr>
          </a:p>
        </p:txBody>
      </p:sp>
      <p:pic>
        <p:nvPicPr>
          <p:cNvPr id="51203" name="Content Placeholder 4" descr="OFSESOFTENG2.jpeg"/>
          <p:cNvPicPr>
            <a:picLocks noGrp="1" noChangeAspect="1"/>
          </p:cNvPicPr>
          <p:nvPr>
            <p:ph sz="quarter" idx="1"/>
          </p:nvPr>
        </p:nvPicPr>
        <p:blipFill>
          <a:blip r:embed="rId3" cstate="print"/>
          <a:stretch>
            <a:fillRect/>
          </a:stretch>
        </p:blipFill>
        <p:spPr>
          <a:xfrm>
            <a:off x="1570037" y="1890712"/>
            <a:ext cx="6238875" cy="39147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fontScale="90000"/>
          </a:bodyPr>
          <a:lstStyle/>
          <a:p>
            <a:pPr eaLnBrk="1" hangingPunct="1"/>
            <a:r>
              <a:rPr lang="en-US" sz="2000" smtClean="0"/>
              <a:t>Explain why program inspections are an effective technique for discovering errors in a program. What types of error are unlikely to be discovered through inspections?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7170" name="Slide Number Placeholder 5"/>
          <p:cNvSpPr>
            <a:spLocks noGrp="1"/>
          </p:cNvSpPr>
          <p:nvPr>
            <p:ph type="sldNum" sz="quarter" idx="12"/>
          </p:nvPr>
        </p:nvSpPr>
        <p:spPr>
          <a:noFill/>
        </p:spPr>
        <p:txBody>
          <a:bodyPr>
            <a:normAutofit fontScale="85000" lnSpcReduction="20000"/>
          </a:bodyPr>
          <a:lstStyle/>
          <a:p>
            <a:fld id="{5606E2F2-82EE-4DD6-A99E-8E443B0B7B2B}" type="slidenum">
              <a:rPr lang="en-US" smtClean="0">
                <a:latin typeface="Arial" charset="0"/>
              </a:rPr>
              <a:pPr/>
              <a:t>5</a:t>
            </a:fld>
            <a:endParaRPr lang="en-US" smtClean="0">
              <a:latin typeface="Arial" charset="0"/>
            </a:endParaRPr>
          </a:p>
        </p:txBody>
      </p:sp>
      <p:sp>
        <p:nvSpPr>
          <p:cNvPr id="7172" name="Rectangle 3"/>
          <p:cNvSpPr>
            <a:spLocks noGrp="1" noChangeArrowheads="1"/>
          </p:cNvSpPr>
          <p:nvPr>
            <p:ph sz="quarter" idx="1"/>
          </p:nvPr>
        </p:nvSpPr>
        <p:spPr/>
        <p:txBody>
          <a:bodyPr>
            <a:normAutofit/>
          </a:bodyPr>
          <a:lstStyle/>
          <a:p>
            <a:pPr eaLnBrk="1" hangingPunct="1">
              <a:lnSpc>
                <a:spcPct val="80000"/>
              </a:lnSpc>
            </a:pPr>
            <a:r>
              <a:rPr lang="en-US" sz="2000" smtClean="0"/>
              <a:t>Program inspection is a process of detecting defects by assigning 4 people to inspect the code. The focus of the inspection are only to detect defects, standard conformance, and poor-quality programming.</a:t>
            </a:r>
          </a:p>
          <a:p>
            <a:pPr eaLnBrk="1" hangingPunct="1">
              <a:lnSpc>
                <a:spcPct val="80000"/>
              </a:lnSpc>
            </a:pPr>
            <a:r>
              <a:rPr lang="en-US" sz="2000" smtClean="0"/>
              <a:t>With four people in an inspection team for one or two hours, the cost of inspecting 100 lines of code is roughly equivalent to one person-day effort.</a:t>
            </a:r>
          </a:p>
          <a:p>
            <a:pPr eaLnBrk="1" hangingPunct="1">
              <a:lnSpc>
                <a:spcPct val="80000"/>
              </a:lnSpc>
            </a:pPr>
            <a:r>
              <a:rPr lang="en-US" sz="2000" smtClean="0"/>
              <a:t>It can detect several faults such as data faults, control faults, input/ output faults, interface faults, storage management faults, and exception management faults which can’t be all detected in a simple component testing.</a:t>
            </a:r>
          </a:p>
          <a:p>
            <a:pPr eaLnBrk="1" hangingPunct="1">
              <a:lnSpc>
                <a:spcPct val="80000"/>
              </a:lnSpc>
            </a:pPr>
            <a:r>
              <a:rPr lang="en-US" sz="2000" smtClean="0"/>
              <a:t>Since we are working with four people, the coverage of errors can be large and more detectable.</a:t>
            </a:r>
          </a:p>
          <a:p>
            <a:pPr eaLnBrk="1" hangingPunct="1">
              <a:lnSpc>
                <a:spcPct val="80000"/>
              </a:lnSpc>
            </a:pPr>
            <a:r>
              <a:rPr lang="en-US" sz="2000" smtClean="0"/>
              <a:t>Re-examination of the program may reveal misunderstandings and errors to be later fix</a:t>
            </a:r>
          </a:p>
          <a:p>
            <a:pPr eaLnBrk="1" hangingPunct="1">
              <a:lnSpc>
                <a:spcPct val="80000"/>
              </a:lnSpc>
            </a:pPr>
            <a:r>
              <a:rPr lang="en-US" sz="2000" smtClean="0"/>
              <a:t>The error that might unlikely to discovered are specification errors and misunderstanding of the application domain (e.g non-technical errors)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fontScale="90000"/>
          </a:bodyPr>
          <a:lstStyle/>
          <a:p>
            <a:r>
              <a:rPr lang="en-US" sz="2400" smtClean="0"/>
              <a:t>Draw a data-flow diagram modeling the data processing with a bank ATM involved when a customer withdraw cash from the machine.</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52228" name="Slide Number Placeholder 3"/>
          <p:cNvSpPr>
            <a:spLocks noGrp="1"/>
          </p:cNvSpPr>
          <p:nvPr>
            <p:ph type="sldNum" sz="quarter" idx="12"/>
          </p:nvPr>
        </p:nvSpPr>
        <p:spPr>
          <a:noFill/>
        </p:spPr>
        <p:txBody>
          <a:bodyPr>
            <a:normAutofit fontScale="85000" lnSpcReduction="20000"/>
          </a:bodyPr>
          <a:lstStyle/>
          <a:p>
            <a:fld id="{F0CC120C-A2EC-473B-A574-BDFB4C58FF27}" type="slidenum">
              <a:rPr lang="en-US" smtClean="0">
                <a:latin typeface="Arial" charset="0"/>
              </a:rPr>
              <a:pPr/>
              <a:t>50</a:t>
            </a:fld>
            <a:endParaRPr lang="en-US" smtClean="0">
              <a:latin typeface="Arial" charset="0"/>
            </a:endParaRPr>
          </a:p>
        </p:txBody>
      </p:sp>
      <p:pic>
        <p:nvPicPr>
          <p:cNvPr id="52227" name="Content Placeholder 4" descr="OFSESOFTENG3.jpeg"/>
          <p:cNvPicPr>
            <a:picLocks noGrp="1" noChangeAspect="1"/>
          </p:cNvPicPr>
          <p:nvPr>
            <p:ph sz="quarter" idx="1"/>
          </p:nvPr>
        </p:nvPicPr>
        <p:blipFill>
          <a:blip r:embed="rId3" cstate="print"/>
          <a:stretch>
            <a:fillRect/>
          </a:stretch>
        </p:blipFill>
        <p:spPr>
          <a:xfrm>
            <a:off x="660400" y="2119312"/>
            <a:ext cx="8058150" cy="3457575"/>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z="1400" smtClean="0"/>
              <a:t>Develop a sequence diagram showing the interaction involved when a student registers for a course in a university. Course may have limited enrolment, so the registration process must include checks that places are available. Assume that the student accesses an electronic course catalogue to find out about available courses.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53252" name="Slide Number Placeholder 3"/>
          <p:cNvSpPr>
            <a:spLocks noGrp="1"/>
          </p:cNvSpPr>
          <p:nvPr>
            <p:ph type="sldNum" sz="quarter" idx="12"/>
          </p:nvPr>
        </p:nvSpPr>
        <p:spPr>
          <a:noFill/>
        </p:spPr>
        <p:txBody>
          <a:bodyPr>
            <a:normAutofit fontScale="85000" lnSpcReduction="20000"/>
          </a:bodyPr>
          <a:lstStyle/>
          <a:p>
            <a:fld id="{67F0FCFC-D80B-4034-B32C-EEDB2AF190BB}" type="slidenum">
              <a:rPr lang="en-US" smtClean="0">
                <a:latin typeface="Arial" charset="0"/>
              </a:rPr>
              <a:pPr/>
              <a:t>51</a:t>
            </a:fld>
            <a:endParaRPr lang="en-US" smtClean="0">
              <a:latin typeface="Arial" charset="0"/>
            </a:endParaRPr>
          </a:p>
        </p:txBody>
      </p:sp>
      <p:pic>
        <p:nvPicPr>
          <p:cNvPr id="53251" name="Content Placeholder 4" descr="OFSESOFTENG4.jpeg"/>
          <p:cNvPicPr>
            <a:picLocks noGrp="1" noChangeAspect="1"/>
          </p:cNvPicPr>
          <p:nvPr>
            <p:ph sz="quarter" idx="1"/>
          </p:nvPr>
        </p:nvPicPr>
        <p:blipFill>
          <a:blip r:embed="rId3" cstate="print"/>
          <a:stretch>
            <a:fillRect/>
          </a:stretch>
        </p:blipFill>
        <p:spPr>
          <a:xfrm>
            <a:off x="2008187" y="1743075"/>
            <a:ext cx="5362575" cy="421005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z="1400" smtClean="0"/>
              <a:t> In the insulin pump system, the user has to change the needle and insulin supply at regular intervals ad may also change the maximum single dose ad the maximum daily dose that may be administrated.</a:t>
            </a:r>
            <a:br>
              <a:rPr lang="en-US" sz="1400" smtClean="0"/>
            </a:br>
            <a:r>
              <a:rPr lang="en-US" sz="1400" smtClean="0"/>
              <a:t>Suggested three user errors that might occur and propose safety requirements that would avoid theses errors resulting in an accident.</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54276" name="Slide Number Placeholder 3"/>
          <p:cNvSpPr>
            <a:spLocks noGrp="1"/>
          </p:cNvSpPr>
          <p:nvPr>
            <p:ph type="sldNum" sz="quarter" idx="12"/>
          </p:nvPr>
        </p:nvSpPr>
        <p:spPr>
          <a:noFill/>
        </p:spPr>
        <p:txBody>
          <a:bodyPr>
            <a:normAutofit fontScale="85000" lnSpcReduction="20000"/>
          </a:bodyPr>
          <a:lstStyle/>
          <a:p>
            <a:fld id="{D5AB8CAF-2C01-4E23-8532-A8D667C1C65B}" type="slidenum">
              <a:rPr lang="en-US" smtClean="0">
                <a:latin typeface="Arial" charset="0"/>
              </a:rPr>
              <a:pPr/>
              <a:t>52</a:t>
            </a:fld>
            <a:endParaRPr lang="en-US" smtClean="0">
              <a:latin typeface="Arial" charset="0"/>
            </a:endParaRPr>
          </a:p>
        </p:txBody>
      </p:sp>
      <p:sp>
        <p:nvSpPr>
          <p:cNvPr id="54275" name="Content Placeholder 2"/>
          <p:cNvSpPr>
            <a:spLocks noGrp="1"/>
          </p:cNvSpPr>
          <p:nvPr>
            <p:ph sz="quarter" idx="1"/>
          </p:nvPr>
        </p:nvSpPr>
        <p:spPr/>
        <p:txBody>
          <a:bodyPr/>
          <a:lstStyle/>
          <a:p>
            <a:r>
              <a:rPr lang="en-US" sz="1800" smtClean="0"/>
              <a:t>Operator may be false in inputting maximum daily dose of the insulin. Therefore each time the operator doing input, confirmation needs to be done first along with its simulation result to current condition.</a:t>
            </a:r>
          </a:p>
          <a:p>
            <a:r>
              <a:rPr lang="en-US" sz="1800" smtClean="0"/>
              <a:t>Operator may do miscalculation in determining maximum single dose. Therefore each calculation must be accompany by simulation result of current condition.</a:t>
            </a:r>
          </a:p>
          <a:p>
            <a:r>
              <a:rPr lang="en-US" sz="1800" smtClean="0"/>
              <a:t>Operator may forget to replace empty insulin reservoir with the new one. Therefore the system must provide sensor process which alert operator when insulin at each reservoir below minimum level.</a:t>
            </a:r>
          </a:p>
          <a:p>
            <a:r>
              <a:rPr lang="en-US" sz="1800" smtClean="0"/>
              <a:t>Operator may wrongly placed the reservoir. Therefore each placement of reservoir back to its position must have status(green/red light) of a condition that shows if reservoir at the correct place or not.</a:t>
            </a:r>
          </a:p>
          <a:p>
            <a:r>
              <a:rPr lang="en-US" sz="1800" smtClean="0"/>
              <a:t>Operator may failed to inject insulin needle to correct place. Therefore the system must provide sensor system which check patient condition because of injection.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fontScale="90000"/>
          </a:bodyPr>
          <a:lstStyle/>
          <a:p>
            <a:r>
              <a:rPr lang="en-US" sz="1100" smtClean="0"/>
              <a:t>5. A safety-critical software system for treating cancer patients has two principal components: </a:t>
            </a:r>
            <a:br>
              <a:rPr lang="en-US" sz="1100" smtClean="0"/>
            </a:br>
            <a:r>
              <a:rPr lang="en-US" sz="1100" smtClean="0"/>
              <a:t>-A radiation therapy machine that delivers controlled doses of radiation to tumor sites. This machine is controlled by an embedded software system. -A treatment database that includes details of the treatment given to each patient. Treatment requirements are entered in this database and are automatically downloaded to the radiation therapy machine. Identify three hazards that ma arise in this system. For each hazard, suggest a defensive requirement that will reduce the probability that these hazards will result in an accident. Explain why your suggested defense is likely to reduce the risk associated with the hazard.</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55300" name="Slide Number Placeholder 3"/>
          <p:cNvSpPr>
            <a:spLocks noGrp="1"/>
          </p:cNvSpPr>
          <p:nvPr>
            <p:ph type="sldNum" sz="quarter" idx="12"/>
          </p:nvPr>
        </p:nvSpPr>
        <p:spPr>
          <a:noFill/>
        </p:spPr>
        <p:txBody>
          <a:bodyPr>
            <a:normAutofit fontScale="85000" lnSpcReduction="20000"/>
          </a:bodyPr>
          <a:lstStyle/>
          <a:p>
            <a:fld id="{4C3700B4-AF78-4DD6-B77C-2CE396916B7F}" type="slidenum">
              <a:rPr lang="en-US" smtClean="0">
                <a:latin typeface="Arial" charset="0"/>
              </a:rPr>
              <a:pPr/>
              <a:t>53</a:t>
            </a:fld>
            <a:endParaRPr lang="en-US" smtClean="0">
              <a:latin typeface="Arial" charset="0"/>
            </a:endParaRPr>
          </a:p>
        </p:txBody>
      </p:sp>
      <p:sp>
        <p:nvSpPr>
          <p:cNvPr id="55299" name="Content Placeholder 2"/>
          <p:cNvSpPr>
            <a:spLocks noGrp="1"/>
          </p:cNvSpPr>
          <p:nvPr>
            <p:ph sz="quarter" idx="1"/>
          </p:nvPr>
        </p:nvSpPr>
        <p:spPr/>
        <p:txBody>
          <a:bodyPr/>
          <a:lstStyle/>
          <a:p>
            <a:r>
              <a:rPr lang="en-US" sz="2400" smtClean="0"/>
              <a:t>Too much dosage of radiation usage</a:t>
            </a:r>
          </a:p>
          <a:p>
            <a:pPr lvl="1"/>
            <a:r>
              <a:rPr lang="en-US" sz="2000" smtClean="0"/>
              <a:t>Use two times confirmation before locking the dosage.</a:t>
            </a:r>
          </a:p>
          <a:p>
            <a:pPr lvl="1"/>
            <a:r>
              <a:rPr lang="en-US" sz="2000" smtClean="0"/>
              <a:t>Attach sensor to visually show radiation level of the device. Whenever the level exceeds safety level, the device will adjust to that safety level.</a:t>
            </a:r>
          </a:p>
          <a:p>
            <a:r>
              <a:rPr lang="en-US" sz="2400" smtClean="0"/>
              <a:t>Radiation leakage from the device</a:t>
            </a:r>
          </a:p>
          <a:p>
            <a:pPr lvl="1"/>
            <a:r>
              <a:rPr lang="en-US" sz="2000" smtClean="0"/>
              <a:t>Safety sensor monitor which will invoke alarm which will inform the doctors there is a leak in the device. </a:t>
            </a:r>
          </a:p>
          <a:p>
            <a:r>
              <a:rPr lang="en-US" sz="2400" smtClean="0"/>
              <a:t>False device positioning</a:t>
            </a:r>
          </a:p>
          <a:p>
            <a:pPr lvl="1"/>
            <a:r>
              <a:rPr lang="en-US" sz="2000" smtClean="0"/>
              <a:t>Attach device sensor to detect the position of the device. If the position is not proper, alert the doctors.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z="2400" smtClean="0"/>
              <a:t>Explain why it may be necessary to design the system architecture before the specifications are written.</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56324" name="Slide Number Placeholder 3"/>
          <p:cNvSpPr>
            <a:spLocks noGrp="1"/>
          </p:cNvSpPr>
          <p:nvPr>
            <p:ph type="sldNum" sz="quarter" idx="12"/>
          </p:nvPr>
        </p:nvSpPr>
        <p:spPr>
          <a:noFill/>
        </p:spPr>
        <p:txBody>
          <a:bodyPr>
            <a:normAutofit fontScale="85000" lnSpcReduction="20000"/>
          </a:bodyPr>
          <a:lstStyle/>
          <a:p>
            <a:fld id="{7F7241E4-50F5-4AB3-A3C5-5874FDED4018}" type="slidenum">
              <a:rPr lang="en-US" smtClean="0">
                <a:latin typeface="Arial" charset="0"/>
              </a:rPr>
              <a:pPr/>
              <a:t>54</a:t>
            </a:fld>
            <a:endParaRPr lang="en-US" smtClean="0">
              <a:latin typeface="Arial" charset="0"/>
            </a:endParaRPr>
          </a:p>
        </p:txBody>
      </p:sp>
      <p:sp>
        <p:nvSpPr>
          <p:cNvPr id="56323" name="Content Placeholder 2"/>
          <p:cNvSpPr>
            <a:spLocks noGrp="1"/>
          </p:cNvSpPr>
          <p:nvPr>
            <p:ph sz="quarter" idx="1"/>
          </p:nvPr>
        </p:nvSpPr>
        <p:spPr/>
        <p:txBody>
          <a:bodyPr>
            <a:normAutofit/>
          </a:bodyPr>
          <a:lstStyle/>
          <a:p>
            <a:r>
              <a:rPr lang="en-US" sz="2800" smtClean="0"/>
              <a:t>Writing specification for the whole system might bring great complexity and it is difficult to formulate it.</a:t>
            </a:r>
          </a:p>
          <a:p>
            <a:r>
              <a:rPr lang="en-US" sz="2800" smtClean="0"/>
              <a:t>Therefore, it is easier to divide the system into simpler subsystems and define their specification and it will save you the hassle of defining specification and put it into the respective subsystem.</a:t>
            </a:r>
          </a:p>
          <a:p>
            <a:r>
              <a:rPr lang="en-US" sz="2800" smtClean="0"/>
              <a:t>Hence we can concurrently develop subsystems and the specifications to be readily into the implementation stage.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fontScale="90000"/>
          </a:bodyPr>
          <a:lstStyle/>
          <a:p>
            <a:r>
              <a:rPr lang="en-US" sz="1200" smtClean="0"/>
              <a:t>Giving reasons for your answer, suggest an appropriate structural model for the following system:</a:t>
            </a:r>
            <a:br>
              <a:rPr lang="en-US" sz="1200" smtClean="0"/>
            </a:br>
            <a:r>
              <a:rPr lang="en-US" sz="1200" smtClean="0"/>
              <a:t>1. An automated ticket-issuing system used by passenger at a railway station.</a:t>
            </a:r>
            <a:br>
              <a:rPr lang="en-US" sz="1200" smtClean="0"/>
            </a:br>
            <a:r>
              <a:rPr lang="en-US" sz="1200" smtClean="0"/>
              <a:t>2. A computer-controlled video conferencing system that allows video audio, and computer data to be visible to several participants at the same time. 3. A robot floor-cleaner that s intended to clean relatively clear spaces such as corridors. The cleaner must be able to sense walls and other obstructions.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57348" name="Slide Number Placeholder 3"/>
          <p:cNvSpPr>
            <a:spLocks noGrp="1"/>
          </p:cNvSpPr>
          <p:nvPr>
            <p:ph type="sldNum" sz="quarter" idx="12"/>
          </p:nvPr>
        </p:nvSpPr>
        <p:spPr>
          <a:noFill/>
        </p:spPr>
        <p:txBody>
          <a:bodyPr>
            <a:normAutofit fontScale="85000" lnSpcReduction="20000"/>
          </a:bodyPr>
          <a:lstStyle/>
          <a:p>
            <a:fld id="{4F4E92E2-B916-4C11-9EAB-62C0A88678FF}" type="slidenum">
              <a:rPr lang="en-US" smtClean="0">
                <a:latin typeface="Arial" charset="0"/>
              </a:rPr>
              <a:pPr/>
              <a:t>55</a:t>
            </a:fld>
            <a:endParaRPr lang="en-US" smtClean="0">
              <a:latin typeface="Arial" charset="0"/>
            </a:endParaRPr>
          </a:p>
        </p:txBody>
      </p:sp>
      <p:sp>
        <p:nvSpPr>
          <p:cNvPr id="57347" name="Content Placeholder 2"/>
          <p:cNvSpPr>
            <a:spLocks noGrp="1"/>
          </p:cNvSpPr>
          <p:nvPr>
            <p:ph sz="quarter" idx="1"/>
          </p:nvPr>
        </p:nvSpPr>
        <p:spPr/>
        <p:txBody>
          <a:bodyPr/>
          <a:lstStyle/>
          <a:p>
            <a:endParaRPr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fontScale="90000"/>
          </a:bodyPr>
          <a:lstStyle/>
          <a:p>
            <a:r>
              <a:rPr lang="en-US" sz="1400" smtClean="0"/>
              <a:t>Giving reasons for your answer, suggest an appropriate control model for the following systems:</a:t>
            </a:r>
            <a:br>
              <a:rPr lang="en-US" sz="1400" smtClean="0"/>
            </a:br>
            <a:r>
              <a:rPr lang="en-US" sz="1400" smtClean="0"/>
              <a:t>1. A batch processing that takes information about hours worked and pay rates and prints salary slips</a:t>
            </a:r>
            <a:br>
              <a:rPr lang="en-US" sz="1400" smtClean="0"/>
            </a:br>
            <a:r>
              <a:rPr lang="en-US" sz="1400" smtClean="0"/>
              <a:t>and bank credit transfer information.</a:t>
            </a:r>
            <a:br>
              <a:rPr lang="en-US" sz="1400" smtClean="0"/>
            </a:br>
            <a:r>
              <a:rPr lang="en-US" sz="1400" smtClean="0"/>
              <a:t>2. A set of software tools that are produced by different vendors, but which must work together.</a:t>
            </a:r>
            <a:br>
              <a:rPr lang="en-US" sz="1400" smtClean="0"/>
            </a:br>
            <a:r>
              <a:rPr lang="en-US" sz="1400" smtClean="0"/>
              <a:t>A television controller that responds to signals from a remote control unit.</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58372" name="Slide Number Placeholder 3"/>
          <p:cNvSpPr>
            <a:spLocks noGrp="1"/>
          </p:cNvSpPr>
          <p:nvPr>
            <p:ph type="sldNum" sz="quarter" idx="12"/>
          </p:nvPr>
        </p:nvSpPr>
        <p:spPr>
          <a:noFill/>
        </p:spPr>
        <p:txBody>
          <a:bodyPr>
            <a:normAutofit fontScale="85000" lnSpcReduction="20000"/>
          </a:bodyPr>
          <a:lstStyle/>
          <a:p>
            <a:fld id="{30DF0F96-1DD3-4F6C-B137-ABADCBA912B8}" type="slidenum">
              <a:rPr lang="en-US" smtClean="0">
                <a:latin typeface="Arial" charset="0"/>
              </a:rPr>
              <a:pPr/>
              <a:t>56</a:t>
            </a:fld>
            <a:endParaRPr lang="en-US" smtClean="0">
              <a:latin typeface="Arial" charset="0"/>
            </a:endParaRPr>
          </a:p>
        </p:txBody>
      </p:sp>
      <p:sp>
        <p:nvSpPr>
          <p:cNvPr id="58371" name="Content Placeholder 2"/>
          <p:cNvSpPr>
            <a:spLocks noGrp="1"/>
          </p:cNvSpPr>
          <p:nvPr>
            <p:ph sz="quarter" idx="1"/>
          </p:nvPr>
        </p:nvSpPr>
        <p:spPr/>
        <p:txBody>
          <a:bodyPr/>
          <a:lstStyle/>
          <a:p>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eaLnBrk="1" hangingPunct="1"/>
            <a:r>
              <a:rPr lang="en-US" sz="1800" smtClean="0"/>
              <a:t>Explain why it may be cost-effective to use formal methods in the development of safety-critical software system. Why do you think that some developers of this type of system are against the sue of formal methods?</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8194" name="Slide Number Placeholder 5"/>
          <p:cNvSpPr>
            <a:spLocks noGrp="1"/>
          </p:cNvSpPr>
          <p:nvPr>
            <p:ph type="sldNum" sz="quarter" idx="12"/>
          </p:nvPr>
        </p:nvSpPr>
        <p:spPr>
          <a:noFill/>
        </p:spPr>
        <p:txBody>
          <a:bodyPr>
            <a:normAutofit fontScale="85000" lnSpcReduction="20000"/>
          </a:bodyPr>
          <a:lstStyle/>
          <a:p>
            <a:fld id="{99595F2D-AC05-474C-943D-A84C86A47F93}" type="slidenum">
              <a:rPr lang="en-US" smtClean="0">
                <a:latin typeface="Arial" charset="0"/>
              </a:rPr>
              <a:pPr/>
              <a:t>6</a:t>
            </a:fld>
            <a:endParaRPr lang="en-US" smtClean="0">
              <a:latin typeface="Arial" charset="0"/>
            </a:endParaRPr>
          </a:p>
        </p:txBody>
      </p:sp>
      <p:sp>
        <p:nvSpPr>
          <p:cNvPr id="8196" name="Rectangle 3"/>
          <p:cNvSpPr>
            <a:spLocks noGrp="1" noChangeArrowheads="1"/>
          </p:cNvSpPr>
          <p:nvPr>
            <p:ph sz="quarter" idx="1"/>
          </p:nvPr>
        </p:nvSpPr>
        <p:spPr/>
        <p:txBody>
          <a:bodyPr>
            <a:normAutofit/>
          </a:bodyPr>
          <a:lstStyle/>
          <a:p>
            <a:pPr eaLnBrk="1" hangingPunct="1">
              <a:lnSpc>
                <a:spcPct val="80000"/>
              </a:lnSpc>
            </a:pPr>
            <a:r>
              <a:rPr lang="en-US" sz="2400" smtClean="0"/>
              <a:t>Formal methods focus on the design phase of the system. Any error that might occur in the system is detected in the design phase before going to the development phase. </a:t>
            </a:r>
          </a:p>
          <a:p>
            <a:pPr eaLnBrk="1" hangingPunct="1">
              <a:lnSpc>
                <a:spcPct val="80000"/>
              </a:lnSpc>
            </a:pPr>
            <a:r>
              <a:rPr lang="en-US" sz="2400" smtClean="0"/>
              <a:t>This is an effective method since the cost of system failure might be huge and involves people lives and safety.</a:t>
            </a:r>
          </a:p>
          <a:p>
            <a:pPr eaLnBrk="1" hangingPunct="1">
              <a:lnSpc>
                <a:spcPct val="80000"/>
              </a:lnSpc>
            </a:pPr>
            <a:r>
              <a:rPr lang="en-US" sz="2400" smtClean="0"/>
              <a:t>Developers are against the formal methods since:</a:t>
            </a:r>
          </a:p>
          <a:p>
            <a:pPr lvl="1" eaLnBrk="1" hangingPunct="1">
              <a:lnSpc>
                <a:spcPct val="80000"/>
              </a:lnSpc>
            </a:pPr>
            <a:r>
              <a:rPr lang="en-US" sz="2000" smtClean="0"/>
              <a:t>It is highly possible to misunderstand the specification that is announced by the system users which may result to a design malfunction.</a:t>
            </a:r>
          </a:p>
          <a:p>
            <a:pPr lvl="1" eaLnBrk="1" hangingPunct="1">
              <a:lnSpc>
                <a:spcPct val="80000"/>
              </a:lnSpc>
            </a:pPr>
            <a:r>
              <a:rPr lang="en-US" sz="2000" smtClean="0"/>
              <a:t>Program proofs are large and complex. It is prone to have errors.</a:t>
            </a:r>
          </a:p>
          <a:p>
            <a:pPr lvl="1" eaLnBrk="1" hangingPunct="1">
              <a:lnSpc>
                <a:spcPct val="80000"/>
              </a:lnSpc>
            </a:pPr>
            <a:r>
              <a:rPr lang="en-US" sz="2000" smtClean="0"/>
              <a:t>The system may not used as anticipated and lead to a program ineffectiviy.</a:t>
            </a:r>
          </a:p>
          <a:p>
            <a:pPr lvl="1" eaLnBrk="1" hangingPunct="1">
              <a:lnSpc>
                <a:spcPct val="80000"/>
              </a:lnSpc>
            </a:pPr>
            <a:r>
              <a:rPr lang="en-US" sz="2000" smtClean="0"/>
              <a:t>Highly chance of failure since system is time-consuming.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2000" dirty="0" smtClean="0"/>
              <a:t>*Suggest why the savings in cost from reusing existing software is not simply proportional to the size of the components that are reused.</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9218" name="Slide Number Placeholder 5"/>
          <p:cNvSpPr>
            <a:spLocks noGrp="1"/>
          </p:cNvSpPr>
          <p:nvPr>
            <p:ph type="sldNum" sz="quarter" idx="12"/>
          </p:nvPr>
        </p:nvSpPr>
        <p:spPr>
          <a:noFill/>
        </p:spPr>
        <p:txBody>
          <a:bodyPr>
            <a:normAutofit fontScale="85000" lnSpcReduction="20000"/>
          </a:bodyPr>
          <a:lstStyle/>
          <a:p>
            <a:fld id="{02BF5681-5B12-4101-BACF-0896BA1E03CE}" type="slidenum">
              <a:rPr lang="en-US" smtClean="0">
                <a:latin typeface="Arial" charset="0"/>
              </a:rPr>
              <a:pPr/>
              <a:t>7</a:t>
            </a:fld>
            <a:endParaRPr lang="en-US" smtClean="0">
              <a:latin typeface="Arial" charset="0"/>
            </a:endParaRPr>
          </a:p>
        </p:txBody>
      </p:sp>
      <p:sp>
        <p:nvSpPr>
          <p:cNvPr id="9220" name="Rectangle 3"/>
          <p:cNvSpPr>
            <a:spLocks noGrp="1" noChangeArrowheads="1"/>
          </p:cNvSpPr>
          <p:nvPr>
            <p:ph sz="quarter" idx="1"/>
          </p:nvPr>
        </p:nvSpPr>
        <p:spPr/>
        <p:txBody>
          <a:bodyPr/>
          <a:lstStyle/>
          <a:p>
            <a:pPr marL="609600" indent="-609600" eaLnBrk="1" hangingPunct="1">
              <a:lnSpc>
                <a:spcPct val="80000"/>
              </a:lnSpc>
            </a:pPr>
            <a:r>
              <a:rPr lang="en-US" sz="1800" smtClean="0"/>
              <a:t>Reusing components of existing software may bring several problems such as:</a:t>
            </a:r>
          </a:p>
          <a:p>
            <a:pPr marL="990600" lvl="1" indent="-533400" eaLnBrk="1" hangingPunct="1">
              <a:lnSpc>
                <a:spcPct val="80000"/>
              </a:lnSpc>
            </a:pPr>
            <a:r>
              <a:rPr lang="en-US" sz="1600" smtClean="0"/>
              <a:t>Compatibility of the reused components may not conformed to the new developed system.</a:t>
            </a:r>
          </a:p>
          <a:p>
            <a:pPr marL="990600" lvl="1" indent="-533400" eaLnBrk="1" hangingPunct="1">
              <a:lnSpc>
                <a:spcPct val="80000"/>
              </a:lnSpc>
            </a:pPr>
            <a:r>
              <a:rPr lang="en-US" sz="1600" smtClean="0"/>
              <a:t>Additional bugs can occurred in the passing of messages between components’ interactions.</a:t>
            </a:r>
          </a:p>
          <a:p>
            <a:pPr marL="609600" indent="-609600" eaLnBrk="1" hangingPunct="1">
              <a:lnSpc>
                <a:spcPct val="80000"/>
              </a:lnSpc>
            </a:pPr>
            <a:r>
              <a:rPr lang="en-US" sz="1600" smtClean="0"/>
              <a:t>The cost savings from reusing components are the cost savings from not having to write that component. Therefore, the larger the component, the greater the cost saving. However, there are costs of reuse from finding and understanding components to changing other parts of the system to accommodate the reused components. For small components, these reuse costs may actually be greater than the costs of rewriting the component so the cost savings are relatively small unless the component is very complex and difficult to write. As the component size increases, the overhead of finding and understanding the component becomes relatively less so cost savings increase. Furthermore, the larger the component, the cost of changing the system to accommodate it also becomes relatively less so cost savings are greater. Therefore, reuse benefits are not simply proportional to size but increase as the reused component becomes larger.</a:t>
            </a:r>
          </a:p>
          <a:p>
            <a:pPr marL="990600" lvl="1" indent="-533400" eaLnBrk="1" hangingPunct="1">
              <a:lnSpc>
                <a:spcPct val="80000"/>
              </a:lnSpc>
            </a:pPr>
            <a:endParaRPr lang="en-US" sz="16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fontScale="90000"/>
          </a:bodyPr>
          <a:lstStyle/>
          <a:p>
            <a:pPr eaLnBrk="1" hangingPunct="1"/>
            <a:r>
              <a:rPr lang="en-US" sz="3200" smtClean="0"/>
              <a:t>Give at least two circumstances where you might recommend against software reuse.</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10242" name="Slide Number Placeholder 5"/>
          <p:cNvSpPr>
            <a:spLocks noGrp="1"/>
          </p:cNvSpPr>
          <p:nvPr>
            <p:ph type="sldNum" sz="quarter" idx="12"/>
          </p:nvPr>
        </p:nvSpPr>
        <p:spPr>
          <a:noFill/>
        </p:spPr>
        <p:txBody>
          <a:bodyPr>
            <a:normAutofit fontScale="85000" lnSpcReduction="20000"/>
          </a:bodyPr>
          <a:lstStyle/>
          <a:p>
            <a:fld id="{0CBDD0B0-3D00-469E-BDC4-1245DDA877B6}" type="slidenum">
              <a:rPr lang="en-US" smtClean="0">
                <a:latin typeface="Arial" charset="0"/>
              </a:rPr>
              <a:pPr/>
              <a:t>8</a:t>
            </a:fld>
            <a:endParaRPr lang="en-US" smtClean="0">
              <a:latin typeface="Arial" charset="0"/>
            </a:endParaRPr>
          </a:p>
        </p:txBody>
      </p:sp>
      <p:sp>
        <p:nvSpPr>
          <p:cNvPr id="10244" name="Rectangle 3"/>
          <p:cNvSpPr>
            <a:spLocks noGrp="1" noChangeArrowheads="1"/>
          </p:cNvSpPr>
          <p:nvPr>
            <p:ph sz="quarter" idx="1"/>
          </p:nvPr>
        </p:nvSpPr>
        <p:spPr/>
        <p:txBody>
          <a:bodyPr>
            <a:normAutofit/>
          </a:bodyPr>
          <a:lstStyle/>
          <a:p>
            <a:pPr eaLnBrk="1" hangingPunct="1">
              <a:lnSpc>
                <a:spcPct val="90000"/>
              </a:lnSpc>
            </a:pPr>
            <a:r>
              <a:rPr lang="en-US" sz="2800" smtClean="0"/>
              <a:t>The source of software is not credible and might bring potential errors in the components. This is dangerous as reused component might bring numerous bugs to the system and high cost-ineffective.</a:t>
            </a:r>
          </a:p>
          <a:p>
            <a:pPr eaLnBrk="1" hangingPunct="1">
              <a:lnSpc>
                <a:spcPct val="90000"/>
              </a:lnSpc>
            </a:pPr>
            <a:r>
              <a:rPr lang="en-US" sz="2800" smtClean="0"/>
              <a:t>Critical-system is not a good subject of software reusing since we have to have a good understanding of the program flow. Since software reusing is susceptible to compatibility issue, it is not worth to implement it and will bring further time-consuming fix to the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pPr eaLnBrk="1" hangingPunct="1"/>
            <a:r>
              <a:rPr lang="en-US" sz="2400" smtClean="0"/>
              <a:t>Explain in detail why a software system that is used in a real-world environment must change or</a:t>
            </a:r>
            <a:br>
              <a:rPr lang="en-US" sz="2400" smtClean="0"/>
            </a:br>
            <a:r>
              <a:rPr lang="en-US" sz="2400" smtClean="0"/>
              <a:t>become progressively less useful.</a:t>
            </a:r>
          </a:p>
        </p:txBody>
      </p:sp>
      <p:sp>
        <p:nvSpPr>
          <p:cNvPr id="5" name="Footer Placeholder 4"/>
          <p:cNvSpPr>
            <a:spLocks noGrp="1"/>
          </p:cNvSpPr>
          <p:nvPr>
            <p:ph type="ftr" sz="quarter" idx="11"/>
          </p:nvPr>
        </p:nvSpPr>
        <p:spPr/>
        <p:txBody>
          <a:bodyPr/>
          <a:lstStyle/>
          <a:p>
            <a:pPr>
              <a:defRPr/>
            </a:pPr>
            <a:r>
              <a:rPr lang="en-US" smtClean="0"/>
              <a:t>by Souza</a:t>
            </a:r>
            <a:endParaRPr lang="en-US"/>
          </a:p>
        </p:txBody>
      </p:sp>
      <p:sp>
        <p:nvSpPr>
          <p:cNvPr id="11266" name="Slide Number Placeholder 5"/>
          <p:cNvSpPr>
            <a:spLocks noGrp="1"/>
          </p:cNvSpPr>
          <p:nvPr>
            <p:ph type="sldNum" sz="quarter" idx="12"/>
          </p:nvPr>
        </p:nvSpPr>
        <p:spPr>
          <a:noFill/>
        </p:spPr>
        <p:txBody>
          <a:bodyPr>
            <a:normAutofit fontScale="85000" lnSpcReduction="20000"/>
          </a:bodyPr>
          <a:lstStyle/>
          <a:p>
            <a:fld id="{9BFFF491-734C-4EDA-B9E9-8418A7AEB485}" type="slidenum">
              <a:rPr lang="en-US" smtClean="0">
                <a:latin typeface="Arial" charset="0"/>
              </a:rPr>
              <a:pPr/>
              <a:t>9</a:t>
            </a:fld>
            <a:endParaRPr lang="en-US" smtClean="0">
              <a:latin typeface="Arial" charset="0"/>
            </a:endParaRPr>
          </a:p>
        </p:txBody>
      </p:sp>
      <p:sp>
        <p:nvSpPr>
          <p:cNvPr id="11268" name="Rectangle 3"/>
          <p:cNvSpPr>
            <a:spLocks noGrp="1" noChangeArrowheads="1"/>
          </p:cNvSpPr>
          <p:nvPr>
            <p:ph sz="quarter" idx="1"/>
          </p:nvPr>
        </p:nvSpPr>
        <p:spPr/>
        <p:txBody>
          <a:bodyPr>
            <a:normAutofit/>
          </a:bodyPr>
          <a:lstStyle/>
          <a:p>
            <a:pPr eaLnBrk="1" hangingPunct="1">
              <a:lnSpc>
                <a:spcPct val="80000"/>
              </a:lnSpc>
            </a:pPr>
            <a:r>
              <a:rPr lang="en-US" sz="2800" smtClean="0"/>
              <a:t>The number of users may increases the burden of the system, requiring it to expand its hardware capability to handle several connections.</a:t>
            </a:r>
          </a:p>
          <a:p>
            <a:pPr eaLnBrk="1" hangingPunct="1">
              <a:lnSpc>
                <a:spcPct val="80000"/>
              </a:lnSpc>
            </a:pPr>
            <a:r>
              <a:rPr lang="en-US" sz="2800" smtClean="0"/>
              <a:t>The business model of the company may change so the system become obsolete and need for a change to cope its requirements.</a:t>
            </a:r>
          </a:p>
          <a:p>
            <a:pPr eaLnBrk="1" hangingPunct="1">
              <a:lnSpc>
                <a:spcPct val="80000"/>
              </a:lnSpc>
            </a:pPr>
            <a:r>
              <a:rPr lang="en-US" sz="2800" smtClean="0"/>
              <a:t>The law in the particular country may impose a particular standard to conform a legal usable software.</a:t>
            </a:r>
          </a:p>
          <a:p>
            <a:pPr eaLnBrk="1" hangingPunct="1">
              <a:lnSpc>
                <a:spcPct val="80000"/>
              </a:lnSpc>
            </a:pPr>
            <a:r>
              <a:rPr lang="en-US" sz="2800" smtClean="0"/>
              <a:t>The expansion of requirements which requires the software to enable additional features to cope users’ requests.</a:t>
            </a:r>
          </a:p>
          <a:p>
            <a:pPr eaLnBrk="1" hangingPunct="1">
              <a:lnSpc>
                <a:spcPct val="80000"/>
              </a:lnSpc>
            </a:pPr>
            <a:endParaRPr lang="en-US" sz="280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6141</Words>
  <Application>Microsoft Office PowerPoint</Application>
  <PresentationFormat>On-screen Show (4:3)</PresentationFormat>
  <Paragraphs>470</Paragraphs>
  <Slides>56</Slides>
  <Notes>56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Median</vt:lpstr>
      <vt:lpstr>Project</vt:lpstr>
      <vt:lpstr>Explain why testing can only detect the presence of errors, not their absence</vt:lpstr>
      <vt:lpstr>Explain why interface testing is necessary even when individual components have been extensively validated through component testing and program inspections</vt:lpstr>
      <vt:lpstr>Explain the differences between verification and validation, and explain why validation is a particularly difficult process</vt:lpstr>
      <vt:lpstr>Do you think is it necessary for a program to be completely free of defects before it is delivered to its customer? To what extent can testing be used to validate that the program is fit for its purpose?</vt:lpstr>
      <vt:lpstr>Explain why program inspections are an effective technique for discovering errors in a program. What types of error are unlikely to be discovered through inspections?</vt:lpstr>
      <vt:lpstr>Explain why it may be cost-effective to use formal methods in the development of safety-critical software system. Why do you think that some developers of this type of system are against the sue of formal methods?</vt:lpstr>
      <vt:lpstr>*Suggest why the savings in cost from reusing existing software is not simply proportional to the size of the components that are reused.</vt:lpstr>
      <vt:lpstr>Give at least two circumstances where you might recommend against software reuse.</vt:lpstr>
      <vt:lpstr>Explain in detail why a software system that is used in a real-world environment must change or become progressively less useful.</vt:lpstr>
      <vt:lpstr>What are essential conditions for software re-engineering to be successful?</vt:lpstr>
      <vt:lpstr>What are the strategic options for legacy system evolution? When would you normally replace all or part of a system rather than continue maintenance of the software (with or without re-engineering)?</vt:lpstr>
      <vt:lpstr>Your customer wants to develop a system for stock information where dealers can access information about companies and can evaluate various investment scenarios using an simulation system. Each dealer uses the simulation in a different way, according to his/her experience and the type of stocks n question. Suggest a client-server architecture for this system that shows where functionality is located. Justify the client-server system model that you have chosen.</vt:lpstr>
      <vt:lpstr>By making reference to the application model shown below , list and explain at least two problems that might arise when converting a 1980 s mainframe legacy system for insurance policy processing to a client-server architecture</vt:lpstr>
      <vt:lpstr>Modify below to show the generic architecture of a presentation system. Base your design on the features of any spreadsheet system that you have used.</vt:lpstr>
      <vt:lpstr>*Using UML graphical notation for object classes , design the following object classes identifying attributes and operations. User your own experience to decide on the attributes and operations that should be associated with theses objects:</vt:lpstr>
      <vt:lpstr>*Identify the possible objects in the following systems and develop an object-oriented design for them. You may make any reasonable assumptions about the system when deriving the design.</vt:lpstr>
      <vt:lpstr>*What factors to be taken into account in the design of a menu-based interface for walk-up systems such as bank ATMs? Write your comments on the interface of an ATM that you use.</vt:lpstr>
      <vt:lpstr>Discuss whether it is ethical to instrument software to monitor its use without telling end users that their work is being monitored.</vt:lpstr>
      <vt:lpstr>Explain why the rapid delivery and development of new system is often more important to business than the detailed functionality of theses systems</vt:lpstr>
      <vt:lpstr>Extreme programming express user requirements as stories, with each story written on a card. List and explain at least two respectively, advantages and disadvantages of this approach to requirements description.</vt:lpstr>
      <vt:lpstr>Suggest at least two reasons why the productivity rate of programmers working as a pair is roughly the same as two programmers working individually.</vt:lpstr>
      <vt:lpstr>A charity has asked you to prototype a system that keeps track of all donations they have received. This system has to maintain the names and addresses of donors, their particularly interest, the amount donated and when the donations was made, If the donation is over a certain amount, the donor may attach conditions to the donation (e.g. It must be spent on a particular project), and the system must keep track of theses and how the donation was spent. Explain in details how you would prototype this system, nearing in mind that the charity has a mixture of paid workers and volunteers. Many if the volunteers are retirees who have has little computer experience.</vt:lpstr>
      <vt:lpstr>To help counter terrorism, many countries are planning the development of computer systems that track large numbers of their citizens and their actions. Clearly this has privacy implications. Discuss the ethics of developing this type of system.</vt:lpstr>
      <vt:lpstr>Apart from the challenge of heterogeneity, rapid delivery and trust, identify at least three problems and challenges that Software Engineering is likely to face in the 21st century.</vt:lpstr>
      <vt:lpstr>List at least two advantages and two disadvantages professional software engineer should be certified in the same way as doctors or lawyers.</vt:lpstr>
      <vt:lpstr>Explain why legacy systems may be critical to the operation of a business.</vt:lpstr>
      <vt:lpstr>A multimedia virtual museum system offering virtual experiences of ancient Greece is to be developed for a consortium of European museum, The system should provide users with the facility to view 3-D models of ancient Greece through a standard web browser and should also support an immersive virtual reality experience. What political and organizational difficulties might arise when the system is installed in the museum that make up the consortium?</vt:lpstr>
      <vt:lpstr>Draw a block diagram of possible architecture for such a flood warning system. You should identify the principal sub-system and their links between them.</vt:lpstr>
      <vt:lpstr>In a medical system that is designed to deliver radiation to treat tumors, suggest one hazard that may arise AND propose one software feature that may be used to ensure that the identifies hazard does not result in an accident.</vt:lpstr>
      <vt:lpstr>*Giving reasons for your answers, suggest which dependability attributes are likely to be more critical for the following systems:</vt:lpstr>
      <vt:lpstr>Reliability and safety are related but distinct dependability attributes. Describe the most important distinction between these attributes and explain why it is possible for a reliable system to be used and vice versa.</vt:lpstr>
      <vt:lpstr>In computer security terms, explain the differences between an attack and a threat.</vt:lpstr>
      <vt:lpstr>Giving reasons for your answer based in the type of system being developed, suggest the most appropriate generic software process model that might be used as basis for managing the development of the following system:</vt:lpstr>
      <vt:lpstr>In the context of CMM prediction of performance, explain in details in the following areas:</vt:lpstr>
      <vt:lpstr>In the context of CMM prediction of performance, explain in details in the following areas:</vt:lpstr>
      <vt:lpstr>In the context of CMM prediction of performance, explain in details in the following areas:</vt:lpstr>
      <vt:lpstr>Explain the role of Joint Application Development (JAD) in Software Requirements and one illustration to all participations who involved in JAD.</vt:lpstr>
      <vt:lpstr>Classic mistakes</vt:lpstr>
      <vt:lpstr>*Draw an activity chart showing the project schedule.</vt:lpstr>
      <vt:lpstr>*Draw an activity chart showing the project schedule.</vt:lpstr>
      <vt:lpstr>Fixed-price contracts, where the contractor bids a fixed price to complete a system development, may be used to move project risk from client to contractor. If anything goes wrong, the contractor has to pay. Suggest how the use of such contacts may increase the likelihood that product risks will arise.</vt:lpstr>
      <vt:lpstr>Explain why the process of project planning is iterative and why a plan must be continually reviewed during a software project.</vt:lpstr>
      <vt:lpstr>*Discover ambiguities or omissions in the following statement of the requirements for part of a ticket-issuing system. </vt:lpstr>
      <vt:lpstr>Suggest who might be stakeholders in a university student records system. Explain why it is almost inevitable that the requirements of different stakeholders will conflict in some way.</vt:lpstr>
      <vt:lpstr>*The LONTAR system has to include support for cataloging new documents where the system catalog may be distributed across several machines. What are likely to be the most important types of nonfunctional requirements associated with the cataloguing facilities?</vt:lpstr>
      <vt:lpstr>*Using your knowledge of how an ATM is used, develop a set of use-cases that could server as a basis for understanding the requirements for an ATM system.</vt:lpstr>
      <vt:lpstr>*When emergency changes have to be made to system, the system software may have to be modified before changes to the requirements have been approved. Suggest a process model for making these modifications that ensures that the requirements document and the system implementation do not become inconsistent.</vt:lpstr>
      <vt:lpstr>Your company uses a standard analysis method that is normally applied in all requirements analyses. In your work, you find that this method can not represent social factors that are significant in the system you are analyzing. You point this out to your manager, who makes it clear that the standard should be followed. Discuss what you should do in such situation.</vt:lpstr>
      <vt:lpstr>Draw a context model for a patient information system in a hospital. You may make any reasonable assumptions about the other hospital systems that are available, but your model must include a patient admission and an image storage system for X-ray, as well as other diagnostic records.</vt:lpstr>
      <vt:lpstr>Draw a data-flow diagram modeling the data processing with a bank ATM involved when a customer withdraw cash from the machine.</vt:lpstr>
      <vt:lpstr>Develop a sequence diagram showing the interaction involved when a student registers for a course in a university. Course may have limited enrolment, so the registration process must include checks that places are available. Assume that the student accesses an electronic course catalogue to find out about available courses.</vt:lpstr>
      <vt:lpstr> In the insulin pump system, the user has to change the needle and insulin supply at regular intervals ad may also change the maximum single dose ad the maximum daily dose that may be administrated. Suggested three user errors that might occur and propose safety requirements that would avoid theses errors resulting in an accident.</vt:lpstr>
      <vt:lpstr>5. A safety-critical software system for treating cancer patients has two principal components:  -A radiation therapy machine that delivers controlled doses of radiation to tumor sites. This machine is controlled by an embedded software system. -A treatment database that includes details of the treatment given to each patient. Treatment requirements are entered in this database and are automatically downloaded to the radiation therapy machine. Identify three hazards that ma arise in this system. For each hazard, suggest a defensive requirement that will reduce the probability that these hazards will result in an accident. Explain why your suggested defense is likely to reduce the risk associated with the hazard.</vt:lpstr>
      <vt:lpstr>Explain why it may be necessary to design the system architecture before the specifications are written.</vt:lpstr>
      <vt:lpstr>Giving reasons for your answer, suggest an appropriate structural model for the following system: 1. An automated ticket-issuing system used by passenger at a railway station. 2. A computer-controlled video conferencing system that allows video audio, and computer data to be visible to several participants at the same time. 3. A robot floor-cleaner that s intended to clean relatively clear spaces such as corridors. The cleaner must be able to sense walls and other obstructions.</vt:lpstr>
      <vt:lpstr>Giving reasons for your answer, suggest an appropriate control model for the following systems: 1. A batch processing that takes information about hours worked and pay rates and prints salary slips and bank credit transfer information. 2. A set of software tools that are produced by different vendors, but which must work together. A television controller that responds to signals from a remote control unit.</vt:lpstr>
    </vt:vector>
  </TitlesOfParts>
  <Company>Wright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CS7140: Testing</dc:title>
  <dc:subject>CS7140: Testing</dc:subject>
  <dc:creator>Prabhaker Mateti</dc:creator>
  <cp:keywords>Testing, Unit testing, Integrated testing</cp:keywords>
  <cp:lastModifiedBy>Prabhaker Mateti</cp:lastModifiedBy>
  <cp:revision>2</cp:revision>
  <dcterms:created xsi:type="dcterms:W3CDTF">2013-03-05T01:34:56Z</dcterms:created>
  <dcterms:modified xsi:type="dcterms:W3CDTF">2013-03-05T01:41:31Z</dcterms:modified>
</cp:coreProperties>
</file>