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410" r:id="rId2"/>
    <p:sldId id="338" r:id="rId3"/>
    <p:sldId id="363" r:id="rId4"/>
    <p:sldId id="413" r:id="rId5"/>
    <p:sldId id="416" r:id="rId6"/>
    <p:sldId id="414" r:id="rId7"/>
    <p:sldId id="415" r:id="rId8"/>
    <p:sldId id="411" r:id="rId9"/>
    <p:sldId id="412" r:id="rId10"/>
    <p:sldId id="309" r:id="rId11"/>
    <p:sldId id="266" r:id="rId12"/>
    <p:sldId id="267" r:id="rId13"/>
    <p:sldId id="371" r:id="rId14"/>
    <p:sldId id="417" r:id="rId15"/>
    <p:sldId id="419" r:id="rId16"/>
    <p:sldId id="421" r:id="rId17"/>
    <p:sldId id="418" r:id="rId18"/>
    <p:sldId id="340" r:id="rId19"/>
    <p:sldId id="376" r:id="rId20"/>
    <p:sldId id="341" r:id="rId21"/>
    <p:sldId id="342" r:id="rId22"/>
    <p:sldId id="273" r:id="rId23"/>
    <p:sldId id="277" r:id="rId24"/>
    <p:sldId id="292" r:id="rId25"/>
    <p:sldId id="293" r:id="rId26"/>
    <p:sldId id="295" r:id="rId27"/>
    <p:sldId id="294" r:id="rId28"/>
    <p:sldId id="296" r:id="rId29"/>
    <p:sldId id="382" r:id="rId30"/>
    <p:sldId id="383" r:id="rId31"/>
    <p:sldId id="313" r:id="rId32"/>
    <p:sldId id="351" r:id="rId33"/>
    <p:sldId id="361" r:id="rId34"/>
    <p:sldId id="314" r:id="rId35"/>
    <p:sldId id="377" r:id="rId36"/>
    <p:sldId id="337" r:id="rId37"/>
    <p:sldId id="308" r:id="rId38"/>
    <p:sldId id="353" r:id="rId39"/>
    <p:sldId id="373" r:id="rId40"/>
    <p:sldId id="378" r:id="rId41"/>
    <p:sldId id="375" r:id="rId42"/>
    <p:sldId id="380" r:id="rId43"/>
    <p:sldId id="381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09" r:id="rId7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8FF"/>
    <a:srgbClr val="8AC6D2"/>
    <a:srgbClr val="99FF66"/>
    <a:srgbClr val="FF3300"/>
    <a:srgbClr val="FCFCFC"/>
    <a:srgbClr val="603A61"/>
    <a:srgbClr val="E8D966"/>
    <a:srgbClr val="E8DB7C"/>
    <a:srgbClr val="DECB3E"/>
    <a:srgbClr val="E2D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86418" autoAdjust="0"/>
  </p:normalViewPr>
  <p:slideViewPr>
    <p:cSldViewPr>
      <p:cViewPr>
        <p:scale>
          <a:sx n="90" d="100"/>
          <a:sy n="90" d="100"/>
        </p:scale>
        <p:origin x="852" y="-2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49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0E104FA6-24E4-4BE3-A4A9-96D5710FD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23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D938592B-5028-4CFC-A3B6-733CF2023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3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8592B-5028-4CFC-A3B6-733CF20231B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9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150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8592B-5028-4CFC-A3B6-733CF20231B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8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8592B-5028-4CFC-A3B6-733CF20231B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7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9525" y="-20638"/>
            <a:ext cx="9153525" cy="6878638"/>
            <a:chOff x="-6" y="-13"/>
            <a:chExt cx="5766" cy="433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invGray">
            <a:xfrm>
              <a:off x="5549" y="0"/>
              <a:ext cx="211" cy="43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white">
            <a:xfrm>
              <a:off x="-6" y="2828"/>
              <a:ext cx="3625" cy="1492"/>
            </a:xfrm>
            <a:custGeom>
              <a:avLst/>
              <a:gdLst/>
              <a:ahLst/>
              <a:cxnLst>
                <a:cxn ang="0">
                  <a:pos x="0" y="1491"/>
                </a:cxn>
                <a:cxn ang="0">
                  <a:pos x="0" y="0"/>
                </a:cxn>
                <a:cxn ang="0">
                  <a:pos x="171" y="3"/>
                </a:cxn>
                <a:cxn ang="0">
                  <a:pos x="355" y="9"/>
                </a:cxn>
                <a:cxn ang="0">
                  <a:pos x="499" y="21"/>
                </a:cxn>
                <a:cxn ang="0">
                  <a:pos x="650" y="36"/>
                </a:cxn>
                <a:cxn ang="0">
                  <a:pos x="809" y="54"/>
                </a:cxn>
                <a:cxn ang="0">
                  <a:pos x="957" y="78"/>
                </a:cxn>
                <a:cxn ang="0">
                  <a:pos x="1119" y="105"/>
                </a:cxn>
                <a:cxn ang="0">
                  <a:pos x="1261" y="133"/>
                </a:cxn>
                <a:cxn ang="0">
                  <a:pos x="1441" y="175"/>
                </a:cxn>
                <a:cxn ang="0">
                  <a:pos x="1598" y="217"/>
                </a:cxn>
                <a:cxn ang="0">
                  <a:pos x="1763" y="269"/>
                </a:cxn>
                <a:cxn ang="0">
                  <a:pos x="1887" y="308"/>
                </a:cxn>
                <a:cxn ang="0">
                  <a:pos x="2085" y="384"/>
                </a:cxn>
                <a:cxn ang="0">
                  <a:pos x="2230" y="444"/>
                </a:cxn>
                <a:cxn ang="0">
                  <a:pos x="2456" y="547"/>
                </a:cxn>
                <a:cxn ang="0">
                  <a:pos x="2666" y="662"/>
                </a:cxn>
                <a:cxn ang="0">
                  <a:pos x="2859" y="786"/>
                </a:cxn>
                <a:cxn ang="0">
                  <a:pos x="3046" y="920"/>
                </a:cxn>
                <a:cxn ang="0">
                  <a:pos x="3193" y="1038"/>
                </a:cxn>
                <a:cxn ang="0">
                  <a:pos x="3332" y="1168"/>
                </a:cxn>
                <a:cxn ang="0">
                  <a:pos x="3440" y="1280"/>
                </a:cxn>
                <a:cxn ang="0">
                  <a:pos x="3524" y="1380"/>
                </a:cxn>
                <a:cxn ang="0">
                  <a:pos x="3624" y="1491"/>
                </a:cxn>
                <a:cxn ang="0">
                  <a:pos x="3608" y="1491"/>
                </a:cxn>
                <a:cxn ang="0">
                  <a:pos x="0" y="1491"/>
                </a:cxn>
              </a:cxnLst>
              <a:rect l="0" t="0" r="r" b="b"/>
              <a:pathLst>
                <a:path w="3625" h="1492">
                  <a:moveTo>
                    <a:pt x="0" y="1491"/>
                  </a:moveTo>
                  <a:lnTo>
                    <a:pt x="0" y="0"/>
                  </a:lnTo>
                  <a:lnTo>
                    <a:pt x="171" y="3"/>
                  </a:lnTo>
                  <a:lnTo>
                    <a:pt x="355" y="9"/>
                  </a:lnTo>
                  <a:lnTo>
                    <a:pt x="499" y="21"/>
                  </a:lnTo>
                  <a:lnTo>
                    <a:pt x="650" y="36"/>
                  </a:lnTo>
                  <a:lnTo>
                    <a:pt x="809" y="54"/>
                  </a:lnTo>
                  <a:lnTo>
                    <a:pt x="957" y="78"/>
                  </a:lnTo>
                  <a:lnTo>
                    <a:pt x="1119" y="105"/>
                  </a:lnTo>
                  <a:lnTo>
                    <a:pt x="1261" y="133"/>
                  </a:lnTo>
                  <a:lnTo>
                    <a:pt x="1441" y="175"/>
                  </a:lnTo>
                  <a:lnTo>
                    <a:pt x="1598" y="217"/>
                  </a:lnTo>
                  <a:lnTo>
                    <a:pt x="1763" y="269"/>
                  </a:lnTo>
                  <a:lnTo>
                    <a:pt x="1887" y="308"/>
                  </a:lnTo>
                  <a:lnTo>
                    <a:pt x="2085" y="384"/>
                  </a:lnTo>
                  <a:lnTo>
                    <a:pt x="2230" y="444"/>
                  </a:lnTo>
                  <a:lnTo>
                    <a:pt x="2456" y="547"/>
                  </a:lnTo>
                  <a:lnTo>
                    <a:pt x="2666" y="662"/>
                  </a:lnTo>
                  <a:lnTo>
                    <a:pt x="2859" y="786"/>
                  </a:lnTo>
                  <a:lnTo>
                    <a:pt x="3046" y="920"/>
                  </a:lnTo>
                  <a:lnTo>
                    <a:pt x="3193" y="1038"/>
                  </a:lnTo>
                  <a:lnTo>
                    <a:pt x="3332" y="1168"/>
                  </a:lnTo>
                  <a:lnTo>
                    <a:pt x="3440" y="1280"/>
                  </a:lnTo>
                  <a:lnTo>
                    <a:pt x="3524" y="1380"/>
                  </a:lnTo>
                  <a:lnTo>
                    <a:pt x="3624" y="1491"/>
                  </a:lnTo>
                  <a:lnTo>
                    <a:pt x="3608" y="1491"/>
                  </a:lnTo>
                  <a:lnTo>
                    <a:pt x="0" y="1491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white">
            <a:xfrm>
              <a:off x="0" y="2405"/>
              <a:ext cx="5143" cy="1902"/>
            </a:xfrm>
            <a:custGeom>
              <a:avLst/>
              <a:gdLst/>
              <a:ahLst/>
              <a:cxnLst>
                <a:cxn ang="0">
                  <a:pos x="2718" y="405"/>
                </a:cxn>
                <a:cxn ang="0">
                  <a:pos x="2466" y="333"/>
                </a:cxn>
                <a:cxn ang="0">
                  <a:pos x="2202" y="261"/>
                </a:cxn>
                <a:cxn ang="0">
                  <a:pos x="1929" y="198"/>
                </a:cxn>
                <a:cxn ang="0">
                  <a:pos x="1695" y="153"/>
                </a:cxn>
                <a:cxn ang="0">
                  <a:pos x="1434" y="111"/>
                </a:cxn>
                <a:cxn ang="0">
                  <a:pos x="1188" y="75"/>
                </a:cxn>
                <a:cxn ang="0">
                  <a:pos x="957" y="48"/>
                </a:cxn>
                <a:cxn ang="0">
                  <a:pos x="747" y="30"/>
                </a:cxn>
                <a:cxn ang="0">
                  <a:pos x="501" y="15"/>
                </a:cxn>
                <a:cxn ang="0">
                  <a:pos x="246" y="3"/>
                </a:cxn>
                <a:cxn ang="0">
                  <a:pos x="0" y="0"/>
                </a:cxn>
                <a:cxn ang="0">
                  <a:pos x="0" y="275"/>
                </a:cxn>
                <a:cxn ang="0">
                  <a:pos x="0" y="345"/>
                </a:cxn>
                <a:cxn ang="0">
                  <a:pos x="0" y="275"/>
                </a:cxn>
                <a:cxn ang="0">
                  <a:pos x="0" y="342"/>
                </a:cxn>
                <a:cxn ang="0">
                  <a:pos x="339" y="351"/>
                </a:cxn>
                <a:cxn ang="0">
                  <a:pos x="606" y="372"/>
                </a:cxn>
                <a:cxn ang="0">
                  <a:pos x="852" y="399"/>
                </a:cxn>
                <a:cxn ang="0">
                  <a:pos x="1068" y="435"/>
                </a:cxn>
                <a:cxn ang="0">
                  <a:pos x="1275" y="474"/>
                </a:cxn>
                <a:cxn ang="0">
                  <a:pos x="1545" y="540"/>
                </a:cxn>
                <a:cxn ang="0">
                  <a:pos x="1761" y="603"/>
                </a:cxn>
                <a:cxn ang="0">
                  <a:pos x="1971" y="678"/>
                </a:cxn>
                <a:cxn ang="0">
                  <a:pos x="2166" y="747"/>
                </a:cxn>
                <a:cxn ang="0">
                  <a:pos x="2397" y="852"/>
                </a:cxn>
                <a:cxn ang="0">
                  <a:pos x="2613" y="960"/>
                </a:cxn>
                <a:cxn ang="0">
                  <a:pos x="2832" y="1095"/>
                </a:cxn>
                <a:cxn ang="0">
                  <a:pos x="3012" y="1212"/>
                </a:cxn>
                <a:cxn ang="0">
                  <a:pos x="3186" y="1347"/>
                </a:cxn>
                <a:cxn ang="0">
                  <a:pos x="3351" y="1497"/>
                </a:cxn>
                <a:cxn ang="0">
                  <a:pos x="3480" y="1629"/>
                </a:cxn>
                <a:cxn ang="0">
                  <a:pos x="3612" y="1785"/>
                </a:cxn>
                <a:cxn ang="0">
                  <a:pos x="3699" y="1901"/>
                </a:cxn>
                <a:cxn ang="0">
                  <a:pos x="5142" y="1901"/>
                </a:cxn>
                <a:cxn ang="0">
                  <a:pos x="5076" y="1827"/>
                </a:cxn>
                <a:cxn ang="0">
                  <a:pos x="4968" y="1707"/>
                </a:cxn>
                <a:cxn ang="0">
                  <a:pos x="4797" y="1539"/>
                </a:cxn>
                <a:cxn ang="0">
                  <a:pos x="4617" y="1383"/>
                </a:cxn>
                <a:cxn ang="0">
                  <a:pos x="4410" y="1221"/>
                </a:cxn>
                <a:cxn ang="0">
                  <a:pos x="4185" y="1071"/>
                </a:cxn>
                <a:cxn ang="0">
                  <a:pos x="3960" y="939"/>
                </a:cxn>
                <a:cxn ang="0">
                  <a:pos x="3708" y="801"/>
                </a:cxn>
                <a:cxn ang="0">
                  <a:pos x="3492" y="702"/>
                </a:cxn>
                <a:cxn ang="0">
                  <a:pos x="3231" y="588"/>
                </a:cxn>
                <a:cxn ang="0">
                  <a:pos x="2964" y="489"/>
                </a:cxn>
                <a:cxn ang="0">
                  <a:pos x="2718" y="405"/>
                </a:cxn>
              </a:cxnLst>
              <a:rect l="0" t="0" r="r" b="b"/>
              <a:pathLst>
                <a:path w="5143" h="1902">
                  <a:moveTo>
                    <a:pt x="2718" y="405"/>
                  </a:moveTo>
                  <a:lnTo>
                    <a:pt x="2466" y="333"/>
                  </a:lnTo>
                  <a:lnTo>
                    <a:pt x="2202" y="261"/>
                  </a:lnTo>
                  <a:lnTo>
                    <a:pt x="1929" y="198"/>
                  </a:lnTo>
                  <a:lnTo>
                    <a:pt x="1695" y="153"/>
                  </a:lnTo>
                  <a:lnTo>
                    <a:pt x="1434" y="111"/>
                  </a:lnTo>
                  <a:lnTo>
                    <a:pt x="1188" y="75"/>
                  </a:lnTo>
                  <a:lnTo>
                    <a:pt x="957" y="48"/>
                  </a:lnTo>
                  <a:lnTo>
                    <a:pt x="747" y="30"/>
                  </a:lnTo>
                  <a:lnTo>
                    <a:pt x="501" y="15"/>
                  </a:lnTo>
                  <a:lnTo>
                    <a:pt x="246" y="3"/>
                  </a:lnTo>
                  <a:lnTo>
                    <a:pt x="0" y="0"/>
                  </a:lnTo>
                  <a:lnTo>
                    <a:pt x="0" y="275"/>
                  </a:lnTo>
                  <a:lnTo>
                    <a:pt x="0" y="345"/>
                  </a:lnTo>
                  <a:lnTo>
                    <a:pt x="0" y="275"/>
                  </a:lnTo>
                  <a:lnTo>
                    <a:pt x="0" y="342"/>
                  </a:lnTo>
                  <a:lnTo>
                    <a:pt x="339" y="351"/>
                  </a:lnTo>
                  <a:lnTo>
                    <a:pt x="606" y="372"/>
                  </a:lnTo>
                  <a:lnTo>
                    <a:pt x="852" y="399"/>
                  </a:lnTo>
                  <a:lnTo>
                    <a:pt x="1068" y="435"/>
                  </a:lnTo>
                  <a:lnTo>
                    <a:pt x="1275" y="474"/>
                  </a:lnTo>
                  <a:lnTo>
                    <a:pt x="1545" y="540"/>
                  </a:lnTo>
                  <a:lnTo>
                    <a:pt x="1761" y="603"/>
                  </a:lnTo>
                  <a:lnTo>
                    <a:pt x="1971" y="678"/>
                  </a:lnTo>
                  <a:lnTo>
                    <a:pt x="2166" y="747"/>
                  </a:lnTo>
                  <a:lnTo>
                    <a:pt x="2397" y="852"/>
                  </a:lnTo>
                  <a:lnTo>
                    <a:pt x="2613" y="960"/>
                  </a:lnTo>
                  <a:lnTo>
                    <a:pt x="2832" y="1095"/>
                  </a:lnTo>
                  <a:lnTo>
                    <a:pt x="3012" y="1212"/>
                  </a:lnTo>
                  <a:lnTo>
                    <a:pt x="3186" y="1347"/>
                  </a:lnTo>
                  <a:lnTo>
                    <a:pt x="3351" y="1497"/>
                  </a:lnTo>
                  <a:lnTo>
                    <a:pt x="3480" y="1629"/>
                  </a:lnTo>
                  <a:lnTo>
                    <a:pt x="3612" y="1785"/>
                  </a:lnTo>
                  <a:lnTo>
                    <a:pt x="3699" y="1901"/>
                  </a:lnTo>
                  <a:lnTo>
                    <a:pt x="5142" y="1901"/>
                  </a:lnTo>
                  <a:lnTo>
                    <a:pt x="5076" y="1827"/>
                  </a:lnTo>
                  <a:lnTo>
                    <a:pt x="4968" y="1707"/>
                  </a:lnTo>
                  <a:lnTo>
                    <a:pt x="4797" y="1539"/>
                  </a:lnTo>
                  <a:lnTo>
                    <a:pt x="4617" y="1383"/>
                  </a:lnTo>
                  <a:lnTo>
                    <a:pt x="4410" y="1221"/>
                  </a:lnTo>
                  <a:lnTo>
                    <a:pt x="4185" y="1071"/>
                  </a:lnTo>
                  <a:lnTo>
                    <a:pt x="3960" y="939"/>
                  </a:lnTo>
                  <a:lnTo>
                    <a:pt x="3708" y="801"/>
                  </a:lnTo>
                  <a:lnTo>
                    <a:pt x="3492" y="702"/>
                  </a:lnTo>
                  <a:lnTo>
                    <a:pt x="3231" y="588"/>
                  </a:lnTo>
                  <a:lnTo>
                    <a:pt x="2964" y="489"/>
                  </a:lnTo>
                  <a:lnTo>
                    <a:pt x="2718" y="405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white">
            <a:xfrm>
              <a:off x="0" y="1982"/>
              <a:ext cx="5760" cy="23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9"/>
                </a:cxn>
                <a:cxn ang="0">
                  <a:pos x="558" y="357"/>
                </a:cxn>
                <a:cxn ang="0">
                  <a:pos x="807" y="375"/>
                </a:cxn>
                <a:cxn ang="0">
                  <a:pos x="1056" y="399"/>
                </a:cxn>
                <a:cxn ang="0">
                  <a:pos x="1272" y="426"/>
                </a:cxn>
                <a:cxn ang="0">
                  <a:pos x="1539" y="465"/>
                </a:cxn>
                <a:cxn ang="0">
                  <a:pos x="1791" y="510"/>
                </a:cxn>
                <a:cxn ang="0">
                  <a:pos x="2076" y="570"/>
                </a:cxn>
                <a:cxn ang="0">
                  <a:pos x="2334" y="630"/>
                </a:cxn>
                <a:cxn ang="0">
                  <a:pos x="2544" y="687"/>
                </a:cxn>
                <a:cxn ang="0">
                  <a:pos x="2775" y="759"/>
                </a:cxn>
                <a:cxn ang="0">
                  <a:pos x="3003" y="837"/>
                </a:cxn>
                <a:cxn ang="0">
                  <a:pos x="3231" y="924"/>
                </a:cxn>
                <a:cxn ang="0">
                  <a:pos x="3438" y="1005"/>
                </a:cxn>
                <a:cxn ang="0">
                  <a:pos x="3663" y="1110"/>
                </a:cxn>
                <a:cxn ang="0">
                  <a:pos x="3903" y="1233"/>
                </a:cxn>
                <a:cxn ang="0">
                  <a:pos x="4149" y="1374"/>
                </a:cxn>
                <a:cxn ang="0">
                  <a:pos x="4353" y="1506"/>
                </a:cxn>
                <a:cxn ang="0">
                  <a:pos x="4491" y="1602"/>
                </a:cxn>
                <a:cxn ang="0">
                  <a:pos x="4668" y="1740"/>
                </a:cxn>
                <a:cxn ang="0">
                  <a:pos x="4824" y="1875"/>
                </a:cxn>
                <a:cxn ang="0">
                  <a:pos x="4968" y="2016"/>
                </a:cxn>
                <a:cxn ang="0">
                  <a:pos x="5100" y="2154"/>
                </a:cxn>
                <a:cxn ang="0">
                  <a:pos x="5238" y="2324"/>
                </a:cxn>
                <a:cxn ang="0">
                  <a:pos x="5759" y="2324"/>
                </a:cxn>
                <a:cxn ang="0">
                  <a:pos x="5759" y="1245"/>
                </a:cxn>
                <a:cxn ang="0">
                  <a:pos x="5580" y="1119"/>
                </a:cxn>
                <a:cxn ang="0">
                  <a:pos x="5400" y="1020"/>
                </a:cxn>
                <a:cxn ang="0">
                  <a:pos x="5205" y="918"/>
                </a:cxn>
                <a:cxn ang="0">
                  <a:pos x="5031" y="837"/>
                </a:cxn>
                <a:cxn ang="0">
                  <a:pos x="4866" y="771"/>
                </a:cxn>
                <a:cxn ang="0">
                  <a:pos x="4710" y="711"/>
                </a:cxn>
                <a:cxn ang="0">
                  <a:pos x="4545" y="651"/>
                </a:cxn>
                <a:cxn ang="0">
                  <a:pos x="4386" y="600"/>
                </a:cxn>
                <a:cxn ang="0">
                  <a:pos x="4248" y="552"/>
                </a:cxn>
                <a:cxn ang="0">
                  <a:pos x="3993" y="483"/>
                </a:cxn>
                <a:cxn ang="0">
                  <a:pos x="3777" y="423"/>
                </a:cxn>
                <a:cxn ang="0">
                  <a:pos x="3564" y="375"/>
                </a:cxn>
                <a:cxn ang="0">
                  <a:pos x="3282" y="312"/>
                </a:cxn>
                <a:cxn ang="0">
                  <a:pos x="3003" y="261"/>
                </a:cxn>
                <a:cxn ang="0">
                  <a:pos x="2733" y="213"/>
                </a:cxn>
                <a:cxn ang="0">
                  <a:pos x="2451" y="171"/>
                </a:cxn>
                <a:cxn ang="0">
                  <a:pos x="2211" y="138"/>
                </a:cxn>
                <a:cxn ang="0">
                  <a:pos x="1974" y="108"/>
                </a:cxn>
                <a:cxn ang="0">
                  <a:pos x="1665" y="81"/>
                </a:cxn>
                <a:cxn ang="0">
                  <a:pos x="1437" y="60"/>
                </a:cxn>
                <a:cxn ang="0">
                  <a:pos x="1125" y="36"/>
                </a:cxn>
                <a:cxn ang="0">
                  <a:pos x="828" y="21"/>
                </a:cxn>
                <a:cxn ang="0">
                  <a:pos x="558" y="12"/>
                </a:cxn>
                <a:cxn ang="0">
                  <a:pos x="282" y="3"/>
                </a:cxn>
                <a:cxn ang="0">
                  <a:pos x="0" y="0"/>
                </a:cxn>
              </a:cxnLst>
              <a:rect l="0" t="0" r="r" b="b"/>
              <a:pathLst>
                <a:path w="5760" h="2325">
                  <a:moveTo>
                    <a:pt x="0" y="0"/>
                  </a:moveTo>
                  <a:lnTo>
                    <a:pt x="0" y="339"/>
                  </a:lnTo>
                  <a:lnTo>
                    <a:pt x="558" y="357"/>
                  </a:lnTo>
                  <a:lnTo>
                    <a:pt x="807" y="375"/>
                  </a:lnTo>
                  <a:lnTo>
                    <a:pt x="1056" y="399"/>
                  </a:lnTo>
                  <a:lnTo>
                    <a:pt x="1272" y="426"/>
                  </a:lnTo>
                  <a:lnTo>
                    <a:pt x="1539" y="465"/>
                  </a:lnTo>
                  <a:lnTo>
                    <a:pt x="1791" y="510"/>
                  </a:lnTo>
                  <a:lnTo>
                    <a:pt x="2076" y="570"/>
                  </a:lnTo>
                  <a:lnTo>
                    <a:pt x="2334" y="630"/>
                  </a:lnTo>
                  <a:lnTo>
                    <a:pt x="2544" y="687"/>
                  </a:lnTo>
                  <a:lnTo>
                    <a:pt x="2775" y="759"/>
                  </a:lnTo>
                  <a:lnTo>
                    <a:pt x="3003" y="837"/>
                  </a:lnTo>
                  <a:lnTo>
                    <a:pt x="3231" y="924"/>
                  </a:lnTo>
                  <a:lnTo>
                    <a:pt x="3438" y="1005"/>
                  </a:lnTo>
                  <a:lnTo>
                    <a:pt x="3663" y="1110"/>
                  </a:lnTo>
                  <a:lnTo>
                    <a:pt x="3903" y="1233"/>
                  </a:lnTo>
                  <a:lnTo>
                    <a:pt x="4149" y="1374"/>
                  </a:lnTo>
                  <a:lnTo>
                    <a:pt x="4353" y="1506"/>
                  </a:lnTo>
                  <a:lnTo>
                    <a:pt x="4491" y="1602"/>
                  </a:lnTo>
                  <a:lnTo>
                    <a:pt x="4668" y="1740"/>
                  </a:lnTo>
                  <a:lnTo>
                    <a:pt x="4824" y="1875"/>
                  </a:lnTo>
                  <a:lnTo>
                    <a:pt x="4968" y="2016"/>
                  </a:lnTo>
                  <a:lnTo>
                    <a:pt x="5100" y="2154"/>
                  </a:lnTo>
                  <a:lnTo>
                    <a:pt x="5238" y="2324"/>
                  </a:lnTo>
                  <a:lnTo>
                    <a:pt x="5759" y="2324"/>
                  </a:lnTo>
                  <a:lnTo>
                    <a:pt x="5759" y="1245"/>
                  </a:lnTo>
                  <a:lnTo>
                    <a:pt x="5580" y="1119"/>
                  </a:lnTo>
                  <a:lnTo>
                    <a:pt x="5400" y="1020"/>
                  </a:lnTo>
                  <a:lnTo>
                    <a:pt x="5205" y="918"/>
                  </a:lnTo>
                  <a:lnTo>
                    <a:pt x="5031" y="837"/>
                  </a:lnTo>
                  <a:lnTo>
                    <a:pt x="4866" y="771"/>
                  </a:lnTo>
                  <a:lnTo>
                    <a:pt x="4710" y="711"/>
                  </a:lnTo>
                  <a:lnTo>
                    <a:pt x="4545" y="651"/>
                  </a:lnTo>
                  <a:lnTo>
                    <a:pt x="4386" y="600"/>
                  </a:lnTo>
                  <a:lnTo>
                    <a:pt x="4248" y="552"/>
                  </a:lnTo>
                  <a:lnTo>
                    <a:pt x="3993" y="483"/>
                  </a:lnTo>
                  <a:lnTo>
                    <a:pt x="3777" y="423"/>
                  </a:lnTo>
                  <a:lnTo>
                    <a:pt x="3564" y="375"/>
                  </a:lnTo>
                  <a:lnTo>
                    <a:pt x="3282" y="312"/>
                  </a:lnTo>
                  <a:lnTo>
                    <a:pt x="3003" y="261"/>
                  </a:lnTo>
                  <a:lnTo>
                    <a:pt x="2733" y="213"/>
                  </a:lnTo>
                  <a:lnTo>
                    <a:pt x="2451" y="171"/>
                  </a:lnTo>
                  <a:lnTo>
                    <a:pt x="2211" y="138"/>
                  </a:lnTo>
                  <a:lnTo>
                    <a:pt x="1974" y="108"/>
                  </a:lnTo>
                  <a:lnTo>
                    <a:pt x="1665" y="81"/>
                  </a:lnTo>
                  <a:lnTo>
                    <a:pt x="1437" y="60"/>
                  </a:lnTo>
                  <a:lnTo>
                    <a:pt x="1125" y="36"/>
                  </a:lnTo>
                  <a:lnTo>
                    <a:pt x="828" y="21"/>
                  </a:lnTo>
                  <a:lnTo>
                    <a:pt x="558" y="12"/>
                  </a:lnTo>
                  <a:lnTo>
                    <a:pt x="282" y="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white">
            <a:xfrm>
              <a:off x="0" y="1550"/>
              <a:ext cx="5760" cy="15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1"/>
                </a:cxn>
                <a:cxn ang="0">
                  <a:pos x="282" y="357"/>
                </a:cxn>
                <a:cxn ang="0">
                  <a:pos x="627" y="363"/>
                </a:cxn>
                <a:cxn ang="0">
                  <a:pos x="960" y="375"/>
                </a:cxn>
                <a:cxn ang="0">
                  <a:pos x="1218" y="393"/>
                </a:cxn>
                <a:cxn ang="0">
                  <a:pos x="1470" y="411"/>
                </a:cxn>
                <a:cxn ang="0">
                  <a:pos x="1746" y="435"/>
                </a:cxn>
                <a:cxn ang="0">
                  <a:pos x="2022" y="462"/>
                </a:cxn>
                <a:cxn ang="0">
                  <a:pos x="2340" y="504"/>
                </a:cxn>
                <a:cxn ang="0">
                  <a:pos x="2664" y="549"/>
                </a:cxn>
                <a:cxn ang="0">
                  <a:pos x="2952" y="597"/>
                </a:cxn>
                <a:cxn ang="0">
                  <a:pos x="3225" y="648"/>
                </a:cxn>
                <a:cxn ang="0">
                  <a:pos x="3513" y="708"/>
                </a:cxn>
                <a:cxn ang="0">
                  <a:pos x="3693" y="750"/>
                </a:cxn>
                <a:cxn ang="0">
                  <a:pos x="3936" y="810"/>
                </a:cxn>
                <a:cxn ang="0">
                  <a:pos x="4095" y="855"/>
                </a:cxn>
                <a:cxn ang="0">
                  <a:pos x="4281" y="909"/>
                </a:cxn>
                <a:cxn ang="0">
                  <a:pos x="4503" y="981"/>
                </a:cxn>
                <a:cxn ang="0">
                  <a:pos x="4704" y="1053"/>
                </a:cxn>
                <a:cxn ang="0">
                  <a:pos x="4911" y="1131"/>
                </a:cxn>
                <a:cxn ang="0">
                  <a:pos x="5073" y="1197"/>
                </a:cxn>
                <a:cxn ang="0">
                  <a:pos x="5256" y="1281"/>
                </a:cxn>
                <a:cxn ang="0">
                  <a:pos x="5475" y="1401"/>
                </a:cxn>
                <a:cxn ang="0">
                  <a:pos x="5628" y="1482"/>
                </a:cxn>
                <a:cxn ang="0">
                  <a:pos x="5759" y="1572"/>
                </a:cxn>
                <a:cxn ang="0">
                  <a:pos x="5759" y="633"/>
                </a:cxn>
                <a:cxn ang="0">
                  <a:pos x="5493" y="570"/>
                </a:cxn>
                <a:cxn ang="0">
                  <a:pos x="5214" y="501"/>
                </a:cxn>
                <a:cxn ang="0">
                  <a:pos x="4950" y="444"/>
                </a:cxn>
                <a:cxn ang="0">
                  <a:pos x="4701" y="396"/>
                </a:cxn>
                <a:cxn ang="0">
                  <a:pos x="4425" y="348"/>
                </a:cxn>
                <a:cxn ang="0">
                  <a:pos x="4110" y="294"/>
                </a:cxn>
                <a:cxn ang="0">
                  <a:pos x="3813" y="252"/>
                </a:cxn>
                <a:cxn ang="0">
                  <a:pos x="3549" y="213"/>
                </a:cxn>
                <a:cxn ang="0">
                  <a:pos x="3261" y="183"/>
                </a:cxn>
                <a:cxn ang="0">
                  <a:pos x="3015" y="153"/>
                </a:cxn>
                <a:cxn ang="0">
                  <a:pos x="2757" y="129"/>
                </a:cxn>
                <a:cxn ang="0">
                  <a:pos x="2520" y="105"/>
                </a:cxn>
                <a:cxn ang="0">
                  <a:pos x="2301" y="87"/>
                </a:cxn>
                <a:cxn ang="0">
                  <a:pos x="2013" y="66"/>
                </a:cxn>
                <a:cxn ang="0">
                  <a:pos x="1731" y="48"/>
                </a:cxn>
                <a:cxn ang="0">
                  <a:pos x="1524" y="39"/>
                </a:cxn>
                <a:cxn ang="0">
                  <a:pos x="1260" y="27"/>
                </a:cxn>
                <a:cxn ang="0">
                  <a:pos x="966" y="15"/>
                </a:cxn>
                <a:cxn ang="0">
                  <a:pos x="714" y="12"/>
                </a:cxn>
                <a:cxn ang="0">
                  <a:pos x="510" y="6"/>
                </a:cxn>
                <a:cxn ang="0">
                  <a:pos x="243" y="0"/>
                </a:cxn>
                <a:cxn ang="0">
                  <a:pos x="0" y="0"/>
                </a:cxn>
              </a:cxnLst>
              <a:rect l="0" t="0" r="r" b="b"/>
              <a:pathLst>
                <a:path w="5760" h="1573">
                  <a:moveTo>
                    <a:pt x="0" y="0"/>
                  </a:moveTo>
                  <a:lnTo>
                    <a:pt x="0" y="351"/>
                  </a:lnTo>
                  <a:lnTo>
                    <a:pt x="282" y="357"/>
                  </a:lnTo>
                  <a:lnTo>
                    <a:pt x="627" y="363"/>
                  </a:lnTo>
                  <a:lnTo>
                    <a:pt x="960" y="375"/>
                  </a:lnTo>
                  <a:lnTo>
                    <a:pt x="1218" y="393"/>
                  </a:lnTo>
                  <a:lnTo>
                    <a:pt x="1470" y="411"/>
                  </a:lnTo>
                  <a:lnTo>
                    <a:pt x="1746" y="435"/>
                  </a:lnTo>
                  <a:lnTo>
                    <a:pt x="2022" y="462"/>
                  </a:lnTo>
                  <a:lnTo>
                    <a:pt x="2340" y="504"/>
                  </a:lnTo>
                  <a:lnTo>
                    <a:pt x="2664" y="549"/>
                  </a:lnTo>
                  <a:lnTo>
                    <a:pt x="2952" y="597"/>
                  </a:lnTo>
                  <a:lnTo>
                    <a:pt x="3225" y="648"/>
                  </a:lnTo>
                  <a:lnTo>
                    <a:pt x="3513" y="708"/>
                  </a:lnTo>
                  <a:lnTo>
                    <a:pt x="3693" y="750"/>
                  </a:lnTo>
                  <a:lnTo>
                    <a:pt x="3936" y="810"/>
                  </a:lnTo>
                  <a:lnTo>
                    <a:pt x="4095" y="855"/>
                  </a:lnTo>
                  <a:lnTo>
                    <a:pt x="4281" y="909"/>
                  </a:lnTo>
                  <a:lnTo>
                    <a:pt x="4503" y="981"/>
                  </a:lnTo>
                  <a:lnTo>
                    <a:pt x="4704" y="1053"/>
                  </a:lnTo>
                  <a:lnTo>
                    <a:pt x="4911" y="1131"/>
                  </a:lnTo>
                  <a:lnTo>
                    <a:pt x="5073" y="1197"/>
                  </a:lnTo>
                  <a:lnTo>
                    <a:pt x="5256" y="1281"/>
                  </a:lnTo>
                  <a:lnTo>
                    <a:pt x="5475" y="1401"/>
                  </a:lnTo>
                  <a:lnTo>
                    <a:pt x="5628" y="1482"/>
                  </a:lnTo>
                  <a:lnTo>
                    <a:pt x="5759" y="1572"/>
                  </a:lnTo>
                  <a:lnTo>
                    <a:pt x="5759" y="633"/>
                  </a:lnTo>
                  <a:lnTo>
                    <a:pt x="5493" y="570"/>
                  </a:lnTo>
                  <a:lnTo>
                    <a:pt x="5214" y="501"/>
                  </a:lnTo>
                  <a:lnTo>
                    <a:pt x="4950" y="444"/>
                  </a:lnTo>
                  <a:lnTo>
                    <a:pt x="4701" y="396"/>
                  </a:lnTo>
                  <a:lnTo>
                    <a:pt x="4425" y="348"/>
                  </a:lnTo>
                  <a:lnTo>
                    <a:pt x="4110" y="294"/>
                  </a:lnTo>
                  <a:lnTo>
                    <a:pt x="3813" y="252"/>
                  </a:lnTo>
                  <a:lnTo>
                    <a:pt x="3549" y="213"/>
                  </a:lnTo>
                  <a:lnTo>
                    <a:pt x="3261" y="183"/>
                  </a:lnTo>
                  <a:lnTo>
                    <a:pt x="3015" y="153"/>
                  </a:lnTo>
                  <a:lnTo>
                    <a:pt x="2757" y="129"/>
                  </a:lnTo>
                  <a:lnTo>
                    <a:pt x="2520" y="105"/>
                  </a:lnTo>
                  <a:lnTo>
                    <a:pt x="2301" y="87"/>
                  </a:lnTo>
                  <a:lnTo>
                    <a:pt x="2013" y="66"/>
                  </a:lnTo>
                  <a:lnTo>
                    <a:pt x="1731" y="48"/>
                  </a:lnTo>
                  <a:lnTo>
                    <a:pt x="1524" y="39"/>
                  </a:lnTo>
                  <a:lnTo>
                    <a:pt x="1260" y="27"/>
                  </a:lnTo>
                  <a:lnTo>
                    <a:pt x="966" y="15"/>
                  </a:lnTo>
                  <a:lnTo>
                    <a:pt x="714" y="12"/>
                  </a:lnTo>
                  <a:lnTo>
                    <a:pt x="510" y="6"/>
                  </a:lnTo>
                  <a:lnTo>
                    <a:pt x="243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white">
            <a:xfrm>
              <a:off x="0" y="1130"/>
              <a:ext cx="5760" cy="9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9"/>
                </a:cxn>
                <a:cxn ang="0">
                  <a:pos x="318" y="342"/>
                </a:cxn>
                <a:cxn ang="0">
                  <a:pos x="591" y="348"/>
                </a:cxn>
                <a:cxn ang="0">
                  <a:pos x="846" y="354"/>
                </a:cxn>
                <a:cxn ang="0">
                  <a:pos x="1074" y="360"/>
                </a:cxn>
                <a:cxn ang="0">
                  <a:pos x="1314" y="366"/>
                </a:cxn>
                <a:cxn ang="0">
                  <a:pos x="1599" y="381"/>
                </a:cxn>
                <a:cxn ang="0">
                  <a:pos x="1911" y="399"/>
                </a:cxn>
                <a:cxn ang="0">
                  <a:pos x="2241" y="420"/>
                </a:cxn>
                <a:cxn ang="0">
                  <a:pos x="2619" y="453"/>
                </a:cxn>
                <a:cxn ang="0">
                  <a:pos x="2889" y="477"/>
                </a:cxn>
                <a:cxn ang="0">
                  <a:pos x="3177" y="507"/>
                </a:cxn>
                <a:cxn ang="0">
                  <a:pos x="3498" y="543"/>
                </a:cxn>
                <a:cxn ang="0">
                  <a:pos x="3813" y="585"/>
                </a:cxn>
                <a:cxn ang="0">
                  <a:pos x="4044" y="618"/>
                </a:cxn>
                <a:cxn ang="0">
                  <a:pos x="4365" y="669"/>
                </a:cxn>
                <a:cxn ang="0">
                  <a:pos x="4683" y="726"/>
                </a:cxn>
                <a:cxn ang="0">
                  <a:pos x="4980" y="786"/>
                </a:cxn>
                <a:cxn ang="0">
                  <a:pos x="5268" y="846"/>
                </a:cxn>
                <a:cxn ang="0">
                  <a:pos x="5646" y="942"/>
                </a:cxn>
                <a:cxn ang="0">
                  <a:pos x="5759" y="969"/>
                </a:cxn>
                <a:cxn ang="0">
                  <a:pos x="5759" y="0"/>
                </a:cxn>
                <a:cxn ang="0">
                  <a:pos x="0" y="0"/>
                </a:cxn>
              </a:cxnLst>
              <a:rect l="0" t="0" r="r" b="b"/>
              <a:pathLst>
                <a:path w="5760" h="970">
                  <a:moveTo>
                    <a:pt x="0" y="0"/>
                  </a:moveTo>
                  <a:lnTo>
                    <a:pt x="0" y="339"/>
                  </a:lnTo>
                  <a:lnTo>
                    <a:pt x="318" y="342"/>
                  </a:lnTo>
                  <a:lnTo>
                    <a:pt x="591" y="348"/>
                  </a:lnTo>
                  <a:lnTo>
                    <a:pt x="846" y="354"/>
                  </a:lnTo>
                  <a:lnTo>
                    <a:pt x="1074" y="360"/>
                  </a:lnTo>
                  <a:lnTo>
                    <a:pt x="1314" y="366"/>
                  </a:lnTo>
                  <a:lnTo>
                    <a:pt x="1599" y="381"/>
                  </a:lnTo>
                  <a:lnTo>
                    <a:pt x="1911" y="399"/>
                  </a:lnTo>
                  <a:lnTo>
                    <a:pt x="2241" y="420"/>
                  </a:lnTo>
                  <a:lnTo>
                    <a:pt x="2619" y="453"/>
                  </a:lnTo>
                  <a:lnTo>
                    <a:pt x="2889" y="477"/>
                  </a:lnTo>
                  <a:lnTo>
                    <a:pt x="3177" y="507"/>
                  </a:lnTo>
                  <a:lnTo>
                    <a:pt x="3498" y="543"/>
                  </a:lnTo>
                  <a:lnTo>
                    <a:pt x="3813" y="585"/>
                  </a:lnTo>
                  <a:lnTo>
                    <a:pt x="4044" y="618"/>
                  </a:lnTo>
                  <a:lnTo>
                    <a:pt x="4365" y="669"/>
                  </a:lnTo>
                  <a:lnTo>
                    <a:pt x="4683" y="726"/>
                  </a:lnTo>
                  <a:lnTo>
                    <a:pt x="4980" y="786"/>
                  </a:lnTo>
                  <a:lnTo>
                    <a:pt x="5268" y="846"/>
                  </a:lnTo>
                  <a:lnTo>
                    <a:pt x="5646" y="942"/>
                  </a:lnTo>
                  <a:lnTo>
                    <a:pt x="5759" y="969"/>
                  </a:lnTo>
                  <a:lnTo>
                    <a:pt x="5759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white">
            <a:xfrm>
              <a:off x="0" y="-13"/>
              <a:ext cx="5760" cy="1060"/>
            </a:xfrm>
            <a:custGeom>
              <a:avLst/>
              <a:gdLst/>
              <a:ahLst/>
              <a:cxnLst>
                <a:cxn ang="0">
                  <a:pos x="0" y="753"/>
                </a:cxn>
                <a:cxn ang="0">
                  <a:pos x="0" y="1059"/>
                </a:cxn>
                <a:cxn ang="0">
                  <a:pos x="5759" y="1059"/>
                </a:cxn>
                <a:cxn ang="0">
                  <a:pos x="5759" y="0"/>
                </a:cxn>
                <a:cxn ang="0">
                  <a:pos x="5430" y="0"/>
                </a:cxn>
                <a:cxn ang="0">
                  <a:pos x="5298" y="84"/>
                </a:cxn>
                <a:cxn ang="0">
                  <a:pos x="5136" y="159"/>
                </a:cxn>
                <a:cxn ang="0">
                  <a:pos x="4968" y="222"/>
                </a:cxn>
                <a:cxn ang="0">
                  <a:pos x="4812" y="267"/>
                </a:cxn>
                <a:cxn ang="0">
                  <a:pos x="4626" y="324"/>
                </a:cxn>
                <a:cxn ang="0">
                  <a:pos x="4440" y="366"/>
                </a:cxn>
                <a:cxn ang="0">
                  <a:pos x="4230" y="414"/>
                </a:cxn>
                <a:cxn ang="0">
                  <a:pos x="3939" y="468"/>
                </a:cxn>
                <a:cxn ang="0">
                  <a:pos x="3711" y="504"/>
                </a:cxn>
                <a:cxn ang="0">
                  <a:pos x="3441" y="543"/>
                </a:cxn>
                <a:cxn ang="0">
                  <a:pos x="3189" y="579"/>
                </a:cxn>
                <a:cxn ang="0">
                  <a:pos x="2925" y="606"/>
                </a:cxn>
                <a:cxn ang="0">
                  <a:pos x="2679" y="633"/>
                </a:cxn>
                <a:cxn ang="0">
                  <a:pos x="2418" y="654"/>
                </a:cxn>
                <a:cxn ang="0">
                  <a:pos x="2142" y="675"/>
                </a:cxn>
                <a:cxn ang="0">
                  <a:pos x="1896" y="693"/>
                </a:cxn>
                <a:cxn ang="0">
                  <a:pos x="1647" y="708"/>
                </a:cxn>
                <a:cxn ang="0">
                  <a:pos x="1404" y="720"/>
                </a:cxn>
                <a:cxn ang="0">
                  <a:pos x="1170" y="732"/>
                </a:cxn>
                <a:cxn ang="0">
                  <a:pos x="906" y="738"/>
                </a:cxn>
                <a:cxn ang="0">
                  <a:pos x="534" y="747"/>
                </a:cxn>
                <a:cxn ang="0">
                  <a:pos x="201" y="753"/>
                </a:cxn>
                <a:cxn ang="0">
                  <a:pos x="0" y="753"/>
                </a:cxn>
              </a:cxnLst>
              <a:rect l="0" t="0" r="r" b="b"/>
              <a:pathLst>
                <a:path w="5760" h="1060">
                  <a:moveTo>
                    <a:pt x="0" y="753"/>
                  </a:moveTo>
                  <a:lnTo>
                    <a:pt x="0" y="1059"/>
                  </a:lnTo>
                  <a:lnTo>
                    <a:pt x="5759" y="1059"/>
                  </a:lnTo>
                  <a:lnTo>
                    <a:pt x="5759" y="0"/>
                  </a:lnTo>
                  <a:lnTo>
                    <a:pt x="5430" y="0"/>
                  </a:lnTo>
                  <a:lnTo>
                    <a:pt x="5298" y="84"/>
                  </a:lnTo>
                  <a:lnTo>
                    <a:pt x="5136" y="159"/>
                  </a:lnTo>
                  <a:lnTo>
                    <a:pt x="4968" y="222"/>
                  </a:lnTo>
                  <a:lnTo>
                    <a:pt x="4812" y="267"/>
                  </a:lnTo>
                  <a:lnTo>
                    <a:pt x="4626" y="324"/>
                  </a:lnTo>
                  <a:lnTo>
                    <a:pt x="4440" y="366"/>
                  </a:lnTo>
                  <a:lnTo>
                    <a:pt x="4230" y="414"/>
                  </a:lnTo>
                  <a:lnTo>
                    <a:pt x="3939" y="468"/>
                  </a:lnTo>
                  <a:lnTo>
                    <a:pt x="3711" y="504"/>
                  </a:lnTo>
                  <a:lnTo>
                    <a:pt x="3441" y="543"/>
                  </a:lnTo>
                  <a:lnTo>
                    <a:pt x="3189" y="579"/>
                  </a:lnTo>
                  <a:lnTo>
                    <a:pt x="2925" y="606"/>
                  </a:lnTo>
                  <a:lnTo>
                    <a:pt x="2679" y="633"/>
                  </a:lnTo>
                  <a:lnTo>
                    <a:pt x="2418" y="654"/>
                  </a:lnTo>
                  <a:lnTo>
                    <a:pt x="2142" y="675"/>
                  </a:lnTo>
                  <a:lnTo>
                    <a:pt x="1896" y="693"/>
                  </a:lnTo>
                  <a:lnTo>
                    <a:pt x="1647" y="708"/>
                  </a:lnTo>
                  <a:lnTo>
                    <a:pt x="1404" y="720"/>
                  </a:lnTo>
                  <a:lnTo>
                    <a:pt x="1170" y="732"/>
                  </a:lnTo>
                  <a:lnTo>
                    <a:pt x="906" y="738"/>
                  </a:lnTo>
                  <a:lnTo>
                    <a:pt x="534" y="747"/>
                  </a:lnTo>
                  <a:lnTo>
                    <a:pt x="201" y="753"/>
                  </a:lnTo>
                  <a:lnTo>
                    <a:pt x="0" y="753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white">
            <a:xfrm>
              <a:off x="0" y="-13"/>
              <a:ext cx="5284" cy="673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0" y="672"/>
                </a:cxn>
                <a:cxn ang="0">
                  <a:pos x="303" y="672"/>
                </a:cxn>
                <a:cxn ang="0">
                  <a:pos x="723" y="663"/>
                </a:cxn>
                <a:cxn ang="0">
                  <a:pos x="1020" y="654"/>
                </a:cxn>
                <a:cxn ang="0">
                  <a:pos x="1302" y="642"/>
                </a:cxn>
                <a:cxn ang="0">
                  <a:pos x="1554" y="630"/>
                </a:cxn>
                <a:cxn ang="0">
                  <a:pos x="1779" y="615"/>
                </a:cxn>
                <a:cxn ang="0">
                  <a:pos x="1962" y="606"/>
                </a:cxn>
                <a:cxn ang="0">
                  <a:pos x="2193" y="588"/>
                </a:cxn>
                <a:cxn ang="0">
                  <a:pos x="2448" y="570"/>
                </a:cxn>
                <a:cxn ang="0">
                  <a:pos x="2700" y="546"/>
                </a:cxn>
                <a:cxn ang="0">
                  <a:pos x="2904" y="528"/>
                </a:cxn>
                <a:cxn ang="0">
                  <a:pos x="3138" y="498"/>
                </a:cxn>
                <a:cxn ang="0">
                  <a:pos x="3324" y="474"/>
                </a:cxn>
                <a:cxn ang="0">
                  <a:pos x="3534" y="447"/>
                </a:cxn>
                <a:cxn ang="0">
                  <a:pos x="3735" y="420"/>
                </a:cxn>
                <a:cxn ang="0">
                  <a:pos x="3933" y="384"/>
                </a:cxn>
                <a:cxn ang="0">
                  <a:pos x="4116" y="351"/>
                </a:cxn>
                <a:cxn ang="0">
                  <a:pos x="4266" y="318"/>
                </a:cxn>
                <a:cxn ang="0">
                  <a:pos x="4446" y="279"/>
                </a:cxn>
                <a:cxn ang="0">
                  <a:pos x="4620" y="237"/>
                </a:cxn>
                <a:cxn ang="0">
                  <a:pos x="4779" y="192"/>
                </a:cxn>
                <a:cxn ang="0">
                  <a:pos x="4920" y="147"/>
                </a:cxn>
                <a:cxn ang="0">
                  <a:pos x="5085" y="90"/>
                </a:cxn>
                <a:cxn ang="0">
                  <a:pos x="5193" y="42"/>
                </a:cxn>
                <a:cxn ang="0">
                  <a:pos x="5283" y="0"/>
                </a:cxn>
                <a:cxn ang="0">
                  <a:pos x="3201" y="0"/>
                </a:cxn>
                <a:cxn ang="0">
                  <a:pos x="2982" y="57"/>
                </a:cxn>
                <a:cxn ang="0">
                  <a:pos x="2775" y="108"/>
                </a:cxn>
                <a:cxn ang="0">
                  <a:pos x="2562" y="150"/>
                </a:cxn>
                <a:cxn ang="0">
                  <a:pos x="2397" y="183"/>
                </a:cxn>
                <a:cxn ang="0">
                  <a:pos x="2205" y="213"/>
                </a:cxn>
                <a:cxn ang="0">
                  <a:pos x="2001" y="243"/>
                </a:cxn>
                <a:cxn ang="0">
                  <a:pos x="1776" y="273"/>
                </a:cxn>
                <a:cxn ang="0">
                  <a:pos x="1536" y="297"/>
                </a:cxn>
                <a:cxn ang="0">
                  <a:pos x="1344" y="312"/>
                </a:cxn>
                <a:cxn ang="0">
                  <a:pos x="1134" y="330"/>
                </a:cxn>
                <a:cxn ang="0">
                  <a:pos x="921" y="342"/>
                </a:cxn>
                <a:cxn ang="0">
                  <a:pos x="696" y="354"/>
                </a:cxn>
                <a:cxn ang="0">
                  <a:pos x="501" y="360"/>
                </a:cxn>
                <a:cxn ang="0">
                  <a:pos x="279" y="366"/>
                </a:cxn>
                <a:cxn ang="0">
                  <a:pos x="99" y="369"/>
                </a:cxn>
                <a:cxn ang="0">
                  <a:pos x="0" y="366"/>
                </a:cxn>
              </a:cxnLst>
              <a:rect l="0" t="0" r="r" b="b"/>
              <a:pathLst>
                <a:path w="5284" h="673">
                  <a:moveTo>
                    <a:pt x="0" y="366"/>
                  </a:moveTo>
                  <a:lnTo>
                    <a:pt x="0" y="672"/>
                  </a:lnTo>
                  <a:lnTo>
                    <a:pt x="303" y="672"/>
                  </a:lnTo>
                  <a:lnTo>
                    <a:pt x="723" y="663"/>
                  </a:lnTo>
                  <a:lnTo>
                    <a:pt x="1020" y="654"/>
                  </a:lnTo>
                  <a:lnTo>
                    <a:pt x="1302" y="642"/>
                  </a:lnTo>
                  <a:lnTo>
                    <a:pt x="1554" y="630"/>
                  </a:lnTo>
                  <a:lnTo>
                    <a:pt x="1779" y="615"/>
                  </a:lnTo>
                  <a:lnTo>
                    <a:pt x="1962" y="606"/>
                  </a:lnTo>
                  <a:lnTo>
                    <a:pt x="2193" y="588"/>
                  </a:lnTo>
                  <a:lnTo>
                    <a:pt x="2448" y="570"/>
                  </a:lnTo>
                  <a:lnTo>
                    <a:pt x="2700" y="546"/>
                  </a:lnTo>
                  <a:lnTo>
                    <a:pt x="2904" y="528"/>
                  </a:lnTo>
                  <a:lnTo>
                    <a:pt x="3138" y="498"/>
                  </a:lnTo>
                  <a:lnTo>
                    <a:pt x="3324" y="474"/>
                  </a:lnTo>
                  <a:lnTo>
                    <a:pt x="3534" y="447"/>
                  </a:lnTo>
                  <a:lnTo>
                    <a:pt x="3735" y="420"/>
                  </a:lnTo>
                  <a:lnTo>
                    <a:pt x="3933" y="384"/>
                  </a:lnTo>
                  <a:lnTo>
                    <a:pt x="4116" y="351"/>
                  </a:lnTo>
                  <a:lnTo>
                    <a:pt x="4266" y="318"/>
                  </a:lnTo>
                  <a:lnTo>
                    <a:pt x="4446" y="279"/>
                  </a:lnTo>
                  <a:lnTo>
                    <a:pt x="4620" y="237"/>
                  </a:lnTo>
                  <a:lnTo>
                    <a:pt x="4779" y="192"/>
                  </a:lnTo>
                  <a:lnTo>
                    <a:pt x="4920" y="147"/>
                  </a:lnTo>
                  <a:lnTo>
                    <a:pt x="5085" y="90"/>
                  </a:lnTo>
                  <a:lnTo>
                    <a:pt x="5193" y="42"/>
                  </a:lnTo>
                  <a:lnTo>
                    <a:pt x="5283" y="0"/>
                  </a:lnTo>
                  <a:lnTo>
                    <a:pt x="3201" y="0"/>
                  </a:lnTo>
                  <a:lnTo>
                    <a:pt x="2982" y="57"/>
                  </a:lnTo>
                  <a:lnTo>
                    <a:pt x="2775" y="108"/>
                  </a:lnTo>
                  <a:lnTo>
                    <a:pt x="2562" y="150"/>
                  </a:lnTo>
                  <a:lnTo>
                    <a:pt x="2397" y="183"/>
                  </a:lnTo>
                  <a:lnTo>
                    <a:pt x="2205" y="213"/>
                  </a:lnTo>
                  <a:lnTo>
                    <a:pt x="2001" y="243"/>
                  </a:lnTo>
                  <a:lnTo>
                    <a:pt x="1776" y="273"/>
                  </a:lnTo>
                  <a:lnTo>
                    <a:pt x="1536" y="297"/>
                  </a:lnTo>
                  <a:lnTo>
                    <a:pt x="1344" y="312"/>
                  </a:lnTo>
                  <a:lnTo>
                    <a:pt x="1134" y="330"/>
                  </a:lnTo>
                  <a:lnTo>
                    <a:pt x="921" y="342"/>
                  </a:lnTo>
                  <a:lnTo>
                    <a:pt x="696" y="354"/>
                  </a:lnTo>
                  <a:lnTo>
                    <a:pt x="501" y="360"/>
                  </a:lnTo>
                  <a:lnTo>
                    <a:pt x="279" y="366"/>
                  </a:lnTo>
                  <a:lnTo>
                    <a:pt x="99" y="369"/>
                  </a:lnTo>
                  <a:lnTo>
                    <a:pt x="0" y="366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white">
            <a:xfrm>
              <a:off x="0" y="-13"/>
              <a:ext cx="2884" cy="2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5"/>
                </a:cxn>
                <a:cxn ang="0">
                  <a:pos x="192" y="285"/>
                </a:cxn>
                <a:cxn ang="0">
                  <a:pos x="384" y="282"/>
                </a:cxn>
                <a:cxn ang="0">
                  <a:pos x="579" y="276"/>
                </a:cxn>
                <a:cxn ang="0">
                  <a:pos x="789" y="267"/>
                </a:cxn>
                <a:cxn ang="0">
                  <a:pos x="999" y="258"/>
                </a:cxn>
                <a:cxn ang="0">
                  <a:pos x="1161" y="246"/>
                </a:cxn>
                <a:cxn ang="0">
                  <a:pos x="1302" y="234"/>
                </a:cxn>
                <a:cxn ang="0">
                  <a:pos x="1458" y="222"/>
                </a:cxn>
                <a:cxn ang="0">
                  <a:pos x="1665" y="201"/>
                </a:cxn>
                <a:cxn ang="0">
                  <a:pos x="1992" y="159"/>
                </a:cxn>
                <a:cxn ang="0">
                  <a:pos x="2301" y="117"/>
                </a:cxn>
                <a:cxn ang="0">
                  <a:pos x="2604" y="60"/>
                </a:cxn>
                <a:cxn ang="0">
                  <a:pos x="2883" y="0"/>
                </a:cxn>
                <a:cxn ang="0">
                  <a:pos x="0" y="0"/>
                </a:cxn>
              </a:cxnLst>
              <a:rect l="0" t="0" r="r" b="b"/>
              <a:pathLst>
                <a:path w="2884" h="286">
                  <a:moveTo>
                    <a:pt x="0" y="0"/>
                  </a:moveTo>
                  <a:lnTo>
                    <a:pt x="0" y="285"/>
                  </a:lnTo>
                  <a:lnTo>
                    <a:pt x="192" y="285"/>
                  </a:lnTo>
                  <a:lnTo>
                    <a:pt x="384" y="282"/>
                  </a:lnTo>
                  <a:lnTo>
                    <a:pt x="579" y="276"/>
                  </a:lnTo>
                  <a:lnTo>
                    <a:pt x="789" y="267"/>
                  </a:lnTo>
                  <a:lnTo>
                    <a:pt x="999" y="258"/>
                  </a:lnTo>
                  <a:lnTo>
                    <a:pt x="1161" y="246"/>
                  </a:lnTo>
                  <a:lnTo>
                    <a:pt x="1302" y="234"/>
                  </a:lnTo>
                  <a:lnTo>
                    <a:pt x="1458" y="222"/>
                  </a:lnTo>
                  <a:lnTo>
                    <a:pt x="1665" y="201"/>
                  </a:lnTo>
                  <a:lnTo>
                    <a:pt x="1992" y="159"/>
                  </a:lnTo>
                  <a:lnTo>
                    <a:pt x="2301" y="117"/>
                  </a:lnTo>
                  <a:lnTo>
                    <a:pt x="2604" y="60"/>
                  </a:lnTo>
                  <a:lnTo>
                    <a:pt x="2883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14E58C0-5BEB-4843-BE24-E7421449A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064E6-25BA-4ED0-8674-2E574FBE5C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2FDA5-3F7D-4618-8FF4-3F07A1747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15784-C21C-48A0-AF30-356405EB5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5ABD1-70FA-466E-B9C4-BC588FA95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023EB-0CBF-4215-B2F8-35035546B0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86452-431B-41B5-A02A-AE9BAEB1A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77BF8-7184-41D7-8AB4-677D77986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187B3-43BA-45EC-B545-4CAA6497D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02D07-A255-410A-AA33-C89159476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CDF9E-C8B1-4C58-BE6F-5956B267A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95C69-1E47-4372-A40C-54DF4234B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85800"/>
            <a:ext cx="9153525" cy="6878638"/>
            <a:chOff x="-6" y="-13"/>
            <a:chExt cx="5766" cy="4333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invGray">
            <a:xfrm>
              <a:off x="5549" y="0"/>
              <a:ext cx="211" cy="43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6" name="Freeform 4"/>
            <p:cNvSpPr>
              <a:spLocks/>
            </p:cNvSpPr>
            <p:nvPr/>
          </p:nvSpPr>
          <p:spPr bwMode="white">
            <a:xfrm>
              <a:off x="-6" y="2828"/>
              <a:ext cx="3625" cy="1492"/>
            </a:xfrm>
            <a:custGeom>
              <a:avLst/>
              <a:gdLst/>
              <a:ahLst/>
              <a:cxnLst>
                <a:cxn ang="0">
                  <a:pos x="0" y="1491"/>
                </a:cxn>
                <a:cxn ang="0">
                  <a:pos x="0" y="0"/>
                </a:cxn>
                <a:cxn ang="0">
                  <a:pos x="171" y="3"/>
                </a:cxn>
                <a:cxn ang="0">
                  <a:pos x="355" y="9"/>
                </a:cxn>
                <a:cxn ang="0">
                  <a:pos x="499" y="21"/>
                </a:cxn>
                <a:cxn ang="0">
                  <a:pos x="650" y="36"/>
                </a:cxn>
                <a:cxn ang="0">
                  <a:pos x="809" y="54"/>
                </a:cxn>
                <a:cxn ang="0">
                  <a:pos x="957" y="78"/>
                </a:cxn>
                <a:cxn ang="0">
                  <a:pos x="1119" y="105"/>
                </a:cxn>
                <a:cxn ang="0">
                  <a:pos x="1261" y="133"/>
                </a:cxn>
                <a:cxn ang="0">
                  <a:pos x="1441" y="175"/>
                </a:cxn>
                <a:cxn ang="0">
                  <a:pos x="1598" y="217"/>
                </a:cxn>
                <a:cxn ang="0">
                  <a:pos x="1763" y="269"/>
                </a:cxn>
                <a:cxn ang="0">
                  <a:pos x="1887" y="308"/>
                </a:cxn>
                <a:cxn ang="0">
                  <a:pos x="2085" y="384"/>
                </a:cxn>
                <a:cxn ang="0">
                  <a:pos x="2230" y="444"/>
                </a:cxn>
                <a:cxn ang="0">
                  <a:pos x="2456" y="547"/>
                </a:cxn>
                <a:cxn ang="0">
                  <a:pos x="2666" y="662"/>
                </a:cxn>
                <a:cxn ang="0">
                  <a:pos x="2859" y="786"/>
                </a:cxn>
                <a:cxn ang="0">
                  <a:pos x="3046" y="920"/>
                </a:cxn>
                <a:cxn ang="0">
                  <a:pos x="3193" y="1038"/>
                </a:cxn>
                <a:cxn ang="0">
                  <a:pos x="3332" y="1168"/>
                </a:cxn>
                <a:cxn ang="0">
                  <a:pos x="3440" y="1280"/>
                </a:cxn>
                <a:cxn ang="0">
                  <a:pos x="3524" y="1380"/>
                </a:cxn>
                <a:cxn ang="0">
                  <a:pos x="3624" y="1491"/>
                </a:cxn>
                <a:cxn ang="0">
                  <a:pos x="3608" y="1491"/>
                </a:cxn>
                <a:cxn ang="0">
                  <a:pos x="0" y="1491"/>
                </a:cxn>
              </a:cxnLst>
              <a:rect l="0" t="0" r="r" b="b"/>
              <a:pathLst>
                <a:path w="3625" h="1492">
                  <a:moveTo>
                    <a:pt x="0" y="1491"/>
                  </a:moveTo>
                  <a:lnTo>
                    <a:pt x="0" y="0"/>
                  </a:lnTo>
                  <a:lnTo>
                    <a:pt x="171" y="3"/>
                  </a:lnTo>
                  <a:lnTo>
                    <a:pt x="355" y="9"/>
                  </a:lnTo>
                  <a:lnTo>
                    <a:pt x="499" y="21"/>
                  </a:lnTo>
                  <a:lnTo>
                    <a:pt x="650" y="36"/>
                  </a:lnTo>
                  <a:lnTo>
                    <a:pt x="809" y="54"/>
                  </a:lnTo>
                  <a:lnTo>
                    <a:pt x="957" y="78"/>
                  </a:lnTo>
                  <a:lnTo>
                    <a:pt x="1119" y="105"/>
                  </a:lnTo>
                  <a:lnTo>
                    <a:pt x="1261" y="133"/>
                  </a:lnTo>
                  <a:lnTo>
                    <a:pt x="1441" y="175"/>
                  </a:lnTo>
                  <a:lnTo>
                    <a:pt x="1598" y="217"/>
                  </a:lnTo>
                  <a:lnTo>
                    <a:pt x="1763" y="269"/>
                  </a:lnTo>
                  <a:lnTo>
                    <a:pt x="1887" y="308"/>
                  </a:lnTo>
                  <a:lnTo>
                    <a:pt x="2085" y="384"/>
                  </a:lnTo>
                  <a:lnTo>
                    <a:pt x="2230" y="444"/>
                  </a:lnTo>
                  <a:lnTo>
                    <a:pt x="2456" y="547"/>
                  </a:lnTo>
                  <a:lnTo>
                    <a:pt x="2666" y="662"/>
                  </a:lnTo>
                  <a:lnTo>
                    <a:pt x="2859" y="786"/>
                  </a:lnTo>
                  <a:lnTo>
                    <a:pt x="3046" y="920"/>
                  </a:lnTo>
                  <a:lnTo>
                    <a:pt x="3193" y="1038"/>
                  </a:lnTo>
                  <a:lnTo>
                    <a:pt x="3332" y="1168"/>
                  </a:lnTo>
                  <a:lnTo>
                    <a:pt x="3440" y="1280"/>
                  </a:lnTo>
                  <a:lnTo>
                    <a:pt x="3524" y="1380"/>
                  </a:lnTo>
                  <a:lnTo>
                    <a:pt x="3624" y="1491"/>
                  </a:lnTo>
                  <a:lnTo>
                    <a:pt x="3608" y="1491"/>
                  </a:lnTo>
                  <a:lnTo>
                    <a:pt x="0" y="1491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7" name="Freeform 5"/>
            <p:cNvSpPr>
              <a:spLocks/>
            </p:cNvSpPr>
            <p:nvPr/>
          </p:nvSpPr>
          <p:spPr bwMode="white">
            <a:xfrm>
              <a:off x="0" y="2405"/>
              <a:ext cx="5143" cy="1902"/>
            </a:xfrm>
            <a:custGeom>
              <a:avLst/>
              <a:gdLst/>
              <a:ahLst/>
              <a:cxnLst>
                <a:cxn ang="0">
                  <a:pos x="2718" y="405"/>
                </a:cxn>
                <a:cxn ang="0">
                  <a:pos x="2466" y="333"/>
                </a:cxn>
                <a:cxn ang="0">
                  <a:pos x="2202" y="261"/>
                </a:cxn>
                <a:cxn ang="0">
                  <a:pos x="1929" y="198"/>
                </a:cxn>
                <a:cxn ang="0">
                  <a:pos x="1695" y="153"/>
                </a:cxn>
                <a:cxn ang="0">
                  <a:pos x="1434" y="111"/>
                </a:cxn>
                <a:cxn ang="0">
                  <a:pos x="1188" y="75"/>
                </a:cxn>
                <a:cxn ang="0">
                  <a:pos x="957" y="48"/>
                </a:cxn>
                <a:cxn ang="0">
                  <a:pos x="747" y="30"/>
                </a:cxn>
                <a:cxn ang="0">
                  <a:pos x="501" y="15"/>
                </a:cxn>
                <a:cxn ang="0">
                  <a:pos x="246" y="3"/>
                </a:cxn>
                <a:cxn ang="0">
                  <a:pos x="0" y="0"/>
                </a:cxn>
                <a:cxn ang="0">
                  <a:pos x="0" y="275"/>
                </a:cxn>
                <a:cxn ang="0">
                  <a:pos x="0" y="345"/>
                </a:cxn>
                <a:cxn ang="0">
                  <a:pos x="0" y="275"/>
                </a:cxn>
                <a:cxn ang="0">
                  <a:pos x="0" y="342"/>
                </a:cxn>
                <a:cxn ang="0">
                  <a:pos x="339" y="351"/>
                </a:cxn>
                <a:cxn ang="0">
                  <a:pos x="606" y="372"/>
                </a:cxn>
                <a:cxn ang="0">
                  <a:pos x="852" y="399"/>
                </a:cxn>
                <a:cxn ang="0">
                  <a:pos x="1068" y="435"/>
                </a:cxn>
                <a:cxn ang="0">
                  <a:pos x="1275" y="474"/>
                </a:cxn>
                <a:cxn ang="0">
                  <a:pos x="1545" y="540"/>
                </a:cxn>
                <a:cxn ang="0">
                  <a:pos x="1761" y="603"/>
                </a:cxn>
                <a:cxn ang="0">
                  <a:pos x="1971" y="678"/>
                </a:cxn>
                <a:cxn ang="0">
                  <a:pos x="2166" y="747"/>
                </a:cxn>
                <a:cxn ang="0">
                  <a:pos x="2397" y="852"/>
                </a:cxn>
                <a:cxn ang="0">
                  <a:pos x="2613" y="960"/>
                </a:cxn>
                <a:cxn ang="0">
                  <a:pos x="2832" y="1095"/>
                </a:cxn>
                <a:cxn ang="0">
                  <a:pos x="3012" y="1212"/>
                </a:cxn>
                <a:cxn ang="0">
                  <a:pos x="3186" y="1347"/>
                </a:cxn>
                <a:cxn ang="0">
                  <a:pos x="3351" y="1497"/>
                </a:cxn>
                <a:cxn ang="0">
                  <a:pos x="3480" y="1629"/>
                </a:cxn>
                <a:cxn ang="0">
                  <a:pos x="3612" y="1785"/>
                </a:cxn>
                <a:cxn ang="0">
                  <a:pos x="3699" y="1901"/>
                </a:cxn>
                <a:cxn ang="0">
                  <a:pos x="5142" y="1901"/>
                </a:cxn>
                <a:cxn ang="0">
                  <a:pos x="5076" y="1827"/>
                </a:cxn>
                <a:cxn ang="0">
                  <a:pos x="4968" y="1707"/>
                </a:cxn>
                <a:cxn ang="0">
                  <a:pos x="4797" y="1539"/>
                </a:cxn>
                <a:cxn ang="0">
                  <a:pos x="4617" y="1383"/>
                </a:cxn>
                <a:cxn ang="0">
                  <a:pos x="4410" y="1221"/>
                </a:cxn>
                <a:cxn ang="0">
                  <a:pos x="4185" y="1071"/>
                </a:cxn>
                <a:cxn ang="0">
                  <a:pos x="3960" y="939"/>
                </a:cxn>
                <a:cxn ang="0">
                  <a:pos x="3708" y="801"/>
                </a:cxn>
                <a:cxn ang="0">
                  <a:pos x="3492" y="702"/>
                </a:cxn>
                <a:cxn ang="0">
                  <a:pos x="3231" y="588"/>
                </a:cxn>
                <a:cxn ang="0">
                  <a:pos x="2964" y="489"/>
                </a:cxn>
                <a:cxn ang="0">
                  <a:pos x="2718" y="405"/>
                </a:cxn>
              </a:cxnLst>
              <a:rect l="0" t="0" r="r" b="b"/>
              <a:pathLst>
                <a:path w="5143" h="1902">
                  <a:moveTo>
                    <a:pt x="2718" y="405"/>
                  </a:moveTo>
                  <a:lnTo>
                    <a:pt x="2466" y="333"/>
                  </a:lnTo>
                  <a:lnTo>
                    <a:pt x="2202" y="261"/>
                  </a:lnTo>
                  <a:lnTo>
                    <a:pt x="1929" y="198"/>
                  </a:lnTo>
                  <a:lnTo>
                    <a:pt x="1695" y="153"/>
                  </a:lnTo>
                  <a:lnTo>
                    <a:pt x="1434" y="111"/>
                  </a:lnTo>
                  <a:lnTo>
                    <a:pt x="1188" y="75"/>
                  </a:lnTo>
                  <a:lnTo>
                    <a:pt x="957" y="48"/>
                  </a:lnTo>
                  <a:lnTo>
                    <a:pt x="747" y="30"/>
                  </a:lnTo>
                  <a:lnTo>
                    <a:pt x="501" y="15"/>
                  </a:lnTo>
                  <a:lnTo>
                    <a:pt x="246" y="3"/>
                  </a:lnTo>
                  <a:lnTo>
                    <a:pt x="0" y="0"/>
                  </a:lnTo>
                  <a:lnTo>
                    <a:pt x="0" y="275"/>
                  </a:lnTo>
                  <a:lnTo>
                    <a:pt x="0" y="345"/>
                  </a:lnTo>
                  <a:lnTo>
                    <a:pt x="0" y="275"/>
                  </a:lnTo>
                  <a:lnTo>
                    <a:pt x="0" y="342"/>
                  </a:lnTo>
                  <a:lnTo>
                    <a:pt x="339" y="351"/>
                  </a:lnTo>
                  <a:lnTo>
                    <a:pt x="606" y="372"/>
                  </a:lnTo>
                  <a:lnTo>
                    <a:pt x="852" y="399"/>
                  </a:lnTo>
                  <a:lnTo>
                    <a:pt x="1068" y="435"/>
                  </a:lnTo>
                  <a:lnTo>
                    <a:pt x="1275" y="474"/>
                  </a:lnTo>
                  <a:lnTo>
                    <a:pt x="1545" y="540"/>
                  </a:lnTo>
                  <a:lnTo>
                    <a:pt x="1761" y="603"/>
                  </a:lnTo>
                  <a:lnTo>
                    <a:pt x="1971" y="678"/>
                  </a:lnTo>
                  <a:lnTo>
                    <a:pt x="2166" y="747"/>
                  </a:lnTo>
                  <a:lnTo>
                    <a:pt x="2397" y="852"/>
                  </a:lnTo>
                  <a:lnTo>
                    <a:pt x="2613" y="960"/>
                  </a:lnTo>
                  <a:lnTo>
                    <a:pt x="2832" y="1095"/>
                  </a:lnTo>
                  <a:lnTo>
                    <a:pt x="3012" y="1212"/>
                  </a:lnTo>
                  <a:lnTo>
                    <a:pt x="3186" y="1347"/>
                  </a:lnTo>
                  <a:lnTo>
                    <a:pt x="3351" y="1497"/>
                  </a:lnTo>
                  <a:lnTo>
                    <a:pt x="3480" y="1629"/>
                  </a:lnTo>
                  <a:lnTo>
                    <a:pt x="3612" y="1785"/>
                  </a:lnTo>
                  <a:lnTo>
                    <a:pt x="3699" y="1901"/>
                  </a:lnTo>
                  <a:lnTo>
                    <a:pt x="5142" y="1901"/>
                  </a:lnTo>
                  <a:lnTo>
                    <a:pt x="5076" y="1827"/>
                  </a:lnTo>
                  <a:lnTo>
                    <a:pt x="4968" y="1707"/>
                  </a:lnTo>
                  <a:lnTo>
                    <a:pt x="4797" y="1539"/>
                  </a:lnTo>
                  <a:lnTo>
                    <a:pt x="4617" y="1383"/>
                  </a:lnTo>
                  <a:lnTo>
                    <a:pt x="4410" y="1221"/>
                  </a:lnTo>
                  <a:lnTo>
                    <a:pt x="4185" y="1071"/>
                  </a:lnTo>
                  <a:lnTo>
                    <a:pt x="3960" y="939"/>
                  </a:lnTo>
                  <a:lnTo>
                    <a:pt x="3708" y="801"/>
                  </a:lnTo>
                  <a:lnTo>
                    <a:pt x="3492" y="702"/>
                  </a:lnTo>
                  <a:lnTo>
                    <a:pt x="3231" y="588"/>
                  </a:lnTo>
                  <a:lnTo>
                    <a:pt x="2964" y="489"/>
                  </a:lnTo>
                  <a:lnTo>
                    <a:pt x="2718" y="405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8" name="Freeform 6"/>
            <p:cNvSpPr>
              <a:spLocks/>
            </p:cNvSpPr>
            <p:nvPr/>
          </p:nvSpPr>
          <p:spPr bwMode="white">
            <a:xfrm>
              <a:off x="0" y="1982"/>
              <a:ext cx="5760" cy="23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9"/>
                </a:cxn>
                <a:cxn ang="0">
                  <a:pos x="558" y="357"/>
                </a:cxn>
                <a:cxn ang="0">
                  <a:pos x="807" y="375"/>
                </a:cxn>
                <a:cxn ang="0">
                  <a:pos x="1056" y="399"/>
                </a:cxn>
                <a:cxn ang="0">
                  <a:pos x="1272" y="426"/>
                </a:cxn>
                <a:cxn ang="0">
                  <a:pos x="1539" y="465"/>
                </a:cxn>
                <a:cxn ang="0">
                  <a:pos x="1791" y="510"/>
                </a:cxn>
                <a:cxn ang="0">
                  <a:pos x="2076" y="570"/>
                </a:cxn>
                <a:cxn ang="0">
                  <a:pos x="2334" y="630"/>
                </a:cxn>
                <a:cxn ang="0">
                  <a:pos x="2544" y="687"/>
                </a:cxn>
                <a:cxn ang="0">
                  <a:pos x="2775" y="759"/>
                </a:cxn>
                <a:cxn ang="0">
                  <a:pos x="3003" y="837"/>
                </a:cxn>
                <a:cxn ang="0">
                  <a:pos x="3231" y="924"/>
                </a:cxn>
                <a:cxn ang="0">
                  <a:pos x="3438" y="1005"/>
                </a:cxn>
                <a:cxn ang="0">
                  <a:pos x="3663" y="1110"/>
                </a:cxn>
                <a:cxn ang="0">
                  <a:pos x="3903" y="1233"/>
                </a:cxn>
                <a:cxn ang="0">
                  <a:pos x="4149" y="1374"/>
                </a:cxn>
                <a:cxn ang="0">
                  <a:pos x="4353" y="1506"/>
                </a:cxn>
                <a:cxn ang="0">
                  <a:pos x="4491" y="1602"/>
                </a:cxn>
                <a:cxn ang="0">
                  <a:pos x="4668" y="1740"/>
                </a:cxn>
                <a:cxn ang="0">
                  <a:pos x="4824" y="1875"/>
                </a:cxn>
                <a:cxn ang="0">
                  <a:pos x="4968" y="2016"/>
                </a:cxn>
                <a:cxn ang="0">
                  <a:pos x="5100" y="2154"/>
                </a:cxn>
                <a:cxn ang="0">
                  <a:pos x="5238" y="2324"/>
                </a:cxn>
                <a:cxn ang="0">
                  <a:pos x="5759" y="2324"/>
                </a:cxn>
                <a:cxn ang="0">
                  <a:pos x="5759" y="1245"/>
                </a:cxn>
                <a:cxn ang="0">
                  <a:pos x="5580" y="1119"/>
                </a:cxn>
                <a:cxn ang="0">
                  <a:pos x="5400" y="1020"/>
                </a:cxn>
                <a:cxn ang="0">
                  <a:pos x="5205" y="918"/>
                </a:cxn>
                <a:cxn ang="0">
                  <a:pos x="5031" y="837"/>
                </a:cxn>
                <a:cxn ang="0">
                  <a:pos x="4866" y="771"/>
                </a:cxn>
                <a:cxn ang="0">
                  <a:pos x="4710" y="711"/>
                </a:cxn>
                <a:cxn ang="0">
                  <a:pos x="4545" y="651"/>
                </a:cxn>
                <a:cxn ang="0">
                  <a:pos x="4386" y="600"/>
                </a:cxn>
                <a:cxn ang="0">
                  <a:pos x="4248" y="552"/>
                </a:cxn>
                <a:cxn ang="0">
                  <a:pos x="3993" y="483"/>
                </a:cxn>
                <a:cxn ang="0">
                  <a:pos x="3777" y="423"/>
                </a:cxn>
                <a:cxn ang="0">
                  <a:pos x="3564" y="375"/>
                </a:cxn>
                <a:cxn ang="0">
                  <a:pos x="3282" y="312"/>
                </a:cxn>
                <a:cxn ang="0">
                  <a:pos x="3003" y="261"/>
                </a:cxn>
                <a:cxn ang="0">
                  <a:pos x="2733" y="213"/>
                </a:cxn>
                <a:cxn ang="0">
                  <a:pos x="2451" y="171"/>
                </a:cxn>
                <a:cxn ang="0">
                  <a:pos x="2211" y="138"/>
                </a:cxn>
                <a:cxn ang="0">
                  <a:pos x="1974" y="108"/>
                </a:cxn>
                <a:cxn ang="0">
                  <a:pos x="1665" y="81"/>
                </a:cxn>
                <a:cxn ang="0">
                  <a:pos x="1437" y="60"/>
                </a:cxn>
                <a:cxn ang="0">
                  <a:pos x="1125" y="36"/>
                </a:cxn>
                <a:cxn ang="0">
                  <a:pos x="828" y="21"/>
                </a:cxn>
                <a:cxn ang="0">
                  <a:pos x="558" y="12"/>
                </a:cxn>
                <a:cxn ang="0">
                  <a:pos x="282" y="3"/>
                </a:cxn>
                <a:cxn ang="0">
                  <a:pos x="0" y="0"/>
                </a:cxn>
              </a:cxnLst>
              <a:rect l="0" t="0" r="r" b="b"/>
              <a:pathLst>
                <a:path w="5760" h="2325">
                  <a:moveTo>
                    <a:pt x="0" y="0"/>
                  </a:moveTo>
                  <a:lnTo>
                    <a:pt x="0" y="339"/>
                  </a:lnTo>
                  <a:lnTo>
                    <a:pt x="558" y="357"/>
                  </a:lnTo>
                  <a:lnTo>
                    <a:pt x="807" y="375"/>
                  </a:lnTo>
                  <a:lnTo>
                    <a:pt x="1056" y="399"/>
                  </a:lnTo>
                  <a:lnTo>
                    <a:pt x="1272" y="426"/>
                  </a:lnTo>
                  <a:lnTo>
                    <a:pt x="1539" y="465"/>
                  </a:lnTo>
                  <a:lnTo>
                    <a:pt x="1791" y="510"/>
                  </a:lnTo>
                  <a:lnTo>
                    <a:pt x="2076" y="570"/>
                  </a:lnTo>
                  <a:lnTo>
                    <a:pt x="2334" y="630"/>
                  </a:lnTo>
                  <a:lnTo>
                    <a:pt x="2544" y="687"/>
                  </a:lnTo>
                  <a:lnTo>
                    <a:pt x="2775" y="759"/>
                  </a:lnTo>
                  <a:lnTo>
                    <a:pt x="3003" y="837"/>
                  </a:lnTo>
                  <a:lnTo>
                    <a:pt x="3231" y="924"/>
                  </a:lnTo>
                  <a:lnTo>
                    <a:pt x="3438" y="1005"/>
                  </a:lnTo>
                  <a:lnTo>
                    <a:pt x="3663" y="1110"/>
                  </a:lnTo>
                  <a:lnTo>
                    <a:pt x="3903" y="1233"/>
                  </a:lnTo>
                  <a:lnTo>
                    <a:pt x="4149" y="1374"/>
                  </a:lnTo>
                  <a:lnTo>
                    <a:pt x="4353" y="1506"/>
                  </a:lnTo>
                  <a:lnTo>
                    <a:pt x="4491" y="1602"/>
                  </a:lnTo>
                  <a:lnTo>
                    <a:pt x="4668" y="1740"/>
                  </a:lnTo>
                  <a:lnTo>
                    <a:pt x="4824" y="1875"/>
                  </a:lnTo>
                  <a:lnTo>
                    <a:pt x="4968" y="2016"/>
                  </a:lnTo>
                  <a:lnTo>
                    <a:pt x="5100" y="2154"/>
                  </a:lnTo>
                  <a:lnTo>
                    <a:pt x="5238" y="2324"/>
                  </a:lnTo>
                  <a:lnTo>
                    <a:pt x="5759" y="2324"/>
                  </a:lnTo>
                  <a:lnTo>
                    <a:pt x="5759" y="1245"/>
                  </a:lnTo>
                  <a:lnTo>
                    <a:pt x="5580" y="1119"/>
                  </a:lnTo>
                  <a:lnTo>
                    <a:pt x="5400" y="1020"/>
                  </a:lnTo>
                  <a:lnTo>
                    <a:pt x="5205" y="918"/>
                  </a:lnTo>
                  <a:lnTo>
                    <a:pt x="5031" y="837"/>
                  </a:lnTo>
                  <a:lnTo>
                    <a:pt x="4866" y="771"/>
                  </a:lnTo>
                  <a:lnTo>
                    <a:pt x="4710" y="711"/>
                  </a:lnTo>
                  <a:lnTo>
                    <a:pt x="4545" y="651"/>
                  </a:lnTo>
                  <a:lnTo>
                    <a:pt x="4386" y="600"/>
                  </a:lnTo>
                  <a:lnTo>
                    <a:pt x="4248" y="552"/>
                  </a:lnTo>
                  <a:lnTo>
                    <a:pt x="3993" y="483"/>
                  </a:lnTo>
                  <a:lnTo>
                    <a:pt x="3777" y="423"/>
                  </a:lnTo>
                  <a:lnTo>
                    <a:pt x="3564" y="375"/>
                  </a:lnTo>
                  <a:lnTo>
                    <a:pt x="3282" y="312"/>
                  </a:lnTo>
                  <a:lnTo>
                    <a:pt x="3003" y="261"/>
                  </a:lnTo>
                  <a:lnTo>
                    <a:pt x="2733" y="213"/>
                  </a:lnTo>
                  <a:lnTo>
                    <a:pt x="2451" y="171"/>
                  </a:lnTo>
                  <a:lnTo>
                    <a:pt x="2211" y="138"/>
                  </a:lnTo>
                  <a:lnTo>
                    <a:pt x="1974" y="108"/>
                  </a:lnTo>
                  <a:lnTo>
                    <a:pt x="1665" y="81"/>
                  </a:lnTo>
                  <a:lnTo>
                    <a:pt x="1437" y="60"/>
                  </a:lnTo>
                  <a:lnTo>
                    <a:pt x="1125" y="36"/>
                  </a:lnTo>
                  <a:lnTo>
                    <a:pt x="828" y="21"/>
                  </a:lnTo>
                  <a:lnTo>
                    <a:pt x="558" y="12"/>
                  </a:lnTo>
                  <a:lnTo>
                    <a:pt x="282" y="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white">
            <a:xfrm>
              <a:off x="0" y="1550"/>
              <a:ext cx="5760" cy="15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1"/>
                </a:cxn>
                <a:cxn ang="0">
                  <a:pos x="282" y="357"/>
                </a:cxn>
                <a:cxn ang="0">
                  <a:pos x="627" y="363"/>
                </a:cxn>
                <a:cxn ang="0">
                  <a:pos x="960" y="375"/>
                </a:cxn>
                <a:cxn ang="0">
                  <a:pos x="1218" y="393"/>
                </a:cxn>
                <a:cxn ang="0">
                  <a:pos x="1470" y="411"/>
                </a:cxn>
                <a:cxn ang="0">
                  <a:pos x="1746" y="435"/>
                </a:cxn>
                <a:cxn ang="0">
                  <a:pos x="2022" y="462"/>
                </a:cxn>
                <a:cxn ang="0">
                  <a:pos x="2340" y="504"/>
                </a:cxn>
                <a:cxn ang="0">
                  <a:pos x="2664" y="549"/>
                </a:cxn>
                <a:cxn ang="0">
                  <a:pos x="2952" y="597"/>
                </a:cxn>
                <a:cxn ang="0">
                  <a:pos x="3225" y="648"/>
                </a:cxn>
                <a:cxn ang="0">
                  <a:pos x="3513" y="708"/>
                </a:cxn>
                <a:cxn ang="0">
                  <a:pos x="3693" y="750"/>
                </a:cxn>
                <a:cxn ang="0">
                  <a:pos x="3936" y="810"/>
                </a:cxn>
                <a:cxn ang="0">
                  <a:pos x="4095" y="855"/>
                </a:cxn>
                <a:cxn ang="0">
                  <a:pos x="4281" y="909"/>
                </a:cxn>
                <a:cxn ang="0">
                  <a:pos x="4503" y="981"/>
                </a:cxn>
                <a:cxn ang="0">
                  <a:pos x="4704" y="1053"/>
                </a:cxn>
                <a:cxn ang="0">
                  <a:pos x="4911" y="1131"/>
                </a:cxn>
                <a:cxn ang="0">
                  <a:pos x="5073" y="1197"/>
                </a:cxn>
                <a:cxn ang="0">
                  <a:pos x="5256" y="1281"/>
                </a:cxn>
                <a:cxn ang="0">
                  <a:pos x="5475" y="1401"/>
                </a:cxn>
                <a:cxn ang="0">
                  <a:pos x="5628" y="1482"/>
                </a:cxn>
                <a:cxn ang="0">
                  <a:pos x="5759" y="1572"/>
                </a:cxn>
                <a:cxn ang="0">
                  <a:pos x="5759" y="633"/>
                </a:cxn>
                <a:cxn ang="0">
                  <a:pos x="5493" y="570"/>
                </a:cxn>
                <a:cxn ang="0">
                  <a:pos x="5214" y="501"/>
                </a:cxn>
                <a:cxn ang="0">
                  <a:pos x="4950" y="444"/>
                </a:cxn>
                <a:cxn ang="0">
                  <a:pos x="4701" y="396"/>
                </a:cxn>
                <a:cxn ang="0">
                  <a:pos x="4425" y="348"/>
                </a:cxn>
                <a:cxn ang="0">
                  <a:pos x="4110" y="294"/>
                </a:cxn>
                <a:cxn ang="0">
                  <a:pos x="3813" y="252"/>
                </a:cxn>
                <a:cxn ang="0">
                  <a:pos x="3549" y="213"/>
                </a:cxn>
                <a:cxn ang="0">
                  <a:pos x="3261" y="183"/>
                </a:cxn>
                <a:cxn ang="0">
                  <a:pos x="3015" y="153"/>
                </a:cxn>
                <a:cxn ang="0">
                  <a:pos x="2757" y="129"/>
                </a:cxn>
                <a:cxn ang="0">
                  <a:pos x="2520" y="105"/>
                </a:cxn>
                <a:cxn ang="0">
                  <a:pos x="2301" y="87"/>
                </a:cxn>
                <a:cxn ang="0">
                  <a:pos x="2013" y="66"/>
                </a:cxn>
                <a:cxn ang="0">
                  <a:pos x="1731" y="48"/>
                </a:cxn>
                <a:cxn ang="0">
                  <a:pos x="1524" y="39"/>
                </a:cxn>
                <a:cxn ang="0">
                  <a:pos x="1260" y="27"/>
                </a:cxn>
                <a:cxn ang="0">
                  <a:pos x="966" y="15"/>
                </a:cxn>
                <a:cxn ang="0">
                  <a:pos x="714" y="12"/>
                </a:cxn>
                <a:cxn ang="0">
                  <a:pos x="510" y="6"/>
                </a:cxn>
                <a:cxn ang="0">
                  <a:pos x="243" y="0"/>
                </a:cxn>
                <a:cxn ang="0">
                  <a:pos x="0" y="0"/>
                </a:cxn>
              </a:cxnLst>
              <a:rect l="0" t="0" r="r" b="b"/>
              <a:pathLst>
                <a:path w="5760" h="1573">
                  <a:moveTo>
                    <a:pt x="0" y="0"/>
                  </a:moveTo>
                  <a:lnTo>
                    <a:pt x="0" y="351"/>
                  </a:lnTo>
                  <a:lnTo>
                    <a:pt x="282" y="357"/>
                  </a:lnTo>
                  <a:lnTo>
                    <a:pt x="627" y="363"/>
                  </a:lnTo>
                  <a:lnTo>
                    <a:pt x="960" y="375"/>
                  </a:lnTo>
                  <a:lnTo>
                    <a:pt x="1218" y="393"/>
                  </a:lnTo>
                  <a:lnTo>
                    <a:pt x="1470" y="411"/>
                  </a:lnTo>
                  <a:lnTo>
                    <a:pt x="1746" y="435"/>
                  </a:lnTo>
                  <a:lnTo>
                    <a:pt x="2022" y="462"/>
                  </a:lnTo>
                  <a:lnTo>
                    <a:pt x="2340" y="504"/>
                  </a:lnTo>
                  <a:lnTo>
                    <a:pt x="2664" y="549"/>
                  </a:lnTo>
                  <a:lnTo>
                    <a:pt x="2952" y="597"/>
                  </a:lnTo>
                  <a:lnTo>
                    <a:pt x="3225" y="648"/>
                  </a:lnTo>
                  <a:lnTo>
                    <a:pt x="3513" y="708"/>
                  </a:lnTo>
                  <a:lnTo>
                    <a:pt x="3693" y="750"/>
                  </a:lnTo>
                  <a:lnTo>
                    <a:pt x="3936" y="810"/>
                  </a:lnTo>
                  <a:lnTo>
                    <a:pt x="4095" y="855"/>
                  </a:lnTo>
                  <a:lnTo>
                    <a:pt x="4281" y="909"/>
                  </a:lnTo>
                  <a:lnTo>
                    <a:pt x="4503" y="981"/>
                  </a:lnTo>
                  <a:lnTo>
                    <a:pt x="4704" y="1053"/>
                  </a:lnTo>
                  <a:lnTo>
                    <a:pt x="4911" y="1131"/>
                  </a:lnTo>
                  <a:lnTo>
                    <a:pt x="5073" y="1197"/>
                  </a:lnTo>
                  <a:lnTo>
                    <a:pt x="5256" y="1281"/>
                  </a:lnTo>
                  <a:lnTo>
                    <a:pt x="5475" y="1401"/>
                  </a:lnTo>
                  <a:lnTo>
                    <a:pt x="5628" y="1482"/>
                  </a:lnTo>
                  <a:lnTo>
                    <a:pt x="5759" y="1572"/>
                  </a:lnTo>
                  <a:lnTo>
                    <a:pt x="5759" y="633"/>
                  </a:lnTo>
                  <a:lnTo>
                    <a:pt x="5493" y="570"/>
                  </a:lnTo>
                  <a:lnTo>
                    <a:pt x="5214" y="501"/>
                  </a:lnTo>
                  <a:lnTo>
                    <a:pt x="4950" y="444"/>
                  </a:lnTo>
                  <a:lnTo>
                    <a:pt x="4701" y="396"/>
                  </a:lnTo>
                  <a:lnTo>
                    <a:pt x="4425" y="348"/>
                  </a:lnTo>
                  <a:lnTo>
                    <a:pt x="4110" y="294"/>
                  </a:lnTo>
                  <a:lnTo>
                    <a:pt x="3813" y="252"/>
                  </a:lnTo>
                  <a:lnTo>
                    <a:pt x="3549" y="213"/>
                  </a:lnTo>
                  <a:lnTo>
                    <a:pt x="3261" y="183"/>
                  </a:lnTo>
                  <a:lnTo>
                    <a:pt x="3015" y="153"/>
                  </a:lnTo>
                  <a:lnTo>
                    <a:pt x="2757" y="129"/>
                  </a:lnTo>
                  <a:lnTo>
                    <a:pt x="2520" y="105"/>
                  </a:lnTo>
                  <a:lnTo>
                    <a:pt x="2301" y="87"/>
                  </a:lnTo>
                  <a:lnTo>
                    <a:pt x="2013" y="66"/>
                  </a:lnTo>
                  <a:lnTo>
                    <a:pt x="1731" y="48"/>
                  </a:lnTo>
                  <a:lnTo>
                    <a:pt x="1524" y="39"/>
                  </a:lnTo>
                  <a:lnTo>
                    <a:pt x="1260" y="27"/>
                  </a:lnTo>
                  <a:lnTo>
                    <a:pt x="966" y="15"/>
                  </a:lnTo>
                  <a:lnTo>
                    <a:pt x="714" y="12"/>
                  </a:lnTo>
                  <a:lnTo>
                    <a:pt x="510" y="6"/>
                  </a:lnTo>
                  <a:lnTo>
                    <a:pt x="243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0" name="Freeform 8"/>
            <p:cNvSpPr>
              <a:spLocks/>
            </p:cNvSpPr>
            <p:nvPr/>
          </p:nvSpPr>
          <p:spPr bwMode="white">
            <a:xfrm>
              <a:off x="0" y="1130"/>
              <a:ext cx="5760" cy="9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9"/>
                </a:cxn>
                <a:cxn ang="0">
                  <a:pos x="318" y="342"/>
                </a:cxn>
                <a:cxn ang="0">
                  <a:pos x="591" y="348"/>
                </a:cxn>
                <a:cxn ang="0">
                  <a:pos x="846" y="354"/>
                </a:cxn>
                <a:cxn ang="0">
                  <a:pos x="1074" y="360"/>
                </a:cxn>
                <a:cxn ang="0">
                  <a:pos x="1314" y="366"/>
                </a:cxn>
                <a:cxn ang="0">
                  <a:pos x="1599" y="381"/>
                </a:cxn>
                <a:cxn ang="0">
                  <a:pos x="1911" y="399"/>
                </a:cxn>
                <a:cxn ang="0">
                  <a:pos x="2241" y="420"/>
                </a:cxn>
                <a:cxn ang="0">
                  <a:pos x="2619" y="453"/>
                </a:cxn>
                <a:cxn ang="0">
                  <a:pos x="2889" y="477"/>
                </a:cxn>
                <a:cxn ang="0">
                  <a:pos x="3177" y="507"/>
                </a:cxn>
                <a:cxn ang="0">
                  <a:pos x="3498" y="543"/>
                </a:cxn>
                <a:cxn ang="0">
                  <a:pos x="3813" y="585"/>
                </a:cxn>
                <a:cxn ang="0">
                  <a:pos x="4044" y="618"/>
                </a:cxn>
                <a:cxn ang="0">
                  <a:pos x="4365" y="669"/>
                </a:cxn>
                <a:cxn ang="0">
                  <a:pos x="4683" y="726"/>
                </a:cxn>
                <a:cxn ang="0">
                  <a:pos x="4980" y="786"/>
                </a:cxn>
                <a:cxn ang="0">
                  <a:pos x="5268" y="846"/>
                </a:cxn>
                <a:cxn ang="0">
                  <a:pos x="5646" y="942"/>
                </a:cxn>
                <a:cxn ang="0">
                  <a:pos x="5759" y="969"/>
                </a:cxn>
                <a:cxn ang="0">
                  <a:pos x="5759" y="0"/>
                </a:cxn>
                <a:cxn ang="0">
                  <a:pos x="0" y="0"/>
                </a:cxn>
              </a:cxnLst>
              <a:rect l="0" t="0" r="r" b="b"/>
              <a:pathLst>
                <a:path w="5760" h="970">
                  <a:moveTo>
                    <a:pt x="0" y="0"/>
                  </a:moveTo>
                  <a:lnTo>
                    <a:pt x="0" y="339"/>
                  </a:lnTo>
                  <a:lnTo>
                    <a:pt x="318" y="342"/>
                  </a:lnTo>
                  <a:lnTo>
                    <a:pt x="591" y="348"/>
                  </a:lnTo>
                  <a:lnTo>
                    <a:pt x="846" y="354"/>
                  </a:lnTo>
                  <a:lnTo>
                    <a:pt x="1074" y="360"/>
                  </a:lnTo>
                  <a:lnTo>
                    <a:pt x="1314" y="366"/>
                  </a:lnTo>
                  <a:lnTo>
                    <a:pt x="1599" y="381"/>
                  </a:lnTo>
                  <a:lnTo>
                    <a:pt x="1911" y="399"/>
                  </a:lnTo>
                  <a:lnTo>
                    <a:pt x="2241" y="420"/>
                  </a:lnTo>
                  <a:lnTo>
                    <a:pt x="2619" y="453"/>
                  </a:lnTo>
                  <a:lnTo>
                    <a:pt x="2889" y="477"/>
                  </a:lnTo>
                  <a:lnTo>
                    <a:pt x="3177" y="507"/>
                  </a:lnTo>
                  <a:lnTo>
                    <a:pt x="3498" y="543"/>
                  </a:lnTo>
                  <a:lnTo>
                    <a:pt x="3813" y="585"/>
                  </a:lnTo>
                  <a:lnTo>
                    <a:pt x="4044" y="618"/>
                  </a:lnTo>
                  <a:lnTo>
                    <a:pt x="4365" y="669"/>
                  </a:lnTo>
                  <a:lnTo>
                    <a:pt x="4683" y="726"/>
                  </a:lnTo>
                  <a:lnTo>
                    <a:pt x="4980" y="786"/>
                  </a:lnTo>
                  <a:lnTo>
                    <a:pt x="5268" y="846"/>
                  </a:lnTo>
                  <a:lnTo>
                    <a:pt x="5646" y="942"/>
                  </a:lnTo>
                  <a:lnTo>
                    <a:pt x="5759" y="969"/>
                  </a:lnTo>
                  <a:lnTo>
                    <a:pt x="5759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white">
            <a:xfrm>
              <a:off x="0" y="-13"/>
              <a:ext cx="5760" cy="1060"/>
            </a:xfrm>
            <a:custGeom>
              <a:avLst/>
              <a:gdLst/>
              <a:ahLst/>
              <a:cxnLst>
                <a:cxn ang="0">
                  <a:pos x="0" y="753"/>
                </a:cxn>
                <a:cxn ang="0">
                  <a:pos x="0" y="1059"/>
                </a:cxn>
                <a:cxn ang="0">
                  <a:pos x="5759" y="1059"/>
                </a:cxn>
                <a:cxn ang="0">
                  <a:pos x="5759" y="0"/>
                </a:cxn>
                <a:cxn ang="0">
                  <a:pos x="5430" y="0"/>
                </a:cxn>
                <a:cxn ang="0">
                  <a:pos x="5298" y="84"/>
                </a:cxn>
                <a:cxn ang="0">
                  <a:pos x="5136" y="159"/>
                </a:cxn>
                <a:cxn ang="0">
                  <a:pos x="4968" y="222"/>
                </a:cxn>
                <a:cxn ang="0">
                  <a:pos x="4812" y="267"/>
                </a:cxn>
                <a:cxn ang="0">
                  <a:pos x="4626" y="324"/>
                </a:cxn>
                <a:cxn ang="0">
                  <a:pos x="4440" y="366"/>
                </a:cxn>
                <a:cxn ang="0">
                  <a:pos x="4230" y="414"/>
                </a:cxn>
                <a:cxn ang="0">
                  <a:pos x="3939" y="468"/>
                </a:cxn>
                <a:cxn ang="0">
                  <a:pos x="3711" y="504"/>
                </a:cxn>
                <a:cxn ang="0">
                  <a:pos x="3441" y="543"/>
                </a:cxn>
                <a:cxn ang="0">
                  <a:pos x="3189" y="579"/>
                </a:cxn>
                <a:cxn ang="0">
                  <a:pos x="2925" y="606"/>
                </a:cxn>
                <a:cxn ang="0">
                  <a:pos x="2679" y="633"/>
                </a:cxn>
                <a:cxn ang="0">
                  <a:pos x="2418" y="654"/>
                </a:cxn>
                <a:cxn ang="0">
                  <a:pos x="2142" y="675"/>
                </a:cxn>
                <a:cxn ang="0">
                  <a:pos x="1896" y="693"/>
                </a:cxn>
                <a:cxn ang="0">
                  <a:pos x="1647" y="708"/>
                </a:cxn>
                <a:cxn ang="0">
                  <a:pos x="1404" y="720"/>
                </a:cxn>
                <a:cxn ang="0">
                  <a:pos x="1170" y="732"/>
                </a:cxn>
                <a:cxn ang="0">
                  <a:pos x="906" y="738"/>
                </a:cxn>
                <a:cxn ang="0">
                  <a:pos x="534" y="747"/>
                </a:cxn>
                <a:cxn ang="0">
                  <a:pos x="201" y="753"/>
                </a:cxn>
                <a:cxn ang="0">
                  <a:pos x="0" y="753"/>
                </a:cxn>
              </a:cxnLst>
              <a:rect l="0" t="0" r="r" b="b"/>
              <a:pathLst>
                <a:path w="5760" h="1060">
                  <a:moveTo>
                    <a:pt x="0" y="753"/>
                  </a:moveTo>
                  <a:lnTo>
                    <a:pt x="0" y="1059"/>
                  </a:lnTo>
                  <a:lnTo>
                    <a:pt x="5759" y="1059"/>
                  </a:lnTo>
                  <a:lnTo>
                    <a:pt x="5759" y="0"/>
                  </a:lnTo>
                  <a:lnTo>
                    <a:pt x="5430" y="0"/>
                  </a:lnTo>
                  <a:lnTo>
                    <a:pt x="5298" y="84"/>
                  </a:lnTo>
                  <a:lnTo>
                    <a:pt x="5136" y="159"/>
                  </a:lnTo>
                  <a:lnTo>
                    <a:pt x="4968" y="222"/>
                  </a:lnTo>
                  <a:lnTo>
                    <a:pt x="4812" y="267"/>
                  </a:lnTo>
                  <a:lnTo>
                    <a:pt x="4626" y="324"/>
                  </a:lnTo>
                  <a:lnTo>
                    <a:pt x="4440" y="366"/>
                  </a:lnTo>
                  <a:lnTo>
                    <a:pt x="4230" y="414"/>
                  </a:lnTo>
                  <a:lnTo>
                    <a:pt x="3939" y="468"/>
                  </a:lnTo>
                  <a:lnTo>
                    <a:pt x="3711" y="504"/>
                  </a:lnTo>
                  <a:lnTo>
                    <a:pt x="3441" y="543"/>
                  </a:lnTo>
                  <a:lnTo>
                    <a:pt x="3189" y="579"/>
                  </a:lnTo>
                  <a:lnTo>
                    <a:pt x="2925" y="606"/>
                  </a:lnTo>
                  <a:lnTo>
                    <a:pt x="2679" y="633"/>
                  </a:lnTo>
                  <a:lnTo>
                    <a:pt x="2418" y="654"/>
                  </a:lnTo>
                  <a:lnTo>
                    <a:pt x="2142" y="675"/>
                  </a:lnTo>
                  <a:lnTo>
                    <a:pt x="1896" y="693"/>
                  </a:lnTo>
                  <a:lnTo>
                    <a:pt x="1647" y="708"/>
                  </a:lnTo>
                  <a:lnTo>
                    <a:pt x="1404" y="720"/>
                  </a:lnTo>
                  <a:lnTo>
                    <a:pt x="1170" y="732"/>
                  </a:lnTo>
                  <a:lnTo>
                    <a:pt x="906" y="738"/>
                  </a:lnTo>
                  <a:lnTo>
                    <a:pt x="534" y="747"/>
                  </a:lnTo>
                  <a:lnTo>
                    <a:pt x="201" y="753"/>
                  </a:lnTo>
                  <a:lnTo>
                    <a:pt x="0" y="753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white">
            <a:xfrm>
              <a:off x="0" y="-13"/>
              <a:ext cx="5284" cy="673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0" y="672"/>
                </a:cxn>
                <a:cxn ang="0">
                  <a:pos x="303" y="672"/>
                </a:cxn>
                <a:cxn ang="0">
                  <a:pos x="723" y="663"/>
                </a:cxn>
                <a:cxn ang="0">
                  <a:pos x="1020" y="654"/>
                </a:cxn>
                <a:cxn ang="0">
                  <a:pos x="1302" y="642"/>
                </a:cxn>
                <a:cxn ang="0">
                  <a:pos x="1554" y="630"/>
                </a:cxn>
                <a:cxn ang="0">
                  <a:pos x="1779" y="615"/>
                </a:cxn>
                <a:cxn ang="0">
                  <a:pos x="1962" y="606"/>
                </a:cxn>
                <a:cxn ang="0">
                  <a:pos x="2193" y="588"/>
                </a:cxn>
                <a:cxn ang="0">
                  <a:pos x="2448" y="570"/>
                </a:cxn>
                <a:cxn ang="0">
                  <a:pos x="2700" y="546"/>
                </a:cxn>
                <a:cxn ang="0">
                  <a:pos x="2904" y="528"/>
                </a:cxn>
                <a:cxn ang="0">
                  <a:pos x="3138" y="498"/>
                </a:cxn>
                <a:cxn ang="0">
                  <a:pos x="3324" y="474"/>
                </a:cxn>
                <a:cxn ang="0">
                  <a:pos x="3534" y="447"/>
                </a:cxn>
                <a:cxn ang="0">
                  <a:pos x="3735" y="420"/>
                </a:cxn>
                <a:cxn ang="0">
                  <a:pos x="3933" y="384"/>
                </a:cxn>
                <a:cxn ang="0">
                  <a:pos x="4116" y="351"/>
                </a:cxn>
                <a:cxn ang="0">
                  <a:pos x="4266" y="318"/>
                </a:cxn>
                <a:cxn ang="0">
                  <a:pos x="4446" y="279"/>
                </a:cxn>
                <a:cxn ang="0">
                  <a:pos x="4620" y="237"/>
                </a:cxn>
                <a:cxn ang="0">
                  <a:pos x="4779" y="192"/>
                </a:cxn>
                <a:cxn ang="0">
                  <a:pos x="4920" y="147"/>
                </a:cxn>
                <a:cxn ang="0">
                  <a:pos x="5085" y="90"/>
                </a:cxn>
                <a:cxn ang="0">
                  <a:pos x="5193" y="42"/>
                </a:cxn>
                <a:cxn ang="0">
                  <a:pos x="5283" y="0"/>
                </a:cxn>
                <a:cxn ang="0">
                  <a:pos x="3201" y="0"/>
                </a:cxn>
                <a:cxn ang="0">
                  <a:pos x="2982" y="57"/>
                </a:cxn>
                <a:cxn ang="0">
                  <a:pos x="2775" y="108"/>
                </a:cxn>
                <a:cxn ang="0">
                  <a:pos x="2562" y="150"/>
                </a:cxn>
                <a:cxn ang="0">
                  <a:pos x="2397" y="183"/>
                </a:cxn>
                <a:cxn ang="0">
                  <a:pos x="2205" y="213"/>
                </a:cxn>
                <a:cxn ang="0">
                  <a:pos x="2001" y="243"/>
                </a:cxn>
                <a:cxn ang="0">
                  <a:pos x="1776" y="273"/>
                </a:cxn>
                <a:cxn ang="0">
                  <a:pos x="1536" y="297"/>
                </a:cxn>
                <a:cxn ang="0">
                  <a:pos x="1344" y="312"/>
                </a:cxn>
                <a:cxn ang="0">
                  <a:pos x="1134" y="330"/>
                </a:cxn>
                <a:cxn ang="0">
                  <a:pos x="921" y="342"/>
                </a:cxn>
                <a:cxn ang="0">
                  <a:pos x="696" y="354"/>
                </a:cxn>
                <a:cxn ang="0">
                  <a:pos x="501" y="360"/>
                </a:cxn>
                <a:cxn ang="0">
                  <a:pos x="279" y="366"/>
                </a:cxn>
                <a:cxn ang="0">
                  <a:pos x="99" y="369"/>
                </a:cxn>
                <a:cxn ang="0">
                  <a:pos x="0" y="366"/>
                </a:cxn>
              </a:cxnLst>
              <a:rect l="0" t="0" r="r" b="b"/>
              <a:pathLst>
                <a:path w="5284" h="673">
                  <a:moveTo>
                    <a:pt x="0" y="366"/>
                  </a:moveTo>
                  <a:lnTo>
                    <a:pt x="0" y="672"/>
                  </a:lnTo>
                  <a:lnTo>
                    <a:pt x="303" y="672"/>
                  </a:lnTo>
                  <a:lnTo>
                    <a:pt x="723" y="663"/>
                  </a:lnTo>
                  <a:lnTo>
                    <a:pt x="1020" y="654"/>
                  </a:lnTo>
                  <a:lnTo>
                    <a:pt x="1302" y="642"/>
                  </a:lnTo>
                  <a:lnTo>
                    <a:pt x="1554" y="630"/>
                  </a:lnTo>
                  <a:lnTo>
                    <a:pt x="1779" y="615"/>
                  </a:lnTo>
                  <a:lnTo>
                    <a:pt x="1962" y="606"/>
                  </a:lnTo>
                  <a:lnTo>
                    <a:pt x="2193" y="588"/>
                  </a:lnTo>
                  <a:lnTo>
                    <a:pt x="2448" y="570"/>
                  </a:lnTo>
                  <a:lnTo>
                    <a:pt x="2700" y="546"/>
                  </a:lnTo>
                  <a:lnTo>
                    <a:pt x="2904" y="528"/>
                  </a:lnTo>
                  <a:lnTo>
                    <a:pt x="3138" y="498"/>
                  </a:lnTo>
                  <a:lnTo>
                    <a:pt x="3324" y="474"/>
                  </a:lnTo>
                  <a:lnTo>
                    <a:pt x="3534" y="447"/>
                  </a:lnTo>
                  <a:lnTo>
                    <a:pt x="3735" y="420"/>
                  </a:lnTo>
                  <a:lnTo>
                    <a:pt x="3933" y="384"/>
                  </a:lnTo>
                  <a:lnTo>
                    <a:pt x="4116" y="351"/>
                  </a:lnTo>
                  <a:lnTo>
                    <a:pt x="4266" y="318"/>
                  </a:lnTo>
                  <a:lnTo>
                    <a:pt x="4446" y="279"/>
                  </a:lnTo>
                  <a:lnTo>
                    <a:pt x="4620" y="237"/>
                  </a:lnTo>
                  <a:lnTo>
                    <a:pt x="4779" y="192"/>
                  </a:lnTo>
                  <a:lnTo>
                    <a:pt x="4920" y="147"/>
                  </a:lnTo>
                  <a:lnTo>
                    <a:pt x="5085" y="90"/>
                  </a:lnTo>
                  <a:lnTo>
                    <a:pt x="5193" y="42"/>
                  </a:lnTo>
                  <a:lnTo>
                    <a:pt x="5283" y="0"/>
                  </a:lnTo>
                  <a:lnTo>
                    <a:pt x="3201" y="0"/>
                  </a:lnTo>
                  <a:lnTo>
                    <a:pt x="2982" y="57"/>
                  </a:lnTo>
                  <a:lnTo>
                    <a:pt x="2775" y="108"/>
                  </a:lnTo>
                  <a:lnTo>
                    <a:pt x="2562" y="150"/>
                  </a:lnTo>
                  <a:lnTo>
                    <a:pt x="2397" y="183"/>
                  </a:lnTo>
                  <a:lnTo>
                    <a:pt x="2205" y="213"/>
                  </a:lnTo>
                  <a:lnTo>
                    <a:pt x="2001" y="243"/>
                  </a:lnTo>
                  <a:lnTo>
                    <a:pt x="1776" y="273"/>
                  </a:lnTo>
                  <a:lnTo>
                    <a:pt x="1536" y="297"/>
                  </a:lnTo>
                  <a:lnTo>
                    <a:pt x="1344" y="312"/>
                  </a:lnTo>
                  <a:lnTo>
                    <a:pt x="1134" y="330"/>
                  </a:lnTo>
                  <a:lnTo>
                    <a:pt x="921" y="342"/>
                  </a:lnTo>
                  <a:lnTo>
                    <a:pt x="696" y="354"/>
                  </a:lnTo>
                  <a:lnTo>
                    <a:pt x="501" y="360"/>
                  </a:lnTo>
                  <a:lnTo>
                    <a:pt x="279" y="366"/>
                  </a:lnTo>
                  <a:lnTo>
                    <a:pt x="99" y="369"/>
                  </a:lnTo>
                  <a:lnTo>
                    <a:pt x="0" y="366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white">
            <a:xfrm>
              <a:off x="0" y="-13"/>
              <a:ext cx="2884" cy="2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5"/>
                </a:cxn>
                <a:cxn ang="0">
                  <a:pos x="192" y="285"/>
                </a:cxn>
                <a:cxn ang="0">
                  <a:pos x="384" y="282"/>
                </a:cxn>
                <a:cxn ang="0">
                  <a:pos x="579" y="276"/>
                </a:cxn>
                <a:cxn ang="0">
                  <a:pos x="789" y="267"/>
                </a:cxn>
                <a:cxn ang="0">
                  <a:pos x="999" y="258"/>
                </a:cxn>
                <a:cxn ang="0">
                  <a:pos x="1161" y="246"/>
                </a:cxn>
                <a:cxn ang="0">
                  <a:pos x="1302" y="234"/>
                </a:cxn>
                <a:cxn ang="0">
                  <a:pos x="1458" y="222"/>
                </a:cxn>
                <a:cxn ang="0">
                  <a:pos x="1665" y="201"/>
                </a:cxn>
                <a:cxn ang="0">
                  <a:pos x="1992" y="159"/>
                </a:cxn>
                <a:cxn ang="0">
                  <a:pos x="2301" y="117"/>
                </a:cxn>
                <a:cxn ang="0">
                  <a:pos x="2604" y="60"/>
                </a:cxn>
                <a:cxn ang="0">
                  <a:pos x="2883" y="0"/>
                </a:cxn>
                <a:cxn ang="0">
                  <a:pos x="0" y="0"/>
                </a:cxn>
              </a:cxnLst>
              <a:rect l="0" t="0" r="r" b="b"/>
              <a:pathLst>
                <a:path w="2884" h="286">
                  <a:moveTo>
                    <a:pt x="0" y="0"/>
                  </a:moveTo>
                  <a:lnTo>
                    <a:pt x="0" y="285"/>
                  </a:lnTo>
                  <a:lnTo>
                    <a:pt x="192" y="285"/>
                  </a:lnTo>
                  <a:lnTo>
                    <a:pt x="384" y="282"/>
                  </a:lnTo>
                  <a:lnTo>
                    <a:pt x="579" y="276"/>
                  </a:lnTo>
                  <a:lnTo>
                    <a:pt x="789" y="267"/>
                  </a:lnTo>
                  <a:lnTo>
                    <a:pt x="999" y="258"/>
                  </a:lnTo>
                  <a:lnTo>
                    <a:pt x="1161" y="246"/>
                  </a:lnTo>
                  <a:lnTo>
                    <a:pt x="1302" y="234"/>
                  </a:lnTo>
                  <a:lnTo>
                    <a:pt x="1458" y="222"/>
                  </a:lnTo>
                  <a:lnTo>
                    <a:pt x="1665" y="201"/>
                  </a:lnTo>
                  <a:lnTo>
                    <a:pt x="1992" y="159"/>
                  </a:lnTo>
                  <a:lnTo>
                    <a:pt x="2301" y="117"/>
                  </a:lnTo>
                  <a:lnTo>
                    <a:pt x="2604" y="60"/>
                  </a:lnTo>
                  <a:lnTo>
                    <a:pt x="2883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E4F7B25-9927-46D8-9CA7-B46FFF837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31AE-9863-4F75-94BC-FE36F3C4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971800"/>
            <a:ext cx="7772400" cy="1143000"/>
          </a:xfrm>
        </p:spPr>
        <p:txBody>
          <a:bodyPr/>
          <a:lstStyle/>
          <a:p>
            <a:r>
              <a:rPr lang="en-US" dirty="0"/>
              <a:t>Model Checking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Formal Methods Workshop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August 18, 2017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Cybersecurity @ Amrita 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E4113-9214-4BAE-BABE-4C725D0A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BE53B-65B7-47BE-86B5-9498F331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Jayaraman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0DBC6-0BCD-4394-B340-5442225B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6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7361" y="672461"/>
            <a:ext cx="8149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Concurrent Program Abstraction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710" y="1882565"/>
            <a:ext cx="1608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</a:rPr>
              <a:t>Thread</a:t>
            </a:r>
            <a:r>
              <a:rPr lang="en-US" sz="2800" u="sng" dirty="0">
                <a:solidFill>
                  <a:srgbClr val="FFFF00"/>
                </a:solidFill>
              </a:rPr>
              <a:t>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6743" y="1912540"/>
            <a:ext cx="1608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</a:rPr>
              <a:t>Thread 2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495800" y="2748761"/>
            <a:ext cx="0" cy="2362200"/>
          </a:xfrm>
          <a:prstGeom prst="line">
            <a:avLst/>
          </a:prstGeom>
          <a:noFill/>
          <a:ln w="47625" cap="flat" cmpd="thickThin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85800" y="2748761"/>
            <a:ext cx="3163825" cy="22467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while</a:t>
            </a:r>
            <a:r>
              <a:rPr lang="en-US" sz="2800" dirty="0"/>
              <a:t> (true) {</a:t>
            </a:r>
          </a:p>
          <a:p>
            <a:r>
              <a:rPr lang="en-US" sz="2800" dirty="0"/>
              <a:t> N1;</a:t>
            </a:r>
          </a:p>
          <a:p>
            <a:r>
              <a:rPr lang="en-US" sz="2800" dirty="0"/>
              <a:t>T1;</a:t>
            </a:r>
          </a:p>
          <a:p>
            <a:r>
              <a:rPr lang="en-US" sz="2800" dirty="0">
                <a:solidFill>
                  <a:srgbClr val="FFFF00"/>
                </a:solidFill>
              </a:rPr>
              <a:t>[[ </a:t>
            </a:r>
            <a:r>
              <a:rPr lang="en-US" sz="2800" dirty="0"/>
              <a:t>C1; </a:t>
            </a:r>
            <a:r>
              <a:rPr lang="en-US" sz="2800" dirty="0">
                <a:solidFill>
                  <a:srgbClr val="FFFF00"/>
                </a:solidFill>
              </a:rPr>
              <a:t>]]</a:t>
            </a:r>
          </a:p>
          <a:p>
            <a:pPr algn="l"/>
            <a:r>
              <a:rPr lang="en-US" sz="28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8284" y="2819400"/>
            <a:ext cx="2765116" cy="22467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while</a:t>
            </a:r>
            <a:r>
              <a:rPr lang="en-US" sz="2800" dirty="0"/>
              <a:t> (true) {</a:t>
            </a:r>
          </a:p>
          <a:p>
            <a:r>
              <a:rPr lang="en-US" sz="2800" dirty="0"/>
              <a:t> N2;</a:t>
            </a:r>
          </a:p>
          <a:p>
            <a:r>
              <a:rPr lang="en-US" sz="2800" dirty="0"/>
              <a:t>T2;</a:t>
            </a:r>
          </a:p>
          <a:p>
            <a:r>
              <a:rPr lang="en-US" sz="2800" dirty="0">
                <a:solidFill>
                  <a:srgbClr val="FFFF00"/>
                </a:solidFill>
              </a:rPr>
              <a:t>[[</a:t>
            </a:r>
            <a:r>
              <a:rPr lang="en-US" sz="2800" dirty="0"/>
              <a:t> C2; </a:t>
            </a:r>
            <a:r>
              <a:rPr lang="en-US" sz="2800" dirty="0">
                <a:solidFill>
                  <a:srgbClr val="FFFF00"/>
                </a:solidFill>
              </a:rPr>
              <a:t>]]</a:t>
            </a:r>
          </a:p>
          <a:p>
            <a:pPr algn="l"/>
            <a:r>
              <a:rPr lang="en-US" sz="2800" dirty="0"/>
              <a:t> }</a:t>
            </a:r>
          </a:p>
        </p:txBody>
      </p:sp>
      <p:sp>
        <p:nvSpPr>
          <p:cNvPr id="14" name="Freeform 13"/>
          <p:cNvSpPr/>
          <p:nvPr/>
        </p:nvSpPr>
        <p:spPr bwMode="auto">
          <a:xfrm>
            <a:off x="2212871" y="4612402"/>
            <a:ext cx="1281767" cy="1179136"/>
          </a:xfrm>
          <a:custGeom>
            <a:avLst/>
            <a:gdLst>
              <a:gd name="connsiteX0" fmla="*/ 857839 w 857839"/>
              <a:gd name="connsiteY0" fmla="*/ 612742 h 612742"/>
              <a:gd name="connsiteX1" fmla="*/ 141402 w 857839"/>
              <a:gd name="connsiteY1" fmla="*/ 197963 h 612742"/>
              <a:gd name="connsiteX2" fmla="*/ 311084 w 857839"/>
              <a:gd name="connsiteY2" fmla="*/ 188536 h 612742"/>
              <a:gd name="connsiteX3" fmla="*/ 0 w 857839"/>
              <a:gd name="connsiteY3" fmla="*/ 0 h 61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39" h="612742">
                <a:moveTo>
                  <a:pt x="857839" y="612742"/>
                </a:moveTo>
                <a:cubicBezTo>
                  <a:pt x="545183" y="440703"/>
                  <a:pt x="232528" y="268664"/>
                  <a:pt x="141402" y="197963"/>
                </a:cubicBezTo>
                <a:cubicBezTo>
                  <a:pt x="50276" y="127262"/>
                  <a:pt x="334651" y="221530"/>
                  <a:pt x="311084" y="188536"/>
                </a:cubicBezTo>
                <a:cubicBezTo>
                  <a:pt x="287517" y="155542"/>
                  <a:pt x="143758" y="77771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 flipH="1">
            <a:off x="5486400" y="4584423"/>
            <a:ext cx="1267059" cy="1207115"/>
          </a:xfrm>
          <a:custGeom>
            <a:avLst/>
            <a:gdLst>
              <a:gd name="connsiteX0" fmla="*/ 857839 w 857839"/>
              <a:gd name="connsiteY0" fmla="*/ 612742 h 612742"/>
              <a:gd name="connsiteX1" fmla="*/ 141402 w 857839"/>
              <a:gd name="connsiteY1" fmla="*/ 197963 h 612742"/>
              <a:gd name="connsiteX2" fmla="*/ 311084 w 857839"/>
              <a:gd name="connsiteY2" fmla="*/ 188536 h 612742"/>
              <a:gd name="connsiteX3" fmla="*/ 0 w 857839"/>
              <a:gd name="connsiteY3" fmla="*/ 0 h 61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39" h="612742">
                <a:moveTo>
                  <a:pt x="857839" y="612742"/>
                </a:moveTo>
                <a:cubicBezTo>
                  <a:pt x="545183" y="440703"/>
                  <a:pt x="232528" y="268664"/>
                  <a:pt x="141402" y="197963"/>
                </a:cubicBezTo>
                <a:cubicBezTo>
                  <a:pt x="50276" y="127262"/>
                  <a:pt x="334651" y="221530"/>
                  <a:pt x="311084" y="188536"/>
                </a:cubicBezTo>
                <a:cubicBezTo>
                  <a:pt x="287517" y="155542"/>
                  <a:pt x="143758" y="77771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1202" y="5749329"/>
            <a:ext cx="2445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9D8FF"/>
                </a:solidFill>
              </a:rPr>
              <a:t>Critical Region</a:t>
            </a:r>
          </a:p>
        </p:txBody>
      </p:sp>
    </p:spTree>
    <p:extLst>
      <p:ext uri="{BB962C8B-B14F-4D97-AF65-F5344CB8AC3E}">
        <p14:creationId xmlns:p14="http://schemas.microsoft.com/office/powerpoint/2010/main" val="386771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05" y="90755"/>
            <a:ext cx="7772400" cy="1143000"/>
          </a:xfrm>
        </p:spPr>
        <p:txBody>
          <a:bodyPr/>
          <a:lstStyle/>
          <a:p>
            <a:r>
              <a:rPr lang="en-US" dirty="0"/>
              <a:t>Finite State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1500" y="6483096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49619" y="6489192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Jayaraman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9939" y="6560280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89274" y="1309673"/>
            <a:ext cx="963726" cy="914400"/>
            <a:chOff x="4032504" y="1752600"/>
            <a:chExt cx="963726" cy="914400"/>
          </a:xfrm>
        </p:grpSpPr>
        <p:sp>
          <p:nvSpPr>
            <p:cNvPr id="6" name="Oval 5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32504" y="2009745"/>
              <a:ext cx="9637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N2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2096" y="2667000"/>
            <a:ext cx="946408" cy="914400"/>
            <a:chOff x="4038600" y="1752600"/>
            <a:chExt cx="946408" cy="914400"/>
          </a:xfrm>
        </p:grpSpPr>
        <p:sp>
          <p:nvSpPr>
            <p:cNvPr id="10" name="Oval 9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43725" y="200974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T1, N2</a:t>
              </a:r>
            </a:p>
          </p:txBody>
        </p:sp>
      </p:grpSp>
      <p:cxnSp>
        <p:nvCxnSpPr>
          <p:cNvPr id="13" name="Straight Arrow Connector 12"/>
          <p:cNvCxnSpPr>
            <a:stCxn id="6" idx="3"/>
            <a:endCxn id="10" idx="7"/>
          </p:cNvCxnSpPr>
          <p:nvPr/>
        </p:nvCxnSpPr>
        <p:spPr bwMode="auto">
          <a:xfrm flipH="1">
            <a:off x="3072585" y="2090162"/>
            <a:ext cx="1056696" cy="71074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609600" y="4082038"/>
            <a:ext cx="948813" cy="914400"/>
            <a:chOff x="4038600" y="1752600"/>
            <a:chExt cx="948813" cy="914400"/>
          </a:xfrm>
        </p:grpSpPr>
        <p:sp>
          <p:nvSpPr>
            <p:cNvPr id="15" name="Oval 14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41320" y="2009745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C1, N2</a:t>
              </a:r>
            </a:p>
          </p:txBody>
        </p:sp>
      </p:grpSp>
      <p:cxnSp>
        <p:nvCxnSpPr>
          <p:cNvPr id="17" name="Straight Arrow Connector 16"/>
          <p:cNvCxnSpPr>
            <a:endCxn id="15" idx="7"/>
          </p:cNvCxnSpPr>
          <p:nvPr/>
        </p:nvCxnSpPr>
        <p:spPr bwMode="auto">
          <a:xfrm flipH="1">
            <a:off x="1390089" y="3505200"/>
            <a:ext cx="1056696" cy="71074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Freeform 17"/>
          <p:cNvSpPr/>
          <p:nvPr/>
        </p:nvSpPr>
        <p:spPr bwMode="auto">
          <a:xfrm>
            <a:off x="152400" y="1465341"/>
            <a:ext cx="3907536" cy="2714983"/>
          </a:xfrm>
          <a:custGeom>
            <a:avLst/>
            <a:gdLst>
              <a:gd name="connsiteX0" fmla="*/ 659553 w 4085505"/>
              <a:gd name="connsiteY0" fmla="*/ 3277347 h 3277824"/>
              <a:gd name="connsiteX1" fmla="*/ 184065 w 4085505"/>
              <a:gd name="connsiteY1" fmla="*/ 2789667 h 3277824"/>
              <a:gd name="connsiteX2" fmla="*/ 3366177 w 4085505"/>
              <a:gd name="connsiteY2" fmla="*/ 314691 h 3277824"/>
              <a:gd name="connsiteX3" fmla="*/ 4085505 w 4085505"/>
              <a:gd name="connsiteY3" fmla="*/ 34275 h 3277824"/>
              <a:gd name="connsiteX4" fmla="*/ 4085505 w 4085505"/>
              <a:gd name="connsiteY4" fmla="*/ 34275 h 327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5505" h="3277824">
                <a:moveTo>
                  <a:pt x="659553" y="3277347"/>
                </a:moveTo>
                <a:cubicBezTo>
                  <a:pt x="196257" y="3280395"/>
                  <a:pt x="-267039" y="3283443"/>
                  <a:pt x="184065" y="2789667"/>
                </a:cubicBezTo>
                <a:cubicBezTo>
                  <a:pt x="635169" y="2295891"/>
                  <a:pt x="2715937" y="773923"/>
                  <a:pt x="3366177" y="314691"/>
                </a:cubicBezTo>
                <a:cubicBezTo>
                  <a:pt x="4016417" y="-144541"/>
                  <a:pt x="4085505" y="34275"/>
                  <a:pt x="4085505" y="34275"/>
                </a:cubicBezTo>
                <a:lnTo>
                  <a:pt x="4085505" y="34275"/>
                </a:ln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0" name="Straight Arrow Connector 19"/>
          <p:cNvCxnSpPr>
            <a:stCxn id="6" idx="5"/>
          </p:cNvCxnSpPr>
          <p:nvPr/>
        </p:nvCxnSpPr>
        <p:spPr bwMode="auto">
          <a:xfrm>
            <a:off x="4775859" y="2090162"/>
            <a:ext cx="1015341" cy="83398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553507" y="2864636"/>
            <a:ext cx="946407" cy="914400"/>
            <a:chOff x="4038600" y="1752600"/>
            <a:chExt cx="946407" cy="914400"/>
          </a:xfrm>
        </p:grpSpPr>
        <p:sp>
          <p:nvSpPr>
            <p:cNvPr id="22" name="Oval 21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43724" y="200974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T2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 bwMode="auto">
          <a:xfrm>
            <a:off x="6400800" y="3581400"/>
            <a:ext cx="1015341" cy="83398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7178448" y="4355874"/>
            <a:ext cx="948813" cy="914400"/>
            <a:chOff x="4038600" y="1752600"/>
            <a:chExt cx="948813" cy="914400"/>
          </a:xfrm>
        </p:grpSpPr>
        <p:sp>
          <p:nvSpPr>
            <p:cNvPr id="26" name="Oval 25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41320" y="2009745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C2</a:t>
              </a:r>
            </a:p>
          </p:txBody>
        </p:sp>
      </p:grpSp>
      <p:sp>
        <p:nvSpPr>
          <p:cNvPr id="29" name="Freeform 28"/>
          <p:cNvSpPr/>
          <p:nvPr/>
        </p:nvSpPr>
        <p:spPr bwMode="auto">
          <a:xfrm>
            <a:off x="4754880" y="1274100"/>
            <a:ext cx="3982643" cy="3561505"/>
          </a:xfrm>
          <a:custGeom>
            <a:avLst/>
            <a:gdLst>
              <a:gd name="connsiteX0" fmla="*/ 3316224 w 3982643"/>
              <a:gd name="connsiteY0" fmla="*/ 3371052 h 3561505"/>
              <a:gd name="connsiteX1" fmla="*/ 3816096 w 3982643"/>
              <a:gd name="connsiteY1" fmla="*/ 3236940 h 3561505"/>
              <a:gd name="connsiteX2" fmla="*/ 780288 w 3982643"/>
              <a:gd name="connsiteY2" fmla="*/ 359628 h 3561505"/>
              <a:gd name="connsiteX3" fmla="*/ 0 w 3982643"/>
              <a:gd name="connsiteY3" fmla="*/ 140172 h 356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643" h="3561505">
                <a:moveTo>
                  <a:pt x="3316224" y="3371052"/>
                </a:moveTo>
                <a:cubicBezTo>
                  <a:pt x="3777488" y="3554948"/>
                  <a:pt x="4238752" y="3738844"/>
                  <a:pt x="3816096" y="3236940"/>
                </a:cubicBezTo>
                <a:cubicBezTo>
                  <a:pt x="3393440" y="2735036"/>
                  <a:pt x="1416304" y="875756"/>
                  <a:pt x="780288" y="359628"/>
                </a:cubicBezTo>
                <a:cubicBezTo>
                  <a:pt x="144272" y="-156500"/>
                  <a:pt x="72136" y="-8164"/>
                  <a:pt x="0" y="140172"/>
                </a:cubicBez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947568" y="4250615"/>
            <a:ext cx="935187" cy="914400"/>
            <a:chOff x="4038600" y="1752600"/>
            <a:chExt cx="935187" cy="914400"/>
          </a:xfrm>
        </p:grpSpPr>
        <p:sp>
          <p:nvSpPr>
            <p:cNvPr id="32" name="Oval 31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54946" y="2009745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T1, T2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45597" y="5671129"/>
            <a:ext cx="937592" cy="914400"/>
            <a:chOff x="4038600" y="1752600"/>
            <a:chExt cx="937592" cy="914400"/>
          </a:xfrm>
        </p:grpSpPr>
        <p:sp>
          <p:nvSpPr>
            <p:cNvPr id="35" name="Oval 34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52541" y="2009745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C1, T2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15193" y="5772710"/>
            <a:ext cx="937593" cy="914400"/>
            <a:chOff x="4038600" y="1752600"/>
            <a:chExt cx="937593" cy="914400"/>
          </a:xfrm>
        </p:grpSpPr>
        <p:sp>
          <p:nvSpPr>
            <p:cNvPr id="38" name="Oval 37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52542" y="2009745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T1, C2</a:t>
              </a:r>
            </a:p>
          </p:txBody>
        </p:sp>
      </p:grpSp>
      <p:cxnSp>
        <p:nvCxnSpPr>
          <p:cNvPr id="41" name="Straight Arrow Connector 40"/>
          <p:cNvCxnSpPr>
            <a:stCxn id="10" idx="5"/>
            <a:endCxn id="32" idx="1"/>
          </p:cNvCxnSpPr>
          <p:nvPr/>
        </p:nvCxnSpPr>
        <p:spPr bwMode="auto">
          <a:xfrm>
            <a:off x="3072585" y="3447489"/>
            <a:ext cx="1008894" cy="93703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1384744" y="4856684"/>
            <a:ext cx="1008894" cy="93703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01036" y="4991237"/>
            <a:ext cx="1008894" cy="93703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22" idx="3"/>
            <a:endCxn id="32" idx="7"/>
          </p:cNvCxnSpPr>
          <p:nvPr/>
        </p:nvCxnSpPr>
        <p:spPr bwMode="auto">
          <a:xfrm flipH="1">
            <a:off x="4728057" y="3645125"/>
            <a:ext cx="959361" cy="73940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3064710" y="5052459"/>
            <a:ext cx="959361" cy="73940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6579267" y="5301428"/>
            <a:ext cx="959361" cy="73940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Freeform 51"/>
          <p:cNvSpPr/>
          <p:nvPr/>
        </p:nvSpPr>
        <p:spPr bwMode="auto">
          <a:xfrm>
            <a:off x="3025642" y="3779520"/>
            <a:ext cx="3176727" cy="2897797"/>
          </a:xfrm>
          <a:custGeom>
            <a:avLst/>
            <a:gdLst>
              <a:gd name="connsiteX0" fmla="*/ 46742 w 3176727"/>
              <a:gd name="connsiteY0" fmla="*/ 2670048 h 2897797"/>
              <a:gd name="connsiteX1" fmla="*/ 375926 w 3176727"/>
              <a:gd name="connsiteY1" fmla="*/ 2694432 h 2897797"/>
              <a:gd name="connsiteX2" fmla="*/ 2814326 w 3176727"/>
              <a:gd name="connsiteY2" fmla="*/ 499872 h 2897797"/>
              <a:gd name="connsiteX3" fmla="*/ 3119126 w 3176727"/>
              <a:gd name="connsiteY3" fmla="*/ 0 h 289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6727" h="2897797">
                <a:moveTo>
                  <a:pt x="46742" y="2670048"/>
                </a:moveTo>
                <a:cubicBezTo>
                  <a:pt x="-19298" y="2863088"/>
                  <a:pt x="-85338" y="3056128"/>
                  <a:pt x="375926" y="2694432"/>
                </a:cubicBezTo>
                <a:cubicBezTo>
                  <a:pt x="837190" y="2332736"/>
                  <a:pt x="2357126" y="948944"/>
                  <a:pt x="2814326" y="499872"/>
                </a:cubicBezTo>
                <a:cubicBezTo>
                  <a:pt x="3271526" y="50800"/>
                  <a:pt x="3195326" y="25400"/>
                  <a:pt x="3119126" y="0"/>
                </a:cubicBez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2538169" y="3505359"/>
            <a:ext cx="3285059" cy="3299026"/>
          </a:xfrm>
          <a:custGeom>
            <a:avLst/>
            <a:gdLst>
              <a:gd name="connsiteX0" fmla="*/ 3216455 w 3285059"/>
              <a:gd name="connsiteY0" fmla="*/ 2944209 h 3299026"/>
              <a:gd name="connsiteX1" fmla="*/ 2911655 w 3285059"/>
              <a:gd name="connsiteY1" fmla="*/ 3102705 h 3299026"/>
              <a:gd name="connsiteX2" fmla="*/ 339143 w 3285059"/>
              <a:gd name="connsiteY2" fmla="*/ 578961 h 3299026"/>
              <a:gd name="connsiteX3" fmla="*/ 22151 w 3285059"/>
              <a:gd name="connsiteY3" fmla="*/ 30321 h 3299026"/>
              <a:gd name="connsiteX4" fmla="*/ 34343 w 3285059"/>
              <a:gd name="connsiteY4" fmla="*/ 66897 h 3299026"/>
              <a:gd name="connsiteX5" fmla="*/ 95303 w 3285059"/>
              <a:gd name="connsiteY5" fmla="*/ 30321 h 3299026"/>
              <a:gd name="connsiteX6" fmla="*/ 95303 w 3285059"/>
              <a:gd name="connsiteY6" fmla="*/ 30321 h 329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5059" h="3299026">
                <a:moveTo>
                  <a:pt x="3216455" y="2944209"/>
                </a:moveTo>
                <a:cubicBezTo>
                  <a:pt x="3303831" y="3220561"/>
                  <a:pt x="3391207" y="3496913"/>
                  <a:pt x="2911655" y="3102705"/>
                </a:cubicBezTo>
                <a:cubicBezTo>
                  <a:pt x="2432103" y="2708497"/>
                  <a:pt x="820727" y="1091025"/>
                  <a:pt x="339143" y="578961"/>
                </a:cubicBezTo>
                <a:cubicBezTo>
                  <a:pt x="-142441" y="66897"/>
                  <a:pt x="72951" y="115665"/>
                  <a:pt x="22151" y="30321"/>
                </a:cubicBezTo>
                <a:cubicBezTo>
                  <a:pt x="-28649" y="-55023"/>
                  <a:pt x="22151" y="66897"/>
                  <a:pt x="34343" y="66897"/>
                </a:cubicBezTo>
                <a:cubicBezTo>
                  <a:pt x="46535" y="66897"/>
                  <a:pt x="95303" y="30321"/>
                  <a:pt x="95303" y="30321"/>
                </a:cubicBezTo>
                <a:lnTo>
                  <a:pt x="95303" y="30321"/>
                </a:ln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6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9" grpId="0" animBg="1"/>
      <p:bldP spid="52" grpId="0" animBg="1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35" y="304800"/>
            <a:ext cx="7772400" cy="1143000"/>
          </a:xfrm>
        </p:spPr>
        <p:txBody>
          <a:bodyPr/>
          <a:lstStyle/>
          <a:p>
            <a:r>
              <a:rPr lang="en-US" dirty="0" err="1"/>
              <a:t>Kripke</a:t>
            </a:r>
            <a:r>
              <a:rPr lang="en-US" dirty="0"/>
              <a:t> Structure (Model)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4535" y="1786741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The </a:t>
            </a:r>
            <a:r>
              <a:rPr lang="en-US" sz="2800" dirty="0">
                <a:solidFill>
                  <a:srgbClr val="FFFF00"/>
                </a:solidFill>
              </a:rPr>
              <a:t>finite state model </a:t>
            </a:r>
            <a:r>
              <a:rPr lang="en-US" sz="2800" dirty="0"/>
              <a:t>is also called a </a:t>
            </a:r>
            <a:r>
              <a:rPr lang="en-US" sz="2800" dirty="0" err="1">
                <a:solidFill>
                  <a:srgbClr val="FFFF00"/>
                </a:solidFill>
              </a:rPr>
              <a:t>Kripke</a:t>
            </a:r>
            <a:r>
              <a:rPr lang="en-US" sz="2800" dirty="0">
                <a:solidFill>
                  <a:srgbClr val="FFFF00"/>
                </a:solidFill>
              </a:rPr>
              <a:t> Structure </a:t>
            </a:r>
            <a:r>
              <a:rPr lang="en-US" sz="2800" dirty="0"/>
              <a:t>(in modal logic):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&lt;S, R, P&gt;,  where</a:t>
            </a:r>
          </a:p>
          <a:p>
            <a:pPr algn="l"/>
            <a:endParaRPr lang="en-US" sz="2800" dirty="0"/>
          </a:p>
          <a:p>
            <a:pPr lvl="1" algn="l"/>
            <a:r>
              <a:rPr lang="en-US" sz="2800" dirty="0"/>
              <a:t>S = finite set of states</a:t>
            </a:r>
          </a:p>
          <a:p>
            <a:pPr lvl="1" algn="l"/>
            <a:r>
              <a:rPr lang="en-US" sz="2800" dirty="0"/>
              <a:t>R = transition relation (total)</a:t>
            </a:r>
          </a:p>
          <a:p>
            <a:pPr lvl="1" algn="l"/>
            <a:r>
              <a:rPr lang="en-US" sz="2800" dirty="0"/>
              <a:t>P = labeling function,  S </a:t>
            </a:r>
            <a:r>
              <a:rPr lang="en-US" sz="2800" dirty="0">
                <a:sym typeface="Wingdings" panose="05000000000000000000" pitchFamily="2" charset="2"/>
              </a:rPr>
              <a:t> 2</a:t>
            </a:r>
            <a:r>
              <a:rPr lang="en-US" sz="2800" baseline="30000" dirty="0">
                <a:sym typeface="Wingdings" panose="05000000000000000000" pitchFamily="2" charset="2"/>
              </a:rPr>
              <a:t>AP</a:t>
            </a:r>
          </a:p>
          <a:p>
            <a:pPr lvl="1" algn="l"/>
            <a:r>
              <a:rPr lang="en-US" sz="2800" dirty="0">
                <a:sym typeface="Wingdings" panose="05000000000000000000" pitchFamily="2" charset="2"/>
              </a:rPr>
              <a:t>AP = atomic propositions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214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88" y="268784"/>
            <a:ext cx="7772400" cy="1143000"/>
          </a:xfrm>
        </p:spPr>
        <p:txBody>
          <a:bodyPr/>
          <a:lstStyle/>
          <a:p>
            <a:r>
              <a:rPr lang="en-US" dirty="0"/>
              <a:t>Concurrent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705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19800" y="6781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29000" y="6781800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0102" y="1828800"/>
            <a:ext cx="7662610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FF00"/>
                </a:solidFill>
              </a:rPr>
              <a:t>Transition Relation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FFFF00"/>
                </a:solidFill>
              </a:rPr>
              <a:t>total</a:t>
            </a:r>
            <a:r>
              <a:rPr lang="en-US" sz="2400" dirty="0"/>
              <a:t> because there is </a:t>
            </a:r>
          </a:p>
          <a:p>
            <a:pPr algn="l"/>
            <a:r>
              <a:rPr lang="en-US" sz="2400" dirty="0"/>
              <a:t>    a transition coming out of every state. </a:t>
            </a:r>
          </a:p>
          <a:p>
            <a:pPr algn="l"/>
            <a:endParaRPr lang="en-US" sz="2400" dirty="0"/>
          </a:p>
          <a:p>
            <a:pPr marL="342900" indent="-342900" algn="l">
              <a:buFontTx/>
              <a:buChar char="-"/>
            </a:pPr>
            <a:r>
              <a:rPr lang="en-US" sz="2400" dirty="0"/>
              <a:t>The set of </a:t>
            </a:r>
            <a:r>
              <a:rPr lang="en-US" sz="2400" dirty="0">
                <a:solidFill>
                  <a:srgbClr val="FFFF00"/>
                </a:solidFill>
              </a:rPr>
              <a:t>Atomic Propositions, AP, </a:t>
            </a:r>
            <a:r>
              <a:rPr lang="en-US" sz="2400" dirty="0"/>
              <a:t>is:</a:t>
            </a:r>
          </a:p>
          <a:p>
            <a:pPr marL="342900" indent="-342900" algn="l">
              <a:buFontTx/>
              <a:buChar char="-"/>
            </a:pPr>
            <a:endParaRPr lang="en-US" sz="2400" dirty="0"/>
          </a:p>
          <a:p>
            <a:pPr algn="l"/>
            <a:r>
              <a:rPr lang="en-US" sz="2400" dirty="0"/>
              <a:t>	{N1, T1, C1, N2, T2, C2}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    e.g., C1 means “Thread 1 is in the Critical Region”</a:t>
            </a:r>
          </a:p>
          <a:p>
            <a:pPr algn="l"/>
            <a:endParaRPr lang="en-US" sz="2400" dirty="0"/>
          </a:p>
          <a:p>
            <a:pPr marL="342900" indent="-342900" algn="l">
              <a:buFontTx/>
              <a:buChar char="-"/>
            </a:pPr>
            <a:r>
              <a:rPr lang="en-US" sz="2400" dirty="0"/>
              <a:t>The Labeling function S </a:t>
            </a:r>
            <a:r>
              <a:rPr lang="en-US" sz="2400" dirty="0">
                <a:sym typeface="Wingdings" panose="05000000000000000000" pitchFamily="2" charset="2"/>
              </a:rPr>
              <a:t> 2</a:t>
            </a:r>
            <a:r>
              <a:rPr lang="en-US" sz="2400" baseline="30000" dirty="0">
                <a:sym typeface="Wingdings" panose="05000000000000000000" pitchFamily="2" charset="2"/>
              </a:rPr>
              <a:t>AP</a:t>
            </a:r>
            <a:r>
              <a:rPr lang="en-US" sz="2400" dirty="0"/>
              <a:t> is defined by showing</a:t>
            </a:r>
          </a:p>
          <a:p>
            <a:pPr algn="l"/>
            <a:r>
              <a:rPr lang="en-US" sz="2400" dirty="0"/>
              <a:t>    which atomic propositions are true for each state.</a:t>
            </a:r>
          </a:p>
        </p:txBody>
      </p:sp>
    </p:spTree>
    <p:extLst>
      <p:ext uri="{BB962C8B-B14F-4D97-AF65-F5344CB8AC3E}">
        <p14:creationId xmlns:p14="http://schemas.microsoft.com/office/powerpoint/2010/main" val="194376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6BA8-929F-49B5-A3A4-1B11A509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2" y="362819"/>
            <a:ext cx="8057707" cy="1143000"/>
          </a:xfrm>
        </p:spPr>
        <p:txBody>
          <a:bodyPr/>
          <a:lstStyle/>
          <a:p>
            <a:r>
              <a:rPr lang="en-US" dirty="0"/>
              <a:t>Aside: State Explosion Problem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E93A3-FE49-46DE-B113-A5D602C6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6194E-96F0-4D45-92AA-3CE7E20F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5532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Jayaraman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5F370-62C6-45C8-BB74-30B6B328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8254" y="6484088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49C16-C41D-434F-9D95-996197FD0DDC}"/>
              </a:ext>
            </a:extLst>
          </p:cNvPr>
          <p:cNvSpPr txBox="1"/>
          <p:nvPr/>
        </p:nvSpPr>
        <p:spPr>
          <a:xfrm>
            <a:off x="457200" y="1573755"/>
            <a:ext cx="7156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Given </a:t>
            </a:r>
            <a:r>
              <a:rPr lang="en-US" sz="2400" dirty="0">
                <a:solidFill>
                  <a:srgbClr val="99FF66"/>
                </a:solidFill>
              </a:rPr>
              <a:t>n</a:t>
            </a:r>
            <a:r>
              <a:rPr lang="en-US" sz="2400" dirty="0"/>
              <a:t> concurrent threads each with </a:t>
            </a:r>
            <a:r>
              <a:rPr lang="en-US" sz="2400" dirty="0">
                <a:solidFill>
                  <a:srgbClr val="99FF66"/>
                </a:solidFill>
              </a:rPr>
              <a:t>m</a:t>
            </a:r>
            <a:r>
              <a:rPr lang="en-US" sz="2400" dirty="0"/>
              <a:t> states, the</a:t>
            </a:r>
          </a:p>
          <a:p>
            <a:pPr algn="l"/>
            <a:r>
              <a:rPr lang="en-US" sz="2400" dirty="0"/>
              <a:t>number of possible states 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0A93-6A4E-49C7-8535-662487FED7D5}"/>
              </a:ext>
            </a:extLst>
          </p:cNvPr>
          <p:cNvSpPr txBox="1"/>
          <p:nvPr/>
        </p:nvSpPr>
        <p:spPr>
          <a:xfrm>
            <a:off x="4572000" y="1924008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99FF66"/>
                </a:solidFill>
              </a:rPr>
              <a:t>m</a:t>
            </a:r>
            <a:r>
              <a:rPr lang="en-US" sz="2400" baseline="30000" dirty="0" err="1">
                <a:solidFill>
                  <a:srgbClr val="99FF66"/>
                </a:solidFill>
              </a:rPr>
              <a:t>n</a:t>
            </a:r>
            <a:endParaRPr lang="en-US" sz="2400" dirty="0">
              <a:solidFill>
                <a:srgbClr val="99FF6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C0507-852F-40EC-AF4B-B4F34025AD9D}"/>
              </a:ext>
            </a:extLst>
          </p:cNvPr>
          <p:cNvSpPr txBox="1"/>
          <p:nvPr/>
        </p:nvSpPr>
        <p:spPr>
          <a:xfrm>
            <a:off x="427917" y="2567715"/>
            <a:ext cx="3953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Integer variable with </a:t>
            </a:r>
            <a:r>
              <a:rPr lang="en-US" sz="2400" dirty="0">
                <a:solidFill>
                  <a:srgbClr val="99FF66"/>
                </a:solidFill>
              </a:rPr>
              <a:t>n</a:t>
            </a:r>
            <a:r>
              <a:rPr lang="en-US" sz="2400" dirty="0"/>
              <a:t> bits: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4A5B1-2E3A-4081-BC13-FEC6F42603F4}"/>
              </a:ext>
            </a:extLst>
          </p:cNvPr>
          <p:cNvSpPr txBox="1"/>
          <p:nvPr/>
        </p:nvSpPr>
        <p:spPr>
          <a:xfrm>
            <a:off x="4381500" y="2567715"/>
            <a:ext cx="1367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9FF66"/>
                </a:solidFill>
              </a:rPr>
              <a:t>2</a:t>
            </a:r>
            <a:r>
              <a:rPr lang="en-US" sz="2400" baseline="30000" dirty="0">
                <a:solidFill>
                  <a:srgbClr val="99FF66"/>
                </a:solidFill>
              </a:rPr>
              <a:t>n</a:t>
            </a:r>
            <a:r>
              <a:rPr lang="en-US" sz="2400" dirty="0">
                <a:solidFill>
                  <a:srgbClr val="99FF66"/>
                </a:solidFill>
              </a:rPr>
              <a:t> 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2FF27-8CDF-419E-BF8E-5FBEB32E74B4}"/>
              </a:ext>
            </a:extLst>
          </p:cNvPr>
          <p:cNvSpPr txBox="1"/>
          <p:nvPr/>
        </p:nvSpPr>
        <p:spPr>
          <a:xfrm>
            <a:off x="457200" y="3192343"/>
            <a:ext cx="5347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Approaches to deal with this problem: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7159D7-4E2F-4EFB-8ED1-1C0289E4D845}"/>
              </a:ext>
            </a:extLst>
          </p:cNvPr>
          <p:cNvSpPr txBox="1"/>
          <p:nvPr/>
        </p:nvSpPr>
        <p:spPr>
          <a:xfrm>
            <a:off x="1219200" y="383718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sz="2400" dirty="0"/>
              <a:t>Symbolic Model Checking (OBDD, 10</a:t>
            </a:r>
            <a:r>
              <a:rPr lang="en-US" sz="2400" baseline="30000" dirty="0"/>
              <a:t>120</a:t>
            </a:r>
            <a:r>
              <a:rPr lang="en-US" sz="2400" dirty="0"/>
              <a:t> states) </a:t>
            </a:r>
          </a:p>
          <a:p>
            <a:pPr marL="457200" indent="-457200" algn="l">
              <a:buAutoNum type="arabicPeriod"/>
            </a:pPr>
            <a:r>
              <a:rPr lang="en-US" sz="2400" dirty="0"/>
              <a:t>Partial Order Reduction (used by SPIN)</a:t>
            </a:r>
          </a:p>
          <a:p>
            <a:pPr marL="457200" indent="-457200" algn="l">
              <a:buAutoNum type="arabicPeriod"/>
            </a:pPr>
            <a:r>
              <a:rPr lang="en-US" sz="2400" dirty="0"/>
              <a:t>Bounded Model Checking (most popular)</a:t>
            </a:r>
          </a:p>
          <a:p>
            <a:pPr marL="457200" indent="-457200" algn="l">
              <a:buAutoNum type="arabicPeriod"/>
            </a:pPr>
            <a:r>
              <a:rPr lang="en-US" sz="2400" dirty="0"/>
              <a:t>Abstraction Refinement</a:t>
            </a:r>
          </a:p>
          <a:p>
            <a:pPr algn="l"/>
            <a:r>
              <a:rPr lang="en-US" sz="2400" dirty="0"/>
              <a:t>     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E451E0-73CF-49F1-9459-5536DB2937DE}"/>
              </a:ext>
            </a:extLst>
          </p:cNvPr>
          <p:cNvSpPr txBox="1"/>
          <p:nvPr/>
        </p:nvSpPr>
        <p:spPr>
          <a:xfrm>
            <a:off x="437707" y="5920562"/>
            <a:ext cx="603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Continues to be an active area of research!</a:t>
            </a:r>
          </a:p>
        </p:txBody>
      </p:sp>
    </p:spTree>
    <p:extLst>
      <p:ext uri="{BB962C8B-B14F-4D97-AF65-F5344CB8AC3E}">
        <p14:creationId xmlns:p14="http://schemas.microsoft.com/office/powerpoint/2010/main" val="10053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C41B-1FC2-472E-B98B-368FCAF0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7" y="319876"/>
            <a:ext cx="7772400" cy="1143000"/>
          </a:xfrm>
        </p:spPr>
        <p:txBody>
          <a:bodyPr/>
          <a:lstStyle/>
          <a:p>
            <a:r>
              <a:rPr lang="en-US" dirty="0"/>
              <a:t>The SPIN Tool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1AF49-EFCC-40C6-BBD3-EAEA387E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8D5C0-2AF8-46FB-96BF-D35A9EDE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7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Jayaraman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E58A3-4D67-4524-BEB3-D4360D47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436242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17441-5DF9-4EB5-BDE3-A541C78D83DC}"/>
              </a:ext>
            </a:extLst>
          </p:cNvPr>
          <p:cNvSpPr txBox="1"/>
          <p:nvPr/>
        </p:nvSpPr>
        <p:spPr>
          <a:xfrm>
            <a:off x="753587" y="1600200"/>
            <a:ext cx="758720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Since the number of states can get very large, it is </a:t>
            </a:r>
            <a:r>
              <a:rPr lang="en-US" sz="2400" dirty="0">
                <a:solidFill>
                  <a:srgbClr val="FFFF00"/>
                </a:solidFill>
              </a:rPr>
              <a:t>not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</a:rPr>
              <a:t>feasible to list all the states </a:t>
            </a:r>
            <a:r>
              <a:rPr lang="en-US" sz="2400" dirty="0"/>
              <a:t>in providing a finite state </a:t>
            </a:r>
          </a:p>
          <a:p>
            <a:pPr algn="l"/>
            <a:r>
              <a:rPr lang="en-US" sz="2400" dirty="0"/>
              <a:t>model of some system.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Tools, such as </a:t>
            </a:r>
            <a:r>
              <a:rPr lang="en-US" sz="2400" dirty="0">
                <a:solidFill>
                  <a:srgbClr val="8AC6D2"/>
                </a:solidFill>
              </a:rPr>
              <a:t>SPIN</a:t>
            </a:r>
            <a:r>
              <a:rPr lang="en-US" sz="2400" dirty="0"/>
              <a:t>, adopt a </a:t>
            </a:r>
            <a:r>
              <a:rPr lang="en-US" sz="2400" dirty="0">
                <a:solidFill>
                  <a:srgbClr val="FFFF00"/>
                </a:solidFill>
              </a:rPr>
              <a:t>high-level language </a:t>
            </a:r>
            <a:r>
              <a:rPr lang="en-US" sz="2400" dirty="0"/>
              <a:t>for</a:t>
            </a:r>
          </a:p>
          <a:p>
            <a:pPr algn="l"/>
            <a:r>
              <a:rPr lang="en-US" sz="2400" dirty="0"/>
              <a:t>defining the model.  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	- This language is called </a:t>
            </a:r>
            <a:r>
              <a:rPr lang="en-US" sz="2400" dirty="0">
                <a:solidFill>
                  <a:srgbClr val="99FF66"/>
                </a:solidFill>
              </a:rPr>
              <a:t>PROMELA, </a:t>
            </a:r>
            <a:r>
              <a:rPr lang="en-US" sz="2400" dirty="0"/>
              <a:t>for</a:t>
            </a:r>
            <a:r>
              <a:rPr lang="en-US" sz="2400" dirty="0">
                <a:solidFill>
                  <a:srgbClr val="99FF66"/>
                </a:solidFill>
              </a:rPr>
              <a:t> </a:t>
            </a:r>
          </a:p>
          <a:p>
            <a:pPr algn="l"/>
            <a:r>
              <a:rPr lang="en-US" sz="2400" dirty="0">
                <a:solidFill>
                  <a:srgbClr val="99FF66"/>
                </a:solidFill>
              </a:rPr>
              <a:t>	   </a:t>
            </a:r>
            <a:r>
              <a:rPr lang="en-US" sz="2400" dirty="0" err="1">
                <a:solidFill>
                  <a:srgbClr val="99FF66"/>
                </a:solidFill>
              </a:rPr>
              <a:t>PRO</a:t>
            </a:r>
            <a:r>
              <a:rPr lang="en-US" sz="2400" dirty="0" err="1"/>
              <a:t>cess</a:t>
            </a:r>
            <a:r>
              <a:rPr lang="en-US" sz="2400" dirty="0">
                <a:solidFill>
                  <a:srgbClr val="99FF66"/>
                </a:solidFill>
              </a:rPr>
              <a:t> </a:t>
            </a:r>
            <a:r>
              <a:rPr lang="en-US" sz="2400" dirty="0" err="1">
                <a:solidFill>
                  <a:srgbClr val="99FF66"/>
                </a:solidFill>
              </a:rPr>
              <a:t>ME</a:t>
            </a:r>
            <a:r>
              <a:rPr lang="en-US" sz="2400" dirty="0" err="1"/>
              <a:t>ta</a:t>
            </a:r>
            <a:r>
              <a:rPr lang="en-US" sz="2400" dirty="0">
                <a:solidFill>
                  <a:srgbClr val="99FF66"/>
                </a:solidFill>
              </a:rPr>
              <a:t> </a:t>
            </a:r>
            <a:r>
              <a:rPr lang="en-US" sz="2400" dirty="0" err="1">
                <a:solidFill>
                  <a:srgbClr val="99FF66"/>
                </a:solidFill>
              </a:rPr>
              <a:t>LA</a:t>
            </a:r>
            <a:r>
              <a:rPr lang="en-US" sz="2400" dirty="0" err="1"/>
              <a:t>nguage</a:t>
            </a:r>
            <a:r>
              <a:rPr lang="en-US" sz="2400" dirty="0"/>
              <a:t>.  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>
                <a:solidFill>
                  <a:srgbClr val="99FF66"/>
                </a:solidFill>
              </a:rPr>
              <a:t>	- </a:t>
            </a:r>
            <a:r>
              <a:rPr lang="en-US" sz="2400" dirty="0">
                <a:solidFill>
                  <a:srgbClr val="8AC6D2"/>
                </a:solidFill>
              </a:rPr>
              <a:t>SPIN</a:t>
            </a:r>
            <a:r>
              <a:rPr lang="en-US" sz="2400" dirty="0"/>
              <a:t> stands for </a:t>
            </a:r>
            <a:r>
              <a:rPr lang="en-US" sz="2400" dirty="0">
                <a:solidFill>
                  <a:srgbClr val="8AC6D2"/>
                </a:solidFill>
              </a:rPr>
              <a:t>S</a:t>
            </a:r>
            <a:r>
              <a:rPr lang="en-US" sz="2400" dirty="0"/>
              <a:t>imple </a:t>
            </a:r>
            <a:r>
              <a:rPr lang="en-US" sz="2400" dirty="0" err="1">
                <a:solidFill>
                  <a:srgbClr val="8AC6D2"/>
                </a:solidFill>
              </a:rPr>
              <a:t>P</a:t>
            </a:r>
            <a:r>
              <a:rPr lang="en-US" sz="2400" dirty="0" err="1"/>
              <a:t>romela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8AC6D2"/>
                </a:solidFill>
              </a:rPr>
              <a:t>IN</a:t>
            </a:r>
            <a:r>
              <a:rPr lang="en-US" sz="2400" dirty="0" err="1"/>
              <a:t>terpreter</a:t>
            </a:r>
            <a:r>
              <a:rPr lang="en-US" sz="2400" dirty="0"/>
              <a:t>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To be discussed by </a:t>
            </a:r>
            <a:r>
              <a:rPr lang="en-US" sz="2400" dirty="0">
                <a:solidFill>
                  <a:srgbClr val="FFFF00"/>
                </a:solidFill>
              </a:rPr>
              <a:t>Mr. Jinesh </a:t>
            </a:r>
            <a:r>
              <a:rPr lang="en-US" sz="2400" dirty="0"/>
              <a:t>later today …</a:t>
            </a:r>
          </a:p>
        </p:txBody>
      </p:sp>
    </p:spTree>
    <p:extLst>
      <p:ext uri="{BB962C8B-B14F-4D97-AF65-F5344CB8AC3E}">
        <p14:creationId xmlns:p14="http://schemas.microsoft.com/office/powerpoint/2010/main" val="1461794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762000" y="78921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dirty="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Simple PROMELA Model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4038600" cy="5257799"/>
          </a:xfrm>
          <a:prstGeom prst="rect">
            <a:avLst/>
          </a:prstGeom>
          <a:noFill/>
          <a:ln w="9525" cap="flat" cmpd="sng">
            <a:solidFill>
              <a:srgbClr val="69D8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byte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x = 0; 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2000" b="0" i="0" u="none" strike="noStrike" cap="none" dirty="0" err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proctype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A()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{	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atomic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{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   x = x + 1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2000" b="0" i="0" u="none" strike="noStrike" cap="none" dirty="0" err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proctype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B()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{	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atomic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{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   x = x + 2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2000" b="0" i="0" u="none" strike="noStrike" cap="none" dirty="0" err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init</a:t>
            </a:r>
            <a:endParaRPr lang="en-US" sz="2000" b="0" i="0" u="none" strike="noStrike" cap="none" dirty="0">
              <a:solidFill>
                <a:srgbClr val="FFFF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{	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run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A(); 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run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B()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685800" y="64008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Aug 18, 2017</a:t>
            </a:r>
            <a:endParaRPr lang="en-US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6019800" y="6477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Jayaraman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lang="en-US"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8B86B-913D-433E-8A22-2777156AE1BD}"/>
              </a:ext>
            </a:extLst>
          </p:cNvPr>
          <p:cNvSpPr txBox="1"/>
          <p:nvPr/>
        </p:nvSpPr>
        <p:spPr>
          <a:xfrm>
            <a:off x="5105189" y="1676400"/>
            <a:ext cx="1149675" cy="1323439"/>
          </a:xfrm>
          <a:prstGeom prst="rect">
            <a:avLst/>
          </a:prstGeom>
          <a:noFill/>
          <a:ln>
            <a:solidFill>
              <a:srgbClr val="69D8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P: x = 0</a:t>
            </a:r>
          </a:p>
          <a:p>
            <a:r>
              <a:rPr lang="en-US" dirty="0"/>
              <a:t>Q: x = 1</a:t>
            </a:r>
          </a:p>
          <a:p>
            <a:r>
              <a:rPr lang="en-US" dirty="0"/>
              <a:t>R: x = 2</a:t>
            </a:r>
          </a:p>
          <a:p>
            <a:r>
              <a:rPr lang="en-US" dirty="0"/>
              <a:t>S: x = 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A73B96-6ACC-4B79-AED0-DFC34A4265A7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 flipH="1">
            <a:off x="6241239" y="2349126"/>
            <a:ext cx="868678" cy="1081234"/>
          </a:xfrm>
          <a:prstGeom prst="lin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08361-A4C9-46FD-AE7E-24AD8A96BF2D}"/>
              </a:ext>
            </a:extLst>
          </p:cNvPr>
          <p:cNvCxnSpPr>
            <a:cxnSpLocks/>
          </p:cNvCxnSpPr>
          <p:nvPr/>
        </p:nvCxnSpPr>
        <p:spPr bwMode="auto">
          <a:xfrm>
            <a:off x="7559956" y="2349126"/>
            <a:ext cx="662483" cy="1003674"/>
          </a:xfrm>
          <a:prstGeom prst="lin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CD00F1-2B7C-450B-BAE0-42969CB3E762}"/>
              </a:ext>
            </a:extLst>
          </p:cNvPr>
          <p:cNvCxnSpPr>
            <a:cxnSpLocks/>
          </p:cNvCxnSpPr>
          <p:nvPr/>
        </p:nvCxnSpPr>
        <p:spPr bwMode="auto">
          <a:xfrm>
            <a:off x="6344336" y="3979817"/>
            <a:ext cx="662483" cy="1003674"/>
          </a:xfrm>
          <a:prstGeom prst="lin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48B05C-D48D-4EBD-A277-DD0A00FDC9A0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3747" y="3979817"/>
            <a:ext cx="868678" cy="1081234"/>
          </a:xfrm>
          <a:prstGeom prst="lin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5EFF50-3BCA-495F-8F01-37E8472C63F9}"/>
              </a:ext>
            </a:extLst>
          </p:cNvPr>
          <p:cNvGrpSpPr/>
          <p:nvPr/>
        </p:nvGrpSpPr>
        <p:grpSpPr>
          <a:xfrm>
            <a:off x="7010400" y="1828800"/>
            <a:ext cx="679547" cy="609600"/>
            <a:chOff x="7010400" y="1828800"/>
            <a:chExt cx="679547" cy="6096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1F79201-A23F-47B0-83E6-B0512092CAE4}"/>
                </a:ext>
              </a:extLst>
            </p:cNvPr>
            <p:cNvSpPr/>
            <p:nvPr/>
          </p:nvSpPr>
          <p:spPr bwMode="auto">
            <a:xfrm>
              <a:off x="7010400" y="1828800"/>
              <a:ext cx="679547" cy="6096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D84D36-F1C3-432D-AC1D-0BB58AAEBFCB}"/>
                </a:ext>
              </a:extLst>
            </p:cNvPr>
            <p:cNvSpPr txBox="1"/>
            <p:nvPr/>
          </p:nvSpPr>
          <p:spPr>
            <a:xfrm>
              <a:off x="7165659" y="1949016"/>
              <a:ext cx="3385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F41F09-F724-4627-AFC1-FCC1CE485987}"/>
              </a:ext>
            </a:extLst>
          </p:cNvPr>
          <p:cNvGrpSpPr/>
          <p:nvPr/>
        </p:nvGrpSpPr>
        <p:grpSpPr>
          <a:xfrm>
            <a:off x="5791200" y="3391580"/>
            <a:ext cx="679547" cy="609600"/>
            <a:chOff x="5791200" y="3391580"/>
            <a:chExt cx="679547" cy="6096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73A6F89-FE99-43AC-BC42-301DCD68EB17}"/>
                </a:ext>
              </a:extLst>
            </p:cNvPr>
            <p:cNvSpPr/>
            <p:nvPr/>
          </p:nvSpPr>
          <p:spPr bwMode="auto">
            <a:xfrm>
              <a:off x="5791200" y="3391580"/>
              <a:ext cx="679547" cy="6096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1F1A33-8D47-4E08-A0D7-F87DD84B1C79}"/>
                </a:ext>
              </a:extLst>
            </p:cNvPr>
            <p:cNvSpPr txBox="1"/>
            <p:nvPr/>
          </p:nvSpPr>
          <p:spPr>
            <a:xfrm>
              <a:off x="5898593" y="3505033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9EAC73-9531-4BA1-946D-3F00D7FE60D0}"/>
              </a:ext>
            </a:extLst>
          </p:cNvPr>
          <p:cNvGrpSpPr/>
          <p:nvPr/>
        </p:nvGrpSpPr>
        <p:grpSpPr>
          <a:xfrm>
            <a:off x="8023409" y="3370217"/>
            <a:ext cx="679547" cy="609600"/>
            <a:chOff x="8023409" y="3370217"/>
            <a:chExt cx="679547" cy="6096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EFC5EBB-DA45-42A7-A23F-5CB62354896F}"/>
                </a:ext>
              </a:extLst>
            </p:cNvPr>
            <p:cNvSpPr/>
            <p:nvPr/>
          </p:nvSpPr>
          <p:spPr bwMode="auto">
            <a:xfrm>
              <a:off x="8023409" y="3370217"/>
              <a:ext cx="679547" cy="6096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B2C5E5-4396-4C44-894A-7BE2307C77DA}"/>
                </a:ext>
              </a:extLst>
            </p:cNvPr>
            <p:cNvSpPr txBox="1"/>
            <p:nvPr/>
          </p:nvSpPr>
          <p:spPr>
            <a:xfrm>
              <a:off x="8141362" y="347496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03E4C8-5C6C-4BA7-ABCB-AE1183A50E32}"/>
              </a:ext>
            </a:extLst>
          </p:cNvPr>
          <p:cNvGrpSpPr/>
          <p:nvPr/>
        </p:nvGrpSpPr>
        <p:grpSpPr>
          <a:xfrm>
            <a:off x="6941688" y="4905009"/>
            <a:ext cx="679547" cy="609600"/>
            <a:chOff x="6941688" y="4905009"/>
            <a:chExt cx="679547" cy="609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375D66-69E3-445C-AA7F-C70B93F8A067}"/>
                </a:ext>
              </a:extLst>
            </p:cNvPr>
            <p:cNvSpPr/>
            <p:nvPr/>
          </p:nvSpPr>
          <p:spPr bwMode="auto">
            <a:xfrm>
              <a:off x="6941688" y="4905009"/>
              <a:ext cx="679547" cy="6096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3D6913-CA57-4404-9E50-9F0DA1D133C1}"/>
                </a:ext>
              </a:extLst>
            </p:cNvPr>
            <p:cNvSpPr txBox="1"/>
            <p:nvPr/>
          </p:nvSpPr>
          <p:spPr>
            <a:xfrm>
              <a:off x="7105191" y="50283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B4624BB-6760-4A67-AAEC-AC64AC1D74E3}"/>
              </a:ext>
            </a:extLst>
          </p:cNvPr>
          <p:cNvSpPr txBox="1"/>
          <p:nvPr/>
        </p:nvSpPr>
        <p:spPr>
          <a:xfrm>
            <a:off x="6003634" y="194901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275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5B24-ADF0-49E7-BB05-098784C9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16" y="457200"/>
            <a:ext cx="7772400" cy="1143000"/>
          </a:xfrm>
        </p:spPr>
        <p:txBody>
          <a:bodyPr/>
          <a:lstStyle/>
          <a:p>
            <a:r>
              <a:rPr lang="en-US" dirty="0"/>
              <a:t>Model Checking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7C33C-9623-4544-B50A-1FE0891C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29A85-6632-48E9-877C-6A5C24A5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1D27C-1505-4A22-AB6A-29047E50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BC9C4-46FD-4161-840C-6BC7B4A23903}"/>
              </a:ext>
            </a:extLst>
          </p:cNvPr>
          <p:cNvSpPr/>
          <p:nvPr/>
        </p:nvSpPr>
        <p:spPr>
          <a:xfrm>
            <a:off x="709723" y="1806357"/>
            <a:ext cx="7924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</a:rPr>
              <a:t>Model Checking </a:t>
            </a:r>
            <a:r>
              <a:rPr lang="en-US" sz="2800" dirty="0"/>
              <a:t>involves two main steps:</a:t>
            </a:r>
          </a:p>
          <a:p>
            <a:pPr algn="l"/>
            <a:endParaRPr lang="en-US" sz="2800" dirty="0">
              <a:solidFill>
                <a:srgbClr val="FFFF00"/>
              </a:solidFill>
            </a:endParaRPr>
          </a:p>
          <a:p>
            <a:pPr marL="457200" indent="-457200" algn="l">
              <a:buAutoNum type="arabicPeriod"/>
            </a:pPr>
            <a:r>
              <a:rPr lang="en-US" sz="2800" dirty="0">
                <a:solidFill>
                  <a:srgbClr val="FFFF00"/>
                </a:solidFill>
              </a:rPr>
              <a:t>Build a finite-state model</a:t>
            </a:r>
            <a:r>
              <a:rPr lang="en-US" sz="2800" dirty="0"/>
              <a:t> of the program or system of interest.</a:t>
            </a:r>
          </a:p>
          <a:p>
            <a:pPr algn="l"/>
            <a:endParaRPr lang="en-US" sz="2800" b="1" dirty="0"/>
          </a:p>
          <a:p>
            <a:pPr marL="514350" indent="-514350" algn="l">
              <a:buAutoNum type="arabicPeriod" startAt="2"/>
            </a:pPr>
            <a:r>
              <a:rPr lang="en-US" sz="2800" dirty="0">
                <a:solidFill>
                  <a:srgbClr val="FFFF00"/>
                </a:solidFill>
              </a:rPr>
              <a:t>Check whether the model </a:t>
            </a:r>
            <a:r>
              <a:rPr lang="en-US" sz="2800" dirty="0">
                <a:solidFill>
                  <a:srgbClr val="FCFCFC"/>
                </a:solidFill>
              </a:rPr>
              <a:t>satisfies the</a:t>
            </a:r>
          </a:p>
          <a:p>
            <a:pPr algn="l"/>
            <a:r>
              <a:rPr lang="en-US" sz="2800" dirty="0">
                <a:solidFill>
                  <a:srgbClr val="FCFCFC"/>
                </a:solidFill>
              </a:rPr>
              <a:t>    </a:t>
            </a:r>
            <a:r>
              <a:rPr lang="en-US" sz="2800" dirty="0">
                <a:solidFill>
                  <a:srgbClr val="FFFF00"/>
                </a:solidFill>
              </a:rPr>
              <a:t>specification</a:t>
            </a:r>
            <a:r>
              <a:rPr lang="en-US" sz="2800" dirty="0">
                <a:solidFill>
                  <a:srgbClr val="FCFCFC"/>
                </a:solidFill>
              </a:rPr>
              <a:t>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E641CA-776A-4D1C-91FC-83B61E3F57E8}"/>
              </a:ext>
            </a:extLst>
          </p:cNvPr>
          <p:cNvSpPr/>
          <p:nvPr/>
        </p:nvSpPr>
        <p:spPr bwMode="auto">
          <a:xfrm flipH="1">
            <a:off x="3733800" y="4656601"/>
            <a:ext cx="685800" cy="228600"/>
          </a:xfrm>
          <a:prstGeom prst="rightArrow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B610E-A8EC-4B6C-8E3F-FD6FBF7A479C}"/>
              </a:ext>
            </a:extLst>
          </p:cNvPr>
          <p:cNvSpPr txBox="1"/>
          <p:nvPr/>
        </p:nvSpPr>
        <p:spPr>
          <a:xfrm>
            <a:off x="609600" y="5375626"/>
            <a:ext cx="735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Specifications stated in </a:t>
            </a:r>
            <a:r>
              <a:rPr lang="en-US" sz="2400" dirty="0">
                <a:solidFill>
                  <a:srgbClr val="69D8FF"/>
                </a:solidFill>
              </a:rPr>
              <a:t>Propositional Temporal Logic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505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76" y="246096"/>
            <a:ext cx="7772400" cy="1143000"/>
          </a:xfrm>
        </p:spPr>
        <p:txBody>
          <a:bodyPr/>
          <a:lstStyle/>
          <a:p>
            <a:r>
              <a:rPr lang="en-US" dirty="0"/>
              <a:t>Branching vs Linear Time </a:t>
            </a:r>
            <a:br>
              <a:rPr lang="en-US" dirty="0"/>
            </a:br>
            <a:r>
              <a:rPr lang="en-US" dirty="0"/>
              <a:t>Temporal Logic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339" y="1717446"/>
            <a:ext cx="74012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We can view the state transitions either as </a:t>
            </a:r>
          </a:p>
          <a:p>
            <a:pPr algn="l"/>
            <a:r>
              <a:rPr lang="en-US" sz="2800" dirty="0"/>
              <a:t>a computation tree or as a set of sequences. 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28978" y="3589103"/>
            <a:ext cx="990131" cy="1973497"/>
            <a:chOff x="428978" y="3430607"/>
            <a:chExt cx="990131" cy="1973497"/>
          </a:xfrm>
        </p:grpSpPr>
        <p:grpSp>
          <p:nvGrpSpPr>
            <p:cNvPr id="9" name="Group 8"/>
            <p:cNvGrpSpPr/>
            <p:nvPr/>
          </p:nvGrpSpPr>
          <p:grpSpPr>
            <a:xfrm>
              <a:off x="838200" y="3430607"/>
              <a:ext cx="457200" cy="533400"/>
              <a:chOff x="838200" y="3659207"/>
              <a:chExt cx="457200" cy="533400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838200" y="3659207"/>
                <a:ext cx="457200" cy="5334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907140" y="3689687"/>
                <a:ext cx="3193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38200" y="4420403"/>
              <a:ext cx="457200" cy="533400"/>
              <a:chOff x="838200" y="3659207"/>
              <a:chExt cx="457200" cy="533400"/>
            </a:xfrm>
          </p:grpSpPr>
          <p:sp>
            <p:nvSpPr>
              <p:cNvPr id="12" name="Oval 11"/>
              <p:cNvSpPr/>
              <p:nvPr/>
            </p:nvSpPr>
            <p:spPr bwMode="auto">
              <a:xfrm>
                <a:off x="838200" y="3659207"/>
                <a:ext cx="457200" cy="5334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03934" y="3689687"/>
                <a:ext cx="325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cxnSp>
          <p:nvCxnSpPr>
            <p:cNvPr id="15" name="Straight Arrow Connector 14"/>
            <p:cNvCxnSpPr>
              <a:stCxn id="7" idx="4"/>
              <a:endCxn id="13" idx="0"/>
            </p:cNvCxnSpPr>
            <p:nvPr/>
          </p:nvCxnSpPr>
          <p:spPr bwMode="auto">
            <a:xfrm>
              <a:off x="1066800" y="3964007"/>
              <a:ext cx="0" cy="486876"/>
            </a:xfrm>
            <a:prstGeom prst="straightConnector1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Freeform 15"/>
            <p:cNvSpPr/>
            <p:nvPr/>
          </p:nvSpPr>
          <p:spPr bwMode="auto">
            <a:xfrm>
              <a:off x="428978" y="3819144"/>
              <a:ext cx="436654" cy="853440"/>
            </a:xfrm>
            <a:custGeom>
              <a:avLst/>
              <a:gdLst>
                <a:gd name="connsiteX0" fmla="*/ 400078 w 436654"/>
                <a:gd name="connsiteY0" fmla="*/ 853440 h 853440"/>
                <a:gd name="connsiteX1" fmla="*/ 46510 w 436654"/>
                <a:gd name="connsiteY1" fmla="*/ 694944 h 853440"/>
                <a:gd name="connsiteX2" fmla="*/ 46510 w 436654"/>
                <a:gd name="connsiteY2" fmla="*/ 256032 h 853440"/>
                <a:gd name="connsiteX3" fmla="*/ 436654 w 436654"/>
                <a:gd name="connsiteY3" fmla="*/ 0 h 853440"/>
                <a:gd name="connsiteX4" fmla="*/ 436654 w 436654"/>
                <a:gd name="connsiteY4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54" h="853440">
                  <a:moveTo>
                    <a:pt x="400078" y="853440"/>
                  </a:moveTo>
                  <a:cubicBezTo>
                    <a:pt x="252758" y="823976"/>
                    <a:pt x="105438" y="794512"/>
                    <a:pt x="46510" y="694944"/>
                  </a:cubicBezTo>
                  <a:cubicBezTo>
                    <a:pt x="-12418" y="595376"/>
                    <a:pt x="-18514" y="371856"/>
                    <a:pt x="46510" y="256032"/>
                  </a:cubicBezTo>
                  <a:cubicBezTo>
                    <a:pt x="111534" y="140208"/>
                    <a:pt x="436654" y="0"/>
                    <a:pt x="436654" y="0"/>
                  </a:cubicBezTo>
                  <a:lnTo>
                    <a:pt x="436654" y="0"/>
                  </a:lnTo>
                </a:path>
              </a:pathLst>
            </a:cu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852750" y="4879848"/>
              <a:ext cx="566359" cy="524256"/>
            </a:xfrm>
            <a:custGeom>
              <a:avLst/>
              <a:gdLst>
                <a:gd name="connsiteX0" fmla="*/ 354258 w 566359"/>
                <a:gd name="connsiteY0" fmla="*/ 0 h 524256"/>
                <a:gd name="connsiteX1" fmla="*/ 561522 w 566359"/>
                <a:gd name="connsiteY1" fmla="*/ 316992 h 524256"/>
                <a:gd name="connsiteX2" fmla="*/ 171378 w 566359"/>
                <a:gd name="connsiteY2" fmla="*/ 524256 h 524256"/>
                <a:gd name="connsiteX3" fmla="*/ 690 w 566359"/>
                <a:gd name="connsiteY3" fmla="*/ 316992 h 524256"/>
                <a:gd name="connsiteX4" fmla="*/ 122610 w 566359"/>
                <a:gd name="connsiteY4" fmla="*/ 73152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59" h="524256">
                  <a:moveTo>
                    <a:pt x="354258" y="0"/>
                  </a:moveTo>
                  <a:cubicBezTo>
                    <a:pt x="473130" y="114808"/>
                    <a:pt x="592002" y="229616"/>
                    <a:pt x="561522" y="316992"/>
                  </a:cubicBezTo>
                  <a:cubicBezTo>
                    <a:pt x="531042" y="404368"/>
                    <a:pt x="264850" y="524256"/>
                    <a:pt x="171378" y="524256"/>
                  </a:cubicBezTo>
                  <a:cubicBezTo>
                    <a:pt x="77906" y="524256"/>
                    <a:pt x="8818" y="392176"/>
                    <a:pt x="690" y="316992"/>
                  </a:cubicBezTo>
                  <a:cubicBezTo>
                    <a:pt x="-7438" y="241808"/>
                    <a:pt x="57586" y="157480"/>
                    <a:pt x="122610" y="73152"/>
                  </a:cubicBezTo>
                </a:path>
              </a:pathLst>
            </a:cu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 bwMode="auto">
          <a:xfrm>
            <a:off x="2057400" y="3124200"/>
            <a:ext cx="0" cy="3692158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8" name="Group 67"/>
          <p:cNvGrpSpPr/>
          <p:nvPr/>
        </p:nvGrpSpPr>
        <p:grpSpPr>
          <a:xfrm>
            <a:off x="2814760" y="3130111"/>
            <a:ext cx="2337326" cy="3582742"/>
            <a:chOff x="2357559" y="3124200"/>
            <a:chExt cx="2366841" cy="3875674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3272829" y="3657600"/>
              <a:ext cx="4933" cy="523041"/>
            </a:xfrm>
            <a:prstGeom prst="straightConnector1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9" name="Group 28"/>
            <p:cNvGrpSpPr/>
            <p:nvPr/>
          </p:nvGrpSpPr>
          <p:grpSpPr>
            <a:xfrm>
              <a:off x="3049163" y="3124200"/>
              <a:ext cx="457200" cy="533400"/>
              <a:chOff x="838200" y="3659207"/>
              <a:chExt cx="457200" cy="5334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838200" y="3659207"/>
                <a:ext cx="457200" cy="5334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07140" y="3689687"/>
                <a:ext cx="3193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049163" y="4180641"/>
              <a:ext cx="457200" cy="533400"/>
              <a:chOff x="838200" y="3659207"/>
              <a:chExt cx="457200" cy="533400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838200" y="3659207"/>
                <a:ext cx="457200" cy="5334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3934" y="3689687"/>
                <a:ext cx="325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 bwMode="auto">
            <a:xfrm flipH="1">
              <a:off x="2754500" y="4696658"/>
              <a:ext cx="372918" cy="580232"/>
            </a:xfrm>
            <a:prstGeom prst="straightConnector1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oup 36"/>
            <p:cNvGrpSpPr/>
            <p:nvPr/>
          </p:nvGrpSpPr>
          <p:grpSpPr>
            <a:xfrm>
              <a:off x="2357559" y="5189548"/>
              <a:ext cx="457200" cy="533400"/>
              <a:chOff x="838200" y="3659207"/>
              <a:chExt cx="457200" cy="533400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838200" y="3659207"/>
                <a:ext cx="457200" cy="5334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07140" y="3689687"/>
                <a:ext cx="3193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cxnSp>
          <p:nvCxnSpPr>
            <p:cNvPr id="41" name="Straight Arrow Connector 40"/>
            <p:cNvCxnSpPr>
              <a:stCxn id="33" idx="5"/>
            </p:cNvCxnSpPr>
            <p:nvPr/>
          </p:nvCxnSpPr>
          <p:spPr bwMode="auto">
            <a:xfrm>
              <a:off x="3439408" y="4635926"/>
              <a:ext cx="370592" cy="732632"/>
            </a:xfrm>
            <a:prstGeom prst="straightConnector1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2" name="Group 41"/>
            <p:cNvGrpSpPr/>
            <p:nvPr/>
          </p:nvGrpSpPr>
          <p:grpSpPr>
            <a:xfrm>
              <a:off x="3638550" y="5292358"/>
              <a:ext cx="457200" cy="533400"/>
              <a:chOff x="838200" y="3659207"/>
              <a:chExt cx="457200" cy="533400"/>
            </a:xfrm>
          </p:grpSpPr>
          <p:sp>
            <p:nvSpPr>
              <p:cNvPr id="43" name="Oval 42"/>
              <p:cNvSpPr/>
              <p:nvPr/>
            </p:nvSpPr>
            <p:spPr bwMode="auto">
              <a:xfrm>
                <a:off x="838200" y="3659207"/>
                <a:ext cx="457200" cy="5334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03934" y="3689687"/>
                <a:ext cx="325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 bwMode="auto">
            <a:xfrm flipH="1">
              <a:off x="3383150" y="5775732"/>
              <a:ext cx="372918" cy="580232"/>
            </a:xfrm>
            <a:prstGeom prst="straightConnector1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6" name="Group 45"/>
            <p:cNvGrpSpPr/>
            <p:nvPr/>
          </p:nvGrpSpPr>
          <p:grpSpPr>
            <a:xfrm>
              <a:off x="3181350" y="6319927"/>
              <a:ext cx="457200" cy="533400"/>
              <a:chOff x="838200" y="3659207"/>
              <a:chExt cx="457200" cy="533400"/>
            </a:xfrm>
          </p:grpSpPr>
          <p:sp>
            <p:nvSpPr>
              <p:cNvPr id="47" name="Oval 46"/>
              <p:cNvSpPr/>
              <p:nvPr/>
            </p:nvSpPr>
            <p:spPr bwMode="auto">
              <a:xfrm>
                <a:off x="838200" y="3659207"/>
                <a:ext cx="457200" cy="5334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07140" y="3689687"/>
                <a:ext cx="3193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 bwMode="auto">
            <a:xfrm>
              <a:off x="4019492" y="5765026"/>
              <a:ext cx="313442" cy="533400"/>
            </a:xfrm>
            <a:prstGeom prst="straightConnector1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50" name="Group 49"/>
            <p:cNvGrpSpPr/>
            <p:nvPr/>
          </p:nvGrpSpPr>
          <p:grpSpPr>
            <a:xfrm>
              <a:off x="4191000" y="6248400"/>
              <a:ext cx="457200" cy="533400"/>
              <a:chOff x="838200" y="3659207"/>
              <a:chExt cx="457200" cy="533400"/>
            </a:xfrm>
          </p:grpSpPr>
          <p:sp>
            <p:nvSpPr>
              <p:cNvPr id="51" name="Oval 50"/>
              <p:cNvSpPr/>
              <p:nvPr/>
            </p:nvSpPr>
            <p:spPr bwMode="auto">
              <a:xfrm>
                <a:off x="838200" y="3659207"/>
                <a:ext cx="457200" cy="5334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03934" y="3689687"/>
                <a:ext cx="325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 bwMode="auto">
            <a:xfrm>
              <a:off x="2585866" y="5725359"/>
              <a:ext cx="4933" cy="523041"/>
            </a:xfrm>
            <a:prstGeom prst="straightConnector1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54" name="Group 53"/>
            <p:cNvGrpSpPr/>
            <p:nvPr/>
          </p:nvGrpSpPr>
          <p:grpSpPr>
            <a:xfrm>
              <a:off x="2362200" y="6248400"/>
              <a:ext cx="457200" cy="533400"/>
              <a:chOff x="838200" y="3659207"/>
              <a:chExt cx="457200" cy="533400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838200" y="3659207"/>
                <a:ext cx="457200" cy="5334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03934" y="3689687"/>
                <a:ext cx="325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cxnSp>
          <p:nvCxnSpPr>
            <p:cNvPr id="59" name="Straight Arrow Connector 58"/>
            <p:cNvCxnSpPr/>
            <p:nvPr/>
          </p:nvCxnSpPr>
          <p:spPr bwMode="auto">
            <a:xfrm flipH="1">
              <a:off x="4198622" y="6747242"/>
              <a:ext cx="116224" cy="211580"/>
            </a:xfrm>
            <a:prstGeom prst="straightConnector1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Straight Arrow Connector 61"/>
            <p:cNvCxnSpPr>
              <a:stCxn id="51" idx="5"/>
            </p:cNvCxnSpPr>
            <p:nvPr/>
          </p:nvCxnSpPr>
          <p:spPr bwMode="auto">
            <a:xfrm>
              <a:off x="4581245" y="6703685"/>
              <a:ext cx="143155" cy="201147"/>
            </a:xfrm>
            <a:prstGeom prst="straightConnector1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/>
            <p:cNvCxnSpPr>
              <a:stCxn id="47" idx="4"/>
            </p:cNvCxnSpPr>
            <p:nvPr/>
          </p:nvCxnSpPr>
          <p:spPr bwMode="auto">
            <a:xfrm>
              <a:off x="3409951" y="6853327"/>
              <a:ext cx="27472" cy="146547"/>
            </a:xfrm>
            <a:prstGeom prst="straightConnector1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66" name="Straight Connector 65"/>
          <p:cNvCxnSpPr/>
          <p:nvPr/>
        </p:nvCxnSpPr>
        <p:spPr bwMode="auto">
          <a:xfrm>
            <a:off x="5562600" y="3107127"/>
            <a:ext cx="0" cy="3598473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Right Arrow 66"/>
          <p:cNvSpPr/>
          <p:nvPr/>
        </p:nvSpPr>
        <p:spPr bwMode="auto">
          <a:xfrm>
            <a:off x="1643855" y="4211121"/>
            <a:ext cx="824060" cy="250356"/>
          </a:xfrm>
          <a:prstGeom prst="rightArrow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46802" y="3743253"/>
            <a:ext cx="2895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{</a:t>
            </a:r>
            <a:r>
              <a:rPr lang="en-US" dirty="0" err="1"/>
              <a:t>abababababab</a:t>
            </a:r>
            <a:r>
              <a:rPr lang="en-US" dirty="0"/>
              <a:t> …,</a:t>
            </a:r>
          </a:p>
          <a:p>
            <a:pPr algn="l"/>
            <a:r>
              <a:rPr lang="en-US" dirty="0"/>
              <a:t> </a:t>
            </a:r>
            <a:r>
              <a:rPr lang="en-US" dirty="0" err="1"/>
              <a:t>abbabbabababba</a:t>
            </a:r>
            <a:r>
              <a:rPr lang="en-US" dirty="0"/>
              <a:t>…,</a:t>
            </a:r>
          </a:p>
          <a:p>
            <a:pPr algn="l"/>
            <a:r>
              <a:rPr lang="en-US" dirty="0"/>
              <a:t> </a:t>
            </a:r>
            <a:r>
              <a:rPr lang="en-US" dirty="0" err="1"/>
              <a:t>abbbabbbbbabbbab</a:t>
            </a:r>
            <a:r>
              <a:rPr lang="en-US" dirty="0"/>
              <a:t>…,</a:t>
            </a:r>
          </a:p>
          <a:p>
            <a:pPr algn="l"/>
            <a:r>
              <a:rPr lang="en-US" dirty="0"/>
              <a:t> …</a:t>
            </a:r>
          </a:p>
          <a:p>
            <a:pPr algn="l"/>
            <a:r>
              <a:rPr lang="en-US" dirty="0"/>
              <a:t> </a:t>
            </a:r>
            <a:r>
              <a:rPr lang="en-US" dirty="0" err="1"/>
              <a:t>abbbbbbbbbbbbb</a:t>
            </a:r>
            <a:r>
              <a:rPr lang="en-US" dirty="0"/>
              <a:t>….</a:t>
            </a:r>
          </a:p>
          <a:p>
            <a:pPr algn="l"/>
            <a:r>
              <a:rPr lang="en-US" dirty="0"/>
              <a:t>}</a:t>
            </a:r>
          </a:p>
        </p:txBody>
      </p:sp>
      <p:cxnSp>
        <p:nvCxnSpPr>
          <p:cNvPr id="74" name="Straight Arrow Connector 73"/>
          <p:cNvCxnSpPr>
            <a:stCxn id="7" idx="0"/>
          </p:cNvCxnSpPr>
          <p:nvPr/>
        </p:nvCxnSpPr>
        <p:spPr bwMode="auto">
          <a:xfrm flipV="1">
            <a:off x="1066800" y="3276600"/>
            <a:ext cx="0" cy="31250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flipH="1">
            <a:off x="2833579" y="6517265"/>
            <a:ext cx="114775" cy="19558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3211430" y="6477000"/>
            <a:ext cx="141370" cy="185944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19" y="0"/>
            <a:ext cx="7772400" cy="1905000"/>
          </a:xfrm>
        </p:spPr>
        <p:txBody>
          <a:bodyPr/>
          <a:lstStyle/>
          <a:p>
            <a:r>
              <a:rPr lang="en-US" dirty="0"/>
              <a:t>Computation Tree </a:t>
            </a:r>
            <a:r>
              <a:rPr lang="en-US" sz="3200" i="1" dirty="0"/>
              <a:t>vs </a:t>
            </a:r>
            <a:br>
              <a:rPr lang="en-US" sz="3200" i="1" dirty="0"/>
            </a:br>
            <a:r>
              <a:rPr lang="en-US" dirty="0"/>
              <a:t>Sets of Sequences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876098"/>
            <a:ext cx="7970519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Programmers and system engineers may be more comfortable thinking in terms of </a:t>
            </a:r>
            <a:r>
              <a:rPr lang="en-US" sz="2800" dirty="0">
                <a:solidFill>
                  <a:srgbClr val="FFFF00"/>
                </a:solidFill>
              </a:rPr>
              <a:t>Sets of Sequences</a:t>
            </a:r>
            <a:r>
              <a:rPr lang="en-US" sz="2800" dirty="0"/>
              <a:t>: timing diagrams, message sequence charts, etc.  Also, popular tool SPIN (to be studied) is founded on this model.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But the model-checking with </a:t>
            </a:r>
            <a:r>
              <a:rPr lang="en-US" sz="2800" dirty="0">
                <a:solidFill>
                  <a:srgbClr val="FFFF00"/>
                </a:solidFill>
              </a:rPr>
              <a:t>Computation Trees </a:t>
            </a:r>
            <a:r>
              <a:rPr lang="en-US" sz="2800" dirty="0"/>
              <a:t>is more efficient than with sets of sequences (to be studied), and this also influenced early adoption of this approach.</a:t>
            </a:r>
          </a:p>
        </p:txBody>
      </p:sp>
    </p:spTree>
    <p:extLst>
      <p:ext uri="{BB962C8B-B14F-4D97-AF65-F5344CB8AC3E}">
        <p14:creationId xmlns:p14="http://schemas.microsoft.com/office/powerpoint/2010/main" val="339749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65" y="370149"/>
            <a:ext cx="7772400" cy="1143000"/>
          </a:xfrm>
        </p:spPr>
        <p:txBody>
          <a:bodyPr/>
          <a:lstStyle/>
          <a:p>
            <a:r>
              <a:rPr lang="en-US" dirty="0"/>
              <a:t>The Origins of Model Checking</a:t>
            </a:r>
            <a:br>
              <a:rPr lang="en-US" dirty="0"/>
            </a:br>
            <a:r>
              <a:rPr lang="en-US" sz="2800" dirty="0">
                <a:solidFill>
                  <a:srgbClr val="00B0F0"/>
                </a:solidFill>
              </a:rPr>
              <a:t>(late 1970’s)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1144" y="6512859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24600" y="652720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512859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1144" y="1747505"/>
            <a:ext cx="759983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Difficulty of carrying out proofs for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real programs, with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</a:rPr>
              <a:t>arrays, pointers, classes, threads, … </a:t>
            </a:r>
            <a:r>
              <a:rPr lang="en-US" sz="2400" dirty="0"/>
              <a:t>even with the </a:t>
            </a:r>
          </a:p>
          <a:p>
            <a:pPr algn="l"/>
            <a:r>
              <a:rPr lang="en-US" sz="2400" dirty="0"/>
              <a:t>aid of automated proof assistants:</a:t>
            </a:r>
          </a:p>
          <a:p>
            <a:pPr algn="l"/>
            <a:endParaRPr lang="en-US" sz="2400" dirty="0"/>
          </a:p>
          <a:p>
            <a:pPr algn="l"/>
            <a:r>
              <a:rPr lang="en-US" dirty="0"/>
              <a:t>	- loop invariants, termination proofs, lemmas,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A5CDE-1ACB-4960-A74C-91E6E71C920E}"/>
              </a:ext>
            </a:extLst>
          </p:cNvPr>
          <p:cNvSpPr txBox="1"/>
          <p:nvPr/>
        </p:nvSpPr>
        <p:spPr>
          <a:xfrm>
            <a:off x="631144" y="3782355"/>
            <a:ext cx="80389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For many systems, a </a:t>
            </a:r>
            <a:r>
              <a:rPr lang="en-US" sz="2400" dirty="0">
                <a:solidFill>
                  <a:srgbClr val="FFFF00"/>
                </a:solidFill>
              </a:rPr>
              <a:t>finite-state model </a:t>
            </a:r>
            <a:r>
              <a:rPr lang="en-US" sz="2400" dirty="0"/>
              <a:t>can be developed.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Can replace proof-based approach by </a:t>
            </a:r>
            <a:r>
              <a:rPr lang="en-US" sz="2400" dirty="0">
                <a:solidFill>
                  <a:srgbClr val="FFFF00"/>
                </a:solidFill>
              </a:rPr>
              <a:t>algorithmic 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</a:rPr>
              <a:t>approach </a:t>
            </a:r>
            <a:r>
              <a:rPr lang="en-US" sz="2400" dirty="0"/>
              <a:t>of </a:t>
            </a:r>
            <a:r>
              <a:rPr lang="en-US" sz="2400" dirty="0">
                <a:solidFill>
                  <a:srgbClr val="FFFF00"/>
                </a:solidFill>
              </a:rPr>
              <a:t>checking </a:t>
            </a:r>
            <a:r>
              <a:rPr lang="en-US" sz="2400" dirty="0"/>
              <a:t>whether the finite-state </a:t>
            </a:r>
            <a:r>
              <a:rPr lang="en-US" sz="2400" dirty="0">
                <a:solidFill>
                  <a:srgbClr val="FFFF00"/>
                </a:solidFill>
              </a:rPr>
              <a:t>model (</a:t>
            </a:r>
            <a:r>
              <a:rPr lang="en-US" sz="2400" dirty="0">
                <a:solidFill>
                  <a:srgbClr val="99FF66"/>
                </a:solidFill>
              </a:rPr>
              <a:t>M</a:t>
            </a:r>
            <a:r>
              <a:rPr lang="en-US" sz="2400" dirty="0">
                <a:solidFill>
                  <a:srgbClr val="FFFF00"/>
                </a:solidFill>
              </a:rPr>
              <a:t>) </a:t>
            </a:r>
          </a:p>
          <a:p>
            <a:pPr algn="l"/>
            <a:r>
              <a:rPr lang="en-US" sz="2400" dirty="0"/>
              <a:t>satisfies </a:t>
            </a:r>
            <a:r>
              <a:rPr lang="en-US" sz="2400" dirty="0">
                <a:solidFill>
                  <a:srgbClr val="FFFF00"/>
                </a:solidFill>
              </a:rPr>
              <a:t>specification (</a:t>
            </a:r>
            <a:r>
              <a:rPr lang="en-US" sz="2400" dirty="0">
                <a:solidFill>
                  <a:srgbClr val="99FF66"/>
                </a:solidFill>
              </a:rPr>
              <a:t>S</a:t>
            </a:r>
            <a:r>
              <a:rPr lang="en-US" sz="2400" dirty="0">
                <a:solidFill>
                  <a:srgbClr val="FFFF00"/>
                </a:solidFill>
              </a:rPr>
              <a:t>) </a:t>
            </a:r>
            <a:r>
              <a:rPr lang="en-US" sz="2400" dirty="0"/>
              <a:t>written in </a:t>
            </a:r>
            <a:r>
              <a:rPr lang="en-US" sz="2400" dirty="0">
                <a:solidFill>
                  <a:srgbClr val="FFFF00"/>
                </a:solidFill>
              </a:rPr>
              <a:t>temporal logic. 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0F263-7C83-4F26-802E-06E41D45AC4D}"/>
              </a:ext>
            </a:extLst>
          </p:cNvPr>
          <p:cNvSpPr txBox="1"/>
          <p:nvPr/>
        </p:nvSpPr>
        <p:spPr>
          <a:xfrm>
            <a:off x="2971800" y="5879937"/>
            <a:ext cx="2124663" cy="584775"/>
          </a:xfrm>
          <a:prstGeom prst="rect">
            <a:avLst/>
          </a:prstGeom>
          <a:noFill/>
          <a:ln>
            <a:solidFill>
              <a:srgbClr val="99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9FF66"/>
                </a:solidFill>
              </a:rPr>
              <a:t>M ⊨ S</a:t>
            </a:r>
          </a:p>
        </p:txBody>
      </p:sp>
    </p:spTree>
    <p:extLst>
      <p:ext uri="{BB962C8B-B14F-4D97-AF65-F5344CB8AC3E}">
        <p14:creationId xmlns:p14="http://schemas.microsoft.com/office/powerpoint/2010/main" val="83477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88" y="341162"/>
            <a:ext cx="7772400" cy="1143000"/>
          </a:xfrm>
        </p:spPr>
        <p:txBody>
          <a:bodyPr/>
          <a:lstStyle/>
          <a:p>
            <a:r>
              <a:rPr lang="en-US" dirty="0"/>
              <a:t>Linear-time Logic (LTL)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788" y="1627578"/>
            <a:ext cx="776148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Propositional Logic over the atomic propositions</a:t>
            </a:r>
          </a:p>
          <a:p>
            <a:pPr algn="l"/>
            <a:r>
              <a:rPr lang="en-US" sz="2800" dirty="0"/>
              <a:t>AP augmented with four temporal operators: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X p  </a:t>
            </a:r>
            <a:r>
              <a:rPr lang="en-US" sz="2800" dirty="0">
                <a:sym typeface="Wingdings" panose="05000000000000000000" pitchFamily="2" charset="2"/>
              </a:rPr>
              <a:t>  “p is true in the next state”</a:t>
            </a:r>
          </a:p>
          <a:p>
            <a:pPr algn="l"/>
            <a:endParaRPr lang="en-US" sz="2800" dirty="0">
              <a:sym typeface="Wingdings" panose="05000000000000000000" pitchFamily="2" charset="2"/>
            </a:endParaRPr>
          </a:p>
          <a:p>
            <a:pPr algn="l"/>
            <a:r>
              <a:rPr lang="en-US" sz="2800" dirty="0">
                <a:sym typeface="Wingdings" panose="05000000000000000000" pitchFamily="2" charset="2"/>
              </a:rPr>
              <a:t>F p    “p is true in some future state”</a:t>
            </a:r>
          </a:p>
          <a:p>
            <a:pPr algn="l"/>
            <a:endParaRPr lang="en-US" sz="2800" dirty="0">
              <a:sym typeface="Wingdings" panose="05000000000000000000" pitchFamily="2" charset="2"/>
            </a:endParaRPr>
          </a:p>
          <a:p>
            <a:pPr algn="l"/>
            <a:r>
              <a:rPr lang="en-US" sz="2800" dirty="0">
                <a:sym typeface="Wingdings" panose="05000000000000000000" pitchFamily="2" charset="2"/>
              </a:rPr>
              <a:t>G p   “p is true globally in all states”</a:t>
            </a:r>
          </a:p>
          <a:p>
            <a:pPr algn="l"/>
            <a:endParaRPr lang="en-US" sz="2800" dirty="0">
              <a:sym typeface="Wingdings" panose="05000000000000000000" pitchFamily="2" charset="2"/>
            </a:endParaRPr>
          </a:p>
          <a:p>
            <a:pPr algn="l"/>
            <a:r>
              <a:rPr lang="en-US" sz="2800" dirty="0">
                <a:sym typeface="Wingdings" panose="05000000000000000000" pitchFamily="2" charset="2"/>
              </a:rPr>
              <a:t>p U q   “p is true until q becomes true”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7412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990295"/>
            <a:ext cx="7772400" cy="1143000"/>
          </a:xfrm>
        </p:spPr>
        <p:txBody>
          <a:bodyPr/>
          <a:lstStyle/>
          <a:p>
            <a:r>
              <a:rPr lang="en-US" dirty="0"/>
              <a:t>Linear-time Logic (LTL)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0552"/>
          <a:stretch/>
        </p:blipFill>
        <p:spPr>
          <a:xfrm>
            <a:off x="1681818" y="2494483"/>
            <a:ext cx="5399363" cy="32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30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077200" cy="1143000"/>
          </a:xfrm>
        </p:spPr>
        <p:txBody>
          <a:bodyPr/>
          <a:lstStyle/>
          <a:p>
            <a:r>
              <a:rPr lang="en-US" dirty="0"/>
              <a:t>Computation Tree Logic  (CTL)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905000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Here we attach </a:t>
            </a:r>
            <a:r>
              <a:rPr lang="en-US" sz="2800" dirty="0">
                <a:solidFill>
                  <a:srgbClr val="FFFF00"/>
                </a:solidFill>
              </a:rPr>
              <a:t>path quantifiers (A, E) </a:t>
            </a:r>
            <a:r>
              <a:rPr lang="en-US" sz="2800" dirty="0"/>
              <a:t>to the temporal operators F, G, and X. A stands for “all” and E stands for “exists”.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CTL temporal operators: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	AX, EX,  AF,  EF,   AG,  EG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Note: there is also the U operator (“until”)</a:t>
            </a:r>
          </a:p>
        </p:txBody>
      </p:sp>
    </p:spTree>
    <p:extLst>
      <p:ext uri="{BB962C8B-B14F-4D97-AF65-F5344CB8AC3E}">
        <p14:creationId xmlns:p14="http://schemas.microsoft.com/office/powerpoint/2010/main" val="680800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6955"/>
            <a:ext cx="7772400" cy="1143000"/>
          </a:xfrm>
        </p:spPr>
        <p:txBody>
          <a:bodyPr/>
          <a:lstStyle/>
          <a:p>
            <a:r>
              <a:rPr lang="en-US" dirty="0"/>
              <a:t>s  |=  EX 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4191000" y="18288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95600" y="266474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23122" y="2711235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76262" y="2782529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33600" y="35052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250318" y="35052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755183" y="44150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219200" y="51008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010789" y="5097006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202983" y="44150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667000" y="51008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428080" y="5096361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858000" y="366212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393983" y="45674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858000" y="52532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772400" y="52578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451644" y="3512323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876800" y="43388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791200" y="43434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876800" y="51008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937142" y="514124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9" name="Straight Arrow Connector 28"/>
          <p:cNvCxnSpPr>
            <a:stCxn id="6" idx="3"/>
            <a:endCxn id="8" idx="7"/>
          </p:cNvCxnSpPr>
          <p:nvPr/>
        </p:nvCxnSpPr>
        <p:spPr bwMode="auto">
          <a:xfrm flipH="1">
            <a:off x="3155763" y="2154004"/>
            <a:ext cx="1079874" cy="566532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3"/>
          </p:cNvCxnSpPr>
          <p:nvPr/>
        </p:nvCxnSpPr>
        <p:spPr bwMode="auto">
          <a:xfrm flipH="1">
            <a:off x="2398328" y="2989944"/>
            <a:ext cx="541909" cy="57996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endCxn id="14" idx="0"/>
          </p:cNvCxnSpPr>
          <p:nvPr/>
        </p:nvCxnSpPr>
        <p:spPr bwMode="auto">
          <a:xfrm flipH="1">
            <a:off x="1907583" y="3836311"/>
            <a:ext cx="291433" cy="57876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endCxn id="15" idx="7"/>
          </p:cNvCxnSpPr>
          <p:nvPr/>
        </p:nvCxnSpPr>
        <p:spPr bwMode="auto">
          <a:xfrm flipH="1">
            <a:off x="1479363" y="4751596"/>
            <a:ext cx="336071" cy="405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2893918" y="4736160"/>
            <a:ext cx="336071" cy="405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>
            <a:off x="7131334" y="4882103"/>
            <a:ext cx="336071" cy="405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endCxn id="25" idx="7"/>
          </p:cNvCxnSpPr>
          <p:nvPr/>
        </p:nvCxnSpPr>
        <p:spPr bwMode="auto">
          <a:xfrm flipH="1">
            <a:off x="5136963" y="3864380"/>
            <a:ext cx="380709" cy="530296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endCxn id="24" idx="7"/>
          </p:cNvCxnSpPr>
          <p:nvPr/>
        </p:nvCxnSpPr>
        <p:spPr bwMode="auto">
          <a:xfrm flipH="1">
            <a:off x="5711807" y="3057358"/>
            <a:ext cx="441273" cy="51076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>
            <a:stCxn id="10" idx="5"/>
          </p:cNvCxnSpPr>
          <p:nvPr/>
        </p:nvCxnSpPr>
        <p:spPr bwMode="auto">
          <a:xfrm>
            <a:off x="6383285" y="3036439"/>
            <a:ext cx="563535" cy="63875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>
            <a:stCxn id="20" idx="5"/>
          </p:cNvCxnSpPr>
          <p:nvPr/>
        </p:nvCxnSpPr>
        <p:spPr bwMode="auto">
          <a:xfrm>
            <a:off x="7118163" y="3987324"/>
            <a:ext cx="426263" cy="58403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>
            <a:endCxn id="23" idx="1"/>
          </p:cNvCxnSpPr>
          <p:nvPr/>
        </p:nvCxnSpPr>
        <p:spPr bwMode="auto">
          <a:xfrm>
            <a:off x="7606832" y="4938209"/>
            <a:ext cx="210205" cy="37538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>
            <a:stCxn id="6" idx="5"/>
            <a:endCxn id="10" idx="2"/>
          </p:cNvCxnSpPr>
          <p:nvPr/>
        </p:nvCxnSpPr>
        <p:spPr bwMode="auto">
          <a:xfrm>
            <a:off x="4451163" y="2154004"/>
            <a:ext cx="1671959" cy="74773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>
            <a:stCxn id="6" idx="4"/>
            <a:endCxn id="11" idx="0"/>
          </p:cNvCxnSpPr>
          <p:nvPr/>
        </p:nvCxnSpPr>
        <p:spPr bwMode="auto">
          <a:xfrm flipH="1">
            <a:off x="4328662" y="2209800"/>
            <a:ext cx="14738" cy="57272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1" idx="4"/>
          </p:cNvCxnSpPr>
          <p:nvPr/>
        </p:nvCxnSpPr>
        <p:spPr bwMode="auto">
          <a:xfrm flipH="1">
            <a:off x="4307868" y="3163529"/>
            <a:ext cx="20794" cy="47808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187549" y="3633626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165865" y="42909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177553" y="5084643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3" name="Straight Arrow Connector 62"/>
          <p:cNvCxnSpPr>
            <a:endCxn id="61" idx="0"/>
          </p:cNvCxnSpPr>
          <p:nvPr/>
        </p:nvCxnSpPr>
        <p:spPr bwMode="auto">
          <a:xfrm flipH="1">
            <a:off x="4318265" y="3994502"/>
            <a:ext cx="17766" cy="29639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endCxn id="62" idx="0"/>
          </p:cNvCxnSpPr>
          <p:nvPr/>
        </p:nvCxnSpPr>
        <p:spPr bwMode="auto">
          <a:xfrm>
            <a:off x="4325634" y="4671900"/>
            <a:ext cx="4319" cy="41274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stCxn id="8" idx="5"/>
            <a:endCxn id="13" idx="0"/>
          </p:cNvCxnSpPr>
          <p:nvPr/>
        </p:nvCxnSpPr>
        <p:spPr bwMode="auto">
          <a:xfrm>
            <a:off x="3155763" y="2989944"/>
            <a:ext cx="246955" cy="515256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H="1">
            <a:off x="3362774" y="3919432"/>
            <a:ext cx="20794" cy="47808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3411234" y="4780967"/>
            <a:ext cx="210205" cy="37538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>
            <a:endCxn id="26" idx="0"/>
          </p:cNvCxnSpPr>
          <p:nvPr/>
        </p:nvCxnSpPr>
        <p:spPr bwMode="auto">
          <a:xfrm>
            <a:off x="5739396" y="3824126"/>
            <a:ext cx="204204" cy="519274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/>
          <p:cNvCxnSpPr>
            <a:endCxn id="28" idx="0"/>
          </p:cNvCxnSpPr>
          <p:nvPr/>
        </p:nvCxnSpPr>
        <p:spPr bwMode="auto">
          <a:xfrm>
            <a:off x="5986493" y="4751596"/>
            <a:ext cx="103049" cy="389644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/>
          <p:cNvCxnSpPr>
            <a:stCxn id="25" idx="4"/>
            <a:endCxn id="27" idx="0"/>
          </p:cNvCxnSpPr>
          <p:nvPr/>
        </p:nvCxnSpPr>
        <p:spPr bwMode="auto">
          <a:xfrm>
            <a:off x="5029200" y="4719880"/>
            <a:ext cx="0" cy="38100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Rectangle 78"/>
          <p:cNvSpPr/>
          <p:nvPr/>
        </p:nvSpPr>
        <p:spPr>
          <a:xfrm>
            <a:off x="4509391" y="1317331"/>
            <a:ext cx="3674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s</a:t>
            </a:r>
          </a:p>
        </p:txBody>
      </p:sp>
      <p:cxnSp>
        <p:nvCxnSpPr>
          <p:cNvPr id="81" name="Straight Arrow Connector 80"/>
          <p:cNvCxnSpPr>
            <a:stCxn id="14" idx="5"/>
            <a:endCxn id="16" idx="0"/>
          </p:cNvCxnSpPr>
          <p:nvPr/>
        </p:nvCxnSpPr>
        <p:spPr bwMode="auto">
          <a:xfrm>
            <a:off x="2015346" y="4740284"/>
            <a:ext cx="147843" cy="356722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814399" y="5402191"/>
            <a:ext cx="7802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.  .  .  .  .  .  .  .  .  .  .  .  .  .  .  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4696" y="24187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91924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49" y="235139"/>
            <a:ext cx="7772400" cy="1143000"/>
          </a:xfrm>
        </p:spPr>
        <p:txBody>
          <a:bodyPr/>
          <a:lstStyle/>
          <a:p>
            <a:r>
              <a:rPr lang="en-US" dirty="0"/>
              <a:t>s  |=  AX 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4191000" y="18288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95600" y="266474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23122" y="2711235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76262" y="2782529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33600" y="35052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250318" y="35052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755183" y="44150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219200" y="51008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010789" y="5097006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202983" y="44150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667000" y="51008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428080" y="5096361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858000" y="366212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393983" y="45674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858000" y="52532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772400" y="52578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451644" y="3512323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876800" y="43388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791200" y="43434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876800" y="51008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937142" y="514124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9" name="Straight Arrow Connector 28"/>
          <p:cNvCxnSpPr>
            <a:stCxn id="6" idx="3"/>
            <a:endCxn id="8" idx="7"/>
          </p:cNvCxnSpPr>
          <p:nvPr/>
        </p:nvCxnSpPr>
        <p:spPr bwMode="auto">
          <a:xfrm flipH="1">
            <a:off x="3155763" y="2154004"/>
            <a:ext cx="1079874" cy="566532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3"/>
          </p:cNvCxnSpPr>
          <p:nvPr/>
        </p:nvCxnSpPr>
        <p:spPr bwMode="auto">
          <a:xfrm flipH="1">
            <a:off x="2398328" y="2989944"/>
            <a:ext cx="541909" cy="57996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endCxn id="14" idx="0"/>
          </p:cNvCxnSpPr>
          <p:nvPr/>
        </p:nvCxnSpPr>
        <p:spPr bwMode="auto">
          <a:xfrm flipH="1">
            <a:off x="1907583" y="3836311"/>
            <a:ext cx="291433" cy="57876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endCxn id="15" idx="7"/>
          </p:cNvCxnSpPr>
          <p:nvPr/>
        </p:nvCxnSpPr>
        <p:spPr bwMode="auto">
          <a:xfrm flipH="1">
            <a:off x="1479363" y="4751596"/>
            <a:ext cx="336071" cy="405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2893918" y="4736160"/>
            <a:ext cx="336071" cy="405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>
            <a:off x="7131334" y="4882103"/>
            <a:ext cx="336071" cy="405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endCxn id="25" idx="7"/>
          </p:cNvCxnSpPr>
          <p:nvPr/>
        </p:nvCxnSpPr>
        <p:spPr bwMode="auto">
          <a:xfrm flipH="1">
            <a:off x="5136963" y="3864380"/>
            <a:ext cx="380709" cy="530296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endCxn id="24" idx="7"/>
          </p:cNvCxnSpPr>
          <p:nvPr/>
        </p:nvCxnSpPr>
        <p:spPr bwMode="auto">
          <a:xfrm flipH="1">
            <a:off x="5711807" y="3057358"/>
            <a:ext cx="441273" cy="51076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>
            <a:stCxn id="10" idx="5"/>
          </p:cNvCxnSpPr>
          <p:nvPr/>
        </p:nvCxnSpPr>
        <p:spPr bwMode="auto">
          <a:xfrm>
            <a:off x="6383285" y="3036439"/>
            <a:ext cx="563535" cy="63875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>
            <a:stCxn id="20" idx="5"/>
          </p:cNvCxnSpPr>
          <p:nvPr/>
        </p:nvCxnSpPr>
        <p:spPr bwMode="auto">
          <a:xfrm>
            <a:off x="7118163" y="3987324"/>
            <a:ext cx="426263" cy="58403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>
            <a:endCxn id="23" idx="1"/>
          </p:cNvCxnSpPr>
          <p:nvPr/>
        </p:nvCxnSpPr>
        <p:spPr bwMode="auto">
          <a:xfrm>
            <a:off x="7606832" y="4938209"/>
            <a:ext cx="210205" cy="37538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>
            <a:stCxn id="6" idx="5"/>
            <a:endCxn id="10" idx="2"/>
          </p:cNvCxnSpPr>
          <p:nvPr/>
        </p:nvCxnSpPr>
        <p:spPr bwMode="auto">
          <a:xfrm>
            <a:off x="4451163" y="2154004"/>
            <a:ext cx="1671959" cy="74773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>
            <a:stCxn id="6" idx="4"/>
            <a:endCxn id="11" idx="0"/>
          </p:cNvCxnSpPr>
          <p:nvPr/>
        </p:nvCxnSpPr>
        <p:spPr bwMode="auto">
          <a:xfrm flipH="1">
            <a:off x="4328662" y="2209800"/>
            <a:ext cx="14738" cy="57272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1" idx="4"/>
          </p:cNvCxnSpPr>
          <p:nvPr/>
        </p:nvCxnSpPr>
        <p:spPr bwMode="auto">
          <a:xfrm flipH="1">
            <a:off x="4307868" y="3163529"/>
            <a:ext cx="20794" cy="47808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187549" y="3633626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165865" y="42909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177553" y="5084643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3" name="Straight Arrow Connector 62"/>
          <p:cNvCxnSpPr>
            <a:endCxn id="61" idx="0"/>
          </p:cNvCxnSpPr>
          <p:nvPr/>
        </p:nvCxnSpPr>
        <p:spPr bwMode="auto">
          <a:xfrm flipH="1">
            <a:off x="4318265" y="3994502"/>
            <a:ext cx="17766" cy="29639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endCxn id="62" idx="0"/>
          </p:cNvCxnSpPr>
          <p:nvPr/>
        </p:nvCxnSpPr>
        <p:spPr bwMode="auto">
          <a:xfrm>
            <a:off x="4325634" y="4671900"/>
            <a:ext cx="4319" cy="41274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3124289" y="3016073"/>
            <a:ext cx="246955" cy="515256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H="1">
            <a:off x="3362774" y="3919432"/>
            <a:ext cx="20794" cy="47808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3411234" y="4780967"/>
            <a:ext cx="210205" cy="37538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>
            <a:endCxn id="26" idx="0"/>
          </p:cNvCxnSpPr>
          <p:nvPr/>
        </p:nvCxnSpPr>
        <p:spPr bwMode="auto">
          <a:xfrm>
            <a:off x="5739396" y="3824126"/>
            <a:ext cx="204204" cy="519274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/>
          <p:cNvCxnSpPr>
            <a:endCxn id="28" idx="0"/>
          </p:cNvCxnSpPr>
          <p:nvPr/>
        </p:nvCxnSpPr>
        <p:spPr bwMode="auto">
          <a:xfrm>
            <a:off x="5986493" y="4751596"/>
            <a:ext cx="103049" cy="389644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/>
          <p:cNvCxnSpPr>
            <a:stCxn id="25" idx="4"/>
            <a:endCxn id="27" idx="0"/>
          </p:cNvCxnSpPr>
          <p:nvPr/>
        </p:nvCxnSpPr>
        <p:spPr bwMode="auto">
          <a:xfrm>
            <a:off x="5029200" y="4719880"/>
            <a:ext cx="0" cy="38100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4531764" y="1426515"/>
            <a:ext cx="3674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4399" y="5402191"/>
            <a:ext cx="7802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.  .  .  .  .  .  .  .  .  .  .  .  .  .  .  . </a:t>
            </a: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2015346" y="4740284"/>
            <a:ext cx="147843" cy="356722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2584696" y="24187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88037" y="240841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98023" y="24373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65795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3" y="218398"/>
            <a:ext cx="7772400" cy="1143000"/>
          </a:xfrm>
        </p:spPr>
        <p:txBody>
          <a:bodyPr/>
          <a:lstStyle/>
          <a:p>
            <a:r>
              <a:rPr lang="en-US" dirty="0"/>
              <a:t>s  |= EF 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4191000" y="18288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95600" y="266474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23122" y="2711235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76262" y="2782529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33600" y="35052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250318" y="35052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755183" y="44150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219200" y="51008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010789" y="5097006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202983" y="44150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667000" y="51008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428080" y="5096361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858000" y="366212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393983" y="45674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858000" y="52532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772400" y="52578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451644" y="3512323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876800" y="43388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791200" y="43434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876800" y="51008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937142" y="514124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9" name="Straight Arrow Connector 28"/>
          <p:cNvCxnSpPr>
            <a:stCxn id="6" idx="3"/>
            <a:endCxn id="8" idx="7"/>
          </p:cNvCxnSpPr>
          <p:nvPr/>
        </p:nvCxnSpPr>
        <p:spPr bwMode="auto">
          <a:xfrm flipH="1">
            <a:off x="3155763" y="2154004"/>
            <a:ext cx="1079874" cy="566532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3"/>
          </p:cNvCxnSpPr>
          <p:nvPr/>
        </p:nvCxnSpPr>
        <p:spPr bwMode="auto">
          <a:xfrm flipH="1">
            <a:off x="2398328" y="2989944"/>
            <a:ext cx="541909" cy="57996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endCxn id="14" idx="0"/>
          </p:cNvCxnSpPr>
          <p:nvPr/>
        </p:nvCxnSpPr>
        <p:spPr bwMode="auto">
          <a:xfrm flipH="1">
            <a:off x="1907583" y="3836311"/>
            <a:ext cx="291433" cy="57876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endCxn id="15" idx="7"/>
          </p:cNvCxnSpPr>
          <p:nvPr/>
        </p:nvCxnSpPr>
        <p:spPr bwMode="auto">
          <a:xfrm flipH="1">
            <a:off x="1479363" y="4751596"/>
            <a:ext cx="336071" cy="405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2893918" y="4736160"/>
            <a:ext cx="336071" cy="405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>
            <a:off x="7131334" y="4882103"/>
            <a:ext cx="336071" cy="405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endCxn id="25" idx="7"/>
          </p:cNvCxnSpPr>
          <p:nvPr/>
        </p:nvCxnSpPr>
        <p:spPr bwMode="auto">
          <a:xfrm flipH="1">
            <a:off x="5136963" y="3864380"/>
            <a:ext cx="380709" cy="530296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endCxn id="24" idx="7"/>
          </p:cNvCxnSpPr>
          <p:nvPr/>
        </p:nvCxnSpPr>
        <p:spPr bwMode="auto">
          <a:xfrm flipH="1">
            <a:off x="5711807" y="3057358"/>
            <a:ext cx="441273" cy="51076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>
            <a:stCxn id="10" idx="5"/>
          </p:cNvCxnSpPr>
          <p:nvPr/>
        </p:nvCxnSpPr>
        <p:spPr bwMode="auto">
          <a:xfrm>
            <a:off x="6383285" y="3036439"/>
            <a:ext cx="563535" cy="63875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>
            <a:stCxn id="20" idx="5"/>
          </p:cNvCxnSpPr>
          <p:nvPr/>
        </p:nvCxnSpPr>
        <p:spPr bwMode="auto">
          <a:xfrm>
            <a:off x="7118163" y="3987324"/>
            <a:ext cx="426263" cy="58403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>
            <a:endCxn id="23" idx="1"/>
          </p:cNvCxnSpPr>
          <p:nvPr/>
        </p:nvCxnSpPr>
        <p:spPr bwMode="auto">
          <a:xfrm>
            <a:off x="7606832" y="4938209"/>
            <a:ext cx="210205" cy="37538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>
            <a:stCxn id="6" idx="5"/>
            <a:endCxn id="10" idx="2"/>
          </p:cNvCxnSpPr>
          <p:nvPr/>
        </p:nvCxnSpPr>
        <p:spPr bwMode="auto">
          <a:xfrm>
            <a:off x="4451163" y="2154004"/>
            <a:ext cx="1671959" cy="74773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>
            <a:stCxn id="6" idx="4"/>
            <a:endCxn id="11" idx="0"/>
          </p:cNvCxnSpPr>
          <p:nvPr/>
        </p:nvCxnSpPr>
        <p:spPr bwMode="auto">
          <a:xfrm flipH="1">
            <a:off x="4328662" y="2209800"/>
            <a:ext cx="14738" cy="57272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1" idx="4"/>
          </p:cNvCxnSpPr>
          <p:nvPr/>
        </p:nvCxnSpPr>
        <p:spPr bwMode="auto">
          <a:xfrm flipH="1">
            <a:off x="4307868" y="3163529"/>
            <a:ext cx="20794" cy="47808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187549" y="3633626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165865" y="429090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69D8FF"/>
              </a:solidFill>
              <a:effectLst/>
              <a:latin typeface="Tahoma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177553" y="5084643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3" name="Straight Arrow Connector 62"/>
          <p:cNvCxnSpPr>
            <a:endCxn id="61" idx="0"/>
          </p:cNvCxnSpPr>
          <p:nvPr/>
        </p:nvCxnSpPr>
        <p:spPr bwMode="auto">
          <a:xfrm flipH="1">
            <a:off x="4318265" y="3994502"/>
            <a:ext cx="17766" cy="29639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endCxn id="62" idx="0"/>
          </p:cNvCxnSpPr>
          <p:nvPr/>
        </p:nvCxnSpPr>
        <p:spPr bwMode="auto">
          <a:xfrm>
            <a:off x="4325634" y="4671900"/>
            <a:ext cx="4319" cy="41274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stCxn id="8" idx="5"/>
            <a:endCxn id="13" idx="0"/>
          </p:cNvCxnSpPr>
          <p:nvPr/>
        </p:nvCxnSpPr>
        <p:spPr bwMode="auto">
          <a:xfrm>
            <a:off x="3155763" y="2989944"/>
            <a:ext cx="246955" cy="515256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H="1">
            <a:off x="3362774" y="3919432"/>
            <a:ext cx="20794" cy="47808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3411234" y="4780967"/>
            <a:ext cx="210205" cy="37538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>
            <a:endCxn id="26" idx="0"/>
          </p:cNvCxnSpPr>
          <p:nvPr/>
        </p:nvCxnSpPr>
        <p:spPr bwMode="auto">
          <a:xfrm>
            <a:off x="5739396" y="3824126"/>
            <a:ext cx="204204" cy="519274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/>
          <p:cNvCxnSpPr>
            <a:endCxn id="28" idx="0"/>
          </p:cNvCxnSpPr>
          <p:nvPr/>
        </p:nvCxnSpPr>
        <p:spPr bwMode="auto">
          <a:xfrm>
            <a:off x="5986493" y="4751596"/>
            <a:ext cx="103049" cy="389644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/>
          <p:cNvCxnSpPr>
            <a:stCxn id="25" idx="4"/>
            <a:endCxn id="27" idx="0"/>
          </p:cNvCxnSpPr>
          <p:nvPr/>
        </p:nvCxnSpPr>
        <p:spPr bwMode="auto">
          <a:xfrm>
            <a:off x="5029200" y="4719880"/>
            <a:ext cx="0" cy="38100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4531764" y="1426515"/>
            <a:ext cx="3674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s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015346" y="4740284"/>
            <a:ext cx="147843" cy="356722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814399" y="5402191"/>
            <a:ext cx="7802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.  .  .  .  .  .  .  .  .  .  .  .  .  .  .  .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67730" y="39217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156528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465" y="180236"/>
            <a:ext cx="7772400" cy="1143000"/>
          </a:xfrm>
        </p:spPr>
        <p:txBody>
          <a:bodyPr/>
          <a:lstStyle/>
          <a:p>
            <a:r>
              <a:rPr lang="en-US" dirty="0"/>
              <a:t>s  |= AF 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4191000" y="18288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95600" y="266474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23122" y="2711235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76262" y="2782529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33600" y="35052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250318" y="35052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755183" y="441508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219200" y="51008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010789" y="5097006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202983" y="44150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667000" y="510088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428080" y="5096361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858000" y="366212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393983" y="45674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858000" y="52532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772400" y="52578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451644" y="3512323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876800" y="433888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791200" y="43434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876800" y="51008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937142" y="514124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9" name="Straight Arrow Connector 28"/>
          <p:cNvCxnSpPr>
            <a:stCxn id="6" idx="3"/>
            <a:endCxn id="8" idx="7"/>
          </p:cNvCxnSpPr>
          <p:nvPr/>
        </p:nvCxnSpPr>
        <p:spPr bwMode="auto">
          <a:xfrm flipH="1">
            <a:off x="3155763" y="2154004"/>
            <a:ext cx="1079874" cy="566532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3"/>
          </p:cNvCxnSpPr>
          <p:nvPr/>
        </p:nvCxnSpPr>
        <p:spPr bwMode="auto">
          <a:xfrm flipH="1">
            <a:off x="2398328" y="2989944"/>
            <a:ext cx="541909" cy="57996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endCxn id="14" idx="0"/>
          </p:cNvCxnSpPr>
          <p:nvPr/>
        </p:nvCxnSpPr>
        <p:spPr bwMode="auto">
          <a:xfrm flipH="1">
            <a:off x="1907583" y="3836311"/>
            <a:ext cx="291433" cy="57876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endCxn id="15" idx="7"/>
          </p:cNvCxnSpPr>
          <p:nvPr/>
        </p:nvCxnSpPr>
        <p:spPr bwMode="auto">
          <a:xfrm flipH="1">
            <a:off x="1479363" y="4751596"/>
            <a:ext cx="336071" cy="405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2893918" y="4736160"/>
            <a:ext cx="336071" cy="405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>
            <a:off x="7131334" y="4882103"/>
            <a:ext cx="336071" cy="405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endCxn id="25" idx="7"/>
          </p:cNvCxnSpPr>
          <p:nvPr/>
        </p:nvCxnSpPr>
        <p:spPr bwMode="auto">
          <a:xfrm flipH="1">
            <a:off x="5136963" y="3864380"/>
            <a:ext cx="380709" cy="530296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endCxn id="24" idx="7"/>
          </p:cNvCxnSpPr>
          <p:nvPr/>
        </p:nvCxnSpPr>
        <p:spPr bwMode="auto">
          <a:xfrm flipH="1">
            <a:off x="5711807" y="3057358"/>
            <a:ext cx="441273" cy="51076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>
            <a:stCxn id="10" idx="5"/>
          </p:cNvCxnSpPr>
          <p:nvPr/>
        </p:nvCxnSpPr>
        <p:spPr bwMode="auto">
          <a:xfrm>
            <a:off x="6383285" y="3036439"/>
            <a:ext cx="563535" cy="63875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>
            <a:stCxn id="20" idx="5"/>
          </p:cNvCxnSpPr>
          <p:nvPr/>
        </p:nvCxnSpPr>
        <p:spPr bwMode="auto">
          <a:xfrm>
            <a:off x="7118163" y="3987324"/>
            <a:ext cx="426263" cy="58403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>
            <a:endCxn id="23" idx="1"/>
          </p:cNvCxnSpPr>
          <p:nvPr/>
        </p:nvCxnSpPr>
        <p:spPr bwMode="auto">
          <a:xfrm>
            <a:off x="7606832" y="4938209"/>
            <a:ext cx="210205" cy="37538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>
            <a:stCxn id="6" idx="5"/>
            <a:endCxn id="10" idx="2"/>
          </p:cNvCxnSpPr>
          <p:nvPr/>
        </p:nvCxnSpPr>
        <p:spPr bwMode="auto">
          <a:xfrm>
            <a:off x="4451163" y="2154004"/>
            <a:ext cx="1671959" cy="74773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>
            <a:stCxn id="6" idx="4"/>
            <a:endCxn id="11" idx="0"/>
          </p:cNvCxnSpPr>
          <p:nvPr/>
        </p:nvCxnSpPr>
        <p:spPr bwMode="auto">
          <a:xfrm flipH="1">
            <a:off x="4328662" y="2209800"/>
            <a:ext cx="14738" cy="57272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1" idx="4"/>
          </p:cNvCxnSpPr>
          <p:nvPr/>
        </p:nvCxnSpPr>
        <p:spPr bwMode="auto">
          <a:xfrm flipH="1">
            <a:off x="4307868" y="3163529"/>
            <a:ext cx="20794" cy="47808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187549" y="3633626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165865" y="42909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177553" y="5084643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3" name="Straight Arrow Connector 62"/>
          <p:cNvCxnSpPr>
            <a:endCxn id="61" idx="0"/>
          </p:cNvCxnSpPr>
          <p:nvPr/>
        </p:nvCxnSpPr>
        <p:spPr bwMode="auto">
          <a:xfrm flipH="1">
            <a:off x="4318265" y="3994502"/>
            <a:ext cx="17766" cy="29639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endCxn id="62" idx="0"/>
          </p:cNvCxnSpPr>
          <p:nvPr/>
        </p:nvCxnSpPr>
        <p:spPr bwMode="auto">
          <a:xfrm>
            <a:off x="4325634" y="4671900"/>
            <a:ext cx="4319" cy="41274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stCxn id="8" idx="5"/>
            <a:endCxn id="13" idx="0"/>
          </p:cNvCxnSpPr>
          <p:nvPr/>
        </p:nvCxnSpPr>
        <p:spPr bwMode="auto">
          <a:xfrm>
            <a:off x="3155763" y="2989944"/>
            <a:ext cx="246955" cy="515256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H="1">
            <a:off x="3362774" y="3919432"/>
            <a:ext cx="20794" cy="47808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3411234" y="4780967"/>
            <a:ext cx="210205" cy="37538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>
            <a:endCxn id="26" idx="0"/>
          </p:cNvCxnSpPr>
          <p:nvPr/>
        </p:nvCxnSpPr>
        <p:spPr bwMode="auto">
          <a:xfrm>
            <a:off x="5739396" y="3824126"/>
            <a:ext cx="204204" cy="519274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/>
          <p:cNvCxnSpPr>
            <a:endCxn id="28" idx="0"/>
          </p:cNvCxnSpPr>
          <p:nvPr/>
        </p:nvCxnSpPr>
        <p:spPr bwMode="auto">
          <a:xfrm>
            <a:off x="5986493" y="4751596"/>
            <a:ext cx="103049" cy="389644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/>
          <p:cNvCxnSpPr>
            <a:stCxn id="25" idx="4"/>
            <a:endCxn id="27" idx="0"/>
          </p:cNvCxnSpPr>
          <p:nvPr/>
        </p:nvCxnSpPr>
        <p:spPr bwMode="auto">
          <a:xfrm>
            <a:off x="5029200" y="4719880"/>
            <a:ext cx="0" cy="38100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4531764" y="1426515"/>
            <a:ext cx="3674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s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015346" y="4740284"/>
            <a:ext cx="147843" cy="356722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814399" y="5402191"/>
            <a:ext cx="7802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.  .  .  .  .  .  .  .  .  .  .  .  .  .  .  .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47143" y="348136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93903" y="4996895"/>
            <a:ext cx="35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47804" y="436324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447747" y="34311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91101" y="41265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75009" y="46149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525237" y="46431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51889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80236"/>
            <a:ext cx="7772400" cy="1143000"/>
          </a:xfrm>
        </p:spPr>
        <p:txBody>
          <a:bodyPr/>
          <a:lstStyle/>
          <a:p>
            <a:r>
              <a:rPr lang="en-US" dirty="0"/>
              <a:t>s  |=  EG 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4191000" y="182880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95600" y="266474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23122" y="2711235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76262" y="2782529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33600" y="35052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250318" y="35052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755183" y="44150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219200" y="51008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010789" y="5097006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202983" y="44150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667000" y="51008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428080" y="5096361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858000" y="366212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393983" y="45674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858000" y="52532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772400" y="52578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451644" y="3512323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876800" y="43388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791200" y="434340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876800" y="510088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937142" y="514124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9" name="Straight Arrow Connector 28"/>
          <p:cNvCxnSpPr>
            <a:stCxn id="6" idx="3"/>
            <a:endCxn id="8" idx="7"/>
          </p:cNvCxnSpPr>
          <p:nvPr/>
        </p:nvCxnSpPr>
        <p:spPr bwMode="auto">
          <a:xfrm flipH="1">
            <a:off x="3155763" y="2154004"/>
            <a:ext cx="1079874" cy="566532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3"/>
          </p:cNvCxnSpPr>
          <p:nvPr/>
        </p:nvCxnSpPr>
        <p:spPr bwMode="auto">
          <a:xfrm flipH="1">
            <a:off x="2398328" y="2989944"/>
            <a:ext cx="541909" cy="57996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endCxn id="14" idx="0"/>
          </p:cNvCxnSpPr>
          <p:nvPr/>
        </p:nvCxnSpPr>
        <p:spPr bwMode="auto">
          <a:xfrm flipH="1">
            <a:off x="1907583" y="3836311"/>
            <a:ext cx="291433" cy="57876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endCxn id="15" idx="7"/>
          </p:cNvCxnSpPr>
          <p:nvPr/>
        </p:nvCxnSpPr>
        <p:spPr bwMode="auto">
          <a:xfrm flipH="1">
            <a:off x="1479363" y="4751596"/>
            <a:ext cx="336071" cy="405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2893918" y="4736160"/>
            <a:ext cx="336071" cy="405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>
            <a:off x="7131334" y="4882103"/>
            <a:ext cx="336071" cy="405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endCxn id="25" idx="7"/>
          </p:cNvCxnSpPr>
          <p:nvPr/>
        </p:nvCxnSpPr>
        <p:spPr bwMode="auto">
          <a:xfrm flipH="1">
            <a:off x="5136963" y="3864380"/>
            <a:ext cx="380709" cy="530296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endCxn id="24" idx="7"/>
          </p:cNvCxnSpPr>
          <p:nvPr/>
        </p:nvCxnSpPr>
        <p:spPr bwMode="auto">
          <a:xfrm flipH="1">
            <a:off x="5711807" y="3057358"/>
            <a:ext cx="441273" cy="51076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>
            <a:stCxn id="10" idx="5"/>
          </p:cNvCxnSpPr>
          <p:nvPr/>
        </p:nvCxnSpPr>
        <p:spPr bwMode="auto">
          <a:xfrm>
            <a:off x="6383285" y="3036439"/>
            <a:ext cx="563535" cy="63875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>
            <a:stCxn id="20" idx="5"/>
          </p:cNvCxnSpPr>
          <p:nvPr/>
        </p:nvCxnSpPr>
        <p:spPr bwMode="auto">
          <a:xfrm>
            <a:off x="7118163" y="3987324"/>
            <a:ext cx="426263" cy="58403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>
            <a:endCxn id="23" idx="1"/>
          </p:cNvCxnSpPr>
          <p:nvPr/>
        </p:nvCxnSpPr>
        <p:spPr bwMode="auto">
          <a:xfrm>
            <a:off x="7606832" y="4938209"/>
            <a:ext cx="210205" cy="37538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>
            <a:stCxn id="6" idx="5"/>
            <a:endCxn id="10" idx="2"/>
          </p:cNvCxnSpPr>
          <p:nvPr/>
        </p:nvCxnSpPr>
        <p:spPr bwMode="auto">
          <a:xfrm>
            <a:off x="4451163" y="2154004"/>
            <a:ext cx="1671959" cy="74773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>
            <a:stCxn id="6" idx="4"/>
            <a:endCxn id="11" idx="0"/>
          </p:cNvCxnSpPr>
          <p:nvPr/>
        </p:nvCxnSpPr>
        <p:spPr bwMode="auto">
          <a:xfrm flipH="1">
            <a:off x="4328662" y="2209800"/>
            <a:ext cx="14738" cy="57272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1" idx="4"/>
          </p:cNvCxnSpPr>
          <p:nvPr/>
        </p:nvCxnSpPr>
        <p:spPr bwMode="auto">
          <a:xfrm flipH="1">
            <a:off x="4307868" y="3163529"/>
            <a:ext cx="20794" cy="47808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187549" y="3633626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165865" y="42909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177553" y="5084643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3" name="Straight Arrow Connector 62"/>
          <p:cNvCxnSpPr>
            <a:endCxn id="61" idx="0"/>
          </p:cNvCxnSpPr>
          <p:nvPr/>
        </p:nvCxnSpPr>
        <p:spPr bwMode="auto">
          <a:xfrm flipH="1">
            <a:off x="4318265" y="3994502"/>
            <a:ext cx="17766" cy="29639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endCxn id="62" idx="0"/>
          </p:cNvCxnSpPr>
          <p:nvPr/>
        </p:nvCxnSpPr>
        <p:spPr bwMode="auto">
          <a:xfrm>
            <a:off x="4325634" y="4671900"/>
            <a:ext cx="4319" cy="41274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stCxn id="8" idx="5"/>
            <a:endCxn id="13" idx="0"/>
          </p:cNvCxnSpPr>
          <p:nvPr/>
        </p:nvCxnSpPr>
        <p:spPr bwMode="auto">
          <a:xfrm>
            <a:off x="3155763" y="2989944"/>
            <a:ext cx="246955" cy="515256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H="1">
            <a:off x="3362774" y="3919432"/>
            <a:ext cx="20794" cy="47808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3411234" y="4780967"/>
            <a:ext cx="210205" cy="37538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5647560" y="3894637"/>
            <a:ext cx="204204" cy="519274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5924402" y="4760221"/>
            <a:ext cx="103049" cy="389644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/>
          <p:cNvCxnSpPr>
            <a:stCxn id="25" idx="4"/>
            <a:endCxn id="27" idx="0"/>
          </p:cNvCxnSpPr>
          <p:nvPr/>
        </p:nvCxnSpPr>
        <p:spPr bwMode="auto">
          <a:xfrm>
            <a:off x="5029200" y="4719880"/>
            <a:ext cx="0" cy="38100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786832" y="1396462"/>
            <a:ext cx="3674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s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015346" y="4740284"/>
            <a:ext cx="147843" cy="356722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814399" y="5348785"/>
            <a:ext cx="7802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.  .  .  .  .  .  .  .  .  .  .  .  .  .  .  . 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6164295" y="5522240"/>
            <a:ext cx="92580" cy="29273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4520554" y="166137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27922" y="25516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775346" y="34719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62348" y="42067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192158" y="50257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43814" y="578055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42792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6983"/>
            <a:ext cx="7772400" cy="1143000"/>
          </a:xfrm>
        </p:spPr>
        <p:txBody>
          <a:bodyPr/>
          <a:lstStyle/>
          <a:p>
            <a:r>
              <a:rPr lang="en-US" dirty="0"/>
              <a:t>s  |=  AG 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4191000" y="182880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95600" y="266474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23122" y="2711235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76262" y="2782529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33600" y="350520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250318" y="350520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755183" y="441508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219200" y="510088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010789" y="5097006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202983" y="441508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667000" y="510088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428080" y="5096361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858000" y="366212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393983" y="456748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858000" y="525328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772400" y="525780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451644" y="3512323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876800" y="433888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791200" y="434340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876800" y="510088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937142" y="514124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9" name="Straight Arrow Connector 28"/>
          <p:cNvCxnSpPr>
            <a:stCxn id="6" idx="3"/>
            <a:endCxn id="8" idx="7"/>
          </p:cNvCxnSpPr>
          <p:nvPr/>
        </p:nvCxnSpPr>
        <p:spPr bwMode="auto">
          <a:xfrm flipH="1">
            <a:off x="3155763" y="2154004"/>
            <a:ext cx="1079874" cy="566532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3"/>
          </p:cNvCxnSpPr>
          <p:nvPr/>
        </p:nvCxnSpPr>
        <p:spPr bwMode="auto">
          <a:xfrm flipH="1">
            <a:off x="2398328" y="2989944"/>
            <a:ext cx="541909" cy="57996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endCxn id="14" idx="0"/>
          </p:cNvCxnSpPr>
          <p:nvPr/>
        </p:nvCxnSpPr>
        <p:spPr bwMode="auto">
          <a:xfrm flipH="1">
            <a:off x="1907583" y="3836311"/>
            <a:ext cx="291433" cy="57876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endCxn id="15" idx="7"/>
          </p:cNvCxnSpPr>
          <p:nvPr/>
        </p:nvCxnSpPr>
        <p:spPr bwMode="auto">
          <a:xfrm flipH="1">
            <a:off x="1479363" y="4751596"/>
            <a:ext cx="336071" cy="405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2893918" y="4736160"/>
            <a:ext cx="336071" cy="405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>
            <a:off x="7131334" y="4882103"/>
            <a:ext cx="336071" cy="405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endCxn id="25" idx="7"/>
          </p:cNvCxnSpPr>
          <p:nvPr/>
        </p:nvCxnSpPr>
        <p:spPr bwMode="auto">
          <a:xfrm flipH="1">
            <a:off x="5136963" y="3864380"/>
            <a:ext cx="380709" cy="530296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endCxn id="24" idx="7"/>
          </p:cNvCxnSpPr>
          <p:nvPr/>
        </p:nvCxnSpPr>
        <p:spPr bwMode="auto">
          <a:xfrm flipH="1">
            <a:off x="5711807" y="3057358"/>
            <a:ext cx="441273" cy="51076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>
            <a:stCxn id="10" idx="5"/>
          </p:cNvCxnSpPr>
          <p:nvPr/>
        </p:nvCxnSpPr>
        <p:spPr bwMode="auto">
          <a:xfrm>
            <a:off x="6383285" y="3036439"/>
            <a:ext cx="563535" cy="63875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>
            <a:stCxn id="20" idx="5"/>
          </p:cNvCxnSpPr>
          <p:nvPr/>
        </p:nvCxnSpPr>
        <p:spPr bwMode="auto">
          <a:xfrm>
            <a:off x="7118163" y="3987324"/>
            <a:ext cx="426263" cy="58403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>
            <a:endCxn id="23" idx="1"/>
          </p:cNvCxnSpPr>
          <p:nvPr/>
        </p:nvCxnSpPr>
        <p:spPr bwMode="auto">
          <a:xfrm>
            <a:off x="7606832" y="4938209"/>
            <a:ext cx="210205" cy="37538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>
            <a:stCxn id="6" idx="5"/>
            <a:endCxn id="10" idx="2"/>
          </p:cNvCxnSpPr>
          <p:nvPr/>
        </p:nvCxnSpPr>
        <p:spPr bwMode="auto">
          <a:xfrm>
            <a:off x="4451163" y="2154004"/>
            <a:ext cx="1671959" cy="74773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>
            <a:stCxn id="6" idx="4"/>
            <a:endCxn id="11" idx="0"/>
          </p:cNvCxnSpPr>
          <p:nvPr/>
        </p:nvCxnSpPr>
        <p:spPr bwMode="auto">
          <a:xfrm flipH="1">
            <a:off x="4328662" y="2209800"/>
            <a:ext cx="14738" cy="57272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1" idx="4"/>
          </p:cNvCxnSpPr>
          <p:nvPr/>
        </p:nvCxnSpPr>
        <p:spPr bwMode="auto">
          <a:xfrm flipH="1">
            <a:off x="4307868" y="3163529"/>
            <a:ext cx="20794" cy="47808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187549" y="3633626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165865" y="4290900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177553" y="5084643"/>
            <a:ext cx="304800" cy="381000"/>
          </a:xfrm>
          <a:prstGeom prst="ellipse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3" name="Straight Arrow Connector 62"/>
          <p:cNvCxnSpPr>
            <a:endCxn id="61" idx="0"/>
          </p:cNvCxnSpPr>
          <p:nvPr/>
        </p:nvCxnSpPr>
        <p:spPr bwMode="auto">
          <a:xfrm flipH="1">
            <a:off x="4318265" y="3994502"/>
            <a:ext cx="17766" cy="29639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endCxn id="62" idx="0"/>
          </p:cNvCxnSpPr>
          <p:nvPr/>
        </p:nvCxnSpPr>
        <p:spPr bwMode="auto">
          <a:xfrm>
            <a:off x="4325634" y="4671900"/>
            <a:ext cx="4319" cy="41274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stCxn id="8" idx="5"/>
            <a:endCxn id="13" idx="0"/>
          </p:cNvCxnSpPr>
          <p:nvPr/>
        </p:nvCxnSpPr>
        <p:spPr bwMode="auto">
          <a:xfrm>
            <a:off x="3155763" y="2989944"/>
            <a:ext cx="246955" cy="515256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H="1">
            <a:off x="3362774" y="3919432"/>
            <a:ext cx="20794" cy="47808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3411234" y="4780967"/>
            <a:ext cx="210205" cy="37538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>
            <a:endCxn id="26" idx="0"/>
          </p:cNvCxnSpPr>
          <p:nvPr/>
        </p:nvCxnSpPr>
        <p:spPr bwMode="auto">
          <a:xfrm>
            <a:off x="5739396" y="3824126"/>
            <a:ext cx="204204" cy="519274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/>
          <p:cNvCxnSpPr>
            <a:endCxn id="28" idx="0"/>
          </p:cNvCxnSpPr>
          <p:nvPr/>
        </p:nvCxnSpPr>
        <p:spPr bwMode="auto">
          <a:xfrm>
            <a:off x="5986493" y="4751596"/>
            <a:ext cx="103049" cy="389644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/>
          <p:cNvCxnSpPr>
            <a:stCxn id="25" idx="4"/>
            <a:endCxn id="27" idx="0"/>
          </p:cNvCxnSpPr>
          <p:nvPr/>
        </p:nvCxnSpPr>
        <p:spPr bwMode="auto">
          <a:xfrm>
            <a:off x="5029200" y="4719880"/>
            <a:ext cx="0" cy="38100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4531764" y="1426515"/>
            <a:ext cx="3674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s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015346" y="4740284"/>
            <a:ext cx="147843" cy="356722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814399" y="5402191"/>
            <a:ext cx="7802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.  .  .  .  .  .  .  .  .  .  .  .  .  .  .  .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55588" y="15064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76129" y="24804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867173" y="327570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38858" y="41097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33655" y="496866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70506" y="50269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19448" y="50172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31051" y="503969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802684" y="50304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82804" y="50202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72693" y="50400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485290" y="516962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04281" y="518170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45857" y="43193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67879" y="434065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135262" y="433888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00327" y="42528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883911" y="42418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934438" y="330417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466051" y="33865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756444" y="34129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181641" y="34027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850695" y="234043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383701" y="240850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650917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3" y="1798320"/>
            <a:ext cx="7613154" cy="4267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6096000" y="5334000"/>
            <a:ext cx="990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8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3025"/>
            <a:ext cx="7772400" cy="1447800"/>
          </a:xfrm>
        </p:spPr>
        <p:txBody>
          <a:bodyPr/>
          <a:lstStyle/>
          <a:p>
            <a:r>
              <a:rPr lang="en-US" dirty="0"/>
              <a:t>Finite State Models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1100" y="2626988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sz="2800" dirty="0">
                <a:solidFill>
                  <a:srgbClr val="FFFF00"/>
                </a:solidFill>
              </a:rPr>
              <a:t>Hardware</a:t>
            </a:r>
            <a:r>
              <a:rPr lang="en-US" sz="2800" dirty="0"/>
              <a:t> Systems</a:t>
            </a:r>
          </a:p>
          <a:p>
            <a:pPr marL="457200" indent="-457200" algn="l">
              <a:buFontTx/>
              <a:buChar char="-"/>
            </a:pPr>
            <a:r>
              <a:rPr lang="en-US" sz="2800" dirty="0">
                <a:solidFill>
                  <a:srgbClr val="FFFF00"/>
                </a:solidFill>
              </a:rPr>
              <a:t>Controllers</a:t>
            </a:r>
            <a:r>
              <a:rPr lang="en-US" sz="2800" dirty="0"/>
              <a:t> in Embedded Systems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3883696"/>
            <a:ext cx="774026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</a:rPr>
              <a:t>Programs</a:t>
            </a:r>
            <a:r>
              <a:rPr lang="en-US" sz="2800" dirty="0"/>
              <a:t>, conceptually, are </a:t>
            </a:r>
            <a:r>
              <a:rPr lang="en-US" sz="2800" dirty="0">
                <a:solidFill>
                  <a:srgbClr val="FFFF00"/>
                </a:solidFill>
              </a:rPr>
              <a:t>not finite state</a:t>
            </a:r>
            <a:r>
              <a:rPr lang="en-US" sz="2800" dirty="0"/>
              <a:t>:</a:t>
            </a:r>
          </a:p>
          <a:p>
            <a:pPr algn="l"/>
            <a:endParaRPr lang="en-US" sz="2800" dirty="0"/>
          </a:p>
          <a:p>
            <a:pPr algn="l"/>
            <a:r>
              <a:rPr lang="en-US" sz="2400" dirty="0"/>
              <a:t>    -  an integer variable can take an unbounded</a:t>
            </a:r>
          </a:p>
          <a:p>
            <a:pPr algn="l"/>
            <a:r>
              <a:rPr lang="en-US" sz="2400" dirty="0"/>
              <a:t>       number of values</a:t>
            </a:r>
          </a:p>
          <a:p>
            <a:pPr algn="l"/>
            <a:r>
              <a:rPr lang="en-US" sz="2400" dirty="0"/>
              <a:t>    -  but we can abstract them in many cases, although</a:t>
            </a:r>
          </a:p>
          <a:p>
            <a:pPr algn="l"/>
            <a:r>
              <a:rPr lang="en-US" sz="2400" dirty="0"/>
              <a:t>       state space can be very large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BC6EA1-D379-4EC2-B362-2C650A4B9027}"/>
              </a:ext>
            </a:extLst>
          </p:cNvPr>
          <p:cNvSpPr/>
          <p:nvPr/>
        </p:nvSpPr>
        <p:spPr>
          <a:xfrm>
            <a:off x="609600" y="1506974"/>
            <a:ext cx="8201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/>
              <a:t>Initial focus of model checking was on systems</a:t>
            </a:r>
          </a:p>
          <a:p>
            <a:pPr algn="l"/>
            <a:r>
              <a:rPr lang="en-US" sz="2800" dirty="0"/>
              <a:t>amenable to </a:t>
            </a:r>
            <a:r>
              <a:rPr lang="en-US" sz="2800" dirty="0">
                <a:solidFill>
                  <a:srgbClr val="FFFF00"/>
                </a:solidFill>
              </a:rPr>
              <a:t>finite-state models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45991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(cont’d)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830059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1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0812"/>
            <a:ext cx="7772400" cy="1143000"/>
          </a:xfrm>
        </p:spPr>
        <p:txBody>
          <a:bodyPr/>
          <a:lstStyle/>
          <a:p>
            <a:pPr algn="l"/>
            <a:r>
              <a:rPr lang="en-US" dirty="0"/>
              <a:t>Relating A and E Formulae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76600" y="6198031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23101" y="1730276"/>
            <a:ext cx="4087979" cy="646331"/>
          </a:xfrm>
          <a:prstGeom prst="rect">
            <a:avLst/>
          </a:prstGeom>
          <a:noFill/>
          <a:ln>
            <a:solidFill>
              <a:srgbClr val="69D8F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3600" dirty="0"/>
              <a:t>AF p   =  ¬ EG ¬p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3101" y="2700636"/>
            <a:ext cx="4087979" cy="646331"/>
          </a:xfrm>
          <a:prstGeom prst="rect">
            <a:avLst/>
          </a:prstGeom>
          <a:noFill/>
          <a:ln>
            <a:solidFill>
              <a:srgbClr val="69D8F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3600" dirty="0"/>
              <a:t>AG p   =  ¬ EF ¬p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350" y="3657600"/>
            <a:ext cx="85329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These equivalences can be easily understood in terms of </a:t>
            </a:r>
          </a:p>
          <a:p>
            <a:pPr algn="l"/>
            <a:r>
              <a:rPr lang="en-US" sz="2400" dirty="0"/>
              <a:t>the computation tree.  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>
                <a:solidFill>
                  <a:srgbClr val="FFFF00"/>
                </a:solidFill>
              </a:rPr>
              <a:t>During model-checking, we will see that AF and AG formulae 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</a:rPr>
              <a:t>will be implemented in term of EG and EF (respectively), 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</a:rPr>
              <a:t>thanks to the equivalences.</a:t>
            </a:r>
          </a:p>
        </p:txBody>
      </p:sp>
    </p:spTree>
    <p:extLst>
      <p:ext uri="{BB962C8B-B14F-4D97-AF65-F5344CB8AC3E}">
        <p14:creationId xmlns:p14="http://schemas.microsoft.com/office/powerpoint/2010/main" val="3055403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586" y="381000"/>
            <a:ext cx="7772400" cy="1143000"/>
          </a:xfrm>
        </p:spPr>
        <p:txBody>
          <a:bodyPr/>
          <a:lstStyle/>
          <a:p>
            <a:r>
              <a:rPr lang="en-US" dirty="0"/>
              <a:t>Checking EF and EG Formulae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705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19800" y="6781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29000" y="6781800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2956" y="1638658"/>
            <a:ext cx="7976244" cy="4832092"/>
          </a:xfrm>
          <a:prstGeom prst="rect">
            <a:avLst/>
          </a:prstGeom>
          <a:noFill/>
          <a:ln>
            <a:solidFill>
              <a:srgbClr val="69D8FF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sz="2800" dirty="0"/>
              <a:t>For </a:t>
            </a:r>
            <a:r>
              <a:rPr lang="en-US" sz="2800" dirty="0">
                <a:solidFill>
                  <a:srgbClr val="99FF66"/>
                </a:solidFill>
              </a:rPr>
              <a:t>s |= EF p</a:t>
            </a:r>
            <a:r>
              <a:rPr lang="en-US" sz="2800" dirty="0"/>
              <a:t>, perform a depth-first search</a:t>
            </a:r>
          </a:p>
          <a:p>
            <a:pPr algn="l"/>
            <a:r>
              <a:rPr lang="en-US" sz="2800" dirty="0"/>
              <a:t>    from the state </a:t>
            </a:r>
            <a:r>
              <a:rPr lang="en-US" sz="2800" dirty="0">
                <a:solidFill>
                  <a:srgbClr val="99FF66"/>
                </a:solidFill>
              </a:rPr>
              <a:t>s</a:t>
            </a:r>
            <a:r>
              <a:rPr lang="en-US" sz="2800" dirty="0"/>
              <a:t> until you find a state</a:t>
            </a:r>
          </a:p>
          <a:p>
            <a:pPr algn="l"/>
            <a:r>
              <a:rPr lang="en-US" sz="2800" dirty="0"/>
              <a:t>    where property </a:t>
            </a:r>
            <a:r>
              <a:rPr lang="en-US" sz="2800" dirty="0">
                <a:solidFill>
                  <a:srgbClr val="99FF66"/>
                </a:solidFill>
              </a:rPr>
              <a:t>p</a:t>
            </a:r>
            <a:r>
              <a:rPr lang="en-US" sz="2800" dirty="0"/>
              <a:t> is true.</a:t>
            </a:r>
          </a:p>
          <a:p>
            <a:pPr algn="l"/>
            <a:endParaRPr lang="en-US" sz="2800" dirty="0"/>
          </a:p>
          <a:p>
            <a:pPr marL="457200" indent="-457200" algn="l">
              <a:buFontTx/>
              <a:buChar char="-"/>
            </a:pPr>
            <a:r>
              <a:rPr lang="en-US" sz="2800" dirty="0"/>
              <a:t>For </a:t>
            </a:r>
            <a:r>
              <a:rPr lang="en-US" sz="2800" dirty="0">
                <a:solidFill>
                  <a:srgbClr val="99FF66"/>
                </a:solidFill>
              </a:rPr>
              <a:t>s |= EG p</a:t>
            </a:r>
            <a:r>
              <a:rPr lang="en-US" sz="2800" dirty="0"/>
              <a:t>, find a path from </a:t>
            </a:r>
            <a:r>
              <a:rPr lang="en-US" sz="2800" dirty="0">
                <a:solidFill>
                  <a:srgbClr val="99FF66"/>
                </a:solidFill>
              </a:rPr>
              <a:t>s</a:t>
            </a:r>
            <a:r>
              <a:rPr lang="en-US" sz="2800" dirty="0"/>
              <a:t> leading</a:t>
            </a:r>
          </a:p>
          <a:p>
            <a:pPr algn="l"/>
            <a:r>
              <a:rPr lang="en-US" sz="2800" dirty="0"/>
              <a:t>    to a state s’ that is part of a cycle and</a:t>
            </a:r>
          </a:p>
          <a:p>
            <a:pPr algn="l"/>
            <a:r>
              <a:rPr lang="en-US" sz="2800" dirty="0">
                <a:solidFill>
                  <a:srgbClr val="99FF66"/>
                </a:solidFill>
              </a:rPr>
              <a:t>    p </a:t>
            </a:r>
            <a:r>
              <a:rPr lang="en-US" sz="2800" dirty="0"/>
              <a:t>is true globally on this path including</a:t>
            </a:r>
          </a:p>
          <a:p>
            <a:pPr algn="l"/>
            <a:r>
              <a:rPr lang="en-US" sz="2800" dirty="0"/>
              <a:t>    the cycle.</a:t>
            </a:r>
          </a:p>
          <a:p>
            <a:pPr algn="l"/>
            <a:endParaRPr lang="en-US" sz="2800" dirty="0"/>
          </a:p>
          <a:p>
            <a:pPr marL="457200" indent="-457200" algn="l">
              <a:buFontTx/>
              <a:buChar char="-"/>
            </a:pPr>
            <a:r>
              <a:rPr lang="en-US" sz="2800" dirty="0"/>
              <a:t>Break complex formula into parts.  More later</a:t>
            </a:r>
          </a:p>
          <a:p>
            <a:pPr algn="l"/>
            <a:r>
              <a:rPr lang="en-US" sz="2800" dirty="0"/>
              <a:t>    on a systematic approach …</a:t>
            </a:r>
          </a:p>
        </p:txBody>
      </p:sp>
    </p:spTree>
    <p:extLst>
      <p:ext uri="{BB962C8B-B14F-4D97-AF65-F5344CB8AC3E}">
        <p14:creationId xmlns:p14="http://schemas.microsoft.com/office/powerpoint/2010/main" val="3849927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1500" y="6483096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49619" y="6489192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Jayaraman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9939" y="6560280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89274" y="1309673"/>
            <a:ext cx="963726" cy="914400"/>
            <a:chOff x="4032504" y="1752600"/>
            <a:chExt cx="963726" cy="914400"/>
          </a:xfrm>
        </p:grpSpPr>
        <p:sp>
          <p:nvSpPr>
            <p:cNvPr id="6" name="Oval 5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32504" y="2009745"/>
              <a:ext cx="9637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N2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2096" y="2667000"/>
            <a:ext cx="946408" cy="914400"/>
            <a:chOff x="4038600" y="1752600"/>
            <a:chExt cx="946408" cy="914400"/>
          </a:xfrm>
        </p:grpSpPr>
        <p:sp>
          <p:nvSpPr>
            <p:cNvPr id="10" name="Oval 9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43725" y="200974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T1, N2</a:t>
              </a:r>
            </a:p>
          </p:txBody>
        </p:sp>
      </p:grpSp>
      <p:cxnSp>
        <p:nvCxnSpPr>
          <p:cNvPr id="13" name="Straight Arrow Connector 12"/>
          <p:cNvCxnSpPr>
            <a:stCxn id="6" idx="3"/>
            <a:endCxn id="10" idx="7"/>
          </p:cNvCxnSpPr>
          <p:nvPr/>
        </p:nvCxnSpPr>
        <p:spPr bwMode="auto">
          <a:xfrm flipH="1">
            <a:off x="3072585" y="2090162"/>
            <a:ext cx="1056696" cy="71074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609600" y="4082038"/>
            <a:ext cx="948813" cy="914400"/>
            <a:chOff x="4038600" y="1752600"/>
            <a:chExt cx="948813" cy="914400"/>
          </a:xfrm>
        </p:grpSpPr>
        <p:sp>
          <p:nvSpPr>
            <p:cNvPr id="15" name="Oval 14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41320" y="2009745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C1, N2</a:t>
              </a:r>
            </a:p>
          </p:txBody>
        </p:sp>
      </p:grpSp>
      <p:cxnSp>
        <p:nvCxnSpPr>
          <p:cNvPr id="17" name="Straight Arrow Connector 16"/>
          <p:cNvCxnSpPr>
            <a:endCxn id="15" idx="7"/>
          </p:cNvCxnSpPr>
          <p:nvPr/>
        </p:nvCxnSpPr>
        <p:spPr bwMode="auto">
          <a:xfrm flipH="1">
            <a:off x="1390089" y="3505200"/>
            <a:ext cx="1056696" cy="71074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Freeform 17"/>
          <p:cNvSpPr/>
          <p:nvPr/>
        </p:nvSpPr>
        <p:spPr bwMode="auto">
          <a:xfrm>
            <a:off x="152400" y="1465341"/>
            <a:ext cx="3907536" cy="2714983"/>
          </a:xfrm>
          <a:custGeom>
            <a:avLst/>
            <a:gdLst>
              <a:gd name="connsiteX0" fmla="*/ 659553 w 4085505"/>
              <a:gd name="connsiteY0" fmla="*/ 3277347 h 3277824"/>
              <a:gd name="connsiteX1" fmla="*/ 184065 w 4085505"/>
              <a:gd name="connsiteY1" fmla="*/ 2789667 h 3277824"/>
              <a:gd name="connsiteX2" fmla="*/ 3366177 w 4085505"/>
              <a:gd name="connsiteY2" fmla="*/ 314691 h 3277824"/>
              <a:gd name="connsiteX3" fmla="*/ 4085505 w 4085505"/>
              <a:gd name="connsiteY3" fmla="*/ 34275 h 3277824"/>
              <a:gd name="connsiteX4" fmla="*/ 4085505 w 4085505"/>
              <a:gd name="connsiteY4" fmla="*/ 34275 h 327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5505" h="3277824">
                <a:moveTo>
                  <a:pt x="659553" y="3277347"/>
                </a:moveTo>
                <a:cubicBezTo>
                  <a:pt x="196257" y="3280395"/>
                  <a:pt x="-267039" y="3283443"/>
                  <a:pt x="184065" y="2789667"/>
                </a:cubicBezTo>
                <a:cubicBezTo>
                  <a:pt x="635169" y="2295891"/>
                  <a:pt x="2715937" y="773923"/>
                  <a:pt x="3366177" y="314691"/>
                </a:cubicBezTo>
                <a:cubicBezTo>
                  <a:pt x="4016417" y="-144541"/>
                  <a:pt x="4085505" y="34275"/>
                  <a:pt x="4085505" y="34275"/>
                </a:cubicBezTo>
                <a:lnTo>
                  <a:pt x="4085505" y="34275"/>
                </a:ln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0" name="Straight Arrow Connector 19"/>
          <p:cNvCxnSpPr>
            <a:stCxn id="6" idx="5"/>
          </p:cNvCxnSpPr>
          <p:nvPr/>
        </p:nvCxnSpPr>
        <p:spPr bwMode="auto">
          <a:xfrm>
            <a:off x="4775859" y="2090162"/>
            <a:ext cx="1015341" cy="83398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553507" y="2864636"/>
            <a:ext cx="946407" cy="914400"/>
            <a:chOff x="4038600" y="1752600"/>
            <a:chExt cx="946407" cy="914400"/>
          </a:xfrm>
        </p:grpSpPr>
        <p:sp>
          <p:nvSpPr>
            <p:cNvPr id="22" name="Oval 21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43724" y="200974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T2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 bwMode="auto">
          <a:xfrm>
            <a:off x="6400800" y="3581400"/>
            <a:ext cx="1015341" cy="83398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7178446" y="4378405"/>
            <a:ext cx="948813" cy="914400"/>
            <a:chOff x="4038600" y="1752600"/>
            <a:chExt cx="948813" cy="914400"/>
          </a:xfrm>
        </p:grpSpPr>
        <p:sp>
          <p:nvSpPr>
            <p:cNvPr id="26" name="Oval 25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41320" y="2009745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C2</a:t>
              </a:r>
            </a:p>
          </p:txBody>
        </p:sp>
      </p:grpSp>
      <p:sp>
        <p:nvSpPr>
          <p:cNvPr id="29" name="Freeform 28"/>
          <p:cNvSpPr/>
          <p:nvPr/>
        </p:nvSpPr>
        <p:spPr bwMode="auto">
          <a:xfrm>
            <a:off x="4754880" y="1274100"/>
            <a:ext cx="3982643" cy="3561505"/>
          </a:xfrm>
          <a:custGeom>
            <a:avLst/>
            <a:gdLst>
              <a:gd name="connsiteX0" fmla="*/ 3316224 w 3982643"/>
              <a:gd name="connsiteY0" fmla="*/ 3371052 h 3561505"/>
              <a:gd name="connsiteX1" fmla="*/ 3816096 w 3982643"/>
              <a:gd name="connsiteY1" fmla="*/ 3236940 h 3561505"/>
              <a:gd name="connsiteX2" fmla="*/ 780288 w 3982643"/>
              <a:gd name="connsiteY2" fmla="*/ 359628 h 3561505"/>
              <a:gd name="connsiteX3" fmla="*/ 0 w 3982643"/>
              <a:gd name="connsiteY3" fmla="*/ 140172 h 356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643" h="3561505">
                <a:moveTo>
                  <a:pt x="3316224" y="3371052"/>
                </a:moveTo>
                <a:cubicBezTo>
                  <a:pt x="3777488" y="3554948"/>
                  <a:pt x="4238752" y="3738844"/>
                  <a:pt x="3816096" y="3236940"/>
                </a:cubicBezTo>
                <a:cubicBezTo>
                  <a:pt x="3393440" y="2735036"/>
                  <a:pt x="1416304" y="875756"/>
                  <a:pt x="780288" y="359628"/>
                </a:cubicBezTo>
                <a:cubicBezTo>
                  <a:pt x="144272" y="-156500"/>
                  <a:pt x="72136" y="-8164"/>
                  <a:pt x="0" y="140172"/>
                </a:cubicBez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947568" y="4250615"/>
            <a:ext cx="935187" cy="914400"/>
            <a:chOff x="4038600" y="1752600"/>
            <a:chExt cx="935187" cy="914400"/>
          </a:xfrm>
        </p:grpSpPr>
        <p:sp>
          <p:nvSpPr>
            <p:cNvPr id="32" name="Oval 31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54946" y="2009745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T1, T2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45597" y="5671129"/>
            <a:ext cx="937592" cy="914400"/>
            <a:chOff x="4038600" y="1752600"/>
            <a:chExt cx="937592" cy="914400"/>
          </a:xfrm>
        </p:grpSpPr>
        <p:sp>
          <p:nvSpPr>
            <p:cNvPr id="35" name="Oval 34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52541" y="2009745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C1, T2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15193" y="5772710"/>
            <a:ext cx="937593" cy="914400"/>
            <a:chOff x="4038600" y="1752600"/>
            <a:chExt cx="937593" cy="914400"/>
          </a:xfrm>
        </p:grpSpPr>
        <p:sp>
          <p:nvSpPr>
            <p:cNvPr id="38" name="Oval 37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52542" y="2009745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T1, C2</a:t>
              </a:r>
            </a:p>
          </p:txBody>
        </p:sp>
      </p:grpSp>
      <p:cxnSp>
        <p:nvCxnSpPr>
          <p:cNvPr id="41" name="Straight Arrow Connector 40"/>
          <p:cNvCxnSpPr>
            <a:stCxn id="10" idx="5"/>
            <a:endCxn id="32" idx="1"/>
          </p:cNvCxnSpPr>
          <p:nvPr/>
        </p:nvCxnSpPr>
        <p:spPr bwMode="auto">
          <a:xfrm>
            <a:off x="3072585" y="3447489"/>
            <a:ext cx="1008894" cy="93703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1256757" y="4953640"/>
            <a:ext cx="1008894" cy="93703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01036" y="4991237"/>
            <a:ext cx="1008894" cy="93703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22" idx="3"/>
            <a:endCxn id="32" idx="7"/>
          </p:cNvCxnSpPr>
          <p:nvPr/>
        </p:nvCxnSpPr>
        <p:spPr bwMode="auto">
          <a:xfrm flipH="1">
            <a:off x="4728057" y="3645125"/>
            <a:ext cx="959361" cy="73940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3064710" y="5052459"/>
            <a:ext cx="959361" cy="73940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6579267" y="5301428"/>
            <a:ext cx="959361" cy="73940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Freeform 51"/>
          <p:cNvSpPr/>
          <p:nvPr/>
        </p:nvSpPr>
        <p:spPr bwMode="auto">
          <a:xfrm>
            <a:off x="3025642" y="3779520"/>
            <a:ext cx="3176727" cy="2897797"/>
          </a:xfrm>
          <a:custGeom>
            <a:avLst/>
            <a:gdLst>
              <a:gd name="connsiteX0" fmla="*/ 46742 w 3176727"/>
              <a:gd name="connsiteY0" fmla="*/ 2670048 h 2897797"/>
              <a:gd name="connsiteX1" fmla="*/ 375926 w 3176727"/>
              <a:gd name="connsiteY1" fmla="*/ 2694432 h 2897797"/>
              <a:gd name="connsiteX2" fmla="*/ 2814326 w 3176727"/>
              <a:gd name="connsiteY2" fmla="*/ 499872 h 2897797"/>
              <a:gd name="connsiteX3" fmla="*/ 3119126 w 3176727"/>
              <a:gd name="connsiteY3" fmla="*/ 0 h 289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6727" h="2897797">
                <a:moveTo>
                  <a:pt x="46742" y="2670048"/>
                </a:moveTo>
                <a:cubicBezTo>
                  <a:pt x="-19298" y="2863088"/>
                  <a:pt x="-85338" y="3056128"/>
                  <a:pt x="375926" y="2694432"/>
                </a:cubicBezTo>
                <a:cubicBezTo>
                  <a:pt x="837190" y="2332736"/>
                  <a:pt x="2357126" y="948944"/>
                  <a:pt x="2814326" y="499872"/>
                </a:cubicBezTo>
                <a:cubicBezTo>
                  <a:pt x="3271526" y="50800"/>
                  <a:pt x="3195326" y="25400"/>
                  <a:pt x="3119126" y="0"/>
                </a:cubicBez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2538169" y="3505359"/>
            <a:ext cx="3285059" cy="3299026"/>
          </a:xfrm>
          <a:custGeom>
            <a:avLst/>
            <a:gdLst>
              <a:gd name="connsiteX0" fmla="*/ 3216455 w 3285059"/>
              <a:gd name="connsiteY0" fmla="*/ 2944209 h 3299026"/>
              <a:gd name="connsiteX1" fmla="*/ 2911655 w 3285059"/>
              <a:gd name="connsiteY1" fmla="*/ 3102705 h 3299026"/>
              <a:gd name="connsiteX2" fmla="*/ 339143 w 3285059"/>
              <a:gd name="connsiteY2" fmla="*/ 578961 h 3299026"/>
              <a:gd name="connsiteX3" fmla="*/ 22151 w 3285059"/>
              <a:gd name="connsiteY3" fmla="*/ 30321 h 3299026"/>
              <a:gd name="connsiteX4" fmla="*/ 34343 w 3285059"/>
              <a:gd name="connsiteY4" fmla="*/ 66897 h 3299026"/>
              <a:gd name="connsiteX5" fmla="*/ 95303 w 3285059"/>
              <a:gd name="connsiteY5" fmla="*/ 30321 h 3299026"/>
              <a:gd name="connsiteX6" fmla="*/ 95303 w 3285059"/>
              <a:gd name="connsiteY6" fmla="*/ 30321 h 329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5059" h="3299026">
                <a:moveTo>
                  <a:pt x="3216455" y="2944209"/>
                </a:moveTo>
                <a:cubicBezTo>
                  <a:pt x="3303831" y="3220561"/>
                  <a:pt x="3391207" y="3496913"/>
                  <a:pt x="2911655" y="3102705"/>
                </a:cubicBezTo>
                <a:cubicBezTo>
                  <a:pt x="2432103" y="2708497"/>
                  <a:pt x="820727" y="1091025"/>
                  <a:pt x="339143" y="578961"/>
                </a:cubicBezTo>
                <a:cubicBezTo>
                  <a:pt x="-142441" y="66897"/>
                  <a:pt x="72951" y="115665"/>
                  <a:pt x="22151" y="30321"/>
                </a:cubicBezTo>
                <a:cubicBezTo>
                  <a:pt x="-28649" y="-55023"/>
                  <a:pt x="22151" y="66897"/>
                  <a:pt x="34343" y="66897"/>
                </a:cubicBezTo>
                <a:cubicBezTo>
                  <a:pt x="46535" y="66897"/>
                  <a:pt x="95303" y="30321"/>
                  <a:pt x="95303" y="30321"/>
                </a:cubicBezTo>
                <a:lnTo>
                  <a:pt x="95303" y="30321"/>
                </a:ln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00292" y="47303"/>
            <a:ext cx="8218955" cy="1143000"/>
          </a:xfrm>
        </p:spPr>
        <p:txBody>
          <a:bodyPr/>
          <a:lstStyle/>
          <a:p>
            <a:r>
              <a:rPr lang="en-US" dirty="0"/>
              <a:t> s  |=  AF C1  </a:t>
            </a:r>
            <a:r>
              <a:rPr lang="en-US" dirty="0">
                <a:solidFill>
                  <a:srgbClr val="FF3300"/>
                </a:solidFill>
              </a:rPr>
              <a:t>?</a:t>
            </a:r>
            <a:r>
              <a:rPr lang="en-US" dirty="0"/>
              <a:t> 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10779" y="2095769"/>
            <a:ext cx="5517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3600" dirty="0">
                <a:solidFill>
                  <a:srgbClr val="FFFF00"/>
                </a:solidFill>
              </a:rPr>
              <a:t>s</a:t>
            </a:r>
            <a:r>
              <a:rPr lang="en-US" dirty="0"/>
              <a:t> </a:t>
            </a:r>
          </a:p>
        </p:txBody>
      </p:sp>
      <p:grpSp>
        <p:nvGrpSpPr>
          <p:cNvPr id="51" name="Group 50"/>
          <p:cNvGrpSpPr/>
          <p:nvPr/>
        </p:nvGrpSpPr>
        <p:grpSpPr>
          <a:xfrm rot="-300000">
            <a:off x="5117107" y="377370"/>
            <a:ext cx="3607867" cy="5807567"/>
            <a:chOff x="4073559" y="684133"/>
            <a:chExt cx="1247854" cy="7236725"/>
          </a:xfrm>
        </p:grpSpPr>
        <p:sp>
          <p:nvSpPr>
            <p:cNvPr id="53" name="Oval 52"/>
            <p:cNvSpPr/>
            <p:nvPr/>
          </p:nvSpPr>
          <p:spPr bwMode="auto">
            <a:xfrm rot="19140000">
              <a:off x="4073559" y="684133"/>
              <a:ext cx="680233" cy="7236725"/>
            </a:xfrm>
            <a:prstGeom prst="ellipse">
              <a:avLst/>
            </a:prstGeom>
            <a:noFill/>
            <a:ln w="28575" cap="flat" cmpd="sng" algn="ctr">
              <a:solidFill>
                <a:srgbClr val="FF33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32268" y="2578459"/>
              <a:ext cx="10891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330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25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1500" y="6483096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14270" y="6482907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Jayaraman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9939" y="6560280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89274" y="1309673"/>
            <a:ext cx="963726" cy="914400"/>
            <a:chOff x="4032504" y="1752600"/>
            <a:chExt cx="963726" cy="914400"/>
          </a:xfrm>
        </p:grpSpPr>
        <p:sp>
          <p:nvSpPr>
            <p:cNvPr id="6" name="Oval 5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32504" y="2009745"/>
              <a:ext cx="9637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N2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2096" y="2667000"/>
            <a:ext cx="946408" cy="914400"/>
            <a:chOff x="4038600" y="1752600"/>
            <a:chExt cx="946408" cy="914400"/>
          </a:xfrm>
        </p:grpSpPr>
        <p:sp>
          <p:nvSpPr>
            <p:cNvPr id="10" name="Oval 9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43725" y="200974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T1, N2</a:t>
              </a:r>
            </a:p>
          </p:txBody>
        </p:sp>
      </p:grpSp>
      <p:cxnSp>
        <p:nvCxnSpPr>
          <p:cNvPr id="13" name="Straight Arrow Connector 12"/>
          <p:cNvCxnSpPr>
            <a:stCxn id="6" idx="3"/>
            <a:endCxn id="10" idx="7"/>
          </p:cNvCxnSpPr>
          <p:nvPr/>
        </p:nvCxnSpPr>
        <p:spPr bwMode="auto">
          <a:xfrm flipH="1">
            <a:off x="3072585" y="2090162"/>
            <a:ext cx="1056696" cy="71074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609600" y="4082038"/>
            <a:ext cx="948813" cy="914400"/>
            <a:chOff x="4038600" y="1752600"/>
            <a:chExt cx="948813" cy="914400"/>
          </a:xfrm>
        </p:grpSpPr>
        <p:sp>
          <p:nvSpPr>
            <p:cNvPr id="15" name="Oval 14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41320" y="2009745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C1, N2</a:t>
              </a:r>
            </a:p>
          </p:txBody>
        </p:sp>
      </p:grpSp>
      <p:cxnSp>
        <p:nvCxnSpPr>
          <p:cNvPr id="17" name="Straight Arrow Connector 16"/>
          <p:cNvCxnSpPr>
            <a:endCxn id="15" idx="7"/>
          </p:cNvCxnSpPr>
          <p:nvPr/>
        </p:nvCxnSpPr>
        <p:spPr bwMode="auto">
          <a:xfrm flipH="1">
            <a:off x="1390089" y="3505200"/>
            <a:ext cx="1056696" cy="71074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Freeform 17"/>
          <p:cNvSpPr/>
          <p:nvPr/>
        </p:nvSpPr>
        <p:spPr bwMode="auto">
          <a:xfrm>
            <a:off x="152400" y="1465341"/>
            <a:ext cx="3907536" cy="2714983"/>
          </a:xfrm>
          <a:custGeom>
            <a:avLst/>
            <a:gdLst>
              <a:gd name="connsiteX0" fmla="*/ 659553 w 4085505"/>
              <a:gd name="connsiteY0" fmla="*/ 3277347 h 3277824"/>
              <a:gd name="connsiteX1" fmla="*/ 184065 w 4085505"/>
              <a:gd name="connsiteY1" fmla="*/ 2789667 h 3277824"/>
              <a:gd name="connsiteX2" fmla="*/ 3366177 w 4085505"/>
              <a:gd name="connsiteY2" fmla="*/ 314691 h 3277824"/>
              <a:gd name="connsiteX3" fmla="*/ 4085505 w 4085505"/>
              <a:gd name="connsiteY3" fmla="*/ 34275 h 3277824"/>
              <a:gd name="connsiteX4" fmla="*/ 4085505 w 4085505"/>
              <a:gd name="connsiteY4" fmla="*/ 34275 h 327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5505" h="3277824">
                <a:moveTo>
                  <a:pt x="659553" y="3277347"/>
                </a:moveTo>
                <a:cubicBezTo>
                  <a:pt x="196257" y="3280395"/>
                  <a:pt x="-267039" y="3283443"/>
                  <a:pt x="184065" y="2789667"/>
                </a:cubicBezTo>
                <a:cubicBezTo>
                  <a:pt x="635169" y="2295891"/>
                  <a:pt x="2715937" y="773923"/>
                  <a:pt x="3366177" y="314691"/>
                </a:cubicBezTo>
                <a:cubicBezTo>
                  <a:pt x="4016417" y="-144541"/>
                  <a:pt x="4085505" y="34275"/>
                  <a:pt x="4085505" y="34275"/>
                </a:cubicBezTo>
                <a:lnTo>
                  <a:pt x="4085505" y="34275"/>
                </a:ln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0" name="Straight Arrow Connector 19"/>
          <p:cNvCxnSpPr>
            <a:stCxn id="6" idx="5"/>
          </p:cNvCxnSpPr>
          <p:nvPr/>
        </p:nvCxnSpPr>
        <p:spPr bwMode="auto">
          <a:xfrm>
            <a:off x="4775859" y="2090162"/>
            <a:ext cx="1015341" cy="83398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553507" y="2864636"/>
            <a:ext cx="946407" cy="914400"/>
            <a:chOff x="4038600" y="1752600"/>
            <a:chExt cx="946407" cy="914400"/>
          </a:xfrm>
        </p:grpSpPr>
        <p:sp>
          <p:nvSpPr>
            <p:cNvPr id="22" name="Oval 21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43724" y="200974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T2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 bwMode="auto">
          <a:xfrm>
            <a:off x="6400800" y="3581400"/>
            <a:ext cx="1015341" cy="83398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7178448" y="4355874"/>
            <a:ext cx="948813" cy="914400"/>
            <a:chOff x="4038600" y="1752600"/>
            <a:chExt cx="948813" cy="914400"/>
          </a:xfrm>
        </p:grpSpPr>
        <p:sp>
          <p:nvSpPr>
            <p:cNvPr id="26" name="Oval 25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41320" y="2009745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C2</a:t>
              </a:r>
            </a:p>
          </p:txBody>
        </p:sp>
      </p:grpSp>
      <p:sp>
        <p:nvSpPr>
          <p:cNvPr id="29" name="Freeform 28"/>
          <p:cNvSpPr/>
          <p:nvPr/>
        </p:nvSpPr>
        <p:spPr bwMode="auto">
          <a:xfrm>
            <a:off x="4754880" y="1274100"/>
            <a:ext cx="3982643" cy="3561505"/>
          </a:xfrm>
          <a:custGeom>
            <a:avLst/>
            <a:gdLst>
              <a:gd name="connsiteX0" fmla="*/ 3316224 w 3982643"/>
              <a:gd name="connsiteY0" fmla="*/ 3371052 h 3561505"/>
              <a:gd name="connsiteX1" fmla="*/ 3816096 w 3982643"/>
              <a:gd name="connsiteY1" fmla="*/ 3236940 h 3561505"/>
              <a:gd name="connsiteX2" fmla="*/ 780288 w 3982643"/>
              <a:gd name="connsiteY2" fmla="*/ 359628 h 3561505"/>
              <a:gd name="connsiteX3" fmla="*/ 0 w 3982643"/>
              <a:gd name="connsiteY3" fmla="*/ 140172 h 356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643" h="3561505">
                <a:moveTo>
                  <a:pt x="3316224" y="3371052"/>
                </a:moveTo>
                <a:cubicBezTo>
                  <a:pt x="3777488" y="3554948"/>
                  <a:pt x="4238752" y="3738844"/>
                  <a:pt x="3816096" y="3236940"/>
                </a:cubicBezTo>
                <a:cubicBezTo>
                  <a:pt x="3393440" y="2735036"/>
                  <a:pt x="1416304" y="875756"/>
                  <a:pt x="780288" y="359628"/>
                </a:cubicBezTo>
                <a:cubicBezTo>
                  <a:pt x="144272" y="-156500"/>
                  <a:pt x="72136" y="-8164"/>
                  <a:pt x="0" y="140172"/>
                </a:cubicBez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947568" y="4250615"/>
            <a:ext cx="935187" cy="914400"/>
            <a:chOff x="4038600" y="1752600"/>
            <a:chExt cx="935187" cy="914400"/>
          </a:xfrm>
        </p:grpSpPr>
        <p:sp>
          <p:nvSpPr>
            <p:cNvPr id="32" name="Oval 31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54946" y="2009745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T1, T2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45597" y="5671129"/>
            <a:ext cx="937592" cy="914400"/>
            <a:chOff x="4038600" y="1752600"/>
            <a:chExt cx="937592" cy="914400"/>
          </a:xfrm>
        </p:grpSpPr>
        <p:sp>
          <p:nvSpPr>
            <p:cNvPr id="35" name="Oval 34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52541" y="2009745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C1, T2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15193" y="5772710"/>
            <a:ext cx="937593" cy="914400"/>
            <a:chOff x="4038600" y="1752600"/>
            <a:chExt cx="937593" cy="914400"/>
          </a:xfrm>
        </p:grpSpPr>
        <p:sp>
          <p:nvSpPr>
            <p:cNvPr id="38" name="Oval 37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52542" y="2009745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T1, C2</a:t>
              </a:r>
            </a:p>
          </p:txBody>
        </p:sp>
      </p:grpSp>
      <p:cxnSp>
        <p:nvCxnSpPr>
          <p:cNvPr id="41" name="Straight Arrow Connector 40"/>
          <p:cNvCxnSpPr>
            <a:stCxn id="10" idx="5"/>
            <a:endCxn id="32" idx="1"/>
          </p:cNvCxnSpPr>
          <p:nvPr/>
        </p:nvCxnSpPr>
        <p:spPr bwMode="auto">
          <a:xfrm>
            <a:off x="3072585" y="3447489"/>
            <a:ext cx="1008894" cy="93703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1256757" y="4953640"/>
            <a:ext cx="1008894" cy="93703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01036" y="4991237"/>
            <a:ext cx="1008894" cy="93703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22" idx="3"/>
            <a:endCxn id="32" idx="7"/>
          </p:cNvCxnSpPr>
          <p:nvPr/>
        </p:nvCxnSpPr>
        <p:spPr bwMode="auto">
          <a:xfrm flipH="1">
            <a:off x="4728057" y="3645125"/>
            <a:ext cx="959361" cy="73940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3064710" y="5052459"/>
            <a:ext cx="959361" cy="73940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6579267" y="5301428"/>
            <a:ext cx="959361" cy="73940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Freeform 51"/>
          <p:cNvSpPr/>
          <p:nvPr/>
        </p:nvSpPr>
        <p:spPr bwMode="auto">
          <a:xfrm>
            <a:off x="3177346" y="3638699"/>
            <a:ext cx="3176727" cy="2897797"/>
          </a:xfrm>
          <a:custGeom>
            <a:avLst/>
            <a:gdLst>
              <a:gd name="connsiteX0" fmla="*/ 46742 w 3176727"/>
              <a:gd name="connsiteY0" fmla="*/ 2670048 h 2897797"/>
              <a:gd name="connsiteX1" fmla="*/ 375926 w 3176727"/>
              <a:gd name="connsiteY1" fmla="*/ 2694432 h 2897797"/>
              <a:gd name="connsiteX2" fmla="*/ 2814326 w 3176727"/>
              <a:gd name="connsiteY2" fmla="*/ 499872 h 2897797"/>
              <a:gd name="connsiteX3" fmla="*/ 3119126 w 3176727"/>
              <a:gd name="connsiteY3" fmla="*/ 0 h 289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6727" h="2897797">
                <a:moveTo>
                  <a:pt x="46742" y="2670048"/>
                </a:moveTo>
                <a:cubicBezTo>
                  <a:pt x="-19298" y="2863088"/>
                  <a:pt x="-85338" y="3056128"/>
                  <a:pt x="375926" y="2694432"/>
                </a:cubicBezTo>
                <a:cubicBezTo>
                  <a:pt x="837190" y="2332736"/>
                  <a:pt x="2357126" y="948944"/>
                  <a:pt x="2814326" y="499872"/>
                </a:cubicBezTo>
                <a:cubicBezTo>
                  <a:pt x="3271526" y="50800"/>
                  <a:pt x="3195326" y="25400"/>
                  <a:pt x="3119126" y="0"/>
                </a:cubicBez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2538169" y="3505359"/>
            <a:ext cx="3285059" cy="3299026"/>
          </a:xfrm>
          <a:custGeom>
            <a:avLst/>
            <a:gdLst>
              <a:gd name="connsiteX0" fmla="*/ 3216455 w 3285059"/>
              <a:gd name="connsiteY0" fmla="*/ 2944209 h 3299026"/>
              <a:gd name="connsiteX1" fmla="*/ 2911655 w 3285059"/>
              <a:gd name="connsiteY1" fmla="*/ 3102705 h 3299026"/>
              <a:gd name="connsiteX2" fmla="*/ 339143 w 3285059"/>
              <a:gd name="connsiteY2" fmla="*/ 578961 h 3299026"/>
              <a:gd name="connsiteX3" fmla="*/ 22151 w 3285059"/>
              <a:gd name="connsiteY3" fmla="*/ 30321 h 3299026"/>
              <a:gd name="connsiteX4" fmla="*/ 34343 w 3285059"/>
              <a:gd name="connsiteY4" fmla="*/ 66897 h 3299026"/>
              <a:gd name="connsiteX5" fmla="*/ 95303 w 3285059"/>
              <a:gd name="connsiteY5" fmla="*/ 30321 h 3299026"/>
              <a:gd name="connsiteX6" fmla="*/ 95303 w 3285059"/>
              <a:gd name="connsiteY6" fmla="*/ 30321 h 329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5059" h="3299026">
                <a:moveTo>
                  <a:pt x="3216455" y="2944209"/>
                </a:moveTo>
                <a:cubicBezTo>
                  <a:pt x="3303831" y="3220561"/>
                  <a:pt x="3391207" y="3496913"/>
                  <a:pt x="2911655" y="3102705"/>
                </a:cubicBezTo>
                <a:cubicBezTo>
                  <a:pt x="2432103" y="2708497"/>
                  <a:pt x="820727" y="1091025"/>
                  <a:pt x="339143" y="578961"/>
                </a:cubicBezTo>
                <a:cubicBezTo>
                  <a:pt x="-142441" y="66897"/>
                  <a:pt x="72951" y="115665"/>
                  <a:pt x="22151" y="30321"/>
                </a:cubicBezTo>
                <a:cubicBezTo>
                  <a:pt x="-28649" y="-55023"/>
                  <a:pt x="22151" y="66897"/>
                  <a:pt x="34343" y="66897"/>
                </a:cubicBezTo>
                <a:cubicBezTo>
                  <a:pt x="46535" y="66897"/>
                  <a:pt x="95303" y="30321"/>
                  <a:pt x="95303" y="30321"/>
                </a:cubicBezTo>
                <a:lnTo>
                  <a:pt x="95303" y="30321"/>
                </a:ln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87960" y="17929"/>
            <a:ext cx="8218955" cy="1143000"/>
          </a:xfrm>
        </p:spPr>
        <p:txBody>
          <a:bodyPr/>
          <a:lstStyle/>
          <a:p>
            <a:r>
              <a:rPr lang="en-US" dirty="0"/>
              <a:t> s  |=  AG [T1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AF C1]? 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24105" y="2048432"/>
            <a:ext cx="5517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3600" dirty="0">
                <a:solidFill>
                  <a:srgbClr val="FFFF00"/>
                </a:solidFill>
              </a:rPr>
              <a:t>s</a:t>
            </a:r>
            <a:r>
              <a:rPr lang="en-US" dirty="0"/>
              <a:t> </a:t>
            </a:r>
          </a:p>
        </p:txBody>
      </p:sp>
      <p:grpSp>
        <p:nvGrpSpPr>
          <p:cNvPr id="12" name="Group 11"/>
          <p:cNvGrpSpPr/>
          <p:nvPr/>
        </p:nvGrpSpPr>
        <p:grpSpPr>
          <a:xfrm rot="-420000">
            <a:off x="3349083" y="1536916"/>
            <a:ext cx="4867752" cy="6004644"/>
            <a:chOff x="3225096" y="1551118"/>
            <a:chExt cx="5547280" cy="6420454"/>
          </a:xfrm>
        </p:grpSpPr>
        <p:sp>
          <p:nvSpPr>
            <p:cNvPr id="28" name="Oval 27"/>
            <p:cNvSpPr/>
            <p:nvPr/>
          </p:nvSpPr>
          <p:spPr bwMode="auto">
            <a:xfrm rot="-2460000">
              <a:off x="3225096" y="1551118"/>
              <a:ext cx="2608757" cy="6420454"/>
            </a:xfrm>
            <a:prstGeom prst="ellipse">
              <a:avLst/>
            </a:prstGeom>
            <a:noFill/>
            <a:ln w="28575" cap="flat" cmpd="sng" algn="ctr">
              <a:solidFill>
                <a:srgbClr val="FF33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6315559" y="2098033"/>
              <a:ext cx="1468610" cy="2814929"/>
            </a:xfrm>
            <a:custGeom>
              <a:avLst/>
              <a:gdLst>
                <a:gd name="connsiteX0" fmla="*/ 1139126 w 1139126"/>
                <a:gd name="connsiteY0" fmla="*/ 0 h 4060556"/>
                <a:gd name="connsiteX1" fmla="*/ 278970 w 1139126"/>
                <a:gd name="connsiteY1" fmla="*/ 1332854 h 4060556"/>
                <a:gd name="connsiteX2" fmla="*/ 984143 w 1139126"/>
                <a:gd name="connsiteY2" fmla="*/ 1325105 h 4060556"/>
                <a:gd name="connsiteX3" fmla="*/ 0 w 1139126"/>
                <a:gd name="connsiteY3" fmla="*/ 4060556 h 4060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9126" h="4060556">
                  <a:moveTo>
                    <a:pt x="1139126" y="0"/>
                  </a:moveTo>
                  <a:cubicBezTo>
                    <a:pt x="721963" y="556001"/>
                    <a:pt x="304800" y="1112003"/>
                    <a:pt x="278970" y="1332854"/>
                  </a:cubicBezTo>
                  <a:cubicBezTo>
                    <a:pt x="253139" y="1553705"/>
                    <a:pt x="1030638" y="870488"/>
                    <a:pt x="984143" y="1325105"/>
                  </a:cubicBezTo>
                  <a:cubicBezTo>
                    <a:pt x="937648" y="1779722"/>
                    <a:pt x="468824" y="2920139"/>
                    <a:pt x="0" y="4060556"/>
                  </a:cubicBezTo>
                </a:path>
              </a:pathLst>
            </a:custGeom>
            <a:noFill/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683231" y="1692474"/>
              <a:ext cx="10891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330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97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58" y="113748"/>
            <a:ext cx="8164041" cy="1143000"/>
          </a:xfrm>
        </p:spPr>
        <p:txBody>
          <a:bodyPr/>
          <a:lstStyle/>
          <a:p>
            <a:r>
              <a:rPr lang="en-US" dirty="0"/>
              <a:t> A More Refined Model</a:t>
            </a:r>
            <a:endParaRPr lang="en-US" dirty="0">
              <a:solidFill>
                <a:srgbClr val="99FF66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1500" y="6483096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49619" y="6489192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Jayaraman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9939" y="6560280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89274" y="1309673"/>
            <a:ext cx="963726" cy="914400"/>
            <a:chOff x="4032504" y="1752600"/>
            <a:chExt cx="963726" cy="914400"/>
          </a:xfrm>
        </p:grpSpPr>
        <p:sp>
          <p:nvSpPr>
            <p:cNvPr id="6" name="Oval 5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32504" y="2009745"/>
              <a:ext cx="9637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N2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2096" y="2667000"/>
            <a:ext cx="946408" cy="914400"/>
            <a:chOff x="4038600" y="1752600"/>
            <a:chExt cx="946408" cy="914400"/>
          </a:xfrm>
        </p:grpSpPr>
        <p:sp>
          <p:nvSpPr>
            <p:cNvPr id="10" name="Oval 9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43725" y="200974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T1, N2</a:t>
              </a:r>
            </a:p>
          </p:txBody>
        </p:sp>
      </p:grpSp>
      <p:cxnSp>
        <p:nvCxnSpPr>
          <p:cNvPr id="13" name="Straight Arrow Connector 12"/>
          <p:cNvCxnSpPr>
            <a:stCxn id="6" idx="3"/>
            <a:endCxn id="10" idx="7"/>
          </p:cNvCxnSpPr>
          <p:nvPr/>
        </p:nvCxnSpPr>
        <p:spPr bwMode="auto">
          <a:xfrm flipH="1">
            <a:off x="3072585" y="2090162"/>
            <a:ext cx="1056696" cy="71074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609600" y="4082038"/>
            <a:ext cx="948813" cy="914400"/>
            <a:chOff x="4038600" y="1752600"/>
            <a:chExt cx="948813" cy="914400"/>
          </a:xfrm>
        </p:grpSpPr>
        <p:sp>
          <p:nvSpPr>
            <p:cNvPr id="15" name="Oval 14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41320" y="2009745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C1, N2</a:t>
              </a:r>
            </a:p>
          </p:txBody>
        </p:sp>
      </p:grpSp>
      <p:cxnSp>
        <p:nvCxnSpPr>
          <p:cNvPr id="17" name="Straight Arrow Connector 16"/>
          <p:cNvCxnSpPr>
            <a:endCxn id="15" idx="7"/>
          </p:cNvCxnSpPr>
          <p:nvPr/>
        </p:nvCxnSpPr>
        <p:spPr bwMode="auto">
          <a:xfrm flipH="1">
            <a:off x="1390089" y="3505200"/>
            <a:ext cx="1056696" cy="71074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Freeform 17"/>
          <p:cNvSpPr/>
          <p:nvPr/>
        </p:nvSpPr>
        <p:spPr bwMode="auto">
          <a:xfrm>
            <a:off x="152400" y="1465341"/>
            <a:ext cx="3907536" cy="2714983"/>
          </a:xfrm>
          <a:custGeom>
            <a:avLst/>
            <a:gdLst>
              <a:gd name="connsiteX0" fmla="*/ 659553 w 4085505"/>
              <a:gd name="connsiteY0" fmla="*/ 3277347 h 3277824"/>
              <a:gd name="connsiteX1" fmla="*/ 184065 w 4085505"/>
              <a:gd name="connsiteY1" fmla="*/ 2789667 h 3277824"/>
              <a:gd name="connsiteX2" fmla="*/ 3366177 w 4085505"/>
              <a:gd name="connsiteY2" fmla="*/ 314691 h 3277824"/>
              <a:gd name="connsiteX3" fmla="*/ 4085505 w 4085505"/>
              <a:gd name="connsiteY3" fmla="*/ 34275 h 3277824"/>
              <a:gd name="connsiteX4" fmla="*/ 4085505 w 4085505"/>
              <a:gd name="connsiteY4" fmla="*/ 34275 h 327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5505" h="3277824">
                <a:moveTo>
                  <a:pt x="659553" y="3277347"/>
                </a:moveTo>
                <a:cubicBezTo>
                  <a:pt x="196257" y="3280395"/>
                  <a:pt x="-267039" y="3283443"/>
                  <a:pt x="184065" y="2789667"/>
                </a:cubicBezTo>
                <a:cubicBezTo>
                  <a:pt x="635169" y="2295891"/>
                  <a:pt x="2715937" y="773923"/>
                  <a:pt x="3366177" y="314691"/>
                </a:cubicBezTo>
                <a:cubicBezTo>
                  <a:pt x="4016417" y="-144541"/>
                  <a:pt x="4085505" y="34275"/>
                  <a:pt x="4085505" y="34275"/>
                </a:cubicBezTo>
                <a:lnTo>
                  <a:pt x="4085505" y="34275"/>
                </a:ln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0" name="Straight Arrow Connector 19"/>
          <p:cNvCxnSpPr>
            <a:stCxn id="6" idx="5"/>
          </p:cNvCxnSpPr>
          <p:nvPr/>
        </p:nvCxnSpPr>
        <p:spPr bwMode="auto">
          <a:xfrm>
            <a:off x="4775859" y="2090162"/>
            <a:ext cx="1015341" cy="83398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553507" y="2864636"/>
            <a:ext cx="946407" cy="914400"/>
            <a:chOff x="4038600" y="1752600"/>
            <a:chExt cx="946407" cy="914400"/>
          </a:xfrm>
        </p:grpSpPr>
        <p:sp>
          <p:nvSpPr>
            <p:cNvPr id="22" name="Oval 21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43724" y="200974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T2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 bwMode="auto">
          <a:xfrm>
            <a:off x="6400800" y="3581400"/>
            <a:ext cx="1015341" cy="83398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7178448" y="4355874"/>
            <a:ext cx="948813" cy="914400"/>
            <a:chOff x="4038600" y="1752600"/>
            <a:chExt cx="948813" cy="914400"/>
          </a:xfrm>
        </p:grpSpPr>
        <p:sp>
          <p:nvSpPr>
            <p:cNvPr id="26" name="Oval 25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41320" y="2009745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C2</a:t>
              </a:r>
            </a:p>
          </p:txBody>
        </p:sp>
      </p:grpSp>
      <p:sp>
        <p:nvSpPr>
          <p:cNvPr id="29" name="Freeform 28"/>
          <p:cNvSpPr/>
          <p:nvPr/>
        </p:nvSpPr>
        <p:spPr bwMode="auto">
          <a:xfrm>
            <a:off x="4840425" y="1391143"/>
            <a:ext cx="3887681" cy="3578749"/>
          </a:xfrm>
          <a:custGeom>
            <a:avLst/>
            <a:gdLst>
              <a:gd name="connsiteX0" fmla="*/ 3316224 w 3982643"/>
              <a:gd name="connsiteY0" fmla="*/ 3371052 h 3561505"/>
              <a:gd name="connsiteX1" fmla="*/ 3816096 w 3982643"/>
              <a:gd name="connsiteY1" fmla="*/ 3236940 h 3561505"/>
              <a:gd name="connsiteX2" fmla="*/ 780288 w 3982643"/>
              <a:gd name="connsiteY2" fmla="*/ 359628 h 3561505"/>
              <a:gd name="connsiteX3" fmla="*/ 0 w 3982643"/>
              <a:gd name="connsiteY3" fmla="*/ 140172 h 356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643" h="3561505">
                <a:moveTo>
                  <a:pt x="3316224" y="3371052"/>
                </a:moveTo>
                <a:cubicBezTo>
                  <a:pt x="3777488" y="3554948"/>
                  <a:pt x="4238752" y="3738844"/>
                  <a:pt x="3816096" y="3236940"/>
                </a:cubicBezTo>
                <a:cubicBezTo>
                  <a:pt x="3393440" y="2735036"/>
                  <a:pt x="1416304" y="875756"/>
                  <a:pt x="780288" y="359628"/>
                </a:cubicBezTo>
                <a:cubicBezTo>
                  <a:pt x="144272" y="-156500"/>
                  <a:pt x="72136" y="-8164"/>
                  <a:pt x="0" y="140172"/>
                </a:cubicBez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70142" y="3721712"/>
            <a:ext cx="914400" cy="967226"/>
          </a:xfrm>
          <a:prstGeom prst="ellipse">
            <a:avLst/>
          </a:prstGeom>
          <a:noFill/>
          <a:ln w="57150" cap="flat" cmpd="sng" algn="ctr">
            <a:solidFill>
              <a:srgbClr val="99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86233" y="4044068"/>
            <a:ext cx="918841" cy="423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T1, T2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245597" y="5671129"/>
            <a:ext cx="937592" cy="914400"/>
            <a:chOff x="4038600" y="1752600"/>
            <a:chExt cx="937592" cy="914400"/>
          </a:xfrm>
        </p:grpSpPr>
        <p:sp>
          <p:nvSpPr>
            <p:cNvPr id="35" name="Oval 34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52541" y="2009745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C1, T2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15193" y="5772710"/>
            <a:ext cx="937593" cy="914400"/>
            <a:chOff x="4038600" y="1752600"/>
            <a:chExt cx="937593" cy="914400"/>
          </a:xfrm>
        </p:grpSpPr>
        <p:sp>
          <p:nvSpPr>
            <p:cNvPr id="38" name="Oval 37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52542" y="2009745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T1, C2</a:t>
              </a:r>
            </a:p>
          </p:txBody>
        </p:sp>
      </p:grpSp>
      <p:cxnSp>
        <p:nvCxnSpPr>
          <p:cNvPr id="41" name="Straight Arrow Connector 40"/>
          <p:cNvCxnSpPr>
            <a:stCxn id="10" idx="5"/>
          </p:cNvCxnSpPr>
          <p:nvPr/>
        </p:nvCxnSpPr>
        <p:spPr bwMode="auto">
          <a:xfrm>
            <a:off x="3072585" y="3447489"/>
            <a:ext cx="621384" cy="33864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1384744" y="4856684"/>
            <a:ext cx="1008894" cy="93703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5105400" y="4675281"/>
            <a:ext cx="914400" cy="119211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22" idx="3"/>
            <a:endCxn id="32" idx="7"/>
          </p:cNvCxnSpPr>
          <p:nvPr/>
        </p:nvCxnSpPr>
        <p:spPr bwMode="auto">
          <a:xfrm flipH="1">
            <a:off x="5250631" y="3645125"/>
            <a:ext cx="436787" cy="218234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2878877" y="4621452"/>
            <a:ext cx="819738" cy="111657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6579267" y="5301428"/>
            <a:ext cx="959361" cy="73940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Freeform 51"/>
          <p:cNvSpPr/>
          <p:nvPr/>
        </p:nvSpPr>
        <p:spPr bwMode="auto">
          <a:xfrm>
            <a:off x="3025642" y="3779520"/>
            <a:ext cx="3176727" cy="2897797"/>
          </a:xfrm>
          <a:custGeom>
            <a:avLst/>
            <a:gdLst>
              <a:gd name="connsiteX0" fmla="*/ 46742 w 3176727"/>
              <a:gd name="connsiteY0" fmla="*/ 2670048 h 2897797"/>
              <a:gd name="connsiteX1" fmla="*/ 375926 w 3176727"/>
              <a:gd name="connsiteY1" fmla="*/ 2694432 h 2897797"/>
              <a:gd name="connsiteX2" fmla="*/ 2814326 w 3176727"/>
              <a:gd name="connsiteY2" fmla="*/ 499872 h 2897797"/>
              <a:gd name="connsiteX3" fmla="*/ 3119126 w 3176727"/>
              <a:gd name="connsiteY3" fmla="*/ 0 h 289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6727" h="2897797">
                <a:moveTo>
                  <a:pt x="46742" y="2670048"/>
                </a:moveTo>
                <a:cubicBezTo>
                  <a:pt x="-19298" y="2863088"/>
                  <a:pt x="-85338" y="3056128"/>
                  <a:pt x="375926" y="2694432"/>
                </a:cubicBezTo>
                <a:cubicBezTo>
                  <a:pt x="837190" y="2332736"/>
                  <a:pt x="2357126" y="948944"/>
                  <a:pt x="2814326" y="499872"/>
                </a:cubicBezTo>
                <a:cubicBezTo>
                  <a:pt x="3271526" y="50800"/>
                  <a:pt x="3195326" y="25400"/>
                  <a:pt x="3119126" y="0"/>
                </a:cubicBez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2541066" y="3581400"/>
            <a:ext cx="3336062" cy="3320641"/>
          </a:xfrm>
          <a:custGeom>
            <a:avLst/>
            <a:gdLst>
              <a:gd name="connsiteX0" fmla="*/ 3216455 w 3285059"/>
              <a:gd name="connsiteY0" fmla="*/ 2944209 h 3299026"/>
              <a:gd name="connsiteX1" fmla="*/ 2911655 w 3285059"/>
              <a:gd name="connsiteY1" fmla="*/ 3102705 h 3299026"/>
              <a:gd name="connsiteX2" fmla="*/ 339143 w 3285059"/>
              <a:gd name="connsiteY2" fmla="*/ 578961 h 3299026"/>
              <a:gd name="connsiteX3" fmla="*/ 22151 w 3285059"/>
              <a:gd name="connsiteY3" fmla="*/ 30321 h 3299026"/>
              <a:gd name="connsiteX4" fmla="*/ 34343 w 3285059"/>
              <a:gd name="connsiteY4" fmla="*/ 66897 h 3299026"/>
              <a:gd name="connsiteX5" fmla="*/ 95303 w 3285059"/>
              <a:gd name="connsiteY5" fmla="*/ 30321 h 3299026"/>
              <a:gd name="connsiteX6" fmla="*/ 95303 w 3285059"/>
              <a:gd name="connsiteY6" fmla="*/ 30321 h 329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5059" h="3299026">
                <a:moveTo>
                  <a:pt x="3216455" y="2944209"/>
                </a:moveTo>
                <a:cubicBezTo>
                  <a:pt x="3303831" y="3220561"/>
                  <a:pt x="3391207" y="3496913"/>
                  <a:pt x="2911655" y="3102705"/>
                </a:cubicBezTo>
                <a:cubicBezTo>
                  <a:pt x="2432103" y="2708497"/>
                  <a:pt x="820727" y="1091025"/>
                  <a:pt x="339143" y="578961"/>
                </a:cubicBezTo>
                <a:cubicBezTo>
                  <a:pt x="-142441" y="66897"/>
                  <a:pt x="72951" y="115665"/>
                  <a:pt x="22151" y="30321"/>
                </a:cubicBezTo>
                <a:cubicBezTo>
                  <a:pt x="-28649" y="-55023"/>
                  <a:pt x="22151" y="66897"/>
                  <a:pt x="34343" y="66897"/>
                </a:cubicBezTo>
                <a:cubicBezTo>
                  <a:pt x="46535" y="66897"/>
                  <a:pt x="95303" y="30321"/>
                  <a:pt x="95303" y="30321"/>
                </a:cubicBezTo>
                <a:lnTo>
                  <a:pt x="95303" y="30321"/>
                </a:ln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497297" y="3719061"/>
            <a:ext cx="914400" cy="967226"/>
          </a:xfrm>
          <a:prstGeom prst="ellipse">
            <a:avLst/>
          </a:prstGeom>
          <a:noFill/>
          <a:ln w="57150" cap="flat" cmpd="sng" algn="ctr">
            <a:solidFill>
              <a:srgbClr val="99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43595" y="4006469"/>
            <a:ext cx="918841" cy="423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T1, T2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224774" y="2097282"/>
            <a:ext cx="5517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3600" dirty="0">
                <a:solidFill>
                  <a:srgbClr val="FFFF00"/>
                </a:solidFill>
              </a:rPr>
              <a:t>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16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Which model should we use?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4363" y="1981200"/>
            <a:ext cx="84952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The model with </a:t>
            </a:r>
            <a:r>
              <a:rPr lang="en-US" sz="2400" dirty="0">
                <a:solidFill>
                  <a:srgbClr val="99FF66"/>
                </a:solidFill>
              </a:rPr>
              <a:t>one state </a:t>
            </a:r>
            <a:r>
              <a:rPr lang="en-US" sz="2400" dirty="0"/>
              <a:t>for T1,T2 </a:t>
            </a:r>
            <a:r>
              <a:rPr lang="en-US" sz="2400" dirty="0">
                <a:solidFill>
                  <a:srgbClr val="FF3300"/>
                </a:solidFill>
              </a:rPr>
              <a:t>does not give any</a:t>
            </a:r>
          </a:p>
          <a:p>
            <a:pPr algn="l"/>
            <a:r>
              <a:rPr lang="en-US" sz="2400" dirty="0">
                <a:solidFill>
                  <a:srgbClr val="FF3300"/>
                </a:solidFill>
              </a:rPr>
              <a:t>consideration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FFFF00"/>
                </a:solidFill>
              </a:rPr>
              <a:t>which request came first</a:t>
            </a:r>
            <a:r>
              <a:rPr lang="en-US" sz="2400" dirty="0"/>
              <a:t>.   Thus, even</a:t>
            </a:r>
          </a:p>
          <a:p>
            <a:pPr algn="l"/>
            <a:r>
              <a:rPr lang="en-US" sz="2400" dirty="0"/>
              <a:t>if process P1 tried for the resource before process P2,</a:t>
            </a:r>
          </a:p>
          <a:p>
            <a:pPr algn="l"/>
            <a:r>
              <a:rPr lang="en-US" sz="2400" dirty="0"/>
              <a:t>P2 could continually overtake T1 and hence </a:t>
            </a:r>
            <a:r>
              <a:rPr lang="en-US" sz="2400" dirty="0">
                <a:solidFill>
                  <a:srgbClr val="99FF66"/>
                </a:solidFill>
              </a:rPr>
              <a:t>AG[T1</a:t>
            </a:r>
            <a:r>
              <a:rPr lang="en-US" sz="2400" dirty="0">
                <a:solidFill>
                  <a:srgbClr val="99FF66"/>
                </a:solidFill>
                <a:sym typeface="Wingdings" panose="05000000000000000000" pitchFamily="2" charset="2"/>
              </a:rPr>
              <a:t>AF C1]</a:t>
            </a:r>
          </a:p>
          <a:p>
            <a:pPr algn="l"/>
            <a:r>
              <a:rPr lang="en-US" sz="2400" dirty="0">
                <a:sym typeface="Wingdings" panose="05000000000000000000" pitchFamily="2" charset="2"/>
              </a:rPr>
              <a:t>is false in this model.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On the other hand, the model with </a:t>
            </a:r>
            <a:r>
              <a:rPr lang="en-US" sz="2400" dirty="0">
                <a:solidFill>
                  <a:srgbClr val="99FF66"/>
                </a:solidFill>
              </a:rPr>
              <a:t>two states </a:t>
            </a:r>
            <a:r>
              <a:rPr lang="en-US" sz="2400" dirty="0"/>
              <a:t>for T1,T2 </a:t>
            </a:r>
          </a:p>
          <a:p>
            <a:pPr algn="l"/>
            <a:r>
              <a:rPr lang="en-US" sz="2400" dirty="0"/>
              <a:t>distinguishes whether the request for T1 came before</a:t>
            </a:r>
          </a:p>
          <a:p>
            <a:pPr algn="l"/>
            <a:r>
              <a:rPr lang="en-US" sz="2400" dirty="0"/>
              <a:t>T2 or not.  Hence, here </a:t>
            </a:r>
            <a:r>
              <a:rPr lang="en-US" sz="2400" dirty="0">
                <a:solidFill>
                  <a:srgbClr val="99FF66"/>
                </a:solidFill>
              </a:rPr>
              <a:t>AG[T1</a:t>
            </a:r>
            <a:r>
              <a:rPr lang="en-US" sz="2400" dirty="0">
                <a:solidFill>
                  <a:srgbClr val="99FF66"/>
                </a:solidFill>
                <a:sym typeface="Wingdings" panose="05000000000000000000" pitchFamily="2" charset="2"/>
              </a:rPr>
              <a:t>AF C1] </a:t>
            </a:r>
            <a:r>
              <a:rPr lang="en-US" sz="2400" dirty="0">
                <a:sym typeface="Wingdings" panose="05000000000000000000" pitchFamily="2" charset="2"/>
              </a:rPr>
              <a:t>is true in this model.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6899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58" y="113748"/>
            <a:ext cx="8164041" cy="1143000"/>
          </a:xfrm>
        </p:spPr>
        <p:txBody>
          <a:bodyPr/>
          <a:lstStyle/>
          <a:p>
            <a:r>
              <a:rPr lang="en-US" dirty="0"/>
              <a:t>  s |= AG[T1 </a:t>
            </a:r>
            <a:r>
              <a:rPr lang="en-US" dirty="0">
                <a:sym typeface="Wingdings" panose="05000000000000000000" pitchFamily="2" charset="2"/>
              </a:rPr>
              <a:t> AF C1]</a:t>
            </a:r>
            <a:endParaRPr lang="en-US" dirty="0">
              <a:solidFill>
                <a:srgbClr val="99FF66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1500" y="6483096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49619" y="6489192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Jayaraman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9939" y="6560280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89274" y="1309673"/>
            <a:ext cx="963726" cy="914400"/>
            <a:chOff x="4032504" y="1752600"/>
            <a:chExt cx="963726" cy="914400"/>
          </a:xfrm>
        </p:grpSpPr>
        <p:sp>
          <p:nvSpPr>
            <p:cNvPr id="6" name="Oval 5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32504" y="2009745"/>
              <a:ext cx="9637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N2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2096" y="2667000"/>
            <a:ext cx="946408" cy="914400"/>
            <a:chOff x="4038600" y="1752600"/>
            <a:chExt cx="946408" cy="914400"/>
          </a:xfrm>
        </p:grpSpPr>
        <p:sp>
          <p:nvSpPr>
            <p:cNvPr id="10" name="Oval 9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43725" y="200974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T1, N2</a:t>
              </a:r>
            </a:p>
          </p:txBody>
        </p:sp>
      </p:grpSp>
      <p:cxnSp>
        <p:nvCxnSpPr>
          <p:cNvPr id="13" name="Straight Arrow Connector 12"/>
          <p:cNvCxnSpPr>
            <a:stCxn id="6" idx="3"/>
            <a:endCxn id="10" idx="7"/>
          </p:cNvCxnSpPr>
          <p:nvPr/>
        </p:nvCxnSpPr>
        <p:spPr bwMode="auto">
          <a:xfrm flipH="1">
            <a:off x="3072585" y="2090162"/>
            <a:ext cx="1056696" cy="71074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609600" y="4082038"/>
            <a:ext cx="948813" cy="914400"/>
            <a:chOff x="4038600" y="1752600"/>
            <a:chExt cx="948813" cy="914400"/>
          </a:xfrm>
        </p:grpSpPr>
        <p:sp>
          <p:nvSpPr>
            <p:cNvPr id="15" name="Oval 14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41320" y="2009745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C1, N2</a:t>
              </a:r>
            </a:p>
          </p:txBody>
        </p:sp>
      </p:grpSp>
      <p:cxnSp>
        <p:nvCxnSpPr>
          <p:cNvPr id="17" name="Straight Arrow Connector 16"/>
          <p:cNvCxnSpPr>
            <a:endCxn id="15" idx="7"/>
          </p:cNvCxnSpPr>
          <p:nvPr/>
        </p:nvCxnSpPr>
        <p:spPr bwMode="auto">
          <a:xfrm flipH="1">
            <a:off x="1390089" y="3505200"/>
            <a:ext cx="1056696" cy="71074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Freeform 17"/>
          <p:cNvSpPr/>
          <p:nvPr/>
        </p:nvSpPr>
        <p:spPr bwMode="auto">
          <a:xfrm>
            <a:off x="152400" y="1465341"/>
            <a:ext cx="3907536" cy="2714983"/>
          </a:xfrm>
          <a:custGeom>
            <a:avLst/>
            <a:gdLst>
              <a:gd name="connsiteX0" fmla="*/ 659553 w 4085505"/>
              <a:gd name="connsiteY0" fmla="*/ 3277347 h 3277824"/>
              <a:gd name="connsiteX1" fmla="*/ 184065 w 4085505"/>
              <a:gd name="connsiteY1" fmla="*/ 2789667 h 3277824"/>
              <a:gd name="connsiteX2" fmla="*/ 3366177 w 4085505"/>
              <a:gd name="connsiteY2" fmla="*/ 314691 h 3277824"/>
              <a:gd name="connsiteX3" fmla="*/ 4085505 w 4085505"/>
              <a:gd name="connsiteY3" fmla="*/ 34275 h 3277824"/>
              <a:gd name="connsiteX4" fmla="*/ 4085505 w 4085505"/>
              <a:gd name="connsiteY4" fmla="*/ 34275 h 327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5505" h="3277824">
                <a:moveTo>
                  <a:pt x="659553" y="3277347"/>
                </a:moveTo>
                <a:cubicBezTo>
                  <a:pt x="196257" y="3280395"/>
                  <a:pt x="-267039" y="3283443"/>
                  <a:pt x="184065" y="2789667"/>
                </a:cubicBezTo>
                <a:cubicBezTo>
                  <a:pt x="635169" y="2295891"/>
                  <a:pt x="2715937" y="773923"/>
                  <a:pt x="3366177" y="314691"/>
                </a:cubicBezTo>
                <a:cubicBezTo>
                  <a:pt x="4016417" y="-144541"/>
                  <a:pt x="4085505" y="34275"/>
                  <a:pt x="4085505" y="34275"/>
                </a:cubicBezTo>
                <a:lnTo>
                  <a:pt x="4085505" y="34275"/>
                </a:ln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0" name="Straight Arrow Connector 19"/>
          <p:cNvCxnSpPr>
            <a:stCxn id="6" idx="5"/>
          </p:cNvCxnSpPr>
          <p:nvPr/>
        </p:nvCxnSpPr>
        <p:spPr bwMode="auto">
          <a:xfrm>
            <a:off x="4775859" y="2090162"/>
            <a:ext cx="1015341" cy="83398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553507" y="2864636"/>
            <a:ext cx="946407" cy="914400"/>
            <a:chOff x="4038600" y="1752600"/>
            <a:chExt cx="946407" cy="914400"/>
          </a:xfrm>
        </p:grpSpPr>
        <p:sp>
          <p:nvSpPr>
            <p:cNvPr id="22" name="Oval 21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43724" y="200974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T2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 bwMode="auto">
          <a:xfrm>
            <a:off x="6400800" y="3581400"/>
            <a:ext cx="1015341" cy="83398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7178448" y="4355874"/>
            <a:ext cx="948813" cy="914400"/>
            <a:chOff x="4038600" y="1752600"/>
            <a:chExt cx="948813" cy="914400"/>
          </a:xfrm>
        </p:grpSpPr>
        <p:sp>
          <p:nvSpPr>
            <p:cNvPr id="26" name="Oval 25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41320" y="2009745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C2</a:t>
              </a:r>
            </a:p>
          </p:txBody>
        </p:sp>
      </p:grpSp>
      <p:sp>
        <p:nvSpPr>
          <p:cNvPr id="29" name="Freeform 28"/>
          <p:cNvSpPr/>
          <p:nvPr/>
        </p:nvSpPr>
        <p:spPr bwMode="auto">
          <a:xfrm>
            <a:off x="4840425" y="1391143"/>
            <a:ext cx="3887681" cy="3578749"/>
          </a:xfrm>
          <a:custGeom>
            <a:avLst/>
            <a:gdLst>
              <a:gd name="connsiteX0" fmla="*/ 3316224 w 3982643"/>
              <a:gd name="connsiteY0" fmla="*/ 3371052 h 3561505"/>
              <a:gd name="connsiteX1" fmla="*/ 3816096 w 3982643"/>
              <a:gd name="connsiteY1" fmla="*/ 3236940 h 3561505"/>
              <a:gd name="connsiteX2" fmla="*/ 780288 w 3982643"/>
              <a:gd name="connsiteY2" fmla="*/ 359628 h 3561505"/>
              <a:gd name="connsiteX3" fmla="*/ 0 w 3982643"/>
              <a:gd name="connsiteY3" fmla="*/ 140172 h 356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643" h="3561505">
                <a:moveTo>
                  <a:pt x="3316224" y="3371052"/>
                </a:moveTo>
                <a:cubicBezTo>
                  <a:pt x="3777488" y="3554948"/>
                  <a:pt x="4238752" y="3738844"/>
                  <a:pt x="3816096" y="3236940"/>
                </a:cubicBezTo>
                <a:cubicBezTo>
                  <a:pt x="3393440" y="2735036"/>
                  <a:pt x="1416304" y="875756"/>
                  <a:pt x="780288" y="359628"/>
                </a:cubicBezTo>
                <a:cubicBezTo>
                  <a:pt x="144272" y="-156500"/>
                  <a:pt x="72136" y="-8164"/>
                  <a:pt x="0" y="140172"/>
                </a:cubicBez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70142" y="3721712"/>
            <a:ext cx="914400" cy="967226"/>
          </a:xfrm>
          <a:prstGeom prst="ellipse">
            <a:avLst/>
          </a:prstGeom>
          <a:noFill/>
          <a:ln w="57150" cap="flat" cmpd="sng" algn="ctr">
            <a:solidFill>
              <a:srgbClr val="99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86233" y="4044068"/>
            <a:ext cx="918841" cy="423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T1, T2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245597" y="5671129"/>
            <a:ext cx="937592" cy="914400"/>
            <a:chOff x="4038600" y="1752600"/>
            <a:chExt cx="937592" cy="914400"/>
          </a:xfrm>
        </p:grpSpPr>
        <p:sp>
          <p:nvSpPr>
            <p:cNvPr id="35" name="Oval 34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52541" y="2009745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C1, T2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15193" y="5772710"/>
            <a:ext cx="937593" cy="914400"/>
            <a:chOff x="4038600" y="1752600"/>
            <a:chExt cx="937593" cy="914400"/>
          </a:xfrm>
        </p:grpSpPr>
        <p:sp>
          <p:nvSpPr>
            <p:cNvPr id="38" name="Oval 37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52542" y="2009745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T1, C2</a:t>
              </a:r>
            </a:p>
          </p:txBody>
        </p:sp>
      </p:grpSp>
      <p:cxnSp>
        <p:nvCxnSpPr>
          <p:cNvPr id="41" name="Straight Arrow Connector 40"/>
          <p:cNvCxnSpPr>
            <a:stCxn id="10" idx="5"/>
          </p:cNvCxnSpPr>
          <p:nvPr/>
        </p:nvCxnSpPr>
        <p:spPr bwMode="auto">
          <a:xfrm>
            <a:off x="3072585" y="3447489"/>
            <a:ext cx="621384" cy="33864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1384744" y="4856684"/>
            <a:ext cx="1008894" cy="93703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5105400" y="4675281"/>
            <a:ext cx="914400" cy="119211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22" idx="3"/>
            <a:endCxn id="32" idx="7"/>
          </p:cNvCxnSpPr>
          <p:nvPr/>
        </p:nvCxnSpPr>
        <p:spPr bwMode="auto">
          <a:xfrm flipH="1">
            <a:off x="5250631" y="3645125"/>
            <a:ext cx="436787" cy="218234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2878877" y="4621452"/>
            <a:ext cx="819738" cy="111657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6579267" y="5301428"/>
            <a:ext cx="959361" cy="73940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Freeform 51"/>
          <p:cNvSpPr/>
          <p:nvPr/>
        </p:nvSpPr>
        <p:spPr bwMode="auto">
          <a:xfrm>
            <a:off x="3025642" y="3779520"/>
            <a:ext cx="3176727" cy="2897797"/>
          </a:xfrm>
          <a:custGeom>
            <a:avLst/>
            <a:gdLst>
              <a:gd name="connsiteX0" fmla="*/ 46742 w 3176727"/>
              <a:gd name="connsiteY0" fmla="*/ 2670048 h 2897797"/>
              <a:gd name="connsiteX1" fmla="*/ 375926 w 3176727"/>
              <a:gd name="connsiteY1" fmla="*/ 2694432 h 2897797"/>
              <a:gd name="connsiteX2" fmla="*/ 2814326 w 3176727"/>
              <a:gd name="connsiteY2" fmla="*/ 499872 h 2897797"/>
              <a:gd name="connsiteX3" fmla="*/ 3119126 w 3176727"/>
              <a:gd name="connsiteY3" fmla="*/ 0 h 289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6727" h="2897797">
                <a:moveTo>
                  <a:pt x="46742" y="2670048"/>
                </a:moveTo>
                <a:cubicBezTo>
                  <a:pt x="-19298" y="2863088"/>
                  <a:pt x="-85338" y="3056128"/>
                  <a:pt x="375926" y="2694432"/>
                </a:cubicBezTo>
                <a:cubicBezTo>
                  <a:pt x="837190" y="2332736"/>
                  <a:pt x="2357126" y="948944"/>
                  <a:pt x="2814326" y="499872"/>
                </a:cubicBezTo>
                <a:cubicBezTo>
                  <a:pt x="3271526" y="50800"/>
                  <a:pt x="3195326" y="25400"/>
                  <a:pt x="3119126" y="0"/>
                </a:cubicBez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2541066" y="3581400"/>
            <a:ext cx="3336062" cy="3320641"/>
          </a:xfrm>
          <a:custGeom>
            <a:avLst/>
            <a:gdLst>
              <a:gd name="connsiteX0" fmla="*/ 3216455 w 3285059"/>
              <a:gd name="connsiteY0" fmla="*/ 2944209 h 3299026"/>
              <a:gd name="connsiteX1" fmla="*/ 2911655 w 3285059"/>
              <a:gd name="connsiteY1" fmla="*/ 3102705 h 3299026"/>
              <a:gd name="connsiteX2" fmla="*/ 339143 w 3285059"/>
              <a:gd name="connsiteY2" fmla="*/ 578961 h 3299026"/>
              <a:gd name="connsiteX3" fmla="*/ 22151 w 3285059"/>
              <a:gd name="connsiteY3" fmla="*/ 30321 h 3299026"/>
              <a:gd name="connsiteX4" fmla="*/ 34343 w 3285059"/>
              <a:gd name="connsiteY4" fmla="*/ 66897 h 3299026"/>
              <a:gd name="connsiteX5" fmla="*/ 95303 w 3285059"/>
              <a:gd name="connsiteY5" fmla="*/ 30321 h 3299026"/>
              <a:gd name="connsiteX6" fmla="*/ 95303 w 3285059"/>
              <a:gd name="connsiteY6" fmla="*/ 30321 h 329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5059" h="3299026">
                <a:moveTo>
                  <a:pt x="3216455" y="2944209"/>
                </a:moveTo>
                <a:cubicBezTo>
                  <a:pt x="3303831" y="3220561"/>
                  <a:pt x="3391207" y="3496913"/>
                  <a:pt x="2911655" y="3102705"/>
                </a:cubicBezTo>
                <a:cubicBezTo>
                  <a:pt x="2432103" y="2708497"/>
                  <a:pt x="820727" y="1091025"/>
                  <a:pt x="339143" y="578961"/>
                </a:cubicBezTo>
                <a:cubicBezTo>
                  <a:pt x="-142441" y="66897"/>
                  <a:pt x="72951" y="115665"/>
                  <a:pt x="22151" y="30321"/>
                </a:cubicBezTo>
                <a:cubicBezTo>
                  <a:pt x="-28649" y="-55023"/>
                  <a:pt x="22151" y="66897"/>
                  <a:pt x="34343" y="66897"/>
                </a:cubicBezTo>
                <a:cubicBezTo>
                  <a:pt x="46535" y="66897"/>
                  <a:pt x="95303" y="30321"/>
                  <a:pt x="95303" y="30321"/>
                </a:cubicBezTo>
                <a:lnTo>
                  <a:pt x="95303" y="30321"/>
                </a:ln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497297" y="3719061"/>
            <a:ext cx="914400" cy="967226"/>
          </a:xfrm>
          <a:prstGeom prst="ellipse">
            <a:avLst/>
          </a:prstGeom>
          <a:noFill/>
          <a:ln w="57150" cap="flat" cmpd="sng" algn="ctr">
            <a:solidFill>
              <a:srgbClr val="99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43595" y="4006469"/>
            <a:ext cx="918841" cy="423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T1, T2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224774" y="2097282"/>
            <a:ext cx="5517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3600" dirty="0">
                <a:solidFill>
                  <a:srgbClr val="FFFF00"/>
                </a:solidFill>
              </a:rPr>
              <a:t>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1730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58" y="113748"/>
            <a:ext cx="8164041" cy="1143000"/>
          </a:xfrm>
        </p:spPr>
        <p:txBody>
          <a:bodyPr/>
          <a:lstStyle/>
          <a:p>
            <a:r>
              <a:rPr lang="en-US" dirty="0"/>
              <a:t>  s |= AG  ~(C1 /\ C2)</a:t>
            </a:r>
            <a:r>
              <a:rPr lang="en-US" dirty="0">
                <a:sym typeface="Wingdings" panose="05000000000000000000" pitchFamily="2" charset="2"/>
              </a:rPr>
              <a:t>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1500" y="6483096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49619" y="6489192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Jayaraman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9939" y="6560280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89274" y="1309673"/>
            <a:ext cx="963726" cy="914400"/>
            <a:chOff x="4032504" y="1752600"/>
            <a:chExt cx="963726" cy="914400"/>
          </a:xfrm>
        </p:grpSpPr>
        <p:sp>
          <p:nvSpPr>
            <p:cNvPr id="6" name="Oval 5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32504" y="2009745"/>
              <a:ext cx="9637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N2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2096" y="2667000"/>
            <a:ext cx="946408" cy="914400"/>
            <a:chOff x="4038600" y="1752600"/>
            <a:chExt cx="946408" cy="914400"/>
          </a:xfrm>
        </p:grpSpPr>
        <p:sp>
          <p:nvSpPr>
            <p:cNvPr id="10" name="Oval 9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43725" y="200974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T1, N2</a:t>
              </a:r>
            </a:p>
          </p:txBody>
        </p:sp>
      </p:grpSp>
      <p:cxnSp>
        <p:nvCxnSpPr>
          <p:cNvPr id="13" name="Straight Arrow Connector 12"/>
          <p:cNvCxnSpPr>
            <a:stCxn id="6" idx="3"/>
            <a:endCxn id="10" idx="7"/>
          </p:cNvCxnSpPr>
          <p:nvPr/>
        </p:nvCxnSpPr>
        <p:spPr bwMode="auto">
          <a:xfrm flipH="1">
            <a:off x="3072585" y="2090162"/>
            <a:ext cx="1056696" cy="71074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609600" y="4082038"/>
            <a:ext cx="948813" cy="914400"/>
            <a:chOff x="4038600" y="1752600"/>
            <a:chExt cx="948813" cy="914400"/>
          </a:xfrm>
        </p:grpSpPr>
        <p:sp>
          <p:nvSpPr>
            <p:cNvPr id="15" name="Oval 14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41320" y="2009745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C1, N2</a:t>
              </a:r>
            </a:p>
          </p:txBody>
        </p:sp>
      </p:grpSp>
      <p:cxnSp>
        <p:nvCxnSpPr>
          <p:cNvPr id="17" name="Straight Arrow Connector 16"/>
          <p:cNvCxnSpPr>
            <a:endCxn id="15" idx="7"/>
          </p:cNvCxnSpPr>
          <p:nvPr/>
        </p:nvCxnSpPr>
        <p:spPr bwMode="auto">
          <a:xfrm flipH="1">
            <a:off x="1390089" y="3505200"/>
            <a:ext cx="1056696" cy="71074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Freeform 17"/>
          <p:cNvSpPr/>
          <p:nvPr/>
        </p:nvSpPr>
        <p:spPr bwMode="auto">
          <a:xfrm>
            <a:off x="152400" y="1465341"/>
            <a:ext cx="3907536" cy="2714983"/>
          </a:xfrm>
          <a:custGeom>
            <a:avLst/>
            <a:gdLst>
              <a:gd name="connsiteX0" fmla="*/ 659553 w 4085505"/>
              <a:gd name="connsiteY0" fmla="*/ 3277347 h 3277824"/>
              <a:gd name="connsiteX1" fmla="*/ 184065 w 4085505"/>
              <a:gd name="connsiteY1" fmla="*/ 2789667 h 3277824"/>
              <a:gd name="connsiteX2" fmla="*/ 3366177 w 4085505"/>
              <a:gd name="connsiteY2" fmla="*/ 314691 h 3277824"/>
              <a:gd name="connsiteX3" fmla="*/ 4085505 w 4085505"/>
              <a:gd name="connsiteY3" fmla="*/ 34275 h 3277824"/>
              <a:gd name="connsiteX4" fmla="*/ 4085505 w 4085505"/>
              <a:gd name="connsiteY4" fmla="*/ 34275 h 327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5505" h="3277824">
                <a:moveTo>
                  <a:pt x="659553" y="3277347"/>
                </a:moveTo>
                <a:cubicBezTo>
                  <a:pt x="196257" y="3280395"/>
                  <a:pt x="-267039" y="3283443"/>
                  <a:pt x="184065" y="2789667"/>
                </a:cubicBezTo>
                <a:cubicBezTo>
                  <a:pt x="635169" y="2295891"/>
                  <a:pt x="2715937" y="773923"/>
                  <a:pt x="3366177" y="314691"/>
                </a:cubicBezTo>
                <a:cubicBezTo>
                  <a:pt x="4016417" y="-144541"/>
                  <a:pt x="4085505" y="34275"/>
                  <a:pt x="4085505" y="34275"/>
                </a:cubicBezTo>
                <a:lnTo>
                  <a:pt x="4085505" y="34275"/>
                </a:ln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0" name="Straight Arrow Connector 19"/>
          <p:cNvCxnSpPr>
            <a:stCxn id="6" idx="5"/>
          </p:cNvCxnSpPr>
          <p:nvPr/>
        </p:nvCxnSpPr>
        <p:spPr bwMode="auto">
          <a:xfrm>
            <a:off x="4775859" y="2090162"/>
            <a:ext cx="1015341" cy="83398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553507" y="2864636"/>
            <a:ext cx="946407" cy="914400"/>
            <a:chOff x="4038600" y="1752600"/>
            <a:chExt cx="946407" cy="914400"/>
          </a:xfrm>
        </p:grpSpPr>
        <p:sp>
          <p:nvSpPr>
            <p:cNvPr id="22" name="Oval 21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43724" y="200974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T2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 bwMode="auto">
          <a:xfrm>
            <a:off x="6400800" y="3581400"/>
            <a:ext cx="1015341" cy="83398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7178448" y="4355874"/>
            <a:ext cx="948813" cy="914400"/>
            <a:chOff x="4038600" y="1752600"/>
            <a:chExt cx="948813" cy="914400"/>
          </a:xfrm>
        </p:grpSpPr>
        <p:sp>
          <p:nvSpPr>
            <p:cNvPr id="26" name="Oval 25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41320" y="2009745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C2</a:t>
              </a:r>
            </a:p>
          </p:txBody>
        </p:sp>
      </p:grpSp>
      <p:sp>
        <p:nvSpPr>
          <p:cNvPr id="29" name="Freeform 28"/>
          <p:cNvSpPr/>
          <p:nvPr/>
        </p:nvSpPr>
        <p:spPr bwMode="auto">
          <a:xfrm>
            <a:off x="4840425" y="1391143"/>
            <a:ext cx="3887681" cy="3578749"/>
          </a:xfrm>
          <a:custGeom>
            <a:avLst/>
            <a:gdLst>
              <a:gd name="connsiteX0" fmla="*/ 3316224 w 3982643"/>
              <a:gd name="connsiteY0" fmla="*/ 3371052 h 3561505"/>
              <a:gd name="connsiteX1" fmla="*/ 3816096 w 3982643"/>
              <a:gd name="connsiteY1" fmla="*/ 3236940 h 3561505"/>
              <a:gd name="connsiteX2" fmla="*/ 780288 w 3982643"/>
              <a:gd name="connsiteY2" fmla="*/ 359628 h 3561505"/>
              <a:gd name="connsiteX3" fmla="*/ 0 w 3982643"/>
              <a:gd name="connsiteY3" fmla="*/ 140172 h 356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643" h="3561505">
                <a:moveTo>
                  <a:pt x="3316224" y="3371052"/>
                </a:moveTo>
                <a:cubicBezTo>
                  <a:pt x="3777488" y="3554948"/>
                  <a:pt x="4238752" y="3738844"/>
                  <a:pt x="3816096" y="3236940"/>
                </a:cubicBezTo>
                <a:cubicBezTo>
                  <a:pt x="3393440" y="2735036"/>
                  <a:pt x="1416304" y="875756"/>
                  <a:pt x="780288" y="359628"/>
                </a:cubicBezTo>
                <a:cubicBezTo>
                  <a:pt x="144272" y="-156500"/>
                  <a:pt x="72136" y="-8164"/>
                  <a:pt x="0" y="140172"/>
                </a:cubicBez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70142" y="3721712"/>
            <a:ext cx="914400" cy="967226"/>
          </a:xfrm>
          <a:prstGeom prst="ellipse">
            <a:avLst/>
          </a:prstGeom>
          <a:noFill/>
          <a:ln w="28575" cap="flat" cmpd="sng" algn="ctr">
            <a:solidFill>
              <a:srgbClr val="99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86233" y="4044068"/>
            <a:ext cx="918841" cy="423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T1, T2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245597" y="5671129"/>
            <a:ext cx="937592" cy="914400"/>
            <a:chOff x="4038600" y="1752600"/>
            <a:chExt cx="937592" cy="914400"/>
          </a:xfrm>
        </p:grpSpPr>
        <p:sp>
          <p:nvSpPr>
            <p:cNvPr id="35" name="Oval 34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52541" y="2009745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C1, T2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15193" y="5772710"/>
            <a:ext cx="937593" cy="914400"/>
            <a:chOff x="4038600" y="1752600"/>
            <a:chExt cx="937593" cy="914400"/>
          </a:xfrm>
        </p:grpSpPr>
        <p:sp>
          <p:nvSpPr>
            <p:cNvPr id="38" name="Oval 37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52542" y="2009745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T1, C2</a:t>
              </a:r>
            </a:p>
          </p:txBody>
        </p:sp>
      </p:grpSp>
      <p:cxnSp>
        <p:nvCxnSpPr>
          <p:cNvPr id="41" name="Straight Arrow Connector 40"/>
          <p:cNvCxnSpPr>
            <a:stCxn id="10" idx="5"/>
          </p:cNvCxnSpPr>
          <p:nvPr/>
        </p:nvCxnSpPr>
        <p:spPr bwMode="auto">
          <a:xfrm>
            <a:off x="3072585" y="3447489"/>
            <a:ext cx="621384" cy="33864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1384744" y="4856684"/>
            <a:ext cx="1008894" cy="93703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5105400" y="4675281"/>
            <a:ext cx="914400" cy="119211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22" idx="3"/>
            <a:endCxn id="32" idx="7"/>
          </p:cNvCxnSpPr>
          <p:nvPr/>
        </p:nvCxnSpPr>
        <p:spPr bwMode="auto">
          <a:xfrm flipH="1">
            <a:off x="5250631" y="3645125"/>
            <a:ext cx="436787" cy="218234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2878877" y="4621452"/>
            <a:ext cx="819738" cy="111657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6579267" y="5301428"/>
            <a:ext cx="959361" cy="73940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Freeform 51"/>
          <p:cNvSpPr/>
          <p:nvPr/>
        </p:nvSpPr>
        <p:spPr bwMode="auto">
          <a:xfrm>
            <a:off x="3025642" y="3779520"/>
            <a:ext cx="3176727" cy="2897797"/>
          </a:xfrm>
          <a:custGeom>
            <a:avLst/>
            <a:gdLst>
              <a:gd name="connsiteX0" fmla="*/ 46742 w 3176727"/>
              <a:gd name="connsiteY0" fmla="*/ 2670048 h 2897797"/>
              <a:gd name="connsiteX1" fmla="*/ 375926 w 3176727"/>
              <a:gd name="connsiteY1" fmla="*/ 2694432 h 2897797"/>
              <a:gd name="connsiteX2" fmla="*/ 2814326 w 3176727"/>
              <a:gd name="connsiteY2" fmla="*/ 499872 h 2897797"/>
              <a:gd name="connsiteX3" fmla="*/ 3119126 w 3176727"/>
              <a:gd name="connsiteY3" fmla="*/ 0 h 289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6727" h="2897797">
                <a:moveTo>
                  <a:pt x="46742" y="2670048"/>
                </a:moveTo>
                <a:cubicBezTo>
                  <a:pt x="-19298" y="2863088"/>
                  <a:pt x="-85338" y="3056128"/>
                  <a:pt x="375926" y="2694432"/>
                </a:cubicBezTo>
                <a:cubicBezTo>
                  <a:pt x="837190" y="2332736"/>
                  <a:pt x="2357126" y="948944"/>
                  <a:pt x="2814326" y="499872"/>
                </a:cubicBezTo>
                <a:cubicBezTo>
                  <a:pt x="3271526" y="50800"/>
                  <a:pt x="3195326" y="25400"/>
                  <a:pt x="3119126" y="0"/>
                </a:cubicBez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2541066" y="3581400"/>
            <a:ext cx="3336062" cy="3320641"/>
          </a:xfrm>
          <a:custGeom>
            <a:avLst/>
            <a:gdLst>
              <a:gd name="connsiteX0" fmla="*/ 3216455 w 3285059"/>
              <a:gd name="connsiteY0" fmla="*/ 2944209 h 3299026"/>
              <a:gd name="connsiteX1" fmla="*/ 2911655 w 3285059"/>
              <a:gd name="connsiteY1" fmla="*/ 3102705 h 3299026"/>
              <a:gd name="connsiteX2" fmla="*/ 339143 w 3285059"/>
              <a:gd name="connsiteY2" fmla="*/ 578961 h 3299026"/>
              <a:gd name="connsiteX3" fmla="*/ 22151 w 3285059"/>
              <a:gd name="connsiteY3" fmla="*/ 30321 h 3299026"/>
              <a:gd name="connsiteX4" fmla="*/ 34343 w 3285059"/>
              <a:gd name="connsiteY4" fmla="*/ 66897 h 3299026"/>
              <a:gd name="connsiteX5" fmla="*/ 95303 w 3285059"/>
              <a:gd name="connsiteY5" fmla="*/ 30321 h 3299026"/>
              <a:gd name="connsiteX6" fmla="*/ 95303 w 3285059"/>
              <a:gd name="connsiteY6" fmla="*/ 30321 h 329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5059" h="3299026">
                <a:moveTo>
                  <a:pt x="3216455" y="2944209"/>
                </a:moveTo>
                <a:cubicBezTo>
                  <a:pt x="3303831" y="3220561"/>
                  <a:pt x="3391207" y="3496913"/>
                  <a:pt x="2911655" y="3102705"/>
                </a:cubicBezTo>
                <a:cubicBezTo>
                  <a:pt x="2432103" y="2708497"/>
                  <a:pt x="820727" y="1091025"/>
                  <a:pt x="339143" y="578961"/>
                </a:cubicBezTo>
                <a:cubicBezTo>
                  <a:pt x="-142441" y="66897"/>
                  <a:pt x="72951" y="115665"/>
                  <a:pt x="22151" y="30321"/>
                </a:cubicBezTo>
                <a:cubicBezTo>
                  <a:pt x="-28649" y="-55023"/>
                  <a:pt x="22151" y="66897"/>
                  <a:pt x="34343" y="66897"/>
                </a:cubicBezTo>
                <a:cubicBezTo>
                  <a:pt x="46535" y="66897"/>
                  <a:pt x="95303" y="30321"/>
                  <a:pt x="95303" y="30321"/>
                </a:cubicBezTo>
                <a:lnTo>
                  <a:pt x="95303" y="30321"/>
                </a:ln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497297" y="3719061"/>
            <a:ext cx="914400" cy="967226"/>
          </a:xfrm>
          <a:prstGeom prst="ellipse">
            <a:avLst/>
          </a:prstGeom>
          <a:noFill/>
          <a:ln w="28575" cap="flat" cmpd="sng" algn="ctr">
            <a:solidFill>
              <a:srgbClr val="99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43595" y="4006469"/>
            <a:ext cx="918841" cy="423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T1, T2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224774" y="2097282"/>
            <a:ext cx="5517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3600" dirty="0">
                <a:solidFill>
                  <a:srgbClr val="FFFF00"/>
                </a:solidFill>
              </a:rPr>
              <a:t>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3572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/>
              <a:t>JIVE Model Checking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0" y="6207333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304543"/>
            <a:ext cx="8610599" cy="4832092"/>
          </a:xfrm>
          <a:prstGeom prst="rect">
            <a:avLst/>
          </a:prstGeom>
          <a:noFill/>
          <a:ln>
            <a:solidFill>
              <a:srgbClr val="99FF66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JIVE supports </a:t>
            </a:r>
            <a:r>
              <a:rPr lang="en-US" sz="2800" dirty="0" err="1">
                <a:solidFill>
                  <a:srgbClr val="FFFF00"/>
                </a:solidFill>
              </a:rPr>
              <a:t>Kripke</a:t>
            </a:r>
            <a:r>
              <a:rPr lang="en-US" sz="2800" dirty="0">
                <a:solidFill>
                  <a:srgbClr val="FFFF00"/>
                </a:solidFill>
              </a:rPr>
              <a:t> structures </a:t>
            </a:r>
            <a:r>
              <a:rPr lang="en-US" sz="2800" dirty="0"/>
              <a:t>given as a Papyrus 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</a:rPr>
              <a:t>UML state diagrams.</a:t>
            </a:r>
          </a:p>
          <a:p>
            <a:pPr algn="l"/>
            <a:endParaRPr lang="en-US" sz="2800" dirty="0">
              <a:solidFill>
                <a:srgbClr val="FFFF00"/>
              </a:solidFill>
            </a:endParaRPr>
          </a:p>
          <a:p>
            <a:pPr algn="l"/>
            <a:r>
              <a:rPr lang="en-US" sz="2800" dirty="0">
                <a:solidFill>
                  <a:srgbClr val="FFFF00"/>
                </a:solidFill>
              </a:rPr>
              <a:t>Simple CTL formulae </a:t>
            </a:r>
            <a:r>
              <a:rPr lang="en-US" sz="2800" dirty="0"/>
              <a:t>are supported where one of </a:t>
            </a:r>
          </a:p>
          <a:p>
            <a:pPr algn="l"/>
            <a:r>
              <a:rPr lang="en-US" sz="2800" dirty="0"/>
              <a:t>the temporal operators (EX, EF, EG, AX, AF, AG) appears at the </a:t>
            </a:r>
            <a:r>
              <a:rPr lang="en-US" sz="2800" dirty="0">
                <a:solidFill>
                  <a:srgbClr val="FFFF00"/>
                </a:solidFill>
              </a:rPr>
              <a:t>outermost level</a:t>
            </a:r>
            <a:r>
              <a:rPr lang="en-US" sz="2800" dirty="0"/>
              <a:t>.</a:t>
            </a:r>
            <a:endParaRPr lang="en-US" sz="2800" dirty="0">
              <a:solidFill>
                <a:srgbClr val="FFFF00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800" dirty="0">
              <a:solidFill>
                <a:srgbClr val="FFFF00"/>
              </a:solidFill>
            </a:endParaRPr>
          </a:p>
          <a:p>
            <a:pPr algn="l"/>
            <a:r>
              <a:rPr lang="en-US" sz="2800" dirty="0"/>
              <a:t>JIVE also extracts a </a:t>
            </a:r>
            <a:r>
              <a:rPr lang="en-US" sz="2800" dirty="0">
                <a:solidFill>
                  <a:srgbClr val="69D8FF"/>
                </a:solidFill>
              </a:rPr>
              <a:t>run-time state diagram </a:t>
            </a:r>
            <a:r>
              <a:rPr lang="en-US" sz="2800" dirty="0"/>
              <a:t>from a Java program </a:t>
            </a:r>
            <a:r>
              <a:rPr lang="en-US" sz="2800" dirty="0">
                <a:solidFill>
                  <a:srgbClr val="69D8FF"/>
                </a:solidFill>
              </a:rPr>
              <a:t>execution trace </a:t>
            </a:r>
            <a:r>
              <a:rPr lang="en-US" sz="2800" dirty="0"/>
              <a:t>and checks consistency of design-time and run-time diagrams (to be discussed later).</a:t>
            </a:r>
          </a:p>
        </p:txBody>
      </p:sp>
    </p:spTree>
    <p:extLst>
      <p:ext uri="{BB962C8B-B14F-4D97-AF65-F5344CB8AC3E}">
        <p14:creationId xmlns:p14="http://schemas.microsoft.com/office/powerpoint/2010/main" val="350674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E4B7-32F8-450B-81FA-DADE7994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5223"/>
            <a:ext cx="7772400" cy="1143000"/>
          </a:xfrm>
        </p:spPr>
        <p:txBody>
          <a:bodyPr/>
          <a:lstStyle/>
          <a:p>
            <a:r>
              <a:rPr lang="en-US" dirty="0"/>
              <a:t>The Need for Models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8B4FF-8C52-40DF-81E0-37CEFDA8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416EB-C01F-4E27-9728-AB413490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BF61F-28CF-47BE-8396-63D4C6A1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DF29F-7C2B-40D9-9FDA-6EA9F2A7611B}"/>
              </a:ext>
            </a:extLst>
          </p:cNvPr>
          <p:cNvSpPr txBox="1"/>
          <p:nvPr/>
        </p:nvSpPr>
        <p:spPr>
          <a:xfrm flipH="1">
            <a:off x="563970" y="1382614"/>
            <a:ext cx="7589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Every model is an </a:t>
            </a:r>
            <a:r>
              <a:rPr lang="en-US" sz="2400" dirty="0">
                <a:solidFill>
                  <a:srgbClr val="FFFF00"/>
                </a:solidFill>
              </a:rPr>
              <a:t>abstraction</a:t>
            </a:r>
            <a:r>
              <a:rPr lang="en-US" sz="2400" dirty="0"/>
              <a:t> of reality – omit needless details, keep what is of interest to modeler.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F5D94-33F8-46E6-A2B3-13FF12208B52}"/>
              </a:ext>
            </a:extLst>
          </p:cNvPr>
          <p:cNvSpPr txBox="1"/>
          <p:nvPr/>
        </p:nvSpPr>
        <p:spPr>
          <a:xfrm>
            <a:off x="552317" y="2454131"/>
            <a:ext cx="7677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FFFF00"/>
                </a:solidFill>
              </a:rPr>
              <a:t>Example:  </a:t>
            </a:r>
            <a:r>
              <a:rPr lang="en-US" sz="2400" dirty="0"/>
              <a:t>A</a:t>
            </a:r>
            <a:r>
              <a:rPr lang="en-US" sz="2400" dirty="0">
                <a:solidFill>
                  <a:srgbClr val="FFFF00"/>
                </a:solidFill>
              </a:rPr>
              <a:t> resistor </a:t>
            </a:r>
            <a:r>
              <a:rPr lang="en-US" sz="2400" dirty="0"/>
              <a:t>in an electrical circuit is made of carbon, ceramic, resin,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0770C-6A7B-42FA-81EA-D09BF0581AAB}"/>
              </a:ext>
            </a:extLst>
          </p:cNvPr>
          <p:cNvSpPr txBox="1"/>
          <p:nvPr/>
        </p:nvSpPr>
        <p:spPr>
          <a:xfrm>
            <a:off x="552317" y="3466665"/>
            <a:ext cx="70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FFFF00"/>
                </a:solidFill>
              </a:rPr>
              <a:t>Model of Resistor for Electrical Engineer:  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</a:rPr>
              <a:t>	  R – </a:t>
            </a:r>
            <a:r>
              <a:rPr lang="en-US" sz="2400" dirty="0"/>
              <a:t>resistance value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</a:rPr>
              <a:t>	  V </a:t>
            </a:r>
            <a:r>
              <a:rPr lang="en-US" sz="2400" dirty="0"/>
              <a:t>– voltage across resistor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</a:rPr>
              <a:t>	  I </a:t>
            </a:r>
            <a:r>
              <a:rPr lang="en-US" sz="2400" dirty="0"/>
              <a:t>– current through resistor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C3A6EA-BED5-4C31-96EA-6904CB63A422}"/>
              </a:ext>
            </a:extLst>
          </p:cNvPr>
          <p:cNvGrpSpPr/>
          <p:nvPr/>
        </p:nvGrpSpPr>
        <p:grpSpPr>
          <a:xfrm>
            <a:off x="5562600" y="3937943"/>
            <a:ext cx="2015358" cy="1098382"/>
            <a:chOff x="5486400" y="4685174"/>
            <a:chExt cx="2138442" cy="1403182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2C34348-ED11-4008-81D2-E548F67245E8}"/>
                </a:ext>
              </a:extLst>
            </p:cNvPr>
            <p:cNvSpPr/>
            <p:nvPr/>
          </p:nvSpPr>
          <p:spPr bwMode="auto">
            <a:xfrm>
              <a:off x="5486400" y="4685174"/>
              <a:ext cx="573471" cy="1403182"/>
            </a:xfrm>
            <a:prstGeom prst="rightBrace">
              <a:avLst>
                <a:gd name="adj1" fmla="val 22079"/>
                <a:gd name="adj2" fmla="val 59770"/>
              </a:avLst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A471AF-1B1A-422D-89E7-26BA537823BD}"/>
                </a:ext>
              </a:extLst>
            </p:cNvPr>
            <p:cNvSpPr txBox="1"/>
            <p:nvPr/>
          </p:nvSpPr>
          <p:spPr>
            <a:xfrm>
              <a:off x="6172200" y="5029200"/>
              <a:ext cx="1452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FF00"/>
                  </a:solidFill>
                </a:rPr>
                <a:t>V = I * R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79613-C6B9-4DC5-AFF1-E43E375AC203}"/>
              </a:ext>
            </a:extLst>
          </p:cNvPr>
          <p:cNvSpPr/>
          <p:nvPr/>
        </p:nvSpPr>
        <p:spPr>
          <a:xfrm>
            <a:off x="571853" y="5341203"/>
            <a:ext cx="79820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This abstraction is useful because it helps </a:t>
            </a:r>
            <a:r>
              <a:rPr lang="en-US" sz="2400" dirty="0">
                <a:solidFill>
                  <a:srgbClr val="FFFF00"/>
                </a:solidFill>
              </a:rPr>
              <a:t>analyze and predict behavior</a:t>
            </a:r>
            <a:r>
              <a:rPr lang="en-US" sz="2400" dirty="0"/>
              <a:t> of complex circuits.</a:t>
            </a:r>
          </a:p>
        </p:txBody>
      </p:sp>
    </p:spTree>
    <p:extLst>
      <p:ext uri="{BB962C8B-B14F-4D97-AF65-F5344CB8AC3E}">
        <p14:creationId xmlns:p14="http://schemas.microsoft.com/office/powerpoint/2010/main" val="343487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JIVE:  EF [C1 /\ T2]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4445" r="33750" b="9259"/>
          <a:stretch/>
        </p:blipFill>
        <p:spPr>
          <a:xfrm>
            <a:off x="495300" y="1347638"/>
            <a:ext cx="8153400" cy="52817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914400" y="4724400"/>
            <a:ext cx="4419600" cy="533400"/>
          </a:xfrm>
          <a:prstGeom prst="rect">
            <a:avLst/>
          </a:prstGeom>
          <a:noFill/>
          <a:ln w="28575" cap="flat" cmpd="sng" algn="ctr">
            <a:solidFill>
              <a:srgbClr val="99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83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dirty="0"/>
              <a:t>JIVE:  EG [N1]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3333" b="31482"/>
          <a:stretch/>
        </p:blipFill>
        <p:spPr>
          <a:xfrm>
            <a:off x="1295400" y="1538708"/>
            <a:ext cx="6454758" cy="43901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438400" y="5105400"/>
            <a:ext cx="2971800" cy="381000"/>
          </a:xfrm>
          <a:prstGeom prst="rect">
            <a:avLst/>
          </a:prstGeom>
          <a:noFill/>
          <a:ln w="28575" cap="flat" cmpd="sng" algn="ctr">
            <a:solidFill>
              <a:srgbClr val="99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417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dirty="0"/>
              <a:t>JIVE:   AG [~(C1 /\ C2)]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083" t="10001" r="41668" b="23996"/>
          <a:stretch/>
        </p:blipFill>
        <p:spPr>
          <a:xfrm>
            <a:off x="1061057" y="1404269"/>
            <a:ext cx="7174286" cy="4735261"/>
          </a:xfrm>
          <a:prstGeom prst="rect">
            <a:avLst/>
          </a:prstGeom>
          <a:ln>
            <a:solidFill>
              <a:srgbClr val="99FF66"/>
            </a:solidFill>
          </a:ln>
        </p:spPr>
      </p:pic>
      <p:sp>
        <p:nvSpPr>
          <p:cNvPr id="10" name="Rectangle 9"/>
          <p:cNvSpPr/>
          <p:nvPr/>
        </p:nvSpPr>
        <p:spPr bwMode="auto">
          <a:xfrm>
            <a:off x="2288117" y="4974765"/>
            <a:ext cx="4112684" cy="762000"/>
          </a:xfrm>
          <a:prstGeom prst="rect">
            <a:avLst/>
          </a:prstGeom>
          <a:noFill/>
          <a:ln w="28575" cap="flat" cmpd="sng" algn="ctr">
            <a:solidFill>
              <a:srgbClr val="99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25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dirty="0"/>
              <a:t>JIVE Property Violation:   </a:t>
            </a:r>
            <a:br>
              <a:rPr lang="en-US" dirty="0"/>
            </a:br>
            <a:r>
              <a:rPr lang="en-US" dirty="0"/>
              <a:t>AG [~(T1 /\ T2)]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83" t="14445" r="43334" b="22592"/>
          <a:stretch/>
        </p:blipFill>
        <p:spPr>
          <a:xfrm>
            <a:off x="685801" y="1769347"/>
            <a:ext cx="7620000" cy="49442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057400" y="5257800"/>
            <a:ext cx="4495800" cy="914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43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0"/>
            <a:ext cx="7772400" cy="1905000"/>
          </a:xfrm>
        </p:spPr>
        <p:txBody>
          <a:bodyPr/>
          <a:lstStyle/>
          <a:p>
            <a:r>
              <a:rPr lang="en-US" dirty="0"/>
              <a:t>Another Example </a:t>
            </a:r>
            <a:r>
              <a:rPr lang="en-US"/>
              <a:t>of </a:t>
            </a:r>
            <a:br>
              <a:rPr lang="en-US"/>
            </a:br>
            <a:r>
              <a:rPr lang="en-US"/>
              <a:t>Model Checking:</a:t>
            </a:r>
            <a:br>
              <a:rPr lang="en-US" dirty="0"/>
            </a:br>
            <a:r>
              <a:rPr lang="en-US" dirty="0"/>
              <a:t>States of a </a:t>
            </a:r>
            <a:br>
              <a:rPr lang="en-US" dirty="0"/>
            </a:br>
            <a:r>
              <a:rPr lang="en-US" dirty="0"/>
              <a:t>Microwave Oven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5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298" y="1706290"/>
            <a:ext cx="2851102" cy="1443091"/>
          </a:xfrm>
          <a:ln>
            <a:solidFill>
              <a:srgbClr val="69D8FF"/>
            </a:solidFill>
          </a:ln>
        </p:spPr>
        <p:txBody>
          <a:bodyPr/>
          <a:lstStyle/>
          <a:p>
            <a:pPr algn="l"/>
            <a:r>
              <a:rPr lang="en-US" sz="2400" dirty="0">
                <a:solidFill>
                  <a:srgbClr val="FF3300"/>
                </a:solidFill>
              </a:rPr>
              <a:t>s </a:t>
            </a:r>
            <a:r>
              <a:rPr lang="en-US" sz="2400" dirty="0">
                <a:solidFill>
                  <a:srgbClr val="FFFF00"/>
                </a:solidFill>
              </a:rPr>
              <a:t>|= </a:t>
            </a:r>
            <a:r>
              <a:rPr lang="en-US" sz="2400" dirty="0">
                <a:solidFill>
                  <a:srgbClr val="69D8FF"/>
                </a:solidFill>
              </a:rPr>
              <a:t>EG  [</a:t>
            </a:r>
            <a:r>
              <a:rPr lang="en-US" sz="2400" dirty="0"/>
              <a:t>¬</a:t>
            </a:r>
            <a:r>
              <a:rPr lang="en-US" sz="2400" dirty="0">
                <a:solidFill>
                  <a:srgbClr val="69D8FF"/>
                </a:solidFill>
              </a:rPr>
              <a:t>Error</a:t>
            </a:r>
            <a:br>
              <a:rPr lang="en-US" sz="2400" dirty="0">
                <a:solidFill>
                  <a:srgbClr val="69D8FF"/>
                </a:solidFill>
              </a:rPr>
            </a:br>
            <a:r>
              <a:rPr lang="en-US" sz="2400" dirty="0">
                <a:solidFill>
                  <a:srgbClr val="69D8FF"/>
                </a:solidFill>
              </a:rPr>
              <a:t>                /\ </a:t>
            </a:r>
            <a:br>
              <a:rPr lang="en-US" sz="2400" dirty="0">
                <a:solidFill>
                  <a:srgbClr val="69D8FF"/>
                </a:solidFill>
              </a:rPr>
            </a:br>
            <a:r>
              <a:rPr lang="en-US" sz="2400" dirty="0">
                <a:solidFill>
                  <a:srgbClr val="69D8FF"/>
                </a:solidFill>
              </a:rPr>
              <a:t>              Heat] 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29000" y="6629400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81"/>
          <a:stretch/>
        </p:blipFill>
        <p:spPr>
          <a:xfrm>
            <a:off x="638471" y="1854696"/>
            <a:ext cx="5228929" cy="469850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19800" y="6629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Jayaraman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069378" y="3251366"/>
            <a:ext cx="2846022" cy="1460466"/>
          </a:xfrm>
          <a:prstGeom prst="rect">
            <a:avLst/>
          </a:prstGeom>
          <a:noFill/>
          <a:ln w="9525">
            <a:solidFill>
              <a:srgbClr val="69D8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9pPr>
          </a:lstStyle>
          <a:p>
            <a:pPr algn="l"/>
            <a:r>
              <a:rPr lang="en-US" sz="2400" kern="0" dirty="0">
                <a:solidFill>
                  <a:srgbClr val="69D8FF"/>
                </a:solidFill>
              </a:rPr>
              <a:t>AG [Start </a:t>
            </a:r>
            <a:r>
              <a:rPr lang="en-US" sz="2400" kern="0" dirty="0">
                <a:solidFill>
                  <a:srgbClr val="69D8FF"/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en-US" sz="2400" kern="0" dirty="0">
                <a:solidFill>
                  <a:srgbClr val="69D8FF"/>
                </a:solidFill>
                <a:sym typeface="Wingdings" panose="05000000000000000000" pitchFamily="2" charset="2"/>
              </a:rPr>
              <a:t>      AF Heat] ?</a:t>
            </a:r>
            <a:endParaRPr lang="en-US" sz="2400" kern="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07726" y="1892194"/>
            <a:ext cx="1073674" cy="982205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064298" y="4711832"/>
            <a:ext cx="2870228" cy="1815584"/>
          </a:xfrm>
          <a:prstGeom prst="rect">
            <a:avLst/>
          </a:prstGeom>
          <a:noFill/>
          <a:ln w="9525">
            <a:solidFill>
              <a:srgbClr val="69D8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9pPr>
          </a:lstStyle>
          <a:p>
            <a:pPr algn="l"/>
            <a:r>
              <a:rPr lang="en-US" sz="2400" kern="0" dirty="0">
                <a:solidFill>
                  <a:srgbClr val="69D8FF"/>
                </a:solidFill>
              </a:rPr>
              <a:t>AG [Start /\       </a:t>
            </a:r>
          </a:p>
          <a:p>
            <a:pPr algn="l"/>
            <a:r>
              <a:rPr lang="en-US" sz="2400" kern="0" dirty="0">
                <a:solidFill>
                  <a:srgbClr val="69D8FF"/>
                </a:solidFill>
              </a:rPr>
              <a:t>      </a:t>
            </a:r>
            <a:r>
              <a:rPr lang="en-US" sz="2400" dirty="0"/>
              <a:t>¬</a:t>
            </a:r>
            <a:r>
              <a:rPr lang="en-US" sz="2400" kern="0" dirty="0">
                <a:solidFill>
                  <a:srgbClr val="69D8FF"/>
                </a:solidFill>
              </a:rPr>
              <a:t>Error </a:t>
            </a:r>
          </a:p>
          <a:p>
            <a:r>
              <a:rPr lang="en-US" sz="2400" kern="0" dirty="0">
                <a:solidFill>
                  <a:srgbClr val="69D8FF"/>
                </a:solidFill>
                <a:sym typeface="Wingdings" panose="05000000000000000000" pitchFamily="2" charset="2"/>
              </a:rPr>
              <a:t></a:t>
            </a:r>
          </a:p>
          <a:p>
            <a:pPr algn="l"/>
            <a:r>
              <a:rPr lang="en-US" sz="2400" kern="0" dirty="0">
                <a:solidFill>
                  <a:srgbClr val="69D8FF"/>
                </a:solidFill>
                <a:sym typeface="Wingdings" panose="05000000000000000000" pitchFamily="2" charset="2"/>
              </a:rPr>
              <a:t>      AF Heat] ?</a:t>
            </a:r>
            <a:endParaRPr lang="en-US" sz="2400" kern="0" dirty="0">
              <a:solidFill>
                <a:srgbClr val="99FF66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153" y="526833"/>
            <a:ext cx="7736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FFFF00"/>
                </a:solidFill>
              </a:rPr>
              <a:t>States of a Microwave Oven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0317" y="1706290"/>
            <a:ext cx="367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33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7826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27646"/>
            <a:ext cx="6019800" cy="1143000"/>
          </a:xfrm>
        </p:spPr>
        <p:txBody>
          <a:bodyPr/>
          <a:lstStyle/>
          <a:p>
            <a:pPr algn="l"/>
            <a:r>
              <a:rPr lang="en-US" dirty="0"/>
              <a:t>Model Checking of CTL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83165" y="3731899"/>
            <a:ext cx="3063797" cy="1064915"/>
            <a:chOff x="2283165" y="3731899"/>
            <a:chExt cx="3063797" cy="1064915"/>
          </a:xfrm>
        </p:grpSpPr>
        <p:sp>
          <p:nvSpPr>
            <p:cNvPr id="6" name="TextBox 5"/>
            <p:cNvSpPr txBox="1"/>
            <p:nvPr/>
          </p:nvSpPr>
          <p:spPr>
            <a:xfrm>
              <a:off x="2283165" y="3731899"/>
              <a:ext cx="3050835" cy="523220"/>
            </a:xfrm>
            <a:prstGeom prst="rect">
              <a:avLst/>
            </a:prstGeom>
            <a:noFill/>
            <a:ln>
              <a:solidFill>
                <a:srgbClr val="69D8FF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99FF66"/>
                  </a:solidFill>
                </a:rPr>
                <a:t>AF f   =  ¬ EG ¬f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96127" y="4273594"/>
              <a:ext cx="3050835" cy="523220"/>
            </a:xfrm>
            <a:prstGeom prst="rect">
              <a:avLst/>
            </a:prstGeom>
            <a:noFill/>
            <a:ln>
              <a:solidFill>
                <a:srgbClr val="69D8FF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99FF66"/>
                  </a:solidFill>
                </a:rPr>
                <a:t>AG f   =  ¬ EF ¬f 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7200" y="2747361"/>
            <a:ext cx="7707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2. Replace A formulae by E formulae, and develop</a:t>
            </a:r>
          </a:p>
          <a:p>
            <a:pPr algn="l"/>
            <a:r>
              <a:rPr lang="en-US" sz="2400" dirty="0"/>
              <a:t>    technique for EF and EG formulae: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9198" y="4958650"/>
            <a:ext cx="5365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3. Divide and conquer:</a:t>
            </a:r>
          </a:p>
          <a:p>
            <a:pPr algn="l"/>
            <a:r>
              <a:rPr lang="en-US" sz="2400" dirty="0"/>
              <a:t>	- compute sets for </a:t>
            </a:r>
            <a:r>
              <a:rPr lang="en-US" sz="2400" dirty="0" err="1"/>
              <a:t>subformulae</a:t>
            </a:r>
            <a:endParaRPr lang="en-US" sz="2400" dirty="0"/>
          </a:p>
          <a:p>
            <a:pPr algn="l"/>
            <a:r>
              <a:rPr lang="en-US" sz="2400" dirty="0"/>
              <a:t>	- combine sets together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198" y="1564598"/>
            <a:ext cx="7707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1. Check propositional formulae </a:t>
            </a:r>
            <a:r>
              <a:rPr lang="en-US" sz="2400" dirty="0">
                <a:solidFill>
                  <a:srgbClr val="FFFF00"/>
                </a:solidFill>
              </a:rPr>
              <a:t>without</a:t>
            </a:r>
            <a:r>
              <a:rPr lang="en-US" sz="2400" dirty="0"/>
              <a:t> any temporal operators:  EX, EF, EG, AX, AF, AG</a:t>
            </a:r>
          </a:p>
        </p:txBody>
      </p:sp>
    </p:spTree>
    <p:extLst>
      <p:ext uri="{BB962C8B-B14F-4D97-AF65-F5344CB8AC3E}">
        <p14:creationId xmlns:p14="http://schemas.microsoft.com/office/powerpoint/2010/main" val="23181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41" y="368169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Checking Propositional Formulae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19952" y="6339839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242" y="1643477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a. To check whether </a:t>
            </a:r>
            <a:r>
              <a:rPr lang="en-US" sz="2800" dirty="0">
                <a:solidFill>
                  <a:srgbClr val="FFFF00"/>
                </a:solidFill>
              </a:rPr>
              <a:t>s |= a</a:t>
            </a:r>
            <a:r>
              <a:rPr lang="en-US" sz="2800" dirty="0"/>
              <a:t>, where </a:t>
            </a:r>
            <a:r>
              <a:rPr lang="en-US" sz="2800" dirty="0">
                <a:solidFill>
                  <a:srgbClr val="FFFF00"/>
                </a:solidFill>
              </a:rPr>
              <a:t>a ∈ AP</a:t>
            </a:r>
            <a:r>
              <a:rPr lang="en-US" sz="2800" dirty="0"/>
              <a:t>, the set of atomic propositions:</a:t>
            </a:r>
          </a:p>
        </p:txBody>
      </p:sp>
      <p:sp>
        <p:nvSpPr>
          <p:cNvPr id="7" name="Rectangle 6"/>
          <p:cNvSpPr/>
          <p:nvPr/>
        </p:nvSpPr>
        <p:spPr>
          <a:xfrm>
            <a:off x="-299720" y="2740052"/>
            <a:ext cx="9064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	- just check that </a:t>
            </a:r>
            <a:r>
              <a:rPr lang="en-US" sz="2400" dirty="0">
                <a:solidFill>
                  <a:srgbClr val="FFFF00"/>
                </a:solidFill>
              </a:rPr>
              <a:t>a ∈ P(s), </a:t>
            </a:r>
            <a:r>
              <a:rPr lang="en-US" sz="2400" dirty="0"/>
              <a:t>where</a:t>
            </a:r>
            <a:r>
              <a:rPr lang="en-US" sz="2400" dirty="0">
                <a:solidFill>
                  <a:srgbClr val="FFFF00"/>
                </a:solidFill>
              </a:rPr>
              <a:t> P </a:t>
            </a:r>
            <a:r>
              <a:rPr lang="en-US" sz="2400" dirty="0"/>
              <a:t>is the </a:t>
            </a:r>
            <a:r>
              <a:rPr lang="en-US" sz="2400" dirty="0">
                <a:solidFill>
                  <a:srgbClr val="FFFF00"/>
                </a:solidFill>
              </a:rPr>
              <a:t>labeling function.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002" y="3385782"/>
            <a:ext cx="784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b. To check whether </a:t>
            </a:r>
            <a:r>
              <a:rPr lang="en-US" sz="2800" dirty="0">
                <a:solidFill>
                  <a:srgbClr val="FFFF00"/>
                </a:solidFill>
              </a:rPr>
              <a:t>s |= f</a:t>
            </a:r>
            <a:r>
              <a:rPr lang="en-US" sz="2800" dirty="0"/>
              <a:t>, where formula</a:t>
            </a:r>
            <a:r>
              <a:rPr lang="en-US" sz="2800" dirty="0">
                <a:solidFill>
                  <a:srgbClr val="FFFF00"/>
                </a:solidFill>
              </a:rPr>
              <a:t> f </a:t>
            </a:r>
            <a:r>
              <a:rPr lang="en-US" sz="2800" dirty="0"/>
              <a:t>is made up of only </a:t>
            </a:r>
            <a:r>
              <a:rPr lang="en-US" sz="2800" dirty="0">
                <a:solidFill>
                  <a:srgbClr val="FFFF00"/>
                </a:solidFill>
              </a:rPr>
              <a:t>atomic propositions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FF00"/>
                </a:solidFill>
              </a:rPr>
              <a:t>/\, \/, ¬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-299720" y="5055990"/>
            <a:ext cx="8167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	- just evaluate</a:t>
            </a:r>
            <a:r>
              <a:rPr lang="en-US" sz="2400" dirty="0">
                <a:solidFill>
                  <a:srgbClr val="FFFF00"/>
                </a:solidFill>
              </a:rPr>
              <a:t> f </a:t>
            </a:r>
            <a:r>
              <a:rPr lang="en-US" sz="2400" dirty="0"/>
              <a:t>using the truth values of the atomic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</a:rPr>
              <a:t>           </a:t>
            </a:r>
            <a:r>
              <a:rPr lang="en-US" sz="2400" dirty="0"/>
              <a:t>propositions at state s.</a:t>
            </a:r>
          </a:p>
        </p:txBody>
      </p:sp>
    </p:spTree>
    <p:extLst>
      <p:ext uri="{BB962C8B-B14F-4D97-AF65-F5344CB8AC3E}">
        <p14:creationId xmlns:p14="http://schemas.microsoft.com/office/powerpoint/2010/main" val="145721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9148"/>
            <a:ext cx="7772400" cy="1143000"/>
          </a:xfrm>
        </p:spPr>
        <p:txBody>
          <a:bodyPr/>
          <a:lstStyle/>
          <a:p>
            <a:r>
              <a:rPr lang="en-US" dirty="0"/>
              <a:t>s </a:t>
            </a:r>
            <a:r>
              <a:rPr lang="en-US" dirty="0">
                <a:solidFill>
                  <a:srgbClr val="99FF66"/>
                </a:solidFill>
              </a:rPr>
              <a:t>|=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Close /\ (¬Start \/ Heat)</a:t>
            </a:r>
            <a:r>
              <a:rPr lang="en-US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81"/>
          <a:stretch/>
        </p:blipFill>
        <p:spPr>
          <a:xfrm>
            <a:off x="1905000" y="1600200"/>
            <a:ext cx="5228929" cy="469850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3733800" y="3429000"/>
            <a:ext cx="1066800" cy="990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1360" y="3250475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388821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1787"/>
            <a:ext cx="7772400" cy="1143000"/>
          </a:xfrm>
        </p:spPr>
        <p:txBody>
          <a:bodyPr/>
          <a:lstStyle/>
          <a:p>
            <a:r>
              <a:rPr lang="en-US" dirty="0"/>
              <a:t>Checking EF 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1640" y="1477757"/>
            <a:ext cx="791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sz="2400" dirty="0">
                <a:solidFill>
                  <a:srgbClr val="99FF66"/>
                </a:solidFill>
              </a:rPr>
              <a:t>S</a:t>
            </a:r>
            <a:r>
              <a:rPr lang="en-US" sz="2400" baseline="-25000" dirty="0">
                <a:solidFill>
                  <a:srgbClr val="99FF66"/>
                </a:solidFill>
              </a:rPr>
              <a:t>1</a:t>
            </a:r>
            <a:r>
              <a:rPr lang="en-US" sz="2400" dirty="0">
                <a:solidFill>
                  <a:srgbClr val="99FF66"/>
                </a:solidFill>
              </a:rPr>
              <a:t> </a:t>
            </a:r>
            <a:r>
              <a:rPr lang="en-US" sz="2400" dirty="0"/>
              <a:t>=  {s  |   s </a:t>
            </a:r>
            <a:r>
              <a:rPr lang="en-US" sz="2400" dirty="0">
                <a:solidFill>
                  <a:srgbClr val="FFFF00"/>
                </a:solidFill>
              </a:rPr>
              <a:t>|=</a:t>
            </a:r>
            <a:r>
              <a:rPr lang="en-US" sz="2400" dirty="0"/>
              <a:t> f}.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640" y="2331378"/>
            <a:ext cx="7919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99FF66"/>
                </a:solidFill>
              </a:rPr>
              <a:t>2. S</a:t>
            </a:r>
            <a:r>
              <a:rPr lang="en-US" sz="2400" baseline="-25000" dirty="0">
                <a:solidFill>
                  <a:srgbClr val="99FF66"/>
                </a:solidFill>
              </a:rPr>
              <a:t>2</a:t>
            </a:r>
            <a:r>
              <a:rPr lang="en-US" sz="2400" dirty="0">
                <a:solidFill>
                  <a:srgbClr val="99FF66"/>
                </a:solidFill>
              </a:rPr>
              <a:t> </a:t>
            </a:r>
            <a:r>
              <a:rPr lang="en-US" sz="2400" dirty="0"/>
              <a:t>= {t  | </a:t>
            </a:r>
            <a:r>
              <a:rPr lang="en-US" sz="2400" dirty="0">
                <a:solidFill>
                  <a:srgbClr val="99FF66"/>
                </a:solidFill>
              </a:rPr>
              <a:t>s ∈ S</a:t>
            </a:r>
            <a:r>
              <a:rPr lang="en-US" sz="2400" baseline="-25000" dirty="0">
                <a:solidFill>
                  <a:srgbClr val="99FF66"/>
                </a:solidFill>
              </a:rPr>
              <a:t>1   </a:t>
            </a:r>
            <a:r>
              <a:rPr lang="en-US" sz="2400" dirty="0"/>
              <a:t>/\  R(t, </a:t>
            </a:r>
            <a:r>
              <a:rPr lang="en-US" sz="2400" dirty="0">
                <a:solidFill>
                  <a:srgbClr val="99FF66"/>
                </a:solidFill>
              </a:rPr>
              <a:t>s</a:t>
            </a:r>
            <a:r>
              <a:rPr lang="en-US" sz="2400" dirty="0"/>
              <a:t>)} U </a:t>
            </a:r>
            <a:r>
              <a:rPr lang="en-US" sz="2400" dirty="0">
                <a:solidFill>
                  <a:srgbClr val="99FF66"/>
                </a:solidFill>
              </a:rPr>
              <a:t>S</a:t>
            </a:r>
            <a:r>
              <a:rPr lang="en-US" sz="2400" baseline="-25000" dirty="0">
                <a:solidFill>
                  <a:srgbClr val="99FF66"/>
                </a:solidFill>
              </a:rPr>
              <a:t>1</a:t>
            </a:r>
            <a:r>
              <a:rPr lang="en-US" sz="2400" dirty="0"/>
              <a:t>,  where </a:t>
            </a:r>
            <a:r>
              <a:rPr lang="en-US" sz="2400" dirty="0">
                <a:solidFill>
                  <a:srgbClr val="FFFF00"/>
                </a:solidFill>
              </a:rPr>
              <a:t>R is the 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</a:rPr>
              <a:t>					      transition relation.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640" y="3348420"/>
            <a:ext cx="791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99FF66"/>
                </a:solidFill>
              </a:rPr>
              <a:t>3. S</a:t>
            </a:r>
            <a:r>
              <a:rPr lang="en-US" sz="2400" baseline="-25000" dirty="0">
                <a:solidFill>
                  <a:srgbClr val="99FF66"/>
                </a:solidFill>
              </a:rPr>
              <a:t>3</a:t>
            </a:r>
            <a:r>
              <a:rPr lang="en-US" sz="2400" dirty="0">
                <a:solidFill>
                  <a:srgbClr val="99FF66"/>
                </a:solidFill>
              </a:rPr>
              <a:t> </a:t>
            </a:r>
            <a:r>
              <a:rPr lang="en-US" sz="2400" dirty="0"/>
              <a:t>= {t  | </a:t>
            </a:r>
            <a:r>
              <a:rPr lang="en-US" sz="2400" dirty="0">
                <a:solidFill>
                  <a:srgbClr val="99FF66"/>
                </a:solidFill>
              </a:rPr>
              <a:t>s ∈ S</a:t>
            </a:r>
            <a:r>
              <a:rPr lang="en-US" sz="2400" baseline="-25000" dirty="0">
                <a:solidFill>
                  <a:srgbClr val="99FF66"/>
                </a:solidFill>
              </a:rPr>
              <a:t>2   </a:t>
            </a:r>
            <a:r>
              <a:rPr lang="en-US" sz="2400" dirty="0"/>
              <a:t>/\  R(t, </a:t>
            </a:r>
            <a:r>
              <a:rPr lang="en-US" sz="2400" dirty="0">
                <a:solidFill>
                  <a:srgbClr val="99FF66"/>
                </a:solidFill>
              </a:rPr>
              <a:t>s</a:t>
            </a:r>
            <a:r>
              <a:rPr lang="en-US" sz="2400" dirty="0"/>
              <a:t>)} U </a:t>
            </a:r>
            <a:r>
              <a:rPr lang="en-US" sz="2400" dirty="0">
                <a:solidFill>
                  <a:srgbClr val="99FF66"/>
                </a:solidFill>
              </a:rPr>
              <a:t>S</a:t>
            </a:r>
            <a:r>
              <a:rPr lang="en-US" sz="2400" baseline="-25000" dirty="0">
                <a:solidFill>
                  <a:srgbClr val="99FF66"/>
                </a:solidFill>
              </a:rPr>
              <a:t>2</a:t>
            </a:r>
            <a:r>
              <a:rPr lang="en-US" sz="2400" dirty="0"/>
              <a:t> 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640" y="4452519"/>
            <a:ext cx="791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99FF66"/>
                </a:solidFill>
              </a:rPr>
              <a:t>n. S</a:t>
            </a:r>
            <a:r>
              <a:rPr lang="en-US" sz="2400" baseline="-25000" dirty="0">
                <a:solidFill>
                  <a:srgbClr val="99FF66"/>
                </a:solidFill>
              </a:rPr>
              <a:t>n</a:t>
            </a:r>
            <a:r>
              <a:rPr lang="en-US" sz="2400" dirty="0">
                <a:solidFill>
                  <a:srgbClr val="99FF66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99FF66"/>
                </a:solidFill>
              </a:rPr>
              <a:t>S</a:t>
            </a:r>
            <a:r>
              <a:rPr lang="en-US" sz="2400" baseline="-25000" dirty="0">
                <a:solidFill>
                  <a:srgbClr val="99FF66"/>
                </a:solidFill>
              </a:rPr>
              <a:t>n-1</a:t>
            </a:r>
            <a:endParaRPr lang="en-US" sz="2400" dirty="0">
              <a:solidFill>
                <a:srgbClr val="99FF6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7800" y="3693229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9000" y="4948701"/>
            <a:ext cx="2438400" cy="5847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FFFF00"/>
                </a:solidFill>
              </a:rPr>
              <a:t>EF f = </a:t>
            </a:r>
            <a:r>
              <a:rPr lang="en-US" sz="3200" dirty="0">
                <a:solidFill>
                  <a:srgbClr val="99FF66"/>
                </a:solidFill>
              </a:rPr>
              <a:t>S</a:t>
            </a:r>
            <a:r>
              <a:rPr lang="en-US" sz="3200" baseline="-25000" dirty="0">
                <a:solidFill>
                  <a:srgbClr val="99FF66"/>
                </a:solidFill>
              </a:rPr>
              <a:t>n</a:t>
            </a:r>
            <a:r>
              <a:rPr lang="en-US" sz="3200" dirty="0">
                <a:solidFill>
                  <a:srgbClr val="99FF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546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ED9F-1891-4594-9F76-8A0F422B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1" y="152400"/>
            <a:ext cx="7772400" cy="1143000"/>
          </a:xfrm>
        </p:spPr>
        <p:txBody>
          <a:bodyPr/>
          <a:lstStyle/>
          <a:p>
            <a:r>
              <a:rPr lang="en-US" dirty="0"/>
              <a:t> Model vs Reality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08374-2E60-488C-B566-34C7BE59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6F042-57EA-476A-942E-78725E15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3103B-1011-40D9-A48B-3B0402F5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43200" y="6505903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668445-FFBB-4BBC-8EAE-F1F9FC803DF8}"/>
              </a:ext>
            </a:extLst>
          </p:cNvPr>
          <p:cNvSpPr txBox="1"/>
          <p:nvPr/>
        </p:nvSpPr>
        <p:spPr>
          <a:xfrm>
            <a:off x="382129" y="1310946"/>
            <a:ext cx="8036880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Finite State Models useful since they </a:t>
            </a:r>
            <a:r>
              <a:rPr lang="en-US" sz="2400" dirty="0">
                <a:solidFill>
                  <a:srgbClr val="FFFF00"/>
                </a:solidFill>
              </a:rPr>
              <a:t>helps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analyze 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</a:rPr>
              <a:t>global properties </a:t>
            </a:r>
            <a:r>
              <a:rPr lang="en-US" sz="2400" dirty="0"/>
              <a:t>without being bogged down in minutiae.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	- </a:t>
            </a:r>
            <a:r>
              <a:rPr lang="en-US" dirty="0">
                <a:solidFill>
                  <a:srgbClr val="69D8FF"/>
                </a:solidFill>
              </a:rPr>
              <a:t>network communication protocols </a:t>
            </a:r>
            <a:r>
              <a:rPr lang="en-US" dirty="0"/>
              <a:t>were early examples of </a:t>
            </a:r>
          </a:p>
          <a:p>
            <a:pPr algn="l"/>
            <a:r>
              <a:rPr lang="en-US" dirty="0"/>
              <a:t>	  success in building finite-state models;</a:t>
            </a:r>
          </a:p>
          <a:p>
            <a:pPr algn="l"/>
            <a:r>
              <a:rPr lang="en-US" dirty="0"/>
              <a:t>	- ideally, use model-checking </a:t>
            </a:r>
            <a:r>
              <a:rPr lang="en-US" dirty="0">
                <a:solidFill>
                  <a:srgbClr val="FFFF00"/>
                </a:solidFill>
              </a:rPr>
              <a:t>“in the large”</a:t>
            </a:r>
            <a:r>
              <a:rPr lang="en-US" dirty="0"/>
              <a:t> and traditional</a:t>
            </a:r>
          </a:p>
          <a:p>
            <a:pPr algn="l"/>
            <a:r>
              <a:rPr lang="en-US" dirty="0"/>
              <a:t>	  program verification </a:t>
            </a:r>
            <a:r>
              <a:rPr lang="en-US" dirty="0">
                <a:solidFill>
                  <a:srgbClr val="FFFF00"/>
                </a:solidFill>
              </a:rPr>
              <a:t>“in the small”.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78A98-7329-4813-8434-47CF8B2D58C3}"/>
              </a:ext>
            </a:extLst>
          </p:cNvPr>
          <p:cNvSpPr/>
          <p:nvPr/>
        </p:nvSpPr>
        <p:spPr>
          <a:xfrm>
            <a:off x="387384" y="41148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But </a:t>
            </a:r>
            <a:r>
              <a:rPr lang="en-US" sz="2400" dirty="0">
                <a:solidFill>
                  <a:srgbClr val="FFFF00"/>
                </a:solidFill>
              </a:rPr>
              <a:t>checking the model ≠ checking the actual </a:t>
            </a:r>
            <a:r>
              <a:rPr lang="en-US" sz="2400" dirty="0"/>
              <a:t>system.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798230-92E5-473C-B821-48BA9514161A}"/>
              </a:ext>
            </a:extLst>
          </p:cNvPr>
          <p:cNvSpPr/>
          <p:nvPr/>
        </p:nvSpPr>
        <p:spPr>
          <a:xfrm>
            <a:off x="1216571" y="4876800"/>
            <a:ext cx="7239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dirty="0"/>
              <a:t>model may not agree with actual system;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methods that help bridge the gap between model and reality also needed.</a:t>
            </a:r>
          </a:p>
        </p:txBody>
      </p:sp>
    </p:spTree>
    <p:extLst>
      <p:ext uri="{BB962C8B-B14F-4D97-AF65-F5344CB8AC3E}">
        <p14:creationId xmlns:p14="http://schemas.microsoft.com/office/powerpoint/2010/main" val="3150986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5241"/>
            <a:ext cx="7772400" cy="1143000"/>
          </a:xfrm>
        </p:spPr>
        <p:txBody>
          <a:bodyPr/>
          <a:lstStyle/>
          <a:p>
            <a:r>
              <a:rPr lang="en-US" dirty="0"/>
              <a:t>Explanation of EF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5525" y="6351272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0" y="6451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63240" y="6465571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295400" y="5867400"/>
            <a:ext cx="6629400" cy="0"/>
          </a:xfrm>
          <a:prstGeom prst="line">
            <a:avLst/>
          </a:prstGeom>
          <a:noFill/>
          <a:ln w="63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1600200" y="5715001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667000" y="5715000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733800" y="5715000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76800" y="5791201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72200" y="5791200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391400" y="5791200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819900" y="4888229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429250" y="4876799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267200" y="4876800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200400" y="4876800"/>
            <a:ext cx="228600" cy="25145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108200" y="4903470"/>
            <a:ext cx="228600" cy="25145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66510" y="3947160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808220" y="3952240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333750" y="3912870"/>
            <a:ext cx="228600" cy="25145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859280" y="3924300"/>
            <a:ext cx="228600" cy="25145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934200" y="2418077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375910" y="2423157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901440" y="2383787"/>
            <a:ext cx="228600" cy="25145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426970" y="2395217"/>
            <a:ext cx="228600" cy="25145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031230" y="1518918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526280" y="1447800"/>
            <a:ext cx="228600" cy="25145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579370" y="1480817"/>
            <a:ext cx="228600" cy="25145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38221" y="2424270"/>
            <a:ext cx="2247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00B0F0"/>
                </a:solidFill>
              </a:rPr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48025" y="5867400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85110" y="5894072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01033" y="5876352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89959" y="5918775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9585" y="5905504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58530" y="5905504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2022" y="4729488"/>
            <a:ext cx="65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FF66"/>
                </a:solidFill>
              </a:rPr>
              <a:t>S</a:t>
            </a:r>
            <a:r>
              <a:rPr lang="en-US" sz="2800" b="1" baseline="-25000" dirty="0">
                <a:solidFill>
                  <a:srgbClr val="99FF66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5609" y="5660380"/>
            <a:ext cx="65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FF66"/>
                </a:solidFill>
              </a:rPr>
              <a:t>S</a:t>
            </a:r>
            <a:r>
              <a:rPr lang="en-US" sz="2800" b="1" baseline="-25000" dirty="0">
                <a:solidFill>
                  <a:srgbClr val="99FF66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3166" y="3662690"/>
            <a:ext cx="65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FF66"/>
                </a:solidFill>
              </a:rPr>
              <a:t>S</a:t>
            </a:r>
            <a:r>
              <a:rPr lang="en-US" sz="2800" b="1" baseline="-25000" dirty="0">
                <a:solidFill>
                  <a:srgbClr val="99FF66"/>
                </a:solidFill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8028" y="2156467"/>
            <a:ext cx="917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FF66"/>
                </a:solidFill>
              </a:rPr>
              <a:t>S</a:t>
            </a:r>
            <a:r>
              <a:rPr lang="en-US" sz="2800" b="1" baseline="-25000" dirty="0">
                <a:solidFill>
                  <a:srgbClr val="99FF66"/>
                </a:solidFill>
              </a:rPr>
              <a:t>n-2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8028" y="1242003"/>
            <a:ext cx="917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FF66"/>
                </a:solidFill>
              </a:rPr>
              <a:t>S</a:t>
            </a:r>
            <a:r>
              <a:rPr lang="en-US" sz="2800" b="1" baseline="-25000" dirty="0">
                <a:solidFill>
                  <a:srgbClr val="99FF66"/>
                </a:solidFill>
              </a:rPr>
              <a:t>n-1</a:t>
            </a:r>
          </a:p>
        </p:txBody>
      </p:sp>
      <p:cxnSp>
        <p:nvCxnSpPr>
          <p:cNvPr id="49" name="Straight Arrow Connector 48"/>
          <p:cNvCxnSpPr>
            <a:stCxn id="22" idx="4"/>
            <a:endCxn id="12" idx="0"/>
          </p:cNvCxnSpPr>
          <p:nvPr/>
        </p:nvCxnSpPr>
        <p:spPr bwMode="auto">
          <a:xfrm flipH="1">
            <a:off x="1714500" y="5154929"/>
            <a:ext cx="508000" cy="560072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6339585" y="5154928"/>
            <a:ext cx="508000" cy="560072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>
            <a:stCxn id="21" idx="4"/>
            <a:endCxn id="14" idx="0"/>
          </p:cNvCxnSpPr>
          <p:nvPr/>
        </p:nvCxnSpPr>
        <p:spPr bwMode="auto">
          <a:xfrm>
            <a:off x="3314700" y="5128259"/>
            <a:ext cx="533400" cy="58674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3898036" y="5106992"/>
            <a:ext cx="464008" cy="610225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>
            <a:stCxn id="19" idx="4"/>
          </p:cNvCxnSpPr>
          <p:nvPr/>
        </p:nvCxnSpPr>
        <p:spPr bwMode="auto">
          <a:xfrm flipH="1">
            <a:off x="5036820" y="5105398"/>
            <a:ext cx="506730" cy="68421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26" idx="5"/>
            <a:endCxn id="21" idx="0"/>
          </p:cNvCxnSpPr>
          <p:nvPr/>
        </p:nvCxnSpPr>
        <p:spPr bwMode="auto">
          <a:xfrm>
            <a:off x="2054402" y="4138934"/>
            <a:ext cx="1260298" cy="737866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endCxn id="18" idx="1"/>
          </p:cNvCxnSpPr>
          <p:nvPr/>
        </p:nvCxnSpPr>
        <p:spPr bwMode="auto">
          <a:xfrm>
            <a:off x="4990642" y="4148627"/>
            <a:ext cx="1862736" cy="773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stCxn id="23" idx="5"/>
            <a:endCxn id="18" idx="0"/>
          </p:cNvCxnSpPr>
          <p:nvPr/>
        </p:nvCxnSpPr>
        <p:spPr bwMode="auto">
          <a:xfrm>
            <a:off x="6561632" y="4142281"/>
            <a:ext cx="372568" cy="74594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stCxn id="25" idx="5"/>
            <a:endCxn id="20" idx="0"/>
          </p:cNvCxnSpPr>
          <p:nvPr/>
        </p:nvCxnSpPr>
        <p:spPr bwMode="auto">
          <a:xfrm>
            <a:off x="3528872" y="4127504"/>
            <a:ext cx="852628" cy="749296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/>
          <p:cNvCxnSpPr>
            <a:stCxn id="34" idx="4"/>
            <a:endCxn id="30" idx="0"/>
          </p:cNvCxnSpPr>
          <p:nvPr/>
        </p:nvCxnSpPr>
        <p:spPr bwMode="auto">
          <a:xfrm flipH="1">
            <a:off x="2541270" y="1732276"/>
            <a:ext cx="152400" cy="66294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/>
          <p:cNvCxnSpPr>
            <a:stCxn id="33" idx="5"/>
            <a:endCxn id="28" idx="0"/>
          </p:cNvCxnSpPr>
          <p:nvPr/>
        </p:nvCxnSpPr>
        <p:spPr bwMode="auto">
          <a:xfrm>
            <a:off x="4721402" y="1662434"/>
            <a:ext cx="768808" cy="76072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>
            <a:stCxn id="32" idx="4"/>
            <a:endCxn id="28" idx="7"/>
          </p:cNvCxnSpPr>
          <p:nvPr/>
        </p:nvCxnSpPr>
        <p:spPr bwMode="auto">
          <a:xfrm flipH="1">
            <a:off x="5571032" y="1747517"/>
            <a:ext cx="574498" cy="70911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Freeform 78"/>
          <p:cNvSpPr/>
          <p:nvPr/>
        </p:nvSpPr>
        <p:spPr bwMode="auto">
          <a:xfrm flipH="1" flipV="1">
            <a:off x="1859280" y="2689213"/>
            <a:ext cx="681989" cy="498485"/>
          </a:xfrm>
          <a:custGeom>
            <a:avLst/>
            <a:gdLst>
              <a:gd name="connsiteX0" fmla="*/ 0 w 538480"/>
              <a:gd name="connsiteY0" fmla="*/ 609600 h 609600"/>
              <a:gd name="connsiteX1" fmla="*/ 213360 w 538480"/>
              <a:gd name="connsiteY1" fmla="*/ 203200 h 609600"/>
              <a:gd name="connsiteX2" fmla="*/ 254000 w 538480"/>
              <a:gd name="connsiteY2" fmla="*/ 436880 h 609600"/>
              <a:gd name="connsiteX3" fmla="*/ 538480 w 538480"/>
              <a:gd name="connsiteY3" fmla="*/ 0 h 609600"/>
              <a:gd name="connsiteX4" fmla="*/ 538480 w 538480"/>
              <a:gd name="connsiteY4" fmla="*/ 0 h 609600"/>
              <a:gd name="connsiteX5" fmla="*/ 538480 w 538480"/>
              <a:gd name="connsiteY5" fmla="*/ 1016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480" h="609600">
                <a:moveTo>
                  <a:pt x="0" y="609600"/>
                </a:moveTo>
                <a:cubicBezTo>
                  <a:pt x="85513" y="420793"/>
                  <a:pt x="171027" y="231987"/>
                  <a:pt x="213360" y="203200"/>
                </a:cubicBezTo>
                <a:cubicBezTo>
                  <a:pt x="255693" y="174413"/>
                  <a:pt x="199813" y="470747"/>
                  <a:pt x="254000" y="436880"/>
                </a:cubicBezTo>
                <a:cubicBezTo>
                  <a:pt x="308187" y="403013"/>
                  <a:pt x="538480" y="0"/>
                  <a:pt x="538480" y="0"/>
                </a:cubicBezTo>
                <a:lnTo>
                  <a:pt x="538480" y="0"/>
                </a:lnTo>
                <a:lnTo>
                  <a:pt x="538480" y="10160"/>
                </a:lnTo>
              </a:path>
            </a:pathLst>
          </a:custGeom>
          <a:noFill/>
          <a:ln w="28575" cap="flat" cmpd="sng" algn="ctr">
            <a:solidFill>
              <a:srgbClr val="FFC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62105" y="3052584"/>
            <a:ext cx="2116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State in</a:t>
            </a:r>
          </a:p>
          <a:p>
            <a:r>
              <a:rPr lang="en-US" dirty="0"/>
              <a:t> Transition Graph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17210" y="2737292"/>
            <a:ext cx="2116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in</a:t>
            </a:r>
          </a:p>
          <a:p>
            <a:r>
              <a:rPr lang="en-US" dirty="0"/>
              <a:t> Transition Graph</a:t>
            </a:r>
          </a:p>
        </p:txBody>
      </p:sp>
      <p:sp>
        <p:nvSpPr>
          <p:cNvPr id="82" name="Freeform 81"/>
          <p:cNvSpPr/>
          <p:nvPr/>
        </p:nvSpPr>
        <p:spPr bwMode="auto">
          <a:xfrm flipV="1">
            <a:off x="5811697" y="2163199"/>
            <a:ext cx="692150" cy="622758"/>
          </a:xfrm>
          <a:custGeom>
            <a:avLst/>
            <a:gdLst>
              <a:gd name="connsiteX0" fmla="*/ 0 w 538480"/>
              <a:gd name="connsiteY0" fmla="*/ 609600 h 609600"/>
              <a:gd name="connsiteX1" fmla="*/ 213360 w 538480"/>
              <a:gd name="connsiteY1" fmla="*/ 203200 h 609600"/>
              <a:gd name="connsiteX2" fmla="*/ 254000 w 538480"/>
              <a:gd name="connsiteY2" fmla="*/ 436880 h 609600"/>
              <a:gd name="connsiteX3" fmla="*/ 538480 w 538480"/>
              <a:gd name="connsiteY3" fmla="*/ 0 h 609600"/>
              <a:gd name="connsiteX4" fmla="*/ 538480 w 538480"/>
              <a:gd name="connsiteY4" fmla="*/ 0 h 609600"/>
              <a:gd name="connsiteX5" fmla="*/ 538480 w 538480"/>
              <a:gd name="connsiteY5" fmla="*/ 1016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480" h="609600">
                <a:moveTo>
                  <a:pt x="0" y="609600"/>
                </a:moveTo>
                <a:cubicBezTo>
                  <a:pt x="85513" y="420793"/>
                  <a:pt x="171027" y="231987"/>
                  <a:pt x="213360" y="203200"/>
                </a:cubicBezTo>
                <a:cubicBezTo>
                  <a:pt x="255693" y="174413"/>
                  <a:pt x="199813" y="470747"/>
                  <a:pt x="254000" y="436880"/>
                </a:cubicBezTo>
                <a:cubicBezTo>
                  <a:pt x="308187" y="403013"/>
                  <a:pt x="538480" y="0"/>
                  <a:pt x="538480" y="0"/>
                </a:cubicBezTo>
                <a:lnTo>
                  <a:pt x="538480" y="0"/>
                </a:lnTo>
                <a:lnTo>
                  <a:pt x="538480" y="10160"/>
                </a:lnTo>
              </a:path>
            </a:pathLst>
          </a:custGeom>
          <a:noFill/>
          <a:ln w="28575" cap="flat" cmpd="sng" algn="ctr">
            <a:solidFill>
              <a:srgbClr val="FFC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1371600" y="5029200"/>
            <a:ext cx="6629400" cy="0"/>
          </a:xfrm>
          <a:prstGeom prst="line">
            <a:avLst/>
          </a:prstGeom>
          <a:noFill/>
          <a:ln w="63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1371600" y="4114800"/>
            <a:ext cx="6629400" cy="0"/>
          </a:xfrm>
          <a:prstGeom prst="line">
            <a:avLst/>
          </a:prstGeom>
          <a:noFill/>
          <a:ln w="63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1371600" y="2514600"/>
            <a:ext cx="6629400" cy="0"/>
          </a:xfrm>
          <a:prstGeom prst="line">
            <a:avLst/>
          </a:prstGeom>
          <a:noFill/>
          <a:ln w="63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1371600" y="1600200"/>
            <a:ext cx="6629400" cy="0"/>
          </a:xfrm>
          <a:prstGeom prst="line">
            <a:avLst/>
          </a:prstGeom>
          <a:noFill/>
          <a:ln w="63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48903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5686"/>
            <a:ext cx="7772400" cy="1143000"/>
          </a:xfrm>
        </p:spPr>
        <p:txBody>
          <a:bodyPr/>
          <a:lstStyle/>
          <a:p>
            <a:r>
              <a:rPr lang="en-US" dirty="0"/>
              <a:t>Checking EG 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640" y="1694020"/>
            <a:ext cx="8265160" cy="830997"/>
          </a:xfrm>
          <a:prstGeom prst="rect">
            <a:avLst/>
          </a:prstGeom>
          <a:noFill/>
          <a:ln>
            <a:solidFill>
              <a:srgbClr val="99FF66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99FF66"/>
                </a:solidFill>
              </a:rPr>
              <a:t>SCC</a:t>
            </a:r>
            <a:r>
              <a:rPr lang="en-US" sz="2400" dirty="0"/>
              <a:t> = { </a:t>
            </a:r>
            <a:r>
              <a:rPr lang="en-US" sz="2400" dirty="0">
                <a:solidFill>
                  <a:srgbClr val="99FF66"/>
                </a:solidFill>
              </a:rPr>
              <a:t>s</a:t>
            </a:r>
            <a:r>
              <a:rPr lang="en-US" sz="2400" dirty="0"/>
              <a:t>  |  </a:t>
            </a:r>
            <a:r>
              <a:rPr lang="en-US" sz="2400" dirty="0">
                <a:solidFill>
                  <a:srgbClr val="99FF66"/>
                </a:solidFill>
              </a:rPr>
              <a:t>s |= f </a:t>
            </a:r>
            <a:r>
              <a:rPr lang="en-US" sz="2400" dirty="0"/>
              <a:t> /\  </a:t>
            </a:r>
            <a:r>
              <a:rPr lang="en-US" sz="2400" dirty="0">
                <a:solidFill>
                  <a:srgbClr val="99FF66"/>
                </a:solidFill>
              </a:rPr>
              <a:t>s</a:t>
            </a:r>
            <a:r>
              <a:rPr lang="en-US" sz="2400" dirty="0"/>
              <a:t> is in some </a:t>
            </a:r>
            <a:r>
              <a:rPr lang="en-US" sz="2400" dirty="0">
                <a:solidFill>
                  <a:srgbClr val="99FF66"/>
                </a:solidFill>
              </a:rPr>
              <a:t>strongly connected                      </a:t>
            </a:r>
          </a:p>
          <a:p>
            <a:pPr algn="l"/>
            <a:r>
              <a:rPr lang="en-US" sz="2400" dirty="0">
                <a:solidFill>
                  <a:srgbClr val="99FF66"/>
                </a:solidFill>
              </a:rPr>
              <a:t>			     component </a:t>
            </a:r>
            <a:r>
              <a:rPr lang="en-US" sz="2400" dirty="0"/>
              <a:t>in the transition graph} </a:t>
            </a:r>
            <a:r>
              <a:rPr lang="en-US" sz="2400" dirty="0">
                <a:solidFill>
                  <a:srgbClr val="99FF66"/>
                </a:solidFill>
              </a:rPr>
              <a:t> 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5440" y="3013875"/>
            <a:ext cx="8503920" cy="830997"/>
            <a:chOff x="411480" y="3066499"/>
            <a:chExt cx="7919720" cy="830997"/>
          </a:xfrm>
        </p:grpSpPr>
        <p:sp>
          <p:nvSpPr>
            <p:cNvPr id="7" name="TextBox 6"/>
            <p:cNvSpPr txBox="1"/>
            <p:nvPr/>
          </p:nvSpPr>
          <p:spPr>
            <a:xfrm>
              <a:off x="411480" y="3066499"/>
              <a:ext cx="7919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AutoNum type="arabicPeriod"/>
              </a:pPr>
              <a:r>
                <a:rPr lang="en-US" sz="2400" dirty="0">
                  <a:solidFill>
                    <a:srgbClr val="99FF66"/>
                  </a:solidFill>
                </a:rPr>
                <a:t>S1 </a:t>
              </a:r>
              <a:r>
                <a:rPr lang="en-US" sz="2400" dirty="0"/>
                <a:t>= { </a:t>
              </a:r>
              <a:r>
                <a:rPr lang="en-US" sz="2400" dirty="0">
                  <a:solidFill>
                    <a:srgbClr val="99FF66"/>
                  </a:solidFill>
                </a:rPr>
                <a:t>t</a:t>
              </a:r>
              <a:r>
                <a:rPr lang="en-US" sz="2400" dirty="0"/>
                <a:t>  |  </a:t>
              </a:r>
              <a:r>
                <a:rPr lang="en-US" sz="2400" dirty="0">
                  <a:solidFill>
                    <a:srgbClr val="99FF66"/>
                  </a:solidFill>
                </a:rPr>
                <a:t>R(t, s)  </a:t>
              </a:r>
              <a:r>
                <a:rPr lang="en-US" sz="2400" dirty="0"/>
                <a:t>/\ </a:t>
              </a:r>
              <a:r>
                <a:rPr lang="en-US" sz="2400" dirty="0">
                  <a:solidFill>
                    <a:srgbClr val="99FF66"/>
                  </a:solidFill>
                </a:rPr>
                <a:t>t |= f </a:t>
              </a:r>
              <a:r>
                <a:rPr lang="en-US" sz="2400" dirty="0"/>
                <a:t>/\ </a:t>
              </a:r>
              <a:r>
                <a:rPr lang="en-US" sz="2400" dirty="0">
                  <a:solidFill>
                    <a:srgbClr val="99FF66"/>
                  </a:solidFill>
                </a:rPr>
                <a:t>s</a:t>
              </a:r>
              <a:r>
                <a:rPr lang="en-US" sz="2400" dirty="0"/>
                <a:t> </a:t>
              </a:r>
              <a:r>
                <a:rPr lang="en-US" sz="2400" dirty="0">
                  <a:solidFill>
                    <a:srgbClr val="99FF66"/>
                  </a:solidFill>
                </a:rPr>
                <a:t>∈ SCC  </a:t>
              </a:r>
              <a:r>
                <a:rPr lang="en-US" sz="2400" dirty="0"/>
                <a:t>/\ </a:t>
              </a:r>
              <a:r>
                <a:rPr lang="en-US" sz="2400" dirty="0">
                  <a:solidFill>
                    <a:srgbClr val="99FF66"/>
                  </a:solidFill>
                </a:rPr>
                <a:t>t </a:t>
              </a:r>
              <a:r>
                <a:rPr lang="en-US" sz="2400" dirty="0">
                  <a:solidFill>
                    <a:srgbClr val="FF0000"/>
                  </a:solidFill>
                </a:rPr>
                <a:t>∈</a:t>
              </a:r>
              <a:r>
                <a:rPr lang="en-US" sz="2400" dirty="0">
                  <a:solidFill>
                    <a:srgbClr val="99FF66"/>
                  </a:solidFill>
                </a:rPr>
                <a:t> SCC </a:t>
              </a:r>
              <a:r>
                <a:rPr lang="en-US" sz="2400" dirty="0"/>
                <a:t>}  </a:t>
              </a:r>
            </a:p>
            <a:p>
              <a:pPr algn="l"/>
              <a:r>
                <a:rPr lang="en-US" sz="2400" dirty="0"/>
                <a:t>								U  </a:t>
              </a:r>
              <a:r>
                <a:rPr lang="en-US" sz="2400" dirty="0">
                  <a:solidFill>
                    <a:srgbClr val="99FF66"/>
                  </a:solidFill>
                </a:rPr>
                <a:t>SCC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H="1">
              <a:off x="6389972" y="3176824"/>
              <a:ext cx="228600" cy="30480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345440" y="3921072"/>
            <a:ext cx="791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99FF66"/>
                </a:solidFill>
              </a:rPr>
              <a:t>2.  S2 </a:t>
            </a:r>
            <a:r>
              <a:rPr lang="en-US" sz="2400" dirty="0"/>
              <a:t>= { </a:t>
            </a:r>
            <a:r>
              <a:rPr lang="en-US" sz="2400" dirty="0">
                <a:solidFill>
                  <a:srgbClr val="99FF66"/>
                </a:solidFill>
              </a:rPr>
              <a:t>t</a:t>
            </a:r>
            <a:r>
              <a:rPr lang="en-US" sz="2400" dirty="0"/>
              <a:t>  |  </a:t>
            </a:r>
            <a:r>
              <a:rPr lang="en-US" sz="2400" dirty="0">
                <a:solidFill>
                  <a:srgbClr val="99FF66"/>
                </a:solidFill>
              </a:rPr>
              <a:t>R(t, s) </a:t>
            </a:r>
            <a:r>
              <a:rPr lang="en-US" sz="2400" dirty="0"/>
              <a:t>/\ </a:t>
            </a:r>
            <a:r>
              <a:rPr lang="en-US" sz="2400" dirty="0">
                <a:solidFill>
                  <a:srgbClr val="99FF66"/>
                </a:solidFill>
              </a:rPr>
              <a:t>t |= f </a:t>
            </a:r>
            <a:r>
              <a:rPr lang="en-US" sz="2400" dirty="0"/>
              <a:t>/\ </a:t>
            </a:r>
            <a:r>
              <a:rPr lang="en-US" sz="2400" dirty="0">
                <a:solidFill>
                  <a:srgbClr val="99FF66"/>
                </a:solidFill>
              </a:rPr>
              <a:t>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9FF66"/>
                </a:solidFill>
              </a:rPr>
              <a:t>∈ S1</a:t>
            </a:r>
            <a:r>
              <a:rPr lang="en-US" sz="2400" dirty="0"/>
              <a:t>}  U  </a:t>
            </a:r>
            <a:r>
              <a:rPr lang="en-US" sz="2400" dirty="0">
                <a:solidFill>
                  <a:srgbClr val="99FF66"/>
                </a:solidFill>
              </a:rPr>
              <a:t>S1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640" y="5091243"/>
            <a:ext cx="791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99FF66"/>
                </a:solidFill>
              </a:rPr>
              <a:t>n. S</a:t>
            </a:r>
            <a:r>
              <a:rPr lang="en-US" sz="2400" baseline="-25000" dirty="0">
                <a:solidFill>
                  <a:srgbClr val="99FF66"/>
                </a:solidFill>
              </a:rPr>
              <a:t>n</a:t>
            </a:r>
            <a:r>
              <a:rPr lang="en-US" sz="2400" dirty="0">
                <a:solidFill>
                  <a:srgbClr val="99FF66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99FF66"/>
                </a:solidFill>
              </a:rPr>
              <a:t>S</a:t>
            </a:r>
            <a:r>
              <a:rPr lang="en-US" sz="2400" baseline="-25000" dirty="0">
                <a:solidFill>
                  <a:srgbClr val="99FF66"/>
                </a:solidFill>
              </a:rPr>
              <a:t>n-1</a:t>
            </a:r>
            <a:endParaRPr lang="en-US" sz="2400" dirty="0">
              <a:solidFill>
                <a:srgbClr val="99FF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7800" y="4189004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5587425"/>
            <a:ext cx="2438400" cy="5847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FFFF00"/>
                </a:solidFill>
              </a:rPr>
              <a:t>EG f =  </a:t>
            </a:r>
            <a:r>
              <a:rPr lang="en-US" sz="3200" dirty="0">
                <a:solidFill>
                  <a:srgbClr val="99FF66"/>
                </a:solidFill>
              </a:rPr>
              <a:t>S</a:t>
            </a:r>
            <a:r>
              <a:rPr lang="en-US" sz="3200" baseline="-25000" dirty="0">
                <a:solidFill>
                  <a:srgbClr val="99FF66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1315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5241"/>
            <a:ext cx="7772400" cy="1143000"/>
          </a:xfrm>
        </p:spPr>
        <p:txBody>
          <a:bodyPr/>
          <a:lstStyle/>
          <a:p>
            <a:r>
              <a:rPr lang="en-US" dirty="0"/>
              <a:t>Explanation of EG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" y="6400801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0" y="6446614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971800" y="6532071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1524000" y="5715001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590800" y="5715000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276600" y="5682615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114800" y="5715000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349439" y="5781168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391400" y="5791200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819900" y="4888229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429250" y="4876799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267200" y="4876800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200400" y="4876800"/>
            <a:ext cx="228600" cy="25145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032000" y="4903470"/>
            <a:ext cx="228600" cy="25145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66510" y="3947160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808220" y="3952240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333750" y="3912870"/>
            <a:ext cx="228600" cy="25145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859280" y="3924300"/>
            <a:ext cx="228600" cy="25145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934200" y="2418077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375910" y="2423157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901440" y="2383787"/>
            <a:ext cx="228600" cy="25145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426970" y="2395217"/>
            <a:ext cx="228600" cy="25145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031230" y="1518918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526280" y="1447800"/>
            <a:ext cx="228600" cy="25145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579370" y="1480817"/>
            <a:ext cx="228600" cy="25145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38221" y="2424270"/>
            <a:ext cx="2247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00B0F0"/>
                </a:solidFill>
              </a:rPr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83080" y="5895671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54375" y="5905499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45255" y="5841652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27959" y="5842574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19976" y="5945813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58530" y="5905504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7839" y="5150493"/>
            <a:ext cx="108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FF66"/>
                </a:solidFill>
              </a:rPr>
              <a:t>SCC</a:t>
            </a:r>
            <a:endParaRPr lang="en-US" sz="2800" b="1" baseline="-25000" dirty="0">
              <a:solidFill>
                <a:srgbClr val="99FF66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5357" y="3636028"/>
            <a:ext cx="65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FF66"/>
                </a:solidFill>
              </a:rPr>
              <a:t>S</a:t>
            </a:r>
            <a:r>
              <a:rPr lang="en-US" sz="2800" b="1" baseline="-25000" dirty="0">
                <a:solidFill>
                  <a:srgbClr val="99FF66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8028" y="2156467"/>
            <a:ext cx="917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FF66"/>
                </a:solidFill>
              </a:rPr>
              <a:t>S</a:t>
            </a:r>
            <a:r>
              <a:rPr lang="en-US" sz="2800" b="1" baseline="-25000" dirty="0">
                <a:solidFill>
                  <a:srgbClr val="99FF66"/>
                </a:solidFill>
              </a:rPr>
              <a:t>n-2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8028" y="1242003"/>
            <a:ext cx="917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FF66"/>
                </a:solidFill>
              </a:rPr>
              <a:t>S</a:t>
            </a:r>
            <a:r>
              <a:rPr lang="en-US" sz="2800" b="1" baseline="-25000" dirty="0">
                <a:solidFill>
                  <a:srgbClr val="99FF66"/>
                </a:solidFill>
              </a:rPr>
              <a:t>n-1</a:t>
            </a:r>
          </a:p>
        </p:txBody>
      </p:sp>
      <p:cxnSp>
        <p:nvCxnSpPr>
          <p:cNvPr id="49" name="Straight Arrow Connector 48"/>
          <p:cNvCxnSpPr>
            <a:stCxn id="22" idx="4"/>
            <a:endCxn id="12" idx="0"/>
          </p:cNvCxnSpPr>
          <p:nvPr/>
        </p:nvCxnSpPr>
        <p:spPr bwMode="auto">
          <a:xfrm flipH="1">
            <a:off x="1638300" y="5154929"/>
            <a:ext cx="508000" cy="560072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H="1">
            <a:off x="1519209" y="4198629"/>
            <a:ext cx="433334" cy="1478625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endCxn id="83" idx="1"/>
          </p:cNvCxnSpPr>
          <p:nvPr/>
        </p:nvCxnSpPr>
        <p:spPr bwMode="auto">
          <a:xfrm>
            <a:off x="4990642" y="4148627"/>
            <a:ext cx="300636" cy="167605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stCxn id="23" idx="5"/>
            <a:endCxn id="18" idx="0"/>
          </p:cNvCxnSpPr>
          <p:nvPr/>
        </p:nvCxnSpPr>
        <p:spPr bwMode="auto">
          <a:xfrm>
            <a:off x="6561632" y="4142281"/>
            <a:ext cx="372568" cy="74594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stCxn id="25" idx="5"/>
            <a:endCxn id="20" idx="0"/>
          </p:cNvCxnSpPr>
          <p:nvPr/>
        </p:nvCxnSpPr>
        <p:spPr bwMode="auto">
          <a:xfrm>
            <a:off x="3528872" y="4127504"/>
            <a:ext cx="852628" cy="749296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/>
          <p:cNvCxnSpPr>
            <a:stCxn id="34" idx="4"/>
            <a:endCxn id="30" idx="0"/>
          </p:cNvCxnSpPr>
          <p:nvPr/>
        </p:nvCxnSpPr>
        <p:spPr bwMode="auto">
          <a:xfrm flipH="1">
            <a:off x="2541270" y="1732276"/>
            <a:ext cx="152400" cy="66294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/>
          <p:cNvCxnSpPr>
            <a:stCxn id="33" idx="5"/>
            <a:endCxn id="28" idx="0"/>
          </p:cNvCxnSpPr>
          <p:nvPr/>
        </p:nvCxnSpPr>
        <p:spPr bwMode="auto">
          <a:xfrm>
            <a:off x="4721402" y="1662434"/>
            <a:ext cx="768808" cy="76072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>
            <a:stCxn id="32" idx="4"/>
            <a:endCxn id="28" idx="7"/>
          </p:cNvCxnSpPr>
          <p:nvPr/>
        </p:nvCxnSpPr>
        <p:spPr bwMode="auto">
          <a:xfrm flipH="1">
            <a:off x="5571032" y="1747517"/>
            <a:ext cx="574498" cy="709118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Freeform 78"/>
          <p:cNvSpPr/>
          <p:nvPr/>
        </p:nvSpPr>
        <p:spPr bwMode="auto">
          <a:xfrm flipH="1" flipV="1">
            <a:off x="1325879" y="2689213"/>
            <a:ext cx="1215389" cy="322290"/>
          </a:xfrm>
          <a:custGeom>
            <a:avLst/>
            <a:gdLst>
              <a:gd name="connsiteX0" fmla="*/ 0 w 538480"/>
              <a:gd name="connsiteY0" fmla="*/ 609600 h 609600"/>
              <a:gd name="connsiteX1" fmla="*/ 213360 w 538480"/>
              <a:gd name="connsiteY1" fmla="*/ 203200 h 609600"/>
              <a:gd name="connsiteX2" fmla="*/ 254000 w 538480"/>
              <a:gd name="connsiteY2" fmla="*/ 436880 h 609600"/>
              <a:gd name="connsiteX3" fmla="*/ 538480 w 538480"/>
              <a:gd name="connsiteY3" fmla="*/ 0 h 609600"/>
              <a:gd name="connsiteX4" fmla="*/ 538480 w 538480"/>
              <a:gd name="connsiteY4" fmla="*/ 0 h 609600"/>
              <a:gd name="connsiteX5" fmla="*/ 538480 w 538480"/>
              <a:gd name="connsiteY5" fmla="*/ 1016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480" h="609600">
                <a:moveTo>
                  <a:pt x="0" y="609600"/>
                </a:moveTo>
                <a:cubicBezTo>
                  <a:pt x="85513" y="420793"/>
                  <a:pt x="171027" y="231987"/>
                  <a:pt x="213360" y="203200"/>
                </a:cubicBezTo>
                <a:cubicBezTo>
                  <a:pt x="255693" y="174413"/>
                  <a:pt x="199813" y="470747"/>
                  <a:pt x="254000" y="436880"/>
                </a:cubicBezTo>
                <a:cubicBezTo>
                  <a:pt x="308187" y="403013"/>
                  <a:pt x="538480" y="0"/>
                  <a:pt x="538480" y="0"/>
                </a:cubicBezTo>
                <a:lnTo>
                  <a:pt x="538480" y="0"/>
                </a:lnTo>
                <a:lnTo>
                  <a:pt x="538480" y="10160"/>
                </a:lnTo>
              </a:path>
            </a:pathLst>
          </a:custGeom>
          <a:noFill/>
          <a:ln w="28575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2630" y="2879932"/>
            <a:ext cx="2116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State in</a:t>
            </a:r>
          </a:p>
          <a:p>
            <a:r>
              <a:rPr lang="en-US" dirty="0"/>
              <a:t> Transition Graph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442181" y="2941383"/>
            <a:ext cx="2116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in</a:t>
            </a:r>
          </a:p>
          <a:p>
            <a:r>
              <a:rPr lang="en-US" dirty="0"/>
              <a:t> Transition Graph</a:t>
            </a:r>
          </a:p>
        </p:txBody>
      </p:sp>
      <p:sp>
        <p:nvSpPr>
          <p:cNvPr id="82" name="Freeform 81"/>
          <p:cNvSpPr/>
          <p:nvPr/>
        </p:nvSpPr>
        <p:spPr bwMode="auto">
          <a:xfrm flipV="1">
            <a:off x="5852081" y="2143948"/>
            <a:ext cx="527888" cy="804801"/>
          </a:xfrm>
          <a:custGeom>
            <a:avLst/>
            <a:gdLst>
              <a:gd name="connsiteX0" fmla="*/ 0 w 538480"/>
              <a:gd name="connsiteY0" fmla="*/ 609600 h 609600"/>
              <a:gd name="connsiteX1" fmla="*/ 213360 w 538480"/>
              <a:gd name="connsiteY1" fmla="*/ 203200 h 609600"/>
              <a:gd name="connsiteX2" fmla="*/ 254000 w 538480"/>
              <a:gd name="connsiteY2" fmla="*/ 436880 h 609600"/>
              <a:gd name="connsiteX3" fmla="*/ 538480 w 538480"/>
              <a:gd name="connsiteY3" fmla="*/ 0 h 609600"/>
              <a:gd name="connsiteX4" fmla="*/ 538480 w 538480"/>
              <a:gd name="connsiteY4" fmla="*/ 0 h 609600"/>
              <a:gd name="connsiteX5" fmla="*/ 538480 w 538480"/>
              <a:gd name="connsiteY5" fmla="*/ 1016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480" h="609600">
                <a:moveTo>
                  <a:pt x="0" y="609600"/>
                </a:moveTo>
                <a:cubicBezTo>
                  <a:pt x="85513" y="420793"/>
                  <a:pt x="171027" y="231987"/>
                  <a:pt x="213360" y="203200"/>
                </a:cubicBezTo>
                <a:cubicBezTo>
                  <a:pt x="255693" y="174413"/>
                  <a:pt x="199813" y="470747"/>
                  <a:pt x="254000" y="436880"/>
                </a:cubicBezTo>
                <a:cubicBezTo>
                  <a:pt x="308187" y="403013"/>
                  <a:pt x="538480" y="0"/>
                  <a:pt x="538480" y="0"/>
                </a:cubicBezTo>
                <a:lnTo>
                  <a:pt x="538480" y="0"/>
                </a:lnTo>
                <a:lnTo>
                  <a:pt x="538480" y="10160"/>
                </a:lnTo>
              </a:path>
            </a:pathLst>
          </a:custGeom>
          <a:noFill/>
          <a:ln w="28575" cap="flat" cmpd="sng" algn="ctr">
            <a:solidFill>
              <a:srgbClr val="69D8FF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>
            <a:off x="2202180" y="5118733"/>
            <a:ext cx="533400" cy="58674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1" name="Straight Connector 30"/>
          <p:cNvCxnSpPr>
            <a:stCxn id="12" idx="6"/>
          </p:cNvCxnSpPr>
          <p:nvPr/>
        </p:nvCxnSpPr>
        <p:spPr bwMode="auto">
          <a:xfrm>
            <a:off x="1752600" y="5829301"/>
            <a:ext cx="878588" cy="9464"/>
          </a:xfrm>
          <a:prstGeom prst="lin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3296920" y="5111747"/>
            <a:ext cx="17780" cy="59372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H="1">
            <a:off x="4160926" y="5116831"/>
            <a:ext cx="273914" cy="64262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0" name="Straight Connector 59"/>
          <p:cNvCxnSpPr>
            <a:endCxn id="20" idx="2"/>
          </p:cNvCxnSpPr>
          <p:nvPr/>
        </p:nvCxnSpPr>
        <p:spPr bwMode="auto">
          <a:xfrm flipV="1">
            <a:off x="3385487" y="4991100"/>
            <a:ext cx="881713" cy="9755"/>
          </a:xfrm>
          <a:prstGeom prst="lin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5" name="Straight Connector 74"/>
          <p:cNvCxnSpPr>
            <a:endCxn id="15" idx="2"/>
          </p:cNvCxnSpPr>
          <p:nvPr/>
        </p:nvCxnSpPr>
        <p:spPr bwMode="auto">
          <a:xfrm>
            <a:off x="3497580" y="5800438"/>
            <a:ext cx="617220" cy="28862"/>
          </a:xfrm>
          <a:prstGeom prst="lin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15" idx="2"/>
            <a:endCxn id="21" idx="5"/>
          </p:cNvCxnSpPr>
          <p:nvPr/>
        </p:nvCxnSpPr>
        <p:spPr bwMode="auto">
          <a:xfrm flipH="1" flipV="1">
            <a:off x="3395522" y="5091434"/>
            <a:ext cx="719278" cy="737866"/>
          </a:xfrm>
          <a:prstGeom prst="lin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3" name="Oval 82"/>
          <p:cNvSpPr/>
          <p:nvPr/>
        </p:nvSpPr>
        <p:spPr bwMode="auto">
          <a:xfrm>
            <a:off x="5257800" y="5791200"/>
            <a:ext cx="228600" cy="22859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25185" y="5905504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cxnSp>
        <p:nvCxnSpPr>
          <p:cNvPr id="85" name="Straight Connector 84"/>
          <p:cNvCxnSpPr/>
          <p:nvPr/>
        </p:nvCxnSpPr>
        <p:spPr bwMode="auto">
          <a:xfrm>
            <a:off x="5679919" y="5008676"/>
            <a:ext cx="1067997" cy="13722"/>
          </a:xfrm>
          <a:prstGeom prst="lin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1162041" y="4061464"/>
            <a:ext cx="6629400" cy="0"/>
          </a:xfrm>
          <a:prstGeom prst="line">
            <a:avLst/>
          </a:prstGeom>
          <a:noFill/>
          <a:ln w="63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1195627" y="2560938"/>
            <a:ext cx="6629400" cy="0"/>
          </a:xfrm>
          <a:prstGeom prst="line">
            <a:avLst/>
          </a:prstGeom>
          <a:noFill/>
          <a:ln w="63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>
            <a:off x="1325880" y="1687834"/>
            <a:ext cx="6629400" cy="0"/>
          </a:xfrm>
          <a:prstGeom prst="line">
            <a:avLst/>
          </a:prstGeom>
          <a:noFill/>
          <a:ln w="63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7088786" y="4676532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19700" y="4688174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29276" y="4638151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83025" y="4533840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000505" y="4595405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072695" y="3657861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548250" y="3651194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18271" y="3614825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550872" y="3625482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021575" y="2010813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95553" y="1961959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845394" y="1952741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188502" y="2022601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167635" y="1249776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13350" y="1209007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237527" y="1180663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FF66"/>
                </a:solidFill>
              </a:rPr>
              <a:t>f</a:t>
            </a:r>
          </a:p>
        </p:txBody>
      </p:sp>
      <p:cxnSp>
        <p:nvCxnSpPr>
          <p:cNvPr id="105" name="Straight Connector 104"/>
          <p:cNvCxnSpPr>
            <a:endCxn id="16" idx="2"/>
          </p:cNvCxnSpPr>
          <p:nvPr/>
        </p:nvCxnSpPr>
        <p:spPr bwMode="auto">
          <a:xfrm flipV="1">
            <a:off x="5527113" y="5895468"/>
            <a:ext cx="822326" cy="16867"/>
          </a:xfrm>
          <a:prstGeom prst="lin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 flipV="1">
            <a:off x="6595110" y="5886265"/>
            <a:ext cx="822326" cy="16867"/>
          </a:xfrm>
          <a:prstGeom prst="lin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07" name="Straight Arrow Connector 106"/>
          <p:cNvCxnSpPr>
            <a:endCxn id="17" idx="0"/>
          </p:cNvCxnSpPr>
          <p:nvPr/>
        </p:nvCxnSpPr>
        <p:spPr bwMode="auto">
          <a:xfrm>
            <a:off x="7048500" y="5099053"/>
            <a:ext cx="457200" cy="69214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8" name="Straight Arrow Connector 107"/>
          <p:cNvCxnSpPr>
            <a:stCxn id="19" idx="4"/>
          </p:cNvCxnSpPr>
          <p:nvPr/>
        </p:nvCxnSpPr>
        <p:spPr bwMode="auto">
          <a:xfrm flipH="1">
            <a:off x="5377763" y="5105398"/>
            <a:ext cx="165787" cy="62992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flipH="1" flipV="1">
            <a:off x="5693942" y="5091433"/>
            <a:ext cx="719278" cy="737866"/>
          </a:xfrm>
          <a:prstGeom prst="lin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 flipH="1">
            <a:off x="6463739" y="5187043"/>
            <a:ext cx="508000" cy="560072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12" name="Rounded Rectangle 111"/>
          <p:cNvSpPr/>
          <p:nvPr/>
        </p:nvSpPr>
        <p:spPr bwMode="auto">
          <a:xfrm>
            <a:off x="1258295" y="4649405"/>
            <a:ext cx="1746983" cy="1759798"/>
          </a:xfrm>
          <a:prstGeom prst="roundRect">
            <a:avLst/>
          </a:prstGeom>
          <a:noFill/>
          <a:ln w="3175" cap="flat" cmpd="sng" algn="ctr">
            <a:solidFill>
              <a:srgbClr val="FFC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3168562" y="4617805"/>
            <a:ext cx="1746983" cy="1759798"/>
          </a:xfrm>
          <a:prstGeom prst="roundRect">
            <a:avLst/>
          </a:prstGeom>
          <a:noFill/>
          <a:ln w="3175" cap="flat" cmpd="sng" algn="ctr">
            <a:solidFill>
              <a:srgbClr val="FFC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Rounded Rectangle 113"/>
          <p:cNvSpPr/>
          <p:nvPr/>
        </p:nvSpPr>
        <p:spPr bwMode="auto">
          <a:xfrm>
            <a:off x="5139283" y="4617805"/>
            <a:ext cx="2815997" cy="1759798"/>
          </a:xfrm>
          <a:prstGeom prst="roundRect">
            <a:avLst/>
          </a:prstGeom>
          <a:noFill/>
          <a:ln w="3175" cap="flat" cmpd="sng" algn="ctr">
            <a:solidFill>
              <a:srgbClr val="FFC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873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/>
          <a:lstStyle/>
          <a:p>
            <a:pPr lvl="0"/>
            <a:r>
              <a:rPr lang="en-US" sz="3600" dirty="0"/>
              <a:t>Check:  AG[Error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 EG[Close]]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81"/>
          <a:stretch/>
        </p:blipFill>
        <p:spPr>
          <a:xfrm>
            <a:off x="152400" y="1981200"/>
            <a:ext cx="4268387" cy="3835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0307" y="1651327"/>
            <a:ext cx="44744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l">
              <a:buAutoNum type="arabicPeriod"/>
            </a:pPr>
            <a:r>
              <a:rPr lang="en-US" sz="2800" dirty="0">
                <a:solidFill>
                  <a:srgbClr val="99FF66"/>
                </a:solidFill>
              </a:rPr>
              <a:t>Convert AG to EF: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algn="l"/>
            <a:r>
              <a:rPr lang="en-US" sz="2400" dirty="0"/>
              <a:t>      </a:t>
            </a:r>
            <a:r>
              <a:rPr lang="en-US" sz="2400" dirty="0">
                <a:solidFill>
                  <a:srgbClr val="FFFF00"/>
                </a:solidFill>
              </a:rPr>
              <a:t>¬ EF ¬</a:t>
            </a:r>
            <a:r>
              <a:rPr lang="en-US" sz="2400" dirty="0"/>
              <a:t>[Error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EG[Close]]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1192" y="3244195"/>
            <a:ext cx="4855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     ≡ </a:t>
            </a:r>
            <a:r>
              <a:rPr lang="en-US" sz="2400" dirty="0">
                <a:solidFill>
                  <a:srgbClr val="FFFF00"/>
                </a:solidFill>
              </a:rPr>
              <a:t>¬ EF ¬</a:t>
            </a:r>
            <a:r>
              <a:rPr lang="en-US" sz="2400" dirty="0"/>
              <a:t>[</a:t>
            </a:r>
            <a:r>
              <a:rPr lang="en-US" sz="2400" dirty="0">
                <a:solidFill>
                  <a:srgbClr val="FFFF00"/>
                </a:solidFill>
              </a:rPr>
              <a:t>¬</a:t>
            </a:r>
            <a:r>
              <a:rPr lang="en-US" sz="2400" dirty="0"/>
              <a:t>Error \/ EG[Close]]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0872" y="4177337"/>
            <a:ext cx="4823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     ≡ </a:t>
            </a:r>
            <a:r>
              <a:rPr lang="en-US" sz="2400" dirty="0">
                <a:solidFill>
                  <a:srgbClr val="FFFF00"/>
                </a:solidFill>
              </a:rPr>
              <a:t>¬ EF  [</a:t>
            </a:r>
            <a:r>
              <a:rPr lang="en-US" sz="2400" dirty="0"/>
              <a:t>Error /\ </a:t>
            </a:r>
            <a:r>
              <a:rPr lang="en-US" sz="2400" dirty="0">
                <a:solidFill>
                  <a:srgbClr val="FFFF00"/>
                </a:solidFill>
              </a:rPr>
              <a:t>¬ </a:t>
            </a:r>
            <a:r>
              <a:rPr lang="en-US" sz="2400" dirty="0"/>
              <a:t>EG[Close]]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2400" y="5047793"/>
            <a:ext cx="3991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    2. </a:t>
            </a:r>
            <a:r>
              <a:rPr lang="en-US" sz="2400" dirty="0">
                <a:solidFill>
                  <a:srgbClr val="FFFF00"/>
                </a:solidFill>
              </a:rPr>
              <a:t> Compute ¬ </a:t>
            </a:r>
            <a:r>
              <a:rPr lang="en-US" sz="2400" dirty="0"/>
              <a:t>EG[Close]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1115" y="5401101"/>
            <a:ext cx="688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4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87" y="396043"/>
            <a:ext cx="8382000" cy="1143000"/>
          </a:xfrm>
        </p:spPr>
        <p:txBody>
          <a:bodyPr/>
          <a:lstStyle/>
          <a:p>
            <a:pPr lvl="0"/>
            <a:r>
              <a:rPr lang="en-US" sz="3600" dirty="0"/>
              <a:t>Check: </a:t>
            </a:r>
            <a:r>
              <a:rPr lang="en-US" sz="3600" dirty="0">
                <a:solidFill>
                  <a:srgbClr val="FFFF00"/>
                </a:solidFill>
              </a:rPr>
              <a:t>¬ EF  [</a:t>
            </a:r>
            <a:r>
              <a:rPr lang="en-US" sz="3600" dirty="0"/>
              <a:t>Error /\ </a:t>
            </a:r>
            <a:r>
              <a:rPr lang="en-US" sz="3600" dirty="0">
                <a:solidFill>
                  <a:srgbClr val="FFFF00"/>
                </a:solidFill>
              </a:rPr>
              <a:t>¬ </a:t>
            </a:r>
            <a:r>
              <a:rPr lang="en-US" sz="3600" dirty="0"/>
              <a:t>EG[Close]]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81"/>
          <a:stretch/>
        </p:blipFill>
        <p:spPr>
          <a:xfrm>
            <a:off x="152400" y="1981200"/>
            <a:ext cx="4268387" cy="3835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41673" y="1903782"/>
            <a:ext cx="258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FFFF00"/>
                </a:solidFill>
              </a:rPr>
              <a:t>    2. ¬ EG[Close]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7785" y="2610702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FF00"/>
                </a:solidFill>
              </a:rPr>
              <a:t>a.  EG [Close]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0031" y="3433847"/>
            <a:ext cx="237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= {5, 3, 6, 7, 4}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2385" y="4301703"/>
            <a:ext cx="23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FF00"/>
                </a:solidFill>
              </a:rPr>
              <a:t>b.  ¬ EG [Close]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0031" y="5114085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= {1, 2}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87" y="396043"/>
            <a:ext cx="8382000" cy="1143000"/>
          </a:xfrm>
        </p:spPr>
        <p:txBody>
          <a:bodyPr/>
          <a:lstStyle/>
          <a:p>
            <a:pPr lvl="0"/>
            <a:r>
              <a:rPr lang="en-US" sz="3600" dirty="0"/>
              <a:t>Check: </a:t>
            </a:r>
            <a:r>
              <a:rPr lang="en-US" sz="3600" dirty="0">
                <a:solidFill>
                  <a:srgbClr val="FFFF00"/>
                </a:solidFill>
              </a:rPr>
              <a:t>¬ EF  [</a:t>
            </a:r>
            <a:r>
              <a:rPr lang="en-US" sz="3600" dirty="0"/>
              <a:t>Error /\ </a:t>
            </a:r>
            <a:r>
              <a:rPr lang="en-US" sz="3600" dirty="0">
                <a:solidFill>
                  <a:srgbClr val="FFFF00"/>
                </a:solidFill>
              </a:rPr>
              <a:t>¬ </a:t>
            </a:r>
            <a:r>
              <a:rPr lang="en-US" sz="3600" dirty="0"/>
              <a:t>EG[Close]]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81"/>
          <a:stretch/>
        </p:blipFill>
        <p:spPr>
          <a:xfrm>
            <a:off x="152400" y="1981200"/>
            <a:ext cx="4268387" cy="3835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14800" y="1828800"/>
            <a:ext cx="258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FFFF00"/>
                </a:solidFill>
              </a:rPr>
              <a:t>    2. ¬ EG[Close]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2468225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= {1, 2}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5151" y="3373735"/>
            <a:ext cx="1693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FFFF00"/>
                </a:solidFill>
              </a:rPr>
              <a:t>   3.   Error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0" y="3884472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= {2, 5}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64671" y="4840822"/>
            <a:ext cx="37741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FFFF00"/>
                </a:solidFill>
              </a:rPr>
              <a:t>   4.   Error /\ ¬ EG[Close]</a:t>
            </a:r>
          </a:p>
          <a:p>
            <a:pPr algn="l"/>
            <a:r>
              <a:rPr lang="en-US" sz="240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000" y="5360907"/>
            <a:ext cx="2464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= {2, 5} ∩ {1,2}</a:t>
            </a:r>
          </a:p>
          <a:p>
            <a:pPr algn="l"/>
            <a:r>
              <a:rPr lang="en-US" sz="2400" dirty="0"/>
              <a:t>= {2}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1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4" grpId="0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87" y="396043"/>
            <a:ext cx="8382000" cy="1143000"/>
          </a:xfrm>
        </p:spPr>
        <p:txBody>
          <a:bodyPr/>
          <a:lstStyle/>
          <a:p>
            <a:pPr lvl="0"/>
            <a:r>
              <a:rPr lang="en-US" sz="3600" dirty="0"/>
              <a:t>Check: </a:t>
            </a:r>
            <a:r>
              <a:rPr lang="en-US" sz="3600" dirty="0">
                <a:solidFill>
                  <a:srgbClr val="FFFF00"/>
                </a:solidFill>
              </a:rPr>
              <a:t>¬ EF  [</a:t>
            </a:r>
            <a:r>
              <a:rPr lang="en-US" sz="3600" dirty="0"/>
              <a:t>Error /\ </a:t>
            </a:r>
            <a:r>
              <a:rPr lang="en-US" sz="3600" dirty="0">
                <a:solidFill>
                  <a:srgbClr val="FFFF00"/>
                </a:solidFill>
              </a:rPr>
              <a:t>¬ </a:t>
            </a:r>
            <a:r>
              <a:rPr lang="en-US" sz="3600" dirty="0"/>
              <a:t>EG[Close]]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81"/>
          <a:stretch/>
        </p:blipFill>
        <p:spPr>
          <a:xfrm>
            <a:off x="152400" y="1981200"/>
            <a:ext cx="4268387" cy="3835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164671" y="1888114"/>
            <a:ext cx="37741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   4.   </a:t>
            </a:r>
            <a:r>
              <a:rPr lang="en-US" sz="2400" dirty="0">
                <a:solidFill>
                  <a:srgbClr val="FFFF00"/>
                </a:solidFill>
              </a:rPr>
              <a:t>Error /\ ¬ EG[Close]</a:t>
            </a:r>
          </a:p>
          <a:p>
            <a:pPr algn="l"/>
            <a:r>
              <a:rPr lang="en-US" sz="240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1200" y="2488278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= {2}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86309" y="3254743"/>
            <a:ext cx="20120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   5.   </a:t>
            </a:r>
            <a:r>
              <a:rPr lang="en-US" sz="2400" dirty="0">
                <a:solidFill>
                  <a:srgbClr val="FFFF00"/>
                </a:solidFill>
              </a:rPr>
              <a:t>EF  {2}</a:t>
            </a:r>
          </a:p>
          <a:p>
            <a:pPr algn="l"/>
            <a:r>
              <a:rPr lang="en-US" sz="24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5516" y="3928875"/>
            <a:ext cx="2525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= {1,2,3,4,5,6,7}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86309" y="4769307"/>
            <a:ext cx="19479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  6. </a:t>
            </a:r>
            <a:r>
              <a:rPr lang="en-US" sz="2400" dirty="0">
                <a:solidFill>
                  <a:srgbClr val="FFFF00"/>
                </a:solidFill>
              </a:rPr>
              <a:t>¬ EF {2}</a:t>
            </a:r>
          </a:p>
          <a:p>
            <a:pPr algn="l"/>
            <a:r>
              <a:rPr lang="en-US" sz="2400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95516" y="54776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= {}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214547" y="5904072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9pPr>
          </a:lstStyle>
          <a:p>
            <a:r>
              <a:rPr lang="en-US" sz="2800" kern="0" dirty="0"/>
              <a:t>AG[Error </a:t>
            </a:r>
            <a:r>
              <a:rPr lang="en-US" sz="2800" kern="0" dirty="0">
                <a:sym typeface="Wingdings" panose="05000000000000000000" pitchFamily="2" charset="2"/>
              </a:rPr>
              <a:t></a:t>
            </a:r>
            <a:r>
              <a:rPr lang="en-US" sz="2800" kern="0" dirty="0"/>
              <a:t> EG[Close]] ≡ False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9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0" grpId="0"/>
      <p:bldP spid="16" grpId="0"/>
      <p:bldP spid="17" grpId="0"/>
      <p:bldP spid="18" grpId="0"/>
      <p:bldP spid="2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Complexity of </a:t>
            </a:r>
            <a:br>
              <a:rPr lang="en-US" dirty="0"/>
            </a:br>
            <a:r>
              <a:rPr lang="en-US" dirty="0"/>
              <a:t>CTL Model Checking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826" y="1757690"/>
            <a:ext cx="664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Theorem (Clarke, Emerson, </a:t>
            </a:r>
            <a:r>
              <a:rPr lang="en-US" sz="2800" dirty="0" err="1">
                <a:solidFill>
                  <a:srgbClr val="FFFF00"/>
                </a:solidFill>
              </a:rPr>
              <a:t>Sistla</a:t>
            </a:r>
            <a:r>
              <a:rPr lang="en-US" sz="2800" dirty="0">
                <a:solidFill>
                  <a:srgbClr val="FFFF00"/>
                </a:solidFill>
              </a:rPr>
              <a:t> 1986):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1627" y="2590800"/>
            <a:ext cx="7240746" cy="23083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Given a </a:t>
            </a:r>
            <a:r>
              <a:rPr lang="en-US" sz="2400" dirty="0" err="1"/>
              <a:t>Kripke</a:t>
            </a:r>
            <a:r>
              <a:rPr lang="en-US" sz="2400" dirty="0"/>
              <a:t> Structure M = &lt;S, R, P&gt;, a state s ∈ S, and a CTL formula f, 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		M, s |= f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can be checked in time </a:t>
            </a:r>
            <a:r>
              <a:rPr lang="en-US" sz="2400" dirty="0">
                <a:solidFill>
                  <a:srgbClr val="FFFF00"/>
                </a:solidFill>
              </a:rPr>
              <a:t>O(|f| x (|S| + |R|)).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7826" y="5214143"/>
            <a:ext cx="8076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Note:  SCC can be constructed in time </a:t>
            </a:r>
            <a:r>
              <a:rPr lang="en-US" sz="2400" dirty="0">
                <a:solidFill>
                  <a:srgbClr val="FFFF00"/>
                </a:solidFill>
              </a:rPr>
              <a:t>O(|S| + |R|)</a:t>
            </a:r>
            <a:r>
              <a:rPr lang="en-US" sz="2400" dirty="0"/>
              <a:t>, using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</a:rPr>
              <a:t>	</a:t>
            </a:r>
            <a:r>
              <a:rPr lang="en-US" sz="2400" dirty="0" err="1">
                <a:solidFill>
                  <a:srgbClr val="FFFF00"/>
                </a:solidFill>
              </a:rPr>
              <a:t>Tarjan’s</a:t>
            </a:r>
            <a:r>
              <a:rPr lang="en-US" sz="2400" dirty="0">
                <a:solidFill>
                  <a:srgbClr val="FFFF00"/>
                </a:solidFill>
              </a:rPr>
              <a:t> algorithm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7644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88" y="341162"/>
            <a:ext cx="7772400" cy="1143000"/>
          </a:xfrm>
        </p:spPr>
        <p:txBody>
          <a:bodyPr/>
          <a:lstStyle/>
          <a:p>
            <a:r>
              <a:rPr lang="en-US" dirty="0"/>
              <a:t>Linear-time Logic (LTL)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788" y="1627578"/>
            <a:ext cx="776148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Propositional Logic over the atomic propositions</a:t>
            </a:r>
          </a:p>
          <a:p>
            <a:pPr algn="l"/>
            <a:r>
              <a:rPr lang="en-US" sz="2800" dirty="0"/>
              <a:t>AP augmented with four temporal operators: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X p  </a:t>
            </a:r>
            <a:r>
              <a:rPr lang="en-US" sz="2800" dirty="0">
                <a:sym typeface="Wingdings" panose="05000000000000000000" pitchFamily="2" charset="2"/>
              </a:rPr>
              <a:t>  “p is true in the next state”</a:t>
            </a:r>
          </a:p>
          <a:p>
            <a:pPr algn="l"/>
            <a:endParaRPr lang="en-US" sz="2800" dirty="0">
              <a:sym typeface="Wingdings" panose="05000000000000000000" pitchFamily="2" charset="2"/>
            </a:endParaRPr>
          </a:p>
          <a:p>
            <a:pPr algn="l"/>
            <a:r>
              <a:rPr lang="en-US" sz="2800" dirty="0">
                <a:sym typeface="Wingdings" panose="05000000000000000000" pitchFamily="2" charset="2"/>
              </a:rPr>
              <a:t>F p    “p is true in some future state”</a:t>
            </a:r>
          </a:p>
          <a:p>
            <a:pPr algn="l"/>
            <a:endParaRPr lang="en-US" sz="2800" dirty="0">
              <a:sym typeface="Wingdings" panose="05000000000000000000" pitchFamily="2" charset="2"/>
            </a:endParaRPr>
          </a:p>
          <a:p>
            <a:pPr algn="l"/>
            <a:r>
              <a:rPr lang="en-US" sz="2800" dirty="0">
                <a:sym typeface="Wingdings" panose="05000000000000000000" pitchFamily="2" charset="2"/>
              </a:rPr>
              <a:t>G p   “p is true globally in all states”</a:t>
            </a:r>
          </a:p>
          <a:p>
            <a:pPr algn="l"/>
            <a:endParaRPr lang="en-US" sz="2800" dirty="0">
              <a:sym typeface="Wingdings" panose="05000000000000000000" pitchFamily="2" charset="2"/>
            </a:endParaRPr>
          </a:p>
          <a:p>
            <a:pPr algn="l"/>
            <a:r>
              <a:rPr lang="en-US" sz="2800" dirty="0">
                <a:sym typeface="Wingdings" panose="05000000000000000000" pitchFamily="2" charset="2"/>
              </a:rPr>
              <a:t>p U q   “p is true until q becomes true”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27530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dirty="0"/>
              <a:t>Linear-time Logic (LTL)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0552"/>
          <a:stretch/>
        </p:blipFill>
        <p:spPr>
          <a:xfrm>
            <a:off x="1676400" y="1549400"/>
            <a:ext cx="5678702" cy="34079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5187386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FFFF00"/>
                </a:solidFill>
              </a:rPr>
              <a:t>An LTL formula is true </a:t>
            </a:r>
            <a:r>
              <a:rPr lang="en-US" sz="2400" dirty="0"/>
              <a:t>for a state transition graph only if it is true </a:t>
            </a:r>
            <a:r>
              <a:rPr lang="en-US" sz="2400" dirty="0">
                <a:solidFill>
                  <a:srgbClr val="FFFF00"/>
                </a:solidFill>
              </a:rPr>
              <a:t>for every execution trace</a:t>
            </a:r>
            <a:r>
              <a:rPr lang="en-US" sz="2400" dirty="0"/>
              <a:t> of the state transition graph.</a:t>
            </a:r>
          </a:p>
        </p:txBody>
      </p:sp>
    </p:spTree>
    <p:extLst>
      <p:ext uri="{BB962C8B-B14F-4D97-AF65-F5344CB8AC3E}">
        <p14:creationId xmlns:p14="http://schemas.microsoft.com/office/powerpoint/2010/main" val="185926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5B24-ADF0-49E7-BB05-098784C9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en-US" dirty="0"/>
              <a:t>Model Checking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7C33C-9623-4544-B50A-1FE0891C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29A85-6632-48E9-877C-6A5C24A5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1D27C-1505-4A22-AB6A-29047E50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BC9C4-46FD-4161-840C-6BC7B4A23903}"/>
              </a:ext>
            </a:extLst>
          </p:cNvPr>
          <p:cNvSpPr/>
          <p:nvPr/>
        </p:nvSpPr>
        <p:spPr>
          <a:xfrm>
            <a:off x="762000" y="2057400"/>
            <a:ext cx="7924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</a:rPr>
              <a:t>Model Checking </a:t>
            </a:r>
            <a:r>
              <a:rPr lang="en-US" sz="2800" dirty="0"/>
              <a:t>involves two main steps:</a:t>
            </a:r>
          </a:p>
          <a:p>
            <a:pPr algn="l"/>
            <a:endParaRPr lang="en-US" sz="2800" dirty="0">
              <a:solidFill>
                <a:srgbClr val="FFFF00"/>
              </a:solidFill>
            </a:endParaRPr>
          </a:p>
          <a:p>
            <a:pPr marL="457200" indent="-457200" algn="l">
              <a:buAutoNum type="arabicPeriod"/>
            </a:pPr>
            <a:r>
              <a:rPr lang="en-US" sz="2800" dirty="0">
                <a:solidFill>
                  <a:srgbClr val="FFFF00"/>
                </a:solidFill>
              </a:rPr>
              <a:t>Build a finite-state model</a:t>
            </a:r>
            <a:r>
              <a:rPr lang="en-US" sz="2800" dirty="0"/>
              <a:t> of the program or system of interest.</a:t>
            </a:r>
          </a:p>
          <a:p>
            <a:pPr algn="l"/>
            <a:endParaRPr lang="en-US" sz="2800" b="1" dirty="0"/>
          </a:p>
          <a:p>
            <a:pPr marL="514350" indent="-514350" algn="l">
              <a:buAutoNum type="arabicPeriod" startAt="2"/>
            </a:pPr>
            <a:r>
              <a:rPr lang="en-US" sz="2800" dirty="0">
                <a:solidFill>
                  <a:srgbClr val="FFFF00"/>
                </a:solidFill>
              </a:rPr>
              <a:t>Check whether the model </a:t>
            </a:r>
            <a:r>
              <a:rPr lang="en-US" sz="2800" dirty="0">
                <a:solidFill>
                  <a:srgbClr val="FCFCFC"/>
                </a:solidFill>
              </a:rPr>
              <a:t>satisfies the</a:t>
            </a:r>
          </a:p>
          <a:p>
            <a:pPr algn="l"/>
            <a:r>
              <a:rPr lang="en-US" sz="2800" dirty="0">
                <a:solidFill>
                  <a:srgbClr val="FCFCFC"/>
                </a:solidFill>
              </a:rPr>
              <a:t>    </a:t>
            </a:r>
            <a:r>
              <a:rPr lang="en-US" sz="2800" dirty="0">
                <a:solidFill>
                  <a:srgbClr val="FFFF00"/>
                </a:solidFill>
              </a:rPr>
              <a:t>specification</a:t>
            </a:r>
            <a:r>
              <a:rPr lang="en-US" sz="2800" dirty="0">
                <a:solidFill>
                  <a:srgbClr val="FCFCFC"/>
                </a:solidFill>
              </a:rPr>
              <a:t>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E641CA-776A-4D1C-91FC-83B61E3F57E8}"/>
              </a:ext>
            </a:extLst>
          </p:cNvPr>
          <p:cNvSpPr/>
          <p:nvPr/>
        </p:nvSpPr>
        <p:spPr bwMode="auto">
          <a:xfrm flipH="1">
            <a:off x="4572000" y="3505200"/>
            <a:ext cx="685800" cy="228600"/>
          </a:xfrm>
          <a:prstGeom prst="rightArrow">
            <a:avLst/>
          </a:prstGeom>
          <a:solidFill>
            <a:srgbClr val="69D8FF"/>
          </a:solidFill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37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6344"/>
            <a:ext cx="7772400" cy="1143000"/>
          </a:xfrm>
        </p:spPr>
        <p:txBody>
          <a:bodyPr/>
          <a:lstStyle/>
          <a:p>
            <a:r>
              <a:rPr lang="en-US" dirty="0"/>
              <a:t>Meaning of LTL Formula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2" y="1720596"/>
            <a:ext cx="8096768" cy="449275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3124200" y="4766256"/>
            <a:ext cx="381000" cy="5334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867400" y="3966972"/>
            <a:ext cx="914400" cy="612648"/>
          </a:xfrm>
          <a:prstGeom prst="wedgeRoundRectCallout">
            <a:avLst>
              <a:gd name="adj1" fmla="val -328833"/>
              <a:gd name="adj2" fmla="val 80410"/>
              <a:gd name="adj3" fmla="val 16667"/>
            </a:avLst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1486" y="4042463"/>
            <a:ext cx="91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suffix</a:t>
            </a:r>
          </a:p>
        </p:txBody>
      </p:sp>
    </p:spTree>
    <p:extLst>
      <p:ext uri="{BB962C8B-B14F-4D97-AF65-F5344CB8AC3E}">
        <p14:creationId xmlns:p14="http://schemas.microsoft.com/office/powerpoint/2010/main" val="1057631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58" y="113748"/>
            <a:ext cx="8164041" cy="1143000"/>
          </a:xfrm>
        </p:spPr>
        <p:txBody>
          <a:bodyPr/>
          <a:lstStyle/>
          <a:p>
            <a:r>
              <a:rPr lang="en-US">
                <a:solidFill>
                  <a:srgbClr val="69D8FF"/>
                </a:solidFill>
              </a:rPr>
              <a:t>  </a:t>
            </a:r>
            <a:r>
              <a:rPr lang="en-US">
                <a:solidFill>
                  <a:srgbClr val="CC00FF"/>
                </a:solidFill>
              </a:rPr>
              <a:t>p,…</a:t>
            </a:r>
            <a:r>
              <a:rPr lang="en-US">
                <a:solidFill>
                  <a:srgbClr val="69D8FF"/>
                </a:solidFill>
              </a:rPr>
              <a:t> </a:t>
            </a:r>
            <a:r>
              <a:rPr lang="en-US" dirty="0"/>
              <a:t>|= G [T1 </a:t>
            </a:r>
            <a:r>
              <a:rPr lang="en-US" dirty="0">
                <a:sym typeface="Wingdings" panose="05000000000000000000" pitchFamily="2" charset="2"/>
              </a:rPr>
              <a:t> F C1]</a:t>
            </a:r>
            <a:endParaRPr lang="en-US" dirty="0">
              <a:solidFill>
                <a:srgbClr val="99FF66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1500" y="6483096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49619" y="6489192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Jayaraman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9939" y="6560280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89274" y="1309673"/>
            <a:ext cx="963726" cy="914400"/>
            <a:chOff x="4032504" y="1752600"/>
            <a:chExt cx="963726" cy="914400"/>
          </a:xfrm>
        </p:grpSpPr>
        <p:sp>
          <p:nvSpPr>
            <p:cNvPr id="6" name="Oval 5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32504" y="2009745"/>
              <a:ext cx="9637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N2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2096" y="2667000"/>
            <a:ext cx="946408" cy="914400"/>
            <a:chOff x="4038600" y="1752600"/>
            <a:chExt cx="946408" cy="914400"/>
          </a:xfrm>
        </p:grpSpPr>
        <p:sp>
          <p:nvSpPr>
            <p:cNvPr id="10" name="Oval 9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43725" y="200974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T1, N2</a:t>
              </a:r>
            </a:p>
          </p:txBody>
        </p:sp>
      </p:grpSp>
      <p:cxnSp>
        <p:nvCxnSpPr>
          <p:cNvPr id="13" name="Straight Arrow Connector 12"/>
          <p:cNvCxnSpPr>
            <a:stCxn id="6" idx="3"/>
            <a:endCxn id="10" idx="7"/>
          </p:cNvCxnSpPr>
          <p:nvPr/>
        </p:nvCxnSpPr>
        <p:spPr bwMode="auto">
          <a:xfrm flipH="1">
            <a:off x="3072585" y="2090162"/>
            <a:ext cx="1056696" cy="71074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609600" y="4082038"/>
            <a:ext cx="948813" cy="914400"/>
            <a:chOff x="4038600" y="1752600"/>
            <a:chExt cx="948813" cy="914400"/>
          </a:xfrm>
        </p:grpSpPr>
        <p:sp>
          <p:nvSpPr>
            <p:cNvPr id="15" name="Oval 14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41320" y="2009745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C1, N2</a:t>
              </a:r>
            </a:p>
          </p:txBody>
        </p:sp>
      </p:grpSp>
      <p:cxnSp>
        <p:nvCxnSpPr>
          <p:cNvPr id="17" name="Straight Arrow Connector 16"/>
          <p:cNvCxnSpPr>
            <a:endCxn id="15" idx="7"/>
          </p:cNvCxnSpPr>
          <p:nvPr/>
        </p:nvCxnSpPr>
        <p:spPr bwMode="auto">
          <a:xfrm flipH="1">
            <a:off x="1390089" y="3505200"/>
            <a:ext cx="1056696" cy="71074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Freeform 17"/>
          <p:cNvSpPr/>
          <p:nvPr/>
        </p:nvSpPr>
        <p:spPr bwMode="auto">
          <a:xfrm>
            <a:off x="152400" y="1465341"/>
            <a:ext cx="3907536" cy="2714983"/>
          </a:xfrm>
          <a:custGeom>
            <a:avLst/>
            <a:gdLst>
              <a:gd name="connsiteX0" fmla="*/ 659553 w 4085505"/>
              <a:gd name="connsiteY0" fmla="*/ 3277347 h 3277824"/>
              <a:gd name="connsiteX1" fmla="*/ 184065 w 4085505"/>
              <a:gd name="connsiteY1" fmla="*/ 2789667 h 3277824"/>
              <a:gd name="connsiteX2" fmla="*/ 3366177 w 4085505"/>
              <a:gd name="connsiteY2" fmla="*/ 314691 h 3277824"/>
              <a:gd name="connsiteX3" fmla="*/ 4085505 w 4085505"/>
              <a:gd name="connsiteY3" fmla="*/ 34275 h 3277824"/>
              <a:gd name="connsiteX4" fmla="*/ 4085505 w 4085505"/>
              <a:gd name="connsiteY4" fmla="*/ 34275 h 327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5505" h="3277824">
                <a:moveTo>
                  <a:pt x="659553" y="3277347"/>
                </a:moveTo>
                <a:cubicBezTo>
                  <a:pt x="196257" y="3280395"/>
                  <a:pt x="-267039" y="3283443"/>
                  <a:pt x="184065" y="2789667"/>
                </a:cubicBezTo>
                <a:cubicBezTo>
                  <a:pt x="635169" y="2295891"/>
                  <a:pt x="2715937" y="773923"/>
                  <a:pt x="3366177" y="314691"/>
                </a:cubicBezTo>
                <a:cubicBezTo>
                  <a:pt x="4016417" y="-144541"/>
                  <a:pt x="4085505" y="34275"/>
                  <a:pt x="4085505" y="34275"/>
                </a:cubicBezTo>
                <a:lnTo>
                  <a:pt x="4085505" y="34275"/>
                </a:ln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0" name="Straight Arrow Connector 19"/>
          <p:cNvCxnSpPr>
            <a:stCxn id="6" idx="5"/>
          </p:cNvCxnSpPr>
          <p:nvPr/>
        </p:nvCxnSpPr>
        <p:spPr bwMode="auto">
          <a:xfrm>
            <a:off x="4775859" y="2090162"/>
            <a:ext cx="1015341" cy="83398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553507" y="2864636"/>
            <a:ext cx="946407" cy="914400"/>
            <a:chOff x="4038600" y="1752600"/>
            <a:chExt cx="946407" cy="914400"/>
          </a:xfrm>
        </p:grpSpPr>
        <p:sp>
          <p:nvSpPr>
            <p:cNvPr id="22" name="Oval 21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43724" y="200974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T2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 bwMode="auto">
          <a:xfrm>
            <a:off x="6400800" y="3581400"/>
            <a:ext cx="1015341" cy="83398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7178448" y="4355874"/>
            <a:ext cx="948813" cy="914400"/>
            <a:chOff x="4038600" y="1752600"/>
            <a:chExt cx="948813" cy="914400"/>
          </a:xfrm>
        </p:grpSpPr>
        <p:sp>
          <p:nvSpPr>
            <p:cNvPr id="26" name="Oval 25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41320" y="2009745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N1, C2</a:t>
              </a:r>
            </a:p>
          </p:txBody>
        </p:sp>
      </p:grpSp>
      <p:sp>
        <p:nvSpPr>
          <p:cNvPr id="29" name="Freeform 28"/>
          <p:cNvSpPr/>
          <p:nvPr/>
        </p:nvSpPr>
        <p:spPr bwMode="auto">
          <a:xfrm>
            <a:off x="4840425" y="1391143"/>
            <a:ext cx="3887681" cy="3578749"/>
          </a:xfrm>
          <a:custGeom>
            <a:avLst/>
            <a:gdLst>
              <a:gd name="connsiteX0" fmla="*/ 3316224 w 3982643"/>
              <a:gd name="connsiteY0" fmla="*/ 3371052 h 3561505"/>
              <a:gd name="connsiteX1" fmla="*/ 3816096 w 3982643"/>
              <a:gd name="connsiteY1" fmla="*/ 3236940 h 3561505"/>
              <a:gd name="connsiteX2" fmla="*/ 780288 w 3982643"/>
              <a:gd name="connsiteY2" fmla="*/ 359628 h 3561505"/>
              <a:gd name="connsiteX3" fmla="*/ 0 w 3982643"/>
              <a:gd name="connsiteY3" fmla="*/ 140172 h 356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643" h="3561505">
                <a:moveTo>
                  <a:pt x="3316224" y="3371052"/>
                </a:moveTo>
                <a:cubicBezTo>
                  <a:pt x="3777488" y="3554948"/>
                  <a:pt x="4238752" y="3738844"/>
                  <a:pt x="3816096" y="3236940"/>
                </a:cubicBezTo>
                <a:cubicBezTo>
                  <a:pt x="3393440" y="2735036"/>
                  <a:pt x="1416304" y="875756"/>
                  <a:pt x="780288" y="359628"/>
                </a:cubicBezTo>
                <a:cubicBezTo>
                  <a:pt x="144272" y="-156500"/>
                  <a:pt x="72136" y="-8164"/>
                  <a:pt x="0" y="140172"/>
                </a:cubicBez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70142" y="3721712"/>
            <a:ext cx="914400" cy="967226"/>
          </a:xfrm>
          <a:prstGeom prst="ellipse">
            <a:avLst/>
          </a:prstGeom>
          <a:noFill/>
          <a:ln w="57150" cap="flat" cmpd="sng" algn="ctr">
            <a:solidFill>
              <a:srgbClr val="99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86233" y="4044068"/>
            <a:ext cx="918841" cy="423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T1, T2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245597" y="5671129"/>
            <a:ext cx="937592" cy="914400"/>
            <a:chOff x="4038600" y="1752600"/>
            <a:chExt cx="937592" cy="914400"/>
          </a:xfrm>
        </p:grpSpPr>
        <p:sp>
          <p:nvSpPr>
            <p:cNvPr id="35" name="Oval 34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52541" y="2009745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C1, T2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15193" y="5772710"/>
            <a:ext cx="937593" cy="914400"/>
            <a:chOff x="4038600" y="1752600"/>
            <a:chExt cx="937593" cy="914400"/>
          </a:xfrm>
        </p:grpSpPr>
        <p:sp>
          <p:nvSpPr>
            <p:cNvPr id="38" name="Oval 37"/>
            <p:cNvSpPr/>
            <p:nvPr/>
          </p:nvSpPr>
          <p:spPr bwMode="auto">
            <a:xfrm>
              <a:off x="4038600" y="17526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52542" y="2009745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T1, C2</a:t>
              </a:r>
            </a:p>
          </p:txBody>
        </p:sp>
      </p:grpSp>
      <p:cxnSp>
        <p:nvCxnSpPr>
          <p:cNvPr id="41" name="Straight Arrow Connector 40"/>
          <p:cNvCxnSpPr>
            <a:stCxn id="10" idx="5"/>
          </p:cNvCxnSpPr>
          <p:nvPr/>
        </p:nvCxnSpPr>
        <p:spPr bwMode="auto">
          <a:xfrm>
            <a:off x="3072585" y="3447489"/>
            <a:ext cx="621384" cy="33864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1384744" y="4856684"/>
            <a:ext cx="1008894" cy="93703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5105400" y="4675281"/>
            <a:ext cx="914400" cy="119211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22" idx="3"/>
            <a:endCxn id="32" idx="7"/>
          </p:cNvCxnSpPr>
          <p:nvPr/>
        </p:nvCxnSpPr>
        <p:spPr bwMode="auto">
          <a:xfrm flipH="1">
            <a:off x="5250631" y="3645125"/>
            <a:ext cx="436787" cy="218234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2878877" y="4621452"/>
            <a:ext cx="819738" cy="111657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6579267" y="5301428"/>
            <a:ext cx="959361" cy="73940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Freeform 51"/>
          <p:cNvSpPr/>
          <p:nvPr/>
        </p:nvSpPr>
        <p:spPr bwMode="auto">
          <a:xfrm>
            <a:off x="3025642" y="3779520"/>
            <a:ext cx="3176727" cy="2897797"/>
          </a:xfrm>
          <a:custGeom>
            <a:avLst/>
            <a:gdLst>
              <a:gd name="connsiteX0" fmla="*/ 46742 w 3176727"/>
              <a:gd name="connsiteY0" fmla="*/ 2670048 h 2897797"/>
              <a:gd name="connsiteX1" fmla="*/ 375926 w 3176727"/>
              <a:gd name="connsiteY1" fmla="*/ 2694432 h 2897797"/>
              <a:gd name="connsiteX2" fmla="*/ 2814326 w 3176727"/>
              <a:gd name="connsiteY2" fmla="*/ 499872 h 2897797"/>
              <a:gd name="connsiteX3" fmla="*/ 3119126 w 3176727"/>
              <a:gd name="connsiteY3" fmla="*/ 0 h 289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6727" h="2897797">
                <a:moveTo>
                  <a:pt x="46742" y="2670048"/>
                </a:moveTo>
                <a:cubicBezTo>
                  <a:pt x="-19298" y="2863088"/>
                  <a:pt x="-85338" y="3056128"/>
                  <a:pt x="375926" y="2694432"/>
                </a:cubicBezTo>
                <a:cubicBezTo>
                  <a:pt x="837190" y="2332736"/>
                  <a:pt x="2357126" y="948944"/>
                  <a:pt x="2814326" y="499872"/>
                </a:cubicBezTo>
                <a:cubicBezTo>
                  <a:pt x="3271526" y="50800"/>
                  <a:pt x="3195326" y="25400"/>
                  <a:pt x="3119126" y="0"/>
                </a:cubicBez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2541066" y="3581400"/>
            <a:ext cx="3336062" cy="3320641"/>
          </a:xfrm>
          <a:custGeom>
            <a:avLst/>
            <a:gdLst>
              <a:gd name="connsiteX0" fmla="*/ 3216455 w 3285059"/>
              <a:gd name="connsiteY0" fmla="*/ 2944209 h 3299026"/>
              <a:gd name="connsiteX1" fmla="*/ 2911655 w 3285059"/>
              <a:gd name="connsiteY1" fmla="*/ 3102705 h 3299026"/>
              <a:gd name="connsiteX2" fmla="*/ 339143 w 3285059"/>
              <a:gd name="connsiteY2" fmla="*/ 578961 h 3299026"/>
              <a:gd name="connsiteX3" fmla="*/ 22151 w 3285059"/>
              <a:gd name="connsiteY3" fmla="*/ 30321 h 3299026"/>
              <a:gd name="connsiteX4" fmla="*/ 34343 w 3285059"/>
              <a:gd name="connsiteY4" fmla="*/ 66897 h 3299026"/>
              <a:gd name="connsiteX5" fmla="*/ 95303 w 3285059"/>
              <a:gd name="connsiteY5" fmla="*/ 30321 h 3299026"/>
              <a:gd name="connsiteX6" fmla="*/ 95303 w 3285059"/>
              <a:gd name="connsiteY6" fmla="*/ 30321 h 329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5059" h="3299026">
                <a:moveTo>
                  <a:pt x="3216455" y="2944209"/>
                </a:moveTo>
                <a:cubicBezTo>
                  <a:pt x="3303831" y="3220561"/>
                  <a:pt x="3391207" y="3496913"/>
                  <a:pt x="2911655" y="3102705"/>
                </a:cubicBezTo>
                <a:cubicBezTo>
                  <a:pt x="2432103" y="2708497"/>
                  <a:pt x="820727" y="1091025"/>
                  <a:pt x="339143" y="578961"/>
                </a:cubicBezTo>
                <a:cubicBezTo>
                  <a:pt x="-142441" y="66897"/>
                  <a:pt x="72951" y="115665"/>
                  <a:pt x="22151" y="30321"/>
                </a:cubicBezTo>
                <a:cubicBezTo>
                  <a:pt x="-28649" y="-55023"/>
                  <a:pt x="22151" y="66897"/>
                  <a:pt x="34343" y="66897"/>
                </a:cubicBezTo>
                <a:cubicBezTo>
                  <a:pt x="46535" y="66897"/>
                  <a:pt x="95303" y="30321"/>
                  <a:pt x="95303" y="30321"/>
                </a:cubicBezTo>
                <a:lnTo>
                  <a:pt x="95303" y="30321"/>
                </a:lnTo>
              </a:path>
            </a:pathLst>
          </a:cu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497297" y="3719061"/>
            <a:ext cx="914400" cy="967226"/>
          </a:xfrm>
          <a:prstGeom prst="ellipse">
            <a:avLst/>
          </a:prstGeom>
          <a:noFill/>
          <a:ln w="57150" cap="flat" cmpd="sng" algn="ctr">
            <a:solidFill>
              <a:srgbClr val="99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43595" y="4006469"/>
            <a:ext cx="918841" cy="423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T1, T2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200729" y="2097282"/>
            <a:ext cx="599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3600" dirty="0">
                <a:solidFill>
                  <a:srgbClr val="CC00FF"/>
                </a:solidFill>
              </a:rPr>
              <a:t>p</a:t>
            </a:r>
            <a:r>
              <a:rPr lang="en-US" dirty="0">
                <a:solidFill>
                  <a:srgbClr val="CC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94690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LTL and CTL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19800" y="6629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29000" y="6629400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990397"/>
            <a:ext cx="82718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For many practical problems, LTL and CTL are</a:t>
            </a:r>
          </a:p>
          <a:p>
            <a:pPr algn="l"/>
            <a:r>
              <a:rPr lang="en-US" sz="2800" dirty="0"/>
              <a:t>both suitable for expressing the desired properties.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In </a:t>
            </a:r>
            <a:r>
              <a:rPr lang="en-US" sz="2800" dirty="0">
                <a:solidFill>
                  <a:srgbClr val="FFFF00"/>
                </a:solidFill>
              </a:rPr>
              <a:t>CTL</a:t>
            </a:r>
            <a:r>
              <a:rPr lang="en-US" sz="2800" dirty="0"/>
              <a:t>, a formula f is true or false at some </a:t>
            </a:r>
            <a:r>
              <a:rPr lang="en-US" sz="2800" dirty="0">
                <a:solidFill>
                  <a:srgbClr val="FFFF00"/>
                </a:solidFill>
              </a:rPr>
              <a:t>state</a:t>
            </a:r>
            <a:r>
              <a:rPr lang="en-US" sz="2800" dirty="0"/>
              <a:t>,</a:t>
            </a:r>
          </a:p>
          <a:p>
            <a:pPr algn="l"/>
            <a:r>
              <a:rPr lang="en-US" sz="2800" dirty="0"/>
              <a:t> i.e.,  </a:t>
            </a:r>
            <a:r>
              <a:rPr lang="en-US" sz="2800" dirty="0">
                <a:solidFill>
                  <a:srgbClr val="FFFF00"/>
                </a:solidFill>
              </a:rPr>
              <a:t>s |= f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In </a:t>
            </a:r>
            <a:r>
              <a:rPr lang="en-US" sz="2800" dirty="0">
                <a:solidFill>
                  <a:srgbClr val="FFFF00"/>
                </a:solidFill>
              </a:rPr>
              <a:t>LTL</a:t>
            </a:r>
            <a:r>
              <a:rPr lang="en-US" sz="2800" dirty="0"/>
              <a:t>, a formula f is true or false for some </a:t>
            </a:r>
            <a:r>
              <a:rPr lang="en-US" sz="2800" dirty="0">
                <a:solidFill>
                  <a:srgbClr val="FFFF00"/>
                </a:solidFill>
              </a:rPr>
              <a:t>path</a:t>
            </a:r>
            <a:r>
              <a:rPr lang="en-US" sz="2800" dirty="0"/>
              <a:t>,</a:t>
            </a:r>
          </a:p>
          <a:p>
            <a:pPr algn="l"/>
            <a:r>
              <a:rPr lang="en-US" sz="2800" dirty="0"/>
              <a:t> i.e.,  </a:t>
            </a:r>
            <a:r>
              <a:rPr lang="en-US" sz="2800" dirty="0">
                <a:solidFill>
                  <a:srgbClr val="FFFF00"/>
                </a:solidFill>
              </a:rPr>
              <a:t>p |= f</a:t>
            </a:r>
          </a:p>
          <a:p>
            <a:pPr algn="l"/>
            <a:endParaRPr lang="en-US" sz="2800" dirty="0">
              <a:solidFill>
                <a:srgbClr val="FFFF00"/>
              </a:solidFill>
            </a:endParaRPr>
          </a:p>
          <a:p>
            <a:pPr algn="l"/>
            <a:r>
              <a:rPr lang="en-US" sz="2800" dirty="0">
                <a:solidFill>
                  <a:srgbClr val="FFFF00"/>
                </a:solidFill>
              </a:rPr>
              <a:t>But are these two approaches equivalent? </a:t>
            </a:r>
          </a:p>
        </p:txBody>
      </p:sp>
    </p:spTree>
    <p:extLst>
      <p:ext uri="{BB962C8B-B14F-4D97-AF65-F5344CB8AC3E}">
        <p14:creationId xmlns:p14="http://schemas.microsoft.com/office/powerpoint/2010/main" val="39883274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7711"/>
            <a:ext cx="7772400" cy="1143000"/>
          </a:xfrm>
        </p:spPr>
        <p:txBody>
          <a:bodyPr/>
          <a:lstStyle/>
          <a:p>
            <a:r>
              <a:rPr lang="en-US" sz="3600" dirty="0"/>
              <a:t>LTL: ‘Sometime’ is ‘Not Never’ 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0400" y="1986280"/>
            <a:ext cx="7355283" cy="255454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In LTL, ‘</a:t>
            </a:r>
            <a:r>
              <a:rPr lang="en-US" sz="2800" dirty="0">
                <a:solidFill>
                  <a:srgbClr val="FFFF00"/>
                </a:solidFill>
              </a:rPr>
              <a:t>sometime p</a:t>
            </a:r>
            <a:r>
              <a:rPr lang="en-US" sz="2800" dirty="0"/>
              <a:t>’  can be defined as </a:t>
            </a:r>
            <a:r>
              <a:rPr lang="en-US" sz="2800" dirty="0">
                <a:solidFill>
                  <a:srgbClr val="FFFF00"/>
                </a:solidFill>
              </a:rPr>
              <a:t>F p.  </a:t>
            </a:r>
            <a:endParaRPr lang="en-US" sz="2800" dirty="0"/>
          </a:p>
          <a:p>
            <a:pPr algn="l"/>
            <a:endParaRPr lang="en-US" sz="2800" dirty="0">
              <a:solidFill>
                <a:srgbClr val="FFFF00"/>
              </a:solidFill>
            </a:endParaRPr>
          </a:p>
          <a:p>
            <a:pPr algn="l"/>
            <a:r>
              <a:rPr lang="en-US" sz="2400" dirty="0">
                <a:solidFill>
                  <a:srgbClr val="FFFF00"/>
                </a:solidFill>
              </a:rPr>
              <a:t>    - </a:t>
            </a:r>
            <a:r>
              <a:rPr lang="en-US" sz="2400" dirty="0"/>
              <a:t>this means that, for </a:t>
            </a:r>
            <a:r>
              <a:rPr lang="en-US" sz="2400" dirty="0">
                <a:solidFill>
                  <a:srgbClr val="FFFF00"/>
                </a:solidFill>
              </a:rPr>
              <a:t>every </a:t>
            </a:r>
            <a:r>
              <a:rPr lang="en-US" sz="2400" dirty="0"/>
              <a:t>infinite </a:t>
            </a:r>
            <a:r>
              <a:rPr lang="en-US" sz="2400" dirty="0">
                <a:solidFill>
                  <a:srgbClr val="FFFF00"/>
                </a:solidFill>
              </a:rPr>
              <a:t>path, p </a:t>
            </a:r>
            <a:r>
              <a:rPr lang="en-US" sz="2400" dirty="0"/>
              <a:t>is true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</a:rPr>
              <a:t>      somewhere </a:t>
            </a:r>
            <a:r>
              <a:rPr lang="en-US" sz="2400" dirty="0"/>
              <a:t>along the path.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In LTL</a:t>
            </a:r>
            <a:r>
              <a:rPr lang="en-US" sz="2800" dirty="0">
                <a:solidFill>
                  <a:srgbClr val="FFFF00"/>
                </a:solidFill>
              </a:rPr>
              <a:t>, F p  ≡ ¬</a:t>
            </a:r>
            <a:r>
              <a:rPr lang="en-US" sz="2800" dirty="0" err="1">
                <a:solidFill>
                  <a:srgbClr val="FFFF00"/>
                </a:solidFill>
              </a:rPr>
              <a:t>G¬p</a:t>
            </a:r>
            <a:r>
              <a:rPr lang="en-US" sz="2800" dirty="0">
                <a:solidFill>
                  <a:srgbClr val="FFFF00"/>
                </a:solidFill>
              </a:rPr>
              <a:t>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932947"/>
            <a:ext cx="781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400" dirty="0"/>
              <a:t>therefore, ‘sometime’ </a:t>
            </a:r>
            <a:r>
              <a:rPr lang="en-US" sz="2400" dirty="0">
                <a:solidFill>
                  <a:srgbClr val="FFFF00"/>
                </a:solidFill>
              </a:rPr>
              <a:t>is equivalent to </a:t>
            </a:r>
            <a:r>
              <a:rPr lang="en-US" sz="2400" dirty="0"/>
              <a:t>‘not never’</a:t>
            </a:r>
          </a:p>
        </p:txBody>
      </p:sp>
    </p:spTree>
    <p:extLst>
      <p:ext uri="{BB962C8B-B14F-4D97-AF65-F5344CB8AC3E}">
        <p14:creationId xmlns:p14="http://schemas.microsoft.com/office/powerpoint/2010/main" val="817153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1116"/>
            <a:ext cx="7772400" cy="1143000"/>
          </a:xfrm>
        </p:spPr>
        <p:txBody>
          <a:bodyPr/>
          <a:lstStyle/>
          <a:p>
            <a:r>
              <a:rPr lang="en-US" sz="3600" dirty="0"/>
              <a:t>CTL: ‘Sometime’ is not ‘Not Never’ </a:t>
            </a:r>
            <a:r>
              <a:rPr lang="en-US" sz="3600" dirty="0">
                <a:sym typeface="Wingdings" panose="05000000000000000000" pitchFamily="2" charset="2"/>
              </a:rPr>
              <a:t>  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3243" y="6444228"/>
            <a:ext cx="1905000" cy="6858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43600" y="6634099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Jayaraman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19400" y="6746736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738132"/>
            <a:ext cx="8097986" cy="13849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In CTL</a:t>
            </a:r>
            <a:r>
              <a:rPr lang="en-US" sz="2800" dirty="0">
                <a:solidFill>
                  <a:srgbClr val="FFFF00"/>
                </a:solidFill>
              </a:rPr>
              <a:t>, ‘not never p’ </a:t>
            </a:r>
            <a:r>
              <a:rPr lang="en-US" sz="2800" dirty="0"/>
              <a:t>is defined as </a:t>
            </a:r>
            <a:r>
              <a:rPr lang="en-US" sz="2800" dirty="0">
                <a:solidFill>
                  <a:srgbClr val="FFFF00"/>
                </a:solidFill>
              </a:rPr>
              <a:t>¬AG ¬p.</a:t>
            </a:r>
          </a:p>
          <a:p>
            <a:pPr algn="l"/>
            <a:endParaRPr lang="en-US" sz="2800" dirty="0">
              <a:solidFill>
                <a:srgbClr val="FFFF00"/>
              </a:solidFill>
            </a:endParaRPr>
          </a:p>
          <a:p>
            <a:pPr algn="l"/>
            <a:r>
              <a:rPr lang="en-US" sz="2800" dirty="0">
                <a:solidFill>
                  <a:srgbClr val="FFFF00"/>
                </a:solidFill>
              </a:rPr>
              <a:t>	</a:t>
            </a:r>
            <a:r>
              <a:rPr lang="en-US" sz="2400" dirty="0"/>
              <a:t>Note:  </a:t>
            </a:r>
            <a:r>
              <a:rPr lang="en-US" sz="2400" dirty="0">
                <a:solidFill>
                  <a:srgbClr val="FFFF00"/>
                </a:solidFill>
              </a:rPr>
              <a:t>¬EG ¬p </a:t>
            </a:r>
            <a:r>
              <a:rPr lang="en-US" sz="2400" dirty="0"/>
              <a:t>would not be correct for ‘</a:t>
            </a:r>
            <a:r>
              <a:rPr lang="en-US" sz="2400" dirty="0">
                <a:solidFill>
                  <a:srgbClr val="FFFF00"/>
                </a:solidFill>
              </a:rPr>
              <a:t>not never</a:t>
            </a:r>
            <a:r>
              <a:rPr lang="en-US" sz="2400" dirty="0"/>
              <a:t>’.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368937"/>
            <a:ext cx="386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But, </a:t>
            </a:r>
            <a:r>
              <a:rPr lang="en-US" sz="2800" dirty="0">
                <a:solidFill>
                  <a:srgbClr val="FFFF00"/>
                </a:solidFill>
              </a:rPr>
              <a:t>¬AG ¬p ≡ EF p  </a:t>
            </a:r>
            <a:r>
              <a:rPr lang="en-US" sz="28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4786" y="4038600"/>
            <a:ext cx="61566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400" dirty="0"/>
              <a:t>p is true somewhere along </a:t>
            </a:r>
            <a:r>
              <a:rPr lang="en-US" sz="2400" dirty="0">
                <a:solidFill>
                  <a:srgbClr val="FFFF00"/>
                </a:solidFill>
              </a:rPr>
              <a:t>some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path</a:t>
            </a:r>
          </a:p>
          <a:p>
            <a:pPr marL="342900" indent="-342900" algn="l">
              <a:buFontTx/>
              <a:buChar char="-"/>
            </a:pPr>
            <a:endParaRPr lang="en-US" sz="2400" dirty="0"/>
          </a:p>
          <a:p>
            <a:pPr marL="342900" indent="-342900" algn="l">
              <a:buFontTx/>
              <a:buChar char="-"/>
            </a:pPr>
            <a:r>
              <a:rPr lang="en-US" sz="2400" dirty="0"/>
              <a:t>But LTL ‘</a:t>
            </a:r>
            <a:r>
              <a:rPr lang="en-US" sz="2400" dirty="0">
                <a:solidFill>
                  <a:srgbClr val="FFFF00"/>
                </a:solidFill>
              </a:rPr>
              <a:t>sometime</a:t>
            </a:r>
            <a:r>
              <a:rPr lang="en-US" sz="2400" dirty="0"/>
              <a:t>’ requires p to be true somewhere along </a:t>
            </a:r>
            <a:r>
              <a:rPr lang="en-US" sz="2400" dirty="0">
                <a:solidFill>
                  <a:srgbClr val="FFFF00"/>
                </a:solidFill>
              </a:rPr>
              <a:t>every path</a:t>
            </a:r>
            <a:r>
              <a:rPr lang="en-US" sz="2400" dirty="0"/>
              <a:t>, i.e., </a:t>
            </a:r>
            <a:r>
              <a:rPr lang="en-US" sz="2400" dirty="0">
                <a:solidFill>
                  <a:srgbClr val="FFFF00"/>
                </a:solidFill>
              </a:rPr>
              <a:t>AF p</a:t>
            </a:r>
          </a:p>
          <a:p>
            <a:pPr marL="342900" indent="-342900" algn="l">
              <a:buFontTx/>
              <a:buChar char="-"/>
            </a:pPr>
            <a:endParaRPr lang="en-US" sz="2400" dirty="0">
              <a:solidFill>
                <a:srgbClr val="FFFF00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400" dirty="0"/>
              <a:t>Hence</a:t>
            </a:r>
            <a:r>
              <a:rPr lang="en-US" sz="2400" dirty="0">
                <a:solidFill>
                  <a:srgbClr val="FFFF00"/>
                </a:solidFill>
              </a:rPr>
              <a:t> CTL ‘sometime’ </a:t>
            </a:r>
            <a:r>
              <a:rPr lang="en-US" sz="2400" dirty="0"/>
              <a:t>is not equivalent to </a:t>
            </a:r>
            <a:r>
              <a:rPr lang="en-US" sz="2400" dirty="0">
                <a:solidFill>
                  <a:srgbClr val="FFFF00"/>
                </a:solidFill>
              </a:rPr>
              <a:t>‘not never’.</a:t>
            </a:r>
          </a:p>
        </p:txBody>
      </p:sp>
    </p:spTree>
    <p:extLst>
      <p:ext uri="{BB962C8B-B14F-4D97-AF65-F5344CB8AC3E}">
        <p14:creationId xmlns:p14="http://schemas.microsoft.com/office/powerpoint/2010/main" val="116449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1600200"/>
            <a:ext cx="8468360" cy="4800600"/>
          </a:xfrm>
          <a:ln>
            <a:noFill/>
          </a:ln>
        </p:spPr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LTL formulae must be true for </a:t>
            </a:r>
            <a:r>
              <a:rPr lang="en-US" sz="3200" dirty="0">
                <a:solidFill>
                  <a:srgbClr val="FFFF00"/>
                </a:solidFill>
              </a:rPr>
              <a:t>all paths</a:t>
            </a:r>
            <a:r>
              <a:rPr lang="en-US" sz="3200" dirty="0">
                <a:solidFill>
                  <a:schemeClr val="tx1"/>
                </a:solidFill>
              </a:rPr>
              <a:t>.  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Hence the CTL operators </a:t>
            </a:r>
            <a:r>
              <a:rPr lang="en-US" sz="3200" dirty="0">
                <a:solidFill>
                  <a:srgbClr val="FFFF00"/>
                </a:solidFill>
              </a:rPr>
              <a:t>EX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>
                <a:solidFill>
                  <a:srgbClr val="FFFF00"/>
                </a:solidFill>
              </a:rPr>
              <a:t>EF</a:t>
            </a:r>
            <a:r>
              <a:rPr lang="en-US" sz="3200" dirty="0">
                <a:solidFill>
                  <a:schemeClr val="tx1"/>
                </a:solidFill>
              </a:rPr>
              <a:t>, and </a:t>
            </a:r>
            <a:r>
              <a:rPr lang="en-US" sz="3200" dirty="0">
                <a:solidFill>
                  <a:srgbClr val="FFFF00"/>
                </a:solidFill>
              </a:rPr>
              <a:t>EG</a:t>
            </a:r>
            <a:r>
              <a:rPr lang="en-US" sz="3200" dirty="0">
                <a:solidFill>
                  <a:schemeClr val="tx1"/>
                </a:solidFill>
              </a:rPr>
              <a:t> cannot </a:t>
            </a:r>
            <a:r>
              <a:rPr lang="en-US" sz="3200" dirty="0">
                <a:solidFill>
                  <a:srgbClr val="FFFF00"/>
                </a:solidFill>
              </a:rPr>
              <a:t>always</a:t>
            </a:r>
            <a:r>
              <a:rPr lang="en-US" sz="3200" dirty="0">
                <a:solidFill>
                  <a:schemeClr val="tx1"/>
                </a:solidFill>
              </a:rPr>
              <a:t> be translated into LTL.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- there are </a:t>
            </a:r>
            <a:r>
              <a:rPr lang="en-US" sz="2400" dirty="0">
                <a:solidFill>
                  <a:srgbClr val="FFFF00"/>
                </a:solidFill>
              </a:rPr>
              <a:t>exceptions</a:t>
            </a:r>
            <a:r>
              <a:rPr lang="en-US" sz="2400" dirty="0">
                <a:solidFill>
                  <a:schemeClr val="tx1"/>
                </a:solidFill>
              </a:rPr>
              <a:t> when negation is used;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	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- for example, </a:t>
            </a:r>
            <a:r>
              <a:rPr lang="en-US" sz="2400" dirty="0">
                <a:solidFill>
                  <a:srgbClr val="FFFF00"/>
                </a:solidFill>
              </a:rPr>
              <a:t>¬EF ¬p ≡ AG p,</a:t>
            </a:r>
            <a:r>
              <a:rPr lang="en-US" sz="2400" dirty="0">
                <a:solidFill>
                  <a:schemeClr val="tx1"/>
                </a:solidFill>
              </a:rPr>
              <a:t> and we can express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rgbClr val="FFFF00"/>
                </a:solidFill>
              </a:rPr>
              <a:t>AG p</a:t>
            </a:r>
            <a:r>
              <a:rPr lang="en-US" sz="2400" dirty="0">
                <a:solidFill>
                  <a:schemeClr val="tx1"/>
                </a:solidFill>
              </a:rPr>
              <a:t> in LTL as </a:t>
            </a:r>
            <a:r>
              <a:rPr lang="en-US" sz="2400" dirty="0">
                <a:solidFill>
                  <a:srgbClr val="FFFF00"/>
                </a:solidFill>
              </a:rPr>
              <a:t>G p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83280" y="6253480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24840" y="19801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folHlink"/>
                </a:solidFill>
                <a:latin typeface="Tahoma" pitchFamily="34" charset="0"/>
              </a:defRPr>
            </a:lvl9pPr>
          </a:lstStyle>
          <a:p>
            <a:r>
              <a:rPr lang="en-US" kern="0"/>
              <a:t>Comparing LTL and CTL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690621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" y="198010"/>
            <a:ext cx="7772400" cy="1143000"/>
          </a:xfrm>
        </p:spPr>
        <p:txBody>
          <a:bodyPr/>
          <a:lstStyle/>
          <a:p>
            <a:r>
              <a:rPr lang="en-US" dirty="0"/>
              <a:t>Comparing LTL and CTL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19800" y="6629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29000" y="6629400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371600" y="1883836"/>
            <a:ext cx="5486400" cy="1524000"/>
            <a:chOff x="1143000" y="1905000"/>
            <a:chExt cx="5867400" cy="1909354"/>
          </a:xfrm>
        </p:grpSpPr>
        <p:sp>
          <p:nvSpPr>
            <p:cNvPr id="6" name="Oval 5"/>
            <p:cNvSpPr/>
            <p:nvPr/>
          </p:nvSpPr>
          <p:spPr bwMode="auto">
            <a:xfrm>
              <a:off x="1828800" y="1929384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886200" y="1905000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943600" y="1929384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6" idx="6"/>
              <a:endCxn id="7" idx="2"/>
            </p:cNvCxnSpPr>
            <p:nvPr/>
          </p:nvCxnSpPr>
          <p:spPr bwMode="auto">
            <a:xfrm flipV="1">
              <a:off x="2743200" y="2362200"/>
              <a:ext cx="1143000" cy="24384"/>
            </a:xfrm>
            <a:prstGeom prst="straightConnector1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V="1">
              <a:off x="4799076" y="2362200"/>
              <a:ext cx="1143000" cy="24384"/>
            </a:xfrm>
            <a:prstGeom prst="straightConnector1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Freeform 11"/>
            <p:cNvSpPr/>
            <p:nvPr/>
          </p:nvSpPr>
          <p:spPr bwMode="auto">
            <a:xfrm>
              <a:off x="2039112" y="2788920"/>
              <a:ext cx="835318" cy="1025434"/>
            </a:xfrm>
            <a:custGeom>
              <a:avLst/>
              <a:gdLst>
                <a:gd name="connsiteX0" fmla="*/ 0 w 835318"/>
                <a:gd name="connsiteY0" fmla="*/ 24384 h 1025434"/>
                <a:gd name="connsiteX1" fmla="*/ 195072 w 835318"/>
                <a:gd name="connsiteY1" fmla="*/ 1011936 h 1025434"/>
                <a:gd name="connsiteX2" fmla="*/ 829056 w 835318"/>
                <a:gd name="connsiteY2" fmla="*/ 560832 h 1025434"/>
                <a:gd name="connsiteX3" fmla="*/ 536448 w 835318"/>
                <a:gd name="connsiteY3" fmla="*/ 36576 h 1025434"/>
                <a:gd name="connsiteX4" fmla="*/ 536448 w 835318"/>
                <a:gd name="connsiteY4" fmla="*/ 36576 h 1025434"/>
                <a:gd name="connsiteX5" fmla="*/ 524256 w 835318"/>
                <a:gd name="connsiteY5" fmla="*/ 0 h 102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318" h="1025434">
                  <a:moveTo>
                    <a:pt x="0" y="24384"/>
                  </a:moveTo>
                  <a:cubicBezTo>
                    <a:pt x="28448" y="473456"/>
                    <a:pt x="56896" y="922528"/>
                    <a:pt x="195072" y="1011936"/>
                  </a:cubicBezTo>
                  <a:cubicBezTo>
                    <a:pt x="333248" y="1101344"/>
                    <a:pt x="772160" y="723392"/>
                    <a:pt x="829056" y="560832"/>
                  </a:cubicBezTo>
                  <a:cubicBezTo>
                    <a:pt x="885952" y="398272"/>
                    <a:pt x="536448" y="36576"/>
                    <a:pt x="536448" y="36576"/>
                  </a:cubicBezTo>
                  <a:lnTo>
                    <a:pt x="536448" y="36576"/>
                  </a:lnTo>
                  <a:lnTo>
                    <a:pt x="524256" y="0"/>
                  </a:lnTo>
                </a:path>
              </a:pathLst>
            </a:cu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6175082" y="2767584"/>
              <a:ext cx="835318" cy="1025434"/>
            </a:xfrm>
            <a:custGeom>
              <a:avLst/>
              <a:gdLst>
                <a:gd name="connsiteX0" fmla="*/ 0 w 835318"/>
                <a:gd name="connsiteY0" fmla="*/ 24384 h 1025434"/>
                <a:gd name="connsiteX1" fmla="*/ 195072 w 835318"/>
                <a:gd name="connsiteY1" fmla="*/ 1011936 h 1025434"/>
                <a:gd name="connsiteX2" fmla="*/ 829056 w 835318"/>
                <a:gd name="connsiteY2" fmla="*/ 560832 h 1025434"/>
                <a:gd name="connsiteX3" fmla="*/ 536448 w 835318"/>
                <a:gd name="connsiteY3" fmla="*/ 36576 h 1025434"/>
                <a:gd name="connsiteX4" fmla="*/ 536448 w 835318"/>
                <a:gd name="connsiteY4" fmla="*/ 36576 h 1025434"/>
                <a:gd name="connsiteX5" fmla="*/ 524256 w 835318"/>
                <a:gd name="connsiteY5" fmla="*/ 0 h 102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318" h="1025434">
                  <a:moveTo>
                    <a:pt x="0" y="24384"/>
                  </a:moveTo>
                  <a:cubicBezTo>
                    <a:pt x="28448" y="473456"/>
                    <a:pt x="56896" y="922528"/>
                    <a:pt x="195072" y="1011936"/>
                  </a:cubicBezTo>
                  <a:cubicBezTo>
                    <a:pt x="333248" y="1101344"/>
                    <a:pt x="772160" y="723392"/>
                    <a:pt x="829056" y="560832"/>
                  </a:cubicBezTo>
                  <a:cubicBezTo>
                    <a:pt x="885952" y="398272"/>
                    <a:pt x="536448" y="36576"/>
                    <a:pt x="536448" y="36576"/>
                  </a:cubicBezTo>
                  <a:lnTo>
                    <a:pt x="536448" y="36576"/>
                  </a:lnTo>
                  <a:lnTo>
                    <a:pt x="524256" y="0"/>
                  </a:lnTo>
                </a:path>
              </a:pathLst>
            </a:cu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45592" y="2066765"/>
              <a:ext cx="410066" cy="65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18221" y="1981200"/>
              <a:ext cx="410066" cy="65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</a:t>
              </a:r>
            </a:p>
          </p:txBody>
        </p:sp>
        <p:cxnSp>
          <p:nvCxnSpPr>
            <p:cNvPr id="17" name="Straight Arrow Connector 16"/>
            <p:cNvCxnSpPr>
              <a:endCxn id="6" idx="2"/>
            </p:cNvCxnSpPr>
            <p:nvPr/>
          </p:nvCxnSpPr>
          <p:spPr bwMode="auto">
            <a:xfrm>
              <a:off x="1143000" y="2386584"/>
              <a:ext cx="68580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2371829" y="1295400"/>
            <a:ext cx="437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45210" y="1319418"/>
            <a:ext cx="437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97398" y="1309696"/>
            <a:ext cx="2581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8431" y="3692057"/>
            <a:ext cx="76758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99FF66"/>
                </a:solidFill>
              </a:rPr>
              <a:t>FG p </a:t>
            </a:r>
            <a:r>
              <a:rPr lang="en-US" sz="2800" dirty="0"/>
              <a:t>is true in state s0 but </a:t>
            </a:r>
            <a:r>
              <a:rPr lang="en-US" sz="2800" dirty="0">
                <a:solidFill>
                  <a:srgbClr val="99FF66"/>
                </a:solidFill>
              </a:rPr>
              <a:t>AFAG p</a:t>
            </a:r>
            <a:r>
              <a:rPr lang="en-US" sz="2800" dirty="0"/>
              <a:t> is not true:</a:t>
            </a:r>
          </a:p>
          <a:p>
            <a:pPr algn="l"/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Every </a:t>
            </a:r>
            <a:r>
              <a:rPr lang="en-US" sz="2400" dirty="0">
                <a:solidFill>
                  <a:srgbClr val="FFFF00"/>
                </a:solidFill>
              </a:rPr>
              <a:t>infinite sequence </a:t>
            </a:r>
            <a:r>
              <a:rPr lang="en-US" sz="2400" dirty="0"/>
              <a:t>will end with an infinite </a:t>
            </a:r>
          </a:p>
          <a:p>
            <a:pPr algn="l"/>
            <a:r>
              <a:rPr lang="en-US" sz="2400" dirty="0"/>
              <a:t>	sequence of p’s,  hence </a:t>
            </a:r>
            <a:r>
              <a:rPr lang="en-US" sz="2400" dirty="0">
                <a:solidFill>
                  <a:srgbClr val="99FF66"/>
                </a:solidFill>
              </a:rPr>
              <a:t>FG p</a:t>
            </a:r>
            <a:r>
              <a:rPr lang="en-US" sz="2400" dirty="0"/>
              <a:t> is true (</a:t>
            </a:r>
            <a:r>
              <a:rPr lang="en-US" sz="2400" dirty="0">
                <a:solidFill>
                  <a:srgbClr val="99FF66"/>
                </a:solidFill>
              </a:rPr>
              <a:t>LTL</a:t>
            </a:r>
            <a:r>
              <a:rPr lang="en-US" sz="2400" dirty="0"/>
              <a:t>)</a:t>
            </a:r>
          </a:p>
          <a:p>
            <a:pPr algn="l"/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But the </a:t>
            </a:r>
            <a:r>
              <a:rPr lang="en-US" sz="2400" dirty="0">
                <a:solidFill>
                  <a:srgbClr val="FFFF00"/>
                </a:solidFill>
              </a:rPr>
              <a:t>computation tree </a:t>
            </a:r>
            <a:r>
              <a:rPr lang="en-US" sz="2400" dirty="0"/>
              <a:t>will include s1 and </a:t>
            </a:r>
          </a:p>
          <a:p>
            <a:pPr algn="l"/>
            <a:r>
              <a:rPr lang="en-US" sz="2400" dirty="0"/>
              <a:t>	p is false at s1 </a:t>
            </a:r>
            <a:r>
              <a:rPr lang="en-US" sz="2400" dirty="0">
                <a:solidFill>
                  <a:srgbClr val="FFFF00"/>
                </a:solidFill>
              </a:rPr>
              <a:t>(CTL) </a:t>
            </a:r>
            <a:r>
              <a:rPr lang="en-US" sz="2400" dirty="0"/>
              <a:t>– see next slide.  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69888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933" y="281443"/>
            <a:ext cx="7772400" cy="1143000"/>
          </a:xfrm>
        </p:spPr>
        <p:txBody>
          <a:bodyPr/>
          <a:lstStyle/>
          <a:p>
            <a:r>
              <a:rPr lang="en-US" dirty="0"/>
              <a:t>s  </a:t>
            </a:r>
            <a:r>
              <a:rPr lang="en-US" dirty="0">
                <a:solidFill>
                  <a:srgbClr val="FF0000"/>
                </a:solidFill>
              </a:rPr>
              <a:t>|=</a:t>
            </a:r>
            <a:r>
              <a:rPr lang="en-US" dirty="0"/>
              <a:t>  AFAG 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4191000" y="18288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35100" y="2586664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52860" y="3441038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466970" y="3230901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963961" y="4171106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411234" y="2498767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172200" y="336742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973619" y="4145499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9" name="Straight Arrow Connector 28"/>
          <p:cNvCxnSpPr>
            <a:stCxn id="6" idx="3"/>
          </p:cNvCxnSpPr>
          <p:nvPr/>
        </p:nvCxnSpPr>
        <p:spPr bwMode="auto">
          <a:xfrm flipH="1">
            <a:off x="3697672" y="2154004"/>
            <a:ext cx="537965" cy="4688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2869325" y="2896573"/>
            <a:ext cx="541909" cy="57996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2236516" y="3768328"/>
            <a:ext cx="434936" cy="43908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1665844" y="4526499"/>
            <a:ext cx="336071" cy="40508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>
            <a:stCxn id="10" idx="5"/>
          </p:cNvCxnSpPr>
          <p:nvPr/>
        </p:nvCxnSpPr>
        <p:spPr bwMode="auto">
          <a:xfrm>
            <a:off x="5495263" y="2911868"/>
            <a:ext cx="667311" cy="50950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>
            <a:stCxn id="20" idx="5"/>
          </p:cNvCxnSpPr>
          <p:nvPr/>
        </p:nvCxnSpPr>
        <p:spPr bwMode="auto">
          <a:xfrm>
            <a:off x="6432363" y="3692624"/>
            <a:ext cx="578037" cy="50141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7233782" y="4465374"/>
            <a:ext cx="391466" cy="41531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>
            <a:stCxn id="6" idx="5"/>
          </p:cNvCxnSpPr>
          <p:nvPr/>
        </p:nvCxnSpPr>
        <p:spPr bwMode="auto">
          <a:xfrm>
            <a:off x="4451163" y="2154004"/>
            <a:ext cx="745665" cy="51103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endCxn id="13" idx="2"/>
          </p:cNvCxnSpPr>
          <p:nvPr/>
        </p:nvCxnSpPr>
        <p:spPr bwMode="auto">
          <a:xfrm>
            <a:off x="3719146" y="2775458"/>
            <a:ext cx="747824" cy="645943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Rectangle 78"/>
          <p:cNvSpPr/>
          <p:nvPr/>
        </p:nvSpPr>
        <p:spPr>
          <a:xfrm>
            <a:off x="4509391" y="1317331"/>
            <a:ext cx="3674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22926" y="5328003"/>
            <a:ext cx="7802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.  .  .  .  .  .  .  .  .  .  .  .  .  .  .  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08688" y="24490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5315511" y="397702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6116930" y="4755099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72" name="Straight Arrow Connector 71"/>
          <p:cNvCxnSpPr>
            <a:stCxn id="13" idx="5"/>
          </p:cNvCxnSpPr>
          <p:nvPr/>
        </p:nvCxnSpPr>
        <p:spPr bwMode="auto">
          <a:xfrm>
            <a:off x="4727133" y="3556105"/>
            <a:ext cx="645701" cy="478751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/>
          <p:cNvCxnSpPr>
            <a:stCxn id="64" idx="5"/>
          </p:cNvCxnSpPr>
          <p:nvPr/>
        </p:nvCxnSpPr>
        <p:spPr bwMode="auto">
          <a:xfrm>
            <a:off x="5575674" y="4302224"/>
            <a:ext cx="578037" cy="50141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6400706" y="5074973"/>
            <a:ext cx="572913" cy="585495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3779881" y="644858"/>
            <a:ext cx="455756" cy="620795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4204208" y="17605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66055" y="32893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940291" y="40348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59290" y="46980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92485" y="39645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603166" y="33738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963961" y="41002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87" name="Oval 86"/>
          <p:cNvSpPr/>
          <p:nvPr/>
        </p:nvSpPr>
        <p:spPr bwMode="auto">
          <a:xfrm>
            <a:off x="3616419" y="4180916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2971800" y="3782162"/>
            <a:ext cx="643842" cy="48734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3920442" y="4509351"/>
            <a:ext cx="667311" cy="50950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4847916" y="5289790"/>
            <a:ext cx="578037" cy="501410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4533268" y="486040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92" name="Oval 91"/>
          <p:cNvSpPr/>
          <p:nvPr/>
        </p:nvSpPr>
        <p:spPr bwMode="auto">
          <a:xfrm>
            <a:off x="4551633" y="490879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 bwMode="auto">
          <a:xfrm>
            <a:off x="7796135" y="5225802"/>
            <a:ext cx="572913" cy="585495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7530703" y="47961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95" name="Oval 94"/>
          <p:cNvSpPr/>
          <p:nvPr/>
        </p:nvSpPr>
        <p:spPr bwMode="auto">
          <a:xfrm>
            <a:off x="7543800" y="48768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2930619" y="4877058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2286000" y="4478304"/>
            <a:ext cx="643842" cy="487349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>
            <a:off x="3234642" y="5205493"/>
            <a:ext cx="667311" cy="509507"/>
          </a:xfrm>
          <a:prstGeom prst="straightConnector1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Oval 59"/>
          <p:cNvSpPr/>
          <p:nvPr/>
        </p:nvSpPr>
        <p:spPr bwMode="auto">
          <a:xfrm rot="2640000">
            <a:off x="3756873" y="1585198"/>
            <a:ext cx="1028365" cy="450457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044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406255"/>
            <a:ext cx="7772400" cy="1143000"/>
          </a:xfrm>
        </p:spPr>
        <p:txBody>
          <a:bodyPr/>
          <a:lstStyle/>
          <a:p>
            <a:r>
              <a:rPr lang="en-US" dirty="0"/>
              <a:t>Explanation for s </a:t>
            </a:r>
            <a:r>
              <a:rPr lang="en-US" dirty="0">
                <a:solidFill>
                  <a:srgbClr val="FF0000"/>
                </a:solidFill>
              </a:rPr>
              <a:t>|=</a:t>
            </a:r>
            <a:r>
              <a:rPr lang="en-US" dirty="0"/>
              <a:t>  AFAG p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612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19800" y="64770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49320" y="6477000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5410200" y="696358"/>
            <a:ext cx="455756" cy="620795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0720" y="1539783"/>
            <a:ext cx="8016775" cy="4401205"/>
          </a:xfrm>
          <a:prstGeom prst="rect">
            <a:avLst/>
          </a:prstGeom>
          <a:noFill/>
          <a:ln>
            <a:solidFill>
              <a:srgbClr val="69D8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Recall that </a:t>
            </a:r>
            <a:r>
              <a:rPr lang="en-US" sz="2800" dirty="0">
                <a:solidFill>
                  <a:srgbClr val="FFFF00"/>
                </a:solidFill>
              </a:rPr>
              <a:t>s0 |= AF f </a:t>
            </a:r>
            <a:r>
              <a:rPr lang="en-US" sz="2800" dirty="0"/>
              <a:t>if for every infinite path </a:t>
            </a:r>
            <a:r>
              <a:rPr lang="en-US" sz="2800" dirty="0">
                <a:solidFill>
                  <a:srgbClr val="FFFF00"/>
                </a:solidFill>
              </a:rPr>
              <a:t>s0, s1, s2, …, </a:t>
            </a:r>
            <a:r>
              <a:rPr lang="en-US" sz="2800" dirty="0"/>
              <a:t>there is some </a:t>
            </a:r>
            <a:r>
              <a:rPr lang="en-US" sz="2800" dirty="0">
                <a:solidFill>
                  <a:srgbClr val="FFFF00"/>
                </a:solidFill>
              </a:rPr>
              <a:t>k ≥ 0 </a:t>
            </a:r>
            <a:r>
              <a:rPr lang="en-US" sz="2800" dirty="0"/>
              <a:t>such </a:t>
            </a:r>
            <a:r>
              <a:rPr lang="en-US" sz="2800" dirty="0" err="1">
                <a:solidFill>
                  <a:srgbClr val="FFFF00"/>
                </a:solidFill>
              </a:rPr>
              <a:t>sk</a:t>
            </a:r>
            <a:r>
              <a:rPr lang="en-US" sz="2800" dirty="0">
                <a:solidFill>
                  <a:srgbClr val="FFFF00"/>
                </a:solidFill>
              </a:rPr>
              <a:t> |= f.</a:t>
            </a:r>
          </a:p>
          <a:p>
            <a:pPr algn="l"/>
            <a:endParaRPr lang="en-US" sz="2800" dirty="0">
              <a:solidFill>
                <a:srgbClr val="FFFF00"/>
              </a:solidFill>
            </a:endParaRPr>
          </a:p>
          <a:p>
            <a:pPr algn="l"/>
            <a:r>
              <a:rPr lang="en-US" sz="2800" dirty="0"/>
              <a:t>In the present example, the formula </a:t>
            </a:r>
            <a:r>
              <a:rPr lang="en-US" sz="2800" dirty="0">
                <a:solidFill>
                  <a:srgbClr val="FFFF00"/>
                </a:solidFill>
              </a:rPr>
              <a:t>f = AG p</a:t>
            </a:r>
            <a:r>
              <a:rPr lang="en-US" sz="2800" dirty="0"/>
              <a:t>. 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</a:p>
          <a:p>
            <a:pPr algn="l"/>
            <a:endParaRPr lang="en-US" sz="2800" dirty="0">
              <a:solidFill>
                <a:srgbClr val="FFFF00"/>
              </a:solidFill>
            </a:endParaRPr>
          </a:p>
          <a:p>
            <a:pPr algn="l"/>
            <a:r>
              <a:rPr lang="en-US" sz="2800" dirty="0"/>
              <a:t>The </a:t>
            </a:r>
            <a:r>
              <a:rPr lang="en-US" sz="2800" dirty="0">
                <a:solidFill>
                  <a:srgbClr val="FFFF00"/>
                </a:solidFill>
              </a:rPr>
              <a:t>figure on the previous slide</a:t>
            </a:r>
            <a:r>
              <a:rPr lang="en-US" sz="2800" dirty="0"/>
              <a:t> shows one path starting from s, namely,</a:t>
            </a:r>
            <a:r>
              <a:rPr lang="en-US" sz="2800" dirty="0">
                <a:solidFill>
                  <a:srgbClr val="FFFF00"/>
                </a:solidFill>
              </a:rPr>
              <a:t> the leftmost spine, </a:t>
            </a:r>
            <a:r>
              <a:rPr lang="en-US" sz="2800" dirty="0"/>
              <a:t>along which there is no state </a:t>
            </a:r>
            <a:r>
              <a:rPr lang="en-US" sz="2800" dirty="0" err="1">
                <a:solidFill>
                  <a:srgbClr val="FFFF00"/>
                </a:solidFill>
              </a:rPr>
              <a:t>sk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such that </a:t>
            </a:r>
            <a:r>
              <a:rPr lang="en-US" sz="2800" dirty="0" err="1">
                <a:solidFill>
                  <a:srgbClr val="FFFF00"/>
                </a:solidFill>
              </a:rPr>
              <a:t>sk</a:t>
            </a:r>
            <a:r>
              <a:rPr lang="en-US" sz="2800" dirty="0">
                <a:solidFill>
                  <a:srgbClr val="FFFF00"/>
                </a:solidFill>
              </a:rPr>
              <a:t> |= AG p</a:t>
            </a:r>
            <a:r>
              <a:rPr lang="en-US" sz="2800" dirty="0"/>
              <a:t>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Hence, s </a:t>
            </a:r>
            <a:r>
              <a:rPr lang="en-US" sz="2800" dirty="0">
                <a:solidFill>
                  <a:srgbClr val="FF0000"/>
                </a:solidFill>
              </a:rPr>
              <a:t>|=</a:t>
            </a:r>
            <a:r>
              <a:rPr lang="en-US" sz="2800" dirty="0"/>
              <a:t>  AFAG p.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2204720" y="5486400"/>
            <a:ext cx="381000" cy="3810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625143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772400" cy="1143000"/>
          </a:xfrm>
        </p:spPr>
        <p:txBody>
          <a:bodyPr/>
          <a:lstStyle/>
          <a:p>
            <a:r>
              <a:rPr lang="en-US" altLang="en-US" dirty="0"/>
              <a:t>Final Remarks</a:t>
            </a:r>
          </a:p>
        </p:txBody>
      </p:sp>
      <p:sp>
        <p:nvSpPr>
          <p:cNvPr id="7171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Aug 18, 2017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Jayaraman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7E2B31-E5CC-4FEB-86B9-43A04CA2ABF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76300" y="4495800"/>
            <a:ext cx="7543800" cy="1752600"/>
          </a:xfrm>
          <a:prstGeom prst="rect">
            <a:avLst/>
          </a:prstGeom>
          <a:ln>
            <a:solidFill>
              <a:srgbClr val="CCEC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2800" kern="0" dirty="0">
                <a:solidFill>
                  <a:srgbClr val="FFFF00"/>
                </a:solidFill>
              </a:rPr>
              <a:t>Probabilistic Model Checking (as in PRISM)</a:t>
            </a:r>
          </a:p>
          <a:p>
            <a:pPr>
              <a:defRPr/>
            </a:pPr>
            <a:r>
              <a:rPr lang="en-US" altLang="en-US" sz="2800" kern="0" dirty="0">
                <a:solidFill>
                  <a:srgbClr val="69D8FF"/>
                </a:solidFill>
              </a:rPr>
              <a:t>Real-time Model Checking (as in UPPAAL)</a:t>
            </a:r>
          </a:p>
          <a:p>
            <a:pPr>
              <a:defRPr/>
            </a:pPr>
            <a:r>
              <a:rPr lang="en-US" altLang="en-US" sz="2800" kern="0" dirty="0">
                <a:solidFill>
                  <a:srgbClr val="00FF00"/>
                </a:solidFill>
              </a:rPr>
              <a:t>Run-time Model Checking (as in JIVE)</a:t>
            </a:r>
            <a:endParaRPr lang="en-US" altLang="en-US" sz="2800" kern="0" dirty="0">
              <a:solidFill>
                <a:srgbClr val="69D8FF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en-US" altLang="en-US" sz="1800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3E1E2-500C-4C29-A45B-1F99B28E1FF3}"/>
              </a:ext>
            </a:extLst>
          </p:cNvPr>
          <p:cNvSpPr txBox="1"/>
          <p:nvPr/>
        </p:nvSpPr>
        <p:spPr>
          <a:xfrm>
            <a:off x="927854" y="1795107"/>
            <a:ext cx="74406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Model Checking is a mature technology with</a:t>
            </a:r>
          </a:p>
          <a:p>
            <a:pPr algn="l"/>
            <a:r>
              <a:rPr lang="en-US" sz="2800" dirty="0"/>
              <a:t>proven success in a number of domains.</a:t>
            </a:r>
          </a:p>
          <a:p>
            <a:pPr algn="l"/>
            <a:r>
              <a:rPr lang="en-US" sz="2800" dirty="0"/>
              <a:t>Still, many research problems remain, both</a:t>
            </a:r>
          </a:p>
          <a:p>
            <a:pPr algn="l"/>
            <a:r>
              <a:rPr lang="en-US" sz="2800" dirty="0"/>
              <a:t>in terms theory, applications, implementation.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Variations:</a:t>
            </a:r>
          </a:p>
        </p:txBody>
      </p:sp>
    </p:spTree>
    <p:extLst>
      <p:ext uri="{BB962C8B-B14F-4D97-AF65-F5344CB8AC3E}">
        <p14:creationId xmlns:p14="http://schemas.microsoft.com/office/powerpoint/2010/main" val="91995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4301"/>
            <a:ext cx="7772400" cy="1143000"/>
          </a:xfrm>
        </p:spPr>
        <p:txBody>
          <a:bodyPr/>
          <a:lstStyle/>
          <a:p>
            <a:r>
              <a:rPr lang="en-US" dirty="0"/>
              <a:t>A Classic Paper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493" t="7827" r="31654" b="29554"/>
          <a:stretch/>
        </p:blipFill>
        <p:spPr>
          <a:xfrm>
            <a:off x="685800" y="1206911"/>
            <a:ext cx="4876800" cy="479124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228600" y="2114843"/>
            <a:ext cx="2667000" cy="990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922309" y="2247088"/>
            <a:ext cx="3337089" cy="1114075"/>
          </a:xfrm>
          <a:custGeom>
            <a:avLst/>
            <a:gdLst>
              <a:gd name="connsiteX0" fmla="*/ 3337089 w 3337089"/>
              <a:gd name="connsiteY0" fmla="*/ 750636 h 1114075"/>
              <a:gd name="connsiteX1" fmla="*/ 1329180 w 3337089"/>
              <a:gd name="connsiteY1" fmla="*/ 5918 h 1114075"/>
              <a:gd name="connsiteX2" fmla="*/ 1611984 w 3337089"/>
              <a:gd name="connsiteY2" fmla="*/ 1108854 h 1114075"/>
              <a:gd name="connsiteX3" fmla="*/ 56561 w 3337089"/>
              <a:gd name="connsiteY3" fmla="*/ 448978 h 1114075"/>
              <a:gd name="connsiteX4" fmla="*/ 56561 w 3337089"/>
              <a:gd name="connsiteY4" fmla="*/ 448978 h 1114075"/>
              <a:gd name="connsiteX5" fmla="*/ 0 w 3337089"/>
              <a:gd name="connsiteY5" fmla="*/ 401844 h 111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7089" h="1114075">
                <a:moveTo>
                  <a:pt x="3337089" y="750636"/>
                </a:moveTo>
                <a:cubicBezTo>
                  <a:pt x="2476893" y="348425"/>
                  <a:pt x="1616697" y="-53785"/>
                  <a:pt x="1329180" y="5918"/>
                </a:cubicBezTo>
                <a:cubicBezTo>
                  <a:pt x="1041663" y="65621"/>
                  <a:pt x="1824087" y="1035011"/>
                  <a:pt x="1611984" y="1108854"/>
                </a:cubicBezTo>
                <a:cubicBezTo>
                  <a:pt x="1399881" y="1182697"/>
                  <a:pt x="56561" y="448978"/>
                  <a:pt x="56561" y="448978"/>
                </a:cubicBezTo>
                <a:lnTo>
                  <a:pt x="56561" y="448978"/>
                </a:lnTo>
                <a:lnTo>
                  <a:pt x="0" y="401844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3348" y="2247088"/>
            <a:ext cx="2026709" cy="2308324"/>
          </a:xfrm>
          <a:prstGeom prst="rect">
            <a:avLst/>
          </a:prstGeom>
          <a:noFill/>
          <a:ln>
            <a:solidFill>
              <a:srgbClr val="69D8F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Received</a:t>
            </a:r>
          </a:p>
          <a:p>
            <a:pPr algn="l"/>
            <a:r>
              <a:rPr lang="en-US" sz="2400" dirty="0"/>
              <a:t>the </a:t>
            </a:r>
            <a:r>
              <a:rPr lang="en-US" sz="2400" dirty="0">
                <a:solidFill>
                  <a:srgbClr val="69D8FF"/>
                </a:solidFill>
              </a:rPr>
              <a:t>ACM</a:t>
            </a:r>
            <a:br>
              <a:rPr lang="en-US" sz="2400" dirty="0">
                <a:solidFill>
                  <a:srgbClr val="69D8FF"/>
                </a:solidFill>
              </a:rPr>
            </a:br>
            <a:r>
              <a:rPr lang="en-US" sz="2400" dirty="0">
                <a:solidFill>
                  <a:srgbClr val="69D8FF"/>
                </a:solidFill>
              </a:rPr>
              <a:t>Turing Award</a:t>
            </a:r>
          </a:p>
          <a:p>
            <a:pPr algn="l"/>
            <a:r>
              <a:rPr lang="en-US" sz="2400" dirty="0"/>
              <a:t>for their work</a:t>
            </a:r>
          </a:p>
          <a:p>
            <a:pPr algn="l"/>
            <a:r>
              <a:rPr lang="en-US" sz="2400" dirty="0"/>
              <a:t>on Model</a:t>
            </a:r>
          </a:p>
          <a:p>
            <a:pPr algn="l"/>
            <a:r>
              <a:rPr lang="en-US" sz="2400" dirty="0"/>
              <a:t>Checking</a:t>
            </a:r>
          </a:p>
        </p:txBody>
      </p:sp>
    </p:spTree>
    <p:extLst>
      <p:ext uri="{BB962C8B-B14F-4D97-AF65-F5344CB8AC3E}">
        <p14:creationId xmlns:p14="http://schemas.microsoft.com/office/powerpoint/2010/main" val="339203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39E0-48B9-45DF-81EF-BF12B82A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93" y="381000"/>
            <a:ext cx="7772400" cy="1143000"/>
          </a:xfrm>
        </p:spPr>
        <p:txBody>
          <a:bodyPr/>
          <a:lstStyle/>
          <a:p>
            <a:r>
              <a:rPr lang="en-US" dirty="0"/>
              <a:t>Ex: Two Concurrent Threads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F2906-E172-4701-ADE4-FDD7EB58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E7321-0C9D-4A72-9A4D-12B9CCF3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Jayaraman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75ED7-9BEC-4608-8142-7CA4A1F4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9000" y="6279931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D3B7D-E34C-46C1-95E1-3D725CF050AE}"/>
              </a:ext>
            </a:extLst>
          </p:cNvPr>
          <p:cNvSpPr/>
          <p:nvPr/>
        </p:nvSpPr>
        <p:spPr>
          <a:xfrm>
            <a:off x="1524000" y="1801386"/>
            <a:ext cx="6324600" cy="4093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java.util.concurrent.Semaphore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lvl="1"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Semaphore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Semaphore(1);</a:t>
            </a:r>
          </a:p>
          <a:p>
            <a:pPr lvl="1" algn="l"/>
            <a:endParaRPr lang="en-US" dirty="0">
              <a:latin typeface="Consolas" panose="020B0609020204030204" pitchFamily="49" charset="0"/>
            </a:endParaRPr>
          </a:p>
          <a:p>
            <a:pPr lvl="1"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lock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lock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/>
            <a:endParaRPr lang="en-US" dirty="0">
              <a:latin typeface="Consolas" panose="020B0609020204030204" pitchFamily="49" charset="0"/>
            </a:endParaRPr>
          </a:p>
          <a:p>
            <a:pPr lvl="1" algn="l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pPr lvl="1" algn="l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pPr lvl="1"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90645-708B-44CC-8C65-EA2B29AD089F}"/>
              </a:ext>
            </a:extLst>
          </p:cNvPr>
          <p:cNvSpPr txBox="1"/>
          <p:nvPr/>
        </p:nvSpPr>
        <p:spPr>
          <a:xfrm>
            <a:off x="4973782" y="4800600"/>
            <a:ext cx="2733633" cy="1015663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Two Concurrent</a:t>
            </a:r>
          </a:p>
          <a:p>
            <a:r>
              <a:rPr lang="en-US" dirty="0">
                <a:solidFill>
                  <a:srgbClr val="FF0000"/>
                </a:solidFill>
              </a:rPr>
              <a:t>Threads Synchronizing</a:t>
            </a:r>
          </a:p>
          <a:p>
            <a:r>
              <a:rPr lang="en-US" dirty="0">
                <a:solidFill>
                  <a:srgbClr val="FF0000"/>
                </a:solidFill>
              </a:rPr>
              <a:t>with a Semaphore</a:t>
            </a:r>
          </a:p>
        </p:txBody>
      </p:sp>
    </p:spTree>
    <p:extLst>
      <p:ext uri="{BB962C8B-B14F-4D97-AF65-F5344CB8AC3E}">
        <p14:creationId xmlns:p14="http://schemas.microsoft.com/office/powerpoint/2010/main" val="260119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08DA6-D177-4BCB-A416-A0DDA4CF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6616615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Aug 18, 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86C5A-4F9E-4C6D-8EF2-4F85A8AA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2150" y="6643196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Jayaraman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A3A25-B5EA-4104-B498-3A8372F0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5600" y="6643196"/>
            <a:ext cx="1905000" cy="457200"/>
          </a:xfrm>
        </p:spPr>
        <p:txBody>
          <a:bodyPr/>
          <a:lstStyle/>
          <a:p>
            <a:pPr>
              <a:defRPr/>
            </a:pPr>
            <a:fld id="{18E187B3-43BA-45EC-B545-4CAA6497D5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B2F6B-E952-41F2-8CB7-80DCE72296F1}"/>
              </a:ext>
            </a:extLst>
          </p:cNvPr>
          <p:cNvSpPr/>
          <p:nvPr/>
        </p:nvSpPr>
        <p:spPr>
          <a:xfrm>
            <a:off x="1066800" y="1250108"/>
            <a:ext cx="6986094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Semaphore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lock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(Semaphore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lock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lock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lock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3C3F8D-609F-4E43-BA84-4B90C66C902B}"/>
              </a:ext>
            </a:extLst>
          </p:cNvPr>
          <p:cNvSpPr/>
          <p:nvPr/>
        </p:nvSpPr>
        <p:spPr>
          <a:xfrm>
            <a:off x="1059093" y="3217059"/>
            <a:ext cx="6988809" cy="3170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not_relevant_code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lock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.acquire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critical_section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lock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.release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nl-NL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B85299-0CA3-455C-A33F-99C88C5FF8D0}"/>
              </a:ext>
            </a:extLst>
          </p:cNvPr>
          <p:cNvSpPr/>
          <p:nvPr/>
        </p:nvSpPr>
        <p:spPr bwMode="auto">
          <a:xfrm>
            <a:off x="2957165" y="4497309"/>
            <a:ext cx="2284687" cy="3048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179ADF-51AB-49F5-99B6-24A6C892A2FE}"/>
              </a:ext>
            </a:extLst>
          </p:cNvPr>
          <p:cNvSpPr txBox="1"/>
          <p:nvPr/>
        </p:nvSpPr>
        <p:spPr>
          <a:xfrm>
            <a:off x="5614315" y="3684878"/>
            <a:ext cx="356188" cy="40011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6A823-8BCA-4CC4-95D8-CF2E1B6218E5}"/>
              </a:ext>
            </a:extLst>
          </p:cNvPr>
          <p:cNvSpPr txBox="1"/>
          <p:nvPr/>
        </p:nvSpPr>
        <p:spPr>
          <a:xfrm>
            <a:off x="5624947" y="4123579"/>
            <a:ext cx="333746" cy="40011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FAD7F-1FB4-40AF-876D-06E0CEBD004F}"/>
              </a:ext>
            </a:extLst>
          </p:cNvPr>
          <p:cNvSpPr txBox="1"/>
          <p:nvPr/>
        </p:nvSpPr>
        <p:spPr>
          <a:xfrm>
            <a:off x="5614315" y="4569040"/>
            <a:ext cx="338554" cy="40011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A16F191-7D08-4872-BA9D-2361913F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4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Pulse">
  <a:themeElements>
    <a:clrScheme name="Puls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66CC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66CC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P:\Program Files\Microsoft Office\Templates\Presentation Designs\Blends.pot</Template>
  <TotalTime>10513</TotalTime>
  <Words>3321</Words>
  <Application>Microsoft Office PowerPoint</Application>
  <PresentationFormat>On-screen Show (4:3)</PresentationFormat>
  <Paragraphs>847</Paragraphs>
  <Slides>69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Consolas</vt:lpstr>
      <vt:lpstr>Tahoma</vt:lpstr>
      <vt:lpstr>Times New Roman</vt:lpstr>
      <vt:lpstr>Wingdings</vt:lpstr>
      <vt:lpstr>Pulse</vt:lpstr>
      <vt:lpstr>Model Checking  Formal Methods Workshop  August 18, 2017  Cybersecurity @ Amrita  </vt:lpstr>
      <vt:lpstr>The Origins of Model Checking (late 1970’s)</vt:lpstr>
      <vt:lpstr>Finite State Models</vt:lpstr>
      <vt:lpstr>The Need for Models</vt:lpstr>
      <vt:lpstr> Model vs Reality</vt:lpstr>
      <vt:lpstr>Model Checking</vt:lpstr>
      <vt:lpstr>A Classic Paper</vt:lpstr>
      <vt:lpstr>Ex: Two Concurrent Threads</vt:lpstr>
      <vt:lpstr>class MyThread</vt:lpstr>
      <vt:lpstr> </vt:lpstr>
      <vt:lpstr>Finite State Model</vt:lpstr>
      <vt:lpstr>Kripke Structure (Model)</vt:lpstr>
      <vt:lpstr>Concurrent Program</vt:lpstr>
      <vt:lpstr>Aside: State Explosion Problem</vt:lpstr>
      <vt:lpstr>The SPIN Tool</vt:lpstr>
      <vt:lpstr>Simple PROMELA Model</vt:lpstr>
      <vt:lpstr>Model Checking</vt:lpstr>
      <vt:lpstr>Branching vs Linear Time  Temporal Logic</vt:lpstr>
      <vt:lpstr>Computation Tree vs  Sets of Sequences</vt:lpstr>
      <vt:lpstr>Linear-time Logic (LTL)</vt:lpstr>
      <vt:lpstr>Linear-time Logic (LTL)</vt:lpstr>
      <vt:lpstr>Computation Tree Logic  (CTL)</vt:lpstr>
      <vt:lpstr>s  |=  EX p</vt:lpstr>
      <vt:lpstr>s  |=  AX p</vt:lpstr>
      <vt:lpstr>s  |= EF p</vt:lpstr>
      <vt:lpstr>s  |= AF p</vt:lpstr>
      <vt:lpstr>s  |=  EG p</vt:lpstr>
      <vt:lpstr>s  |=  AG p</vt:lpstr>
      <vt:lpstr>CTL Semantics </vt:lpstr>
      <vt:lpstr>CTL Semantics (cont’d) </vt:lpstr>
      <vt:lpstr>Relating A and E Formulae</vt:lpstr>
      <vt:lpstr>Checking EF and EG Formulae</vt:lpstr>
      <vt:lpstr> s  |=  AF C1  ?  </vt:lpstr>
      <vt:lpstr> s  |=  AG [T1  AF C1]?  </vt:lpstr>
      <vt:lpstr> A More Refined Model</vt:lpstr>
      <vt:lpstr>Which model should we use?</vt:lpstr>
      <vt:lpstr>  s |= AG[T1  AF C1]</vt:lpstr>
      <vt:lpstr>  s |= AG  ~(C1 /\ C2)  </vt:lpstr>
      <vt:lpstr>JIVE Model Checking</vt:lpstr>
      <vt:lpstr>JIVE:  EF [C1 /\ T2]</vt:lpstr>
      <vt:lpstr>JIVE:  EG [N1]</vt:lpstr>
      <vt:lpstr>JIVE:   AG [~(C1 /\ C2)]</vt:lpstr>
      <vt:lpstr>JIVE Property Violation:    AG [~(T1 /\ T2)]</vt:lpstr>
      <vt:lpstr>Another Example of  Model Checking: States of a  Microwave Oven</vt:lpstr>
      <vt:lpstr>s |= EG  [¬Error                 /\                Heat] ?</vt:lpstr>
      <vt:lpstr>Model Checking of CTL</vt:lpstr>
      <vt:lpstr>Checking Propositional Formulae</vt:lpstr>
      <vt:lpstr>s |= Close /\ (¬Start \/ Heat) </vt:lpstr>
      <vt:lpstr>Checking EF f</vt:lpstr>
      <vt:lpstr>Explanation of EF f</vt:lpstr>
      <vt:lpstr>Checking EG f</vt:lpstr>
      <vt:lpstr>Explanation of EG f</vt:lpstr>
      <vt:lpstr>Check:  AG[Error  EG[Close]]</vt:lpstr>
      <vt:lpstr>Check: ¬ EF  [Error /\ ¬ EG[Close]]</vt:lpstr>
      <vt:lpstr>Check: ¬ EF  [Error /\ ¬ EG[Close]]</vt:lpstr>
      <vt:lpstr>Check: ¬ EF  [Error /\ ¬ EG[Close]]</vt:lpstr>
      <vt:lpstr>Complexity of  CTL Model Checking</vt:lpstr>
      <vt:lpstr>Linear-time Logic (LTL)</vt:lpstr>
      <vt:lpstr>Linear-time Logic (LTL)</vt:lpstr>
      <vt:lpstr>Meaning of LTL Formula</vt:lpstr>
      <vt:lpstr>  p,… |= G [T1  F C1]</vt:lpstr>
      <vt:lpstr>Comparison of LTL and CTL</vt:lpstr>
      <vt:lpstr>LTL: ‘Sometime’ is ‘Not Never’  </vt:lpstr>
      <vt:lpstr>CTL: ‘Sometime’ is not ‘Not Never’   </vt:lpstr>
      <vt:lpstr>LTL formulae must be true for all paths.    Hence the CTL operators EX, EF, and EG cannot always be translated into LTL.  - there are exceptions when negation is used;   - for example, ¬EF ¬p ≡ AG p, and we can express    AG p in LTL as G p. </vt:lpstr>
      <vt:lpstr>Comparing LTL and CTL</vt:lpstr>
      <vt:lpstr>s  |=  AFAG p</vt:lpstr>
      <vt:lpstr>Explanation for s |=  AFAG p </vt:lpstr>
      <vt:lpstr>Final Remarks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SENS</dc:creator>
  <cp:lastModifiedBy>Bharat Jayaraman</cp:lastModifiedBy>
  <cp:revision>852</cp:revision>
  <dcterms:created xsi:type="dcterms:W3CDTF">2002-08-22T20:21:09Z</dcterms:created>
  <dcterms:modified xsi:type="dcterms:W3CDTF">2017-08-18T02:30:01Z</dcterms:modified>
</cp:coreProperties>
</file>