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6"/>
  </p:notesMasterIdLst>
  <p:sldIdLst>
    <p:sldId id="256" r:id="rId2"/>
    <p:sldId id="278" r:id="rId3"/>
    <p:sldId id="27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76" r:id="rId13"/>
    <p:sldId id="262" r:id="rId14"/>
    <p:sldId id="263" r:id="rId15"/>
    <p:sldId id="264" r:id="rId16"/>
    <p:sldId id="274" r:id="rId17"/>
    <p:sldId id="265" r:id="rId18"/>
    <p:sldId id="266" r:id="rId19"/>
    <p:sldId id="267" r:id="rId20"/>
    <p:sldId id="268" r:id="rId21"/>
    <p:sldId id="269" r:id="rId22"/>
    <p:sldId id="275" r:id="rId23"/>
    <p:sldId id="277" r:id="rId24"/>
    <p:sldId id="27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7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fld id="{64723030-ACE0-4B70-8107-222D09362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8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BFC79BC-F8C5-4DB8-A40E-A1E7E713C3B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5BBDCE7-993B-4FE9-AA50-29933B42699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22868E8-6ECE-47E4-8D61-E1410233B42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A5AA74A-B344-47E3-B238-63D63EB4528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0723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99B7DEC-231C-4514-99AD-DAF658754E6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74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4101A8-8C81-4C15-90F1-55F06DD50363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E63F2E2-C080-43E7-9E85-C8CA90E7B955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3795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5BF9DEB-318C-4025-BE97-1FD7647816B1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4819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82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FD29F-E1BF-467C-8B80-A3D4916628B2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44A5E-D82F-4E85-877B-D97EAE908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1063-CEBA-4284-8908-D560EEA18F33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51563-DFE5-4576-82ED-001F626AD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34B92-11FD-4002-A2C7-9064F069E780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2411-71DF-494D-BE0B-7BE30D82C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26CB-E37B-4124-BAD9-1948F7A66881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7780-D5CB-44AA-930F-8ADD1F6BB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FAA5E-FD65-4951-B29C-C22CD467EEBB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41D8-FF01-4601-880A-855C55046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ABC82-2F6D-4A33-AE69-0846A15A70EC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7F82-AB7F-4AB4-B252-A5E17C3B3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714E-B263-4F14-B0E1-200BD18C7239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D1670-0304-4E17-AB62-A4C7E787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4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215F5-175F-4F42-BAC6-E5D6008B11E8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47646-767D-4CC5-B55D-9283E19E0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F6FA9-47DF-497F-8439-B342C72C6DD6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9EF-0201-44C9-9892-853FF6C53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5F2E-2A75-49B1-8DFC-33F4E14A90BB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E9A1-C166-422B-A8E2-3A73CDC52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078BC-A0F9-4939-9A06-242483FB13B9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B4DC-166D-4FD2-9A26-9EAE5C52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fld id="{241862F9-F958-463C-97EB-D81E4A08B1F4}" type="datetimeFigureOut">
              <a:rPr lang="en-US"/>
              <a:pPr>
                <a:defRPr/>
              </a:pPr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6" charset="-128"/>
              </a:defRPr>
            </a:lvl1pPr>
          </a:lstStyle>
          <a:p>
            <a:pPr>
              <a:defRPr/>
            </a:pPr>
            <a:fld id="{2E55CA6B-07F3-40C9-9A79-8E03BD3DC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3.doc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Extreme/Agile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Prabhaker</a:t>
            </a:r>
            <a:r>
              <a:rPr lang="en-US" dirty="0" smtClean="0"/>
              <a:t> </a:t>
            </a:r>
            <a:r>
              <a:rPr lang="en-US" dirty="0" err="1" smtClean="0"/>
              <a:t>Mateti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06388"/>
            <a:ext cx="8169275" cy="917575"/>
          </a:xfrm>
          <a:noFill/>
        </p:spPr>
        <p:txBody>
          <a:bodyPr lIns="90840" tIns="44623" rIns="90840" bIns="44623"/>
          <a:lstStyle/>
          <a:p>
            <a:r>
              <a:rPr lang="en-GB" dirty="0" smtClean="0"/>
              <a:t>XP practices </a:t>
            </a:r>
            <a:r>
              <a:rPr lang="en-GB" dirty="0" smtClean="0"/>
              <a:t>2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540082"/>
              </p:ext>
            </p:extLst>
          </p:nvPr>
        </p:nvGraphicFramePr>
        <p:xfrm>
          <a:off x="1066800" y="1905000"/>
          <a:ext cx="71628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5744741" imgH="3444096" progId="Word.Document.8">
                  <p:embed/>
                </p:oleObj>
              </mc:Choice>
              <mc:Fallback>
                <p:oleObj name="Document" r:id="rId4" imgW="5744741" imgH="34440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7162800" cy="431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and Agile Principles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Incremental development is supported through small, frequent system releases.</a:t>
            </a:r>
          </a:p>
          <a:p>
            <a:r>
              <a:rPr lang="en-US" sz="2400" smtClean="0"/>
              <a:t>Customer involvement means full-time customer engagement with the team.</a:t>
            </a:r>
          </a:p>
          <a:p>
            <a:r>
              <a:rPr lang="en-US" sz="2400" smtClean="0"/>
              <a:t>People not process through pair programming, collective ownership and a process that avoids long working hours.</a:t>
            </a:r>
          </a:p>
          <a:p>
            <a:r>
              <a:rPr lang="en-US" sz="2400" smtClean="0"/>
              <a:t>Change supported through regular system releases.</a:t>
            </a:r>
          </a:p>
          <a:p>
            <a:r>
              <a:rPr lang="en-US" sz="2400" smtClean="0"/>
              <a:t>Maintaining simplicity through constant refactoring of code.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involvement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Customer involvement is a key part of XP where the customer is part of the development team.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The role of the customer is: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To help develop stories that define the requirements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To help prioritise the features to be implemented in each release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To help develop acceptance tests which assess whether or not the system meets its requirements.</a:t>
            </a:r>
            <a:endParaRPr lang="en-US" sz="20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scenarios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In XP, user requirements are expressed as scenarios or user stories.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These are written on cards and the development team break them down into implementation tasks. These tasks are the basis of schedule and cost estimates.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The customer chooses the stories for inclusion in the next release based on their priorities and the schedule estimates.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GB" sz="3600" smtClean="0"/>
              <a:t>Story card for document downloading</a:t>
            </a:r>
            <a:endParaRPr lang="en-GB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7056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XP and change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Conventional wisdom in software engineering is to design for change. It is worth spending time and effort anticipating changes as this reduces costs later in the life cycle.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XP, however, maintains that this is not worthwhile as changes cannot be reliably anticipated.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Rather, it proposes constant code improvement (refactoring) to make changes easier when they have to be implemented.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Refactoring is the process of code improvement where code is reorganised and rewritten to make it more efficient, easier to understand, etc.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Refactoring is required because frequent releases mean that code is developed incrementally and therefore tends to become messy.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Refactoring should not change the functionality of the system.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Automated testing simplifies refactoring as you can see if the changed code still runs the tests successfully.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in XP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Test-first development.</a:t>
            </a:r>
          </a:p>
          <a:p>
            <a:r>
              <a:rPr lang="en-US" smtClean="0"/>
              <a:t>Incremental test development from scenarios.</a:t>
            </a:r>
          </a:p>
          <a:p>
            <a:r>
              <a:rPr lang="en-US" smtClean="0"/>
              <a:t>User involvement in test development and validation.</a:t>
            </a:r>
          </a:p>
          <a:p>
            <a:r>
              <a:rPr lang="en-US" smtClean="0"/>
              <a:t>Automated test harnesses are used to run all component tests each time that a new release is built.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06388"/>
            <a:ext cx="8093075" cy="917575"/>
          </a:xfrm>
          <a:noFill/>
        </p:spPr>
        <p:txBody>
          <a:bodyPr lIns="90840" tIns="44623" rIns="90840" bIns="44623"/>
          <a:lstStyle/>
          <a:p>
            <a:r>
              <a:rPr lang="en-GB" sz="3600" smtClean="0"/>
              <a:t>Task cards for document downloading</a:t>
            </a:r>
            <a:endParaRPr lang="en-GB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324600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 description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1000" y="1524000"/>
            <a:ext cx="8458200" cy="487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4770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These slides are collected from many authors along with a few of mine.</a:t>
            </a:r>
          </a:p>
          <a:p>
            <a:r>
              <a:rPr lang="en-US" smtClean="0"/>
              <a:t>Many thanks to all these authors.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Test-first development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Writing tests before code clarifies the requirements to be implemented.</a:t>
            </a:r>
          </a:p>
          <a:p>
            <a:pPr>
              <a:lnSpc>
                <a:spcPct val="90000"/>
              </a:lnSpc>
            </a:pPr>
            <a:r>
              <a:rPr lang="en-US" smtClean="0"/>
              <a:t>Tests are written as programs rather than data so that they can be executed automatically. The test includes a check that it has executed correctly.</a:t>
            </a:r>
          </a:p>
          <a:p>
            <a:pPr>
              <a:lnSpc>
                <a:spcPct val="90000"/>
              </a:lnSpc>
            </a:pPr>
            <a:r>
              <a:rPr lang="en-US" smtClean="0"/>
              <a:t>All previous and new tests are automatically run when new functionality is added. Thus  checking that the new functionality has not introduced errors.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In XP, programmers work in pairs, sitting together to develop code.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This helps develop common ownership of code and spreads knowledge across the team.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It serves as an informal review process as each line of code is looked at by more than 1 person.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It encourages refactoring as the whole team can benefit from this.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Measurements suggest that development productivity with pair programming is similar to that of two people working independently.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XP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Customer involvement</a:t>
            </a:r>
          </a:p>
          <a:p>
            <a:pPr lvl="1"/>
            <a:r>
              <a:rPr lang="en-US" smtClean="0"/>
              <a:t>This is perhaps the most difficult problem. It may be difficult or impossible to find a customer who can represent all stakeholders and who can be taken off their normal work to become part of the XP team. For generic products, there is no ‘customer’ - the marketing team may not be typical of real customers.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XP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Architectural design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incremental style of development can mean that inappropriate architectural decisions are made at an early stage of the process.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Problems with these may not become clear until many features have been implemented and refactoring the architecture is very expensive.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Test complacency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It is easy for a team to believe that because it has many tests, the system is properly tested.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Because of the automated testing approach, there is a tendency to develop tests that are easy to automate rather than tests that are ‘good’ tests.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Extreme programming includes practices such as systematic testing, continuous improvement and customer involvement.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Customers are involved in developing requirements which are expressed as simple scenarios.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approach to testing in XP is a particular strength where executable tests are developed before the code is written.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Key problems with XP include difficulties of getting representative customers and problems of architectural design.</a:t>
            </a:r>
          </a:p>
          <a:p>
            <a:pPr>
              <a:lnSpc>
                <a:spcPct val="90000"/>
              </a:lnSpc>
              <a:buFont typeface="Zapf Dingbats" pitchFamily="-16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Agile Methods and Extreme Programming are closely coupled.</a:t>
            </a:r>
          </a:p>
          <a:p>
            <a:r>
              <a:rPr lang="en-US" smtClean="0"/>
              <a:t>Like most other software engineering terms, these do not have rigorous definitions.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 methods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Focus on code rather than design.</a:t>
            </a:r>
          </a:p>
          <a:p>
            <a:r>
              <a:rPr lang="en-US" sz="2400" smtClean="0"/>
              <a:t>Iterative software development</a:t>
            </a:r>
          </a:p>
          <a:p>
            <a:r>
              <a:rPr lang="en-US" sz="2400" smtClean="0"/>
              <a:t>Deliver working software quickly</a:t>
            </a:r>
          </a:p>
          <a:p>
            <a:r>
              <a:rPr lang="en-US" sz="2400" smtClean="0"/>
              <a:t>Rapidly meet changing requirements.</a:t>
            </a:r>
          </a:p>
          <a:p>
            <a:r>
              <a:rPr lang="en-US" sz="2400" smtClean="0"/>
              <a:t>Not intended for large scale software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GB" smtClean="0"/>
              <a:t>Principles of agile methods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5800" y="1905000"/>
          <a:ext cx="7848600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5641848" imgH="2910840" progId="Word.Document.8">
                  <p:embed/>
                </p:oleObj>
              </mc:Choice>
              <mc:Fallback>
                <p:oleObj name="Document" r:id="rId4" imgW="5641848" imgH="2910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829"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848600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agile methods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can be difficult to keep the interest of customers who are involved in the process.</a:t>
            </a:r>
          </a:p>
          <a:p>
            <a:r>
              <a:rPr lang="en-US" sz="2400" dirty="0" smtClean="0"/>
              <a:t>Team members may be unsuited to the intense involvement that </a:t>
            </a:r>
            <a:r>
              <a:rPr lang="en-US" sz="2400" dirty="0" smtClean="0"/>
              <a:t>characterizes </a:t>
            </a:r>
            <a:r>
              <a:rPr lang="en-US" sz="2400" dirty="0" smtClean="0"/>
              <a:t>agile methods.</a:t>
            </a:r>
          </a:p>
          <a:p>
            <a:r>
              <a:rPr lang="en-US" sz="2400" dirty="0" smtClean="0"/>
              <a:t>Prioritizing </a:t>
            </a:r>
            <a:r>
              <a:rPr lang="en-US" sz="2400" dirty="0" smtClean="0"/>
              <a:t>changes can be difficult where there are multiple stakeholders.</a:t>
            </a:r>
          </a:p>
          <a:p>
            <a:r>
              <a:rPr lang="en-US" sz="2400" dirty="0" smtClean="0"/>
              <a:t>Maintaining simplicity requires extra work.</a:t>
            </a:r>
          </a:p>
          <a:p>
            <a:r>
              <a:rPr lang="en-US" sz="2400" dirty="0" smtClean="0"/>
              <a:t>Contracts may be a problem as with other approaches to iterative development.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</a:t>
            </a:r>
            <a:r>
              <a:rPr lang="en-US" dirty="0" smtClean="0"/>
              <a:t>Programming (XP)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most </a:t>
            </a:r>
            <a:r>
              <a:rPr lang="en-US" dirty="0" smtClean="0"/>
              <a:t>widely used agile method.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XP </a:t>
            </a:r>
            <a:r>
              <a:rPr lang="en-US" dirty="0" smtClean="0"/>
              <a:t>takes an ‘extreme’ approach to iterative development.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versions </a:t>
            </a:r>
            <a:r>
              <a:rPr lang="en-US" dirty="0" smtClean="0"/>
              <a:t>built </a:t>
            </a:r>
            <a:r>
              <a:rPr lang="en-US" dirty="0" smtClean="0"/>
              <a:t>several times per </a:t>
            </a:r>
            <a:r>
              <a:rPr lang="en-US" dirty="0" smtClean="0"/>
              <a:t>day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Increments are delivered </a:t>
            </a:r>
            <a:r>
              <a:rPr lang="en-US" dirty="0" smtClean="0"/>
              <a:t>frequently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build </a:t>
            </a:r>
            <a:r>
              <a:rPr lang="en-US" dirty="0" smtClean="0"/>
              <a:t>is </a:t>
            </a:r>
            <a:r>
              <a:rPr lang="en-US" dirty="0" smtClean="0"/>
              <a:t>accepted </a:t>
            </a:r>
            <a:r>
              <a:rPr lang="en-US" dirty="0" smtClean="0"/>
              <a:t>only </a:t>
            </a:r>
            <a:r>
              <a:rPr lang="en-US" dirty="0" smtClean="0"/>
              <a:t>if all tests </a:t>
            </a:r>
            <a:r>
              <a:rPr lang="en-US" dirty="0" smtClean="0"/>
              <a:t>run </a:t>
            </a:r>
            <a:r>
              <a:rPr lang="en-US" dirty="0" smtClean="0"/>
              <a:t>successfully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GB" smtClean="0"/>
              <a:t>The XP release cycle</a:t>
            </a:r>
          </a:p>
        </p:txBody>
      </p:sp>
      <p:grpSp>
        <p:nvGrpSpPr>
          <p:cNvPr id="11267" name="Group 7"/>
          <p:cNvGrpSpPr>
            <a:grpSpLocks noChangeAspect="1"/>
          </p:cNvGrpSpPr>
          <p:nvPr/>
        </p:nvGrpSpPr>
        <p:grpSpPr bwMode="auto">
          <a:xfrm>
            <a:off x="887413" y="1782763"/>
            <a:ext cx="7646987" cy="4033837"/>
            <a:chOff x="559" y="1123"/>
            <a:chExt cx="4817" cy="2541"/>
          </a:xfrm>
        </p:grpSpPr>
        <p:sp>
          <p:nvSpPr>
            <p:cNvPr id="11268" name="AutoShape 6"/>
            <p:cNvSpPr>
              <a:spLocks noChangeAspect="1" noChangeArrowheads="1" noTextEdit="1"/>
            </p:cNvSpPr>
            <p:nvPr/>
          </p:nvSpPr>
          <p:spPr bwMode="auto">
            <a:xfrm>
              <a:off x="576" y="1488"/>
              <a:ext cx="4800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Rectangle 8"/>
            <p:cNvSpPr>
              <a:spLocks noChangeArrowheads="1"/>
            </p:cNvSpPr>
            <p:nvPr/>
          </p:nvSpPr>
          <p:spPr bwMode="auto">
            <a:xfrm>
              <a:off x="576" y="1488"/>
              <a:ext cx="4800" cy="2076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Oval 13"/>
            <p:cNvSpPr>
              <a:spLocks noChangeArrowheads="1"/>
            </p:cNvSpPr>
            <p:nvPr/>
          </p:nvSpPr>
          <p:spPr bwMode="auto">
            <a:xfrm>
              <a:off x="2287" y="1156"/>
              <a:ext cx="1295" cy="12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Oval 14"/>
            <p:cNvSpPr>
              <a:spLocks noChangeArrowheads="1"/>
            </p:cNvSpPr>
            <p:nvPr/>
          </p:nvSpPr>
          <p:spPr bwMode="auto">
            <a:xfrm>
              <a:off x="2320" y="1189"/>
              <a:ext cx="1229" cy="12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Oval 15"/>
            <p:cNvSpPr>
              <a:spLocks noChangeArrowheads="1"/>
            </p:cNvSpPr>
            <p:nvPr/>
          </p:nvSpPr>
          <p:spPr bwMode="auto">
            <a:xfrm>
              <a:off x="2353" y="1222"/>
              <a:ext cx="1163" cy="1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Oval 16"/>
            <p:cNvSpPr>
              <a:spLocks noChangeArrowheads="1"/>
            </p:cNvSpPr>
            <p:nvPr/>
          </p:nvSpPr>
          <p:spPr bwMode="auto">
            <a:xfrm>
              <a:off x="2386" y="1255"/>
              <a:ext cx="1097" cy="10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Oval 17"/>
            <p:cNvSpPr>
              <a:spLocks noChangeArrowheads="1"/>
            </p:cNvSpPr>
            <p:nvPr/>
          </p:nvSpPr>
          <p:spPr bwMode="auto">
            <a:xfrm>
              <a:off x="2420" y="1289"/>
              <a:ext cx="1029" cy="10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Oval 18"/>
            <p:cNvSpPr>
              <a:spLocks noChangeArrowheads="1"/>
            </p:cNvSpPr>
            <p:nvPr/>
          </p:nvSpPr>
          <p:spPr bwMode="auto">
            <a:xfrm>
              <a:off x="2453" y="1322"/>
              <a:ext cx="963" cy="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Oval 19"/>
            <p:cNvSpPr>
              <a:spLocks noChangeArrowheads="1"/>
            </p:cNvSpPr>
            <p:nvPr/>
          </p:nvSpPr>
          <p:spPr bwMode="auto">
            <a:xfrm>
              <a:off x="2486" y="1355"/>
              <a:ext cx="897" cy="8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Oval 20"/>
            <p:cNvSpPr>
              <a:spLocks noChangeArrowheads="1"/>
            </p:cNvSpPr>
            <p:nvPr/>
          </p:nvSpPr>
          <p:spPr bwMode="auto">
            <a:xfrm>
              <a:off x="2536" y="1388"/>
              <a:ext cx="814" cy="8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2569" y="1422"/>
              <a:ext cx="747" cy="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Oval 22"/>
            <p:cNvSpPr>
              <a:spLocks noChangeArrowheads="1"/>
            </p:cNvSpPr>
            <p:nvPr/>
          </p:nvSpPr>
          <p:spPr bwMode="auto">
            <a:xfrm>
              <a:off x="2602" y="1455"/>
              <a:ext cx="681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Oval 23"/>
            <p:cNvSpPr>
              <a:spLocks noChangeArrowheads="1"/>
            </p:cNvSpPr>
            <p:nvPr/>
          </p:nvSpPr>
          <p:spPr bwMode="auto">
            <a:xfrm>
              <a:off x="2636" y="1505"/>
              <a:ext cx="614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Oval 24"/>
            <p:cNvSpPr>
              <a:spLocks noChangeArrowheads="1"/>
            </p:cNvSpPr>
            <p:nvPr/>
          </p:nvSpPr>
          <p:spPr bwMode="auto">
            <a:xfrm>
              <a:off x="2669" y="1538"/>
              <a:ext cx="548" cy="5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Oval 25"/>
            <p:cNvSpPr>
              <a:spLocks noChangeArrowheads="1"/>
            </p:cNvSpPr>
            <p:nvPr/>
          </p:nvSpPr>
          <p:spPr bwMode="auto">
            <a:xfrm>
              <a:off x="2702" y="1571"/>
              <a:ext cx="465" cy="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Oval 26"/>
            <p:cNvSpPr>
              <a:spLocks noChangeArrowheads="1"/>
            </p:cNvSpPr>
            <p:nvPr/>
          </p:nvSpPr>
          <p:spPr bwMode="auto">
            <a:xfrm>
              <a:off x="2735" y="1604"/>
              <a:ext cx="399" cy="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Oval 27"/>
            <p:cNvSpPr>
              <a:spLocks noChangeArrowheads="1"/>
            </p:cNvSpPr>
            <p:nvPr/>
          </p:nvSpPr>
          <p:spPr bwMode="auto">
            <a:xfrm>
              <a:off x="2768" y="1637"/>
              <a:ext cx="333" cy="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Oval 28"/>
            <p:cNvSpPr>
              <a:spLocks noChangeArrowheads="1"/>
            </p:cNvSpPr>
            <p:nvPr/>
          </p:nvSpPr>
          <p:spPr bwMode="auto">
            <a:xfrm>
              <a:off x="2802" y="1671"/>
              <a:ext cx="265" cy="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Oval 29"/>
            <p:cNvSpPr>
              <a:spLocks noChangeArrowheads="1"/>
            </p:cNvSpPr>
            <p:nvPr/>
          </p:nvSpPr>
          <p:spPr bwMode="auto">
            <a:xfrm>
              <a:off x="2835" y="1704"/>
              <a:ext cx="199" cy="1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Oval 30"/>
            <p:cNvSpPr>
              <a:spLocks noChangeArrowheads="1"/>
            </p:cNvSpPr>
            <p:nvPr/>
          </p:nvSpPr>
          <p:spPr bwMode="auto">
            <a:xfrm>
              <a:off x="2868" y="1737"/>
              <a:ext cx="133" cy="1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Oval 31"/>
            <p:cNvSpPr>
              <a:spLocks noChangeArrowheads="1"/>
            </p:cNvSpPr>
            <p:nvPr/>
          </p:nvSpPr>
          <p:spPr bwMode="auto">
            <a:xfrm>
              <a:off x="2901" y="1770"/>
              <a:ext cx="67" cy="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AutoShape 32"/>
            <p:cNvSpPr>
              <a:spLocks noChangeArrowheads="1"/>
            </p:cNvSpPr>
            <p:nvPr/>
          </p:nvSpPr>
          <p:spPr bwMode="auto">
            <a:xfrm>
              <a:off x="2303" y="1588"/>
              <a:ext cx="1279" cy="448"/>
            </a:xfrm>
            <a:prstGeom prst="roundRect">
              <a:avLst>
                <a:gd name="adj" fmla="val 48148"/>
              </a:avLst>
            </a:prstGeom>
            <a:noFill/>
            <a:ln w="17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2602" y="1637"/>
              <a:ext cx="69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Break down</a:t>
              </a:r>
              <a:endParaRPr lang="en-US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2519" y="1803"/>
              <a:ext cx="81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stories to tasks</a:t>
              </a:r>
              <a:endParaRPr lang="en-US"/>
            </a:p>
          </p:txBody>
        </p:sp>
        <p:sp>
          <p:nvSpPr>
            <p:cNvPr id="11292" name="Oval 35"/>
            <p:cNvSpPr>
              <a:spLocks noChangeArrowheads="1"/>
            </p:cNvSpPr>
            <p:nvPr/>
          </p:nvSpPr>
          <p:spPr bwMode="auto">
            <a:xfrm>
              <a:off x="559" y="1123"/>
              <a:ext cx="1329" cy="13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Oval 36"/>
            <p:cNvSpPr>
              <a:spLocks noChangeArrowheads="1"/>
            </p:cNvSpPr>
            <p:nvPr/>
          </p:nvSpPr>
          <p:spPr bwMode="auto">
            <a:xfrm>
              <a:off x="593" y="1156"/>
              <a:ext cx="1262" cy="1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Oval 37"/>
            <p:cNvSpPr>
              <a:spLocks noChangeArrowheads="1"/>
            </p:cNvSpPr>
            <p:nvPr/>
          </p:nvSpPr>
          <p:spPr bwMode="auto">
            <a:xfrm>
              <a:off x="626" y="1189"/>
              <a:ext cx="1196" cy="11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Oval 38"/>
            <p:cNvSpPr>
              <a:spLocks noChangeArrowheads="1"/>
            </p:cNvSpPr>
            <p:nvPr/>
          </p:nvSpPr>
          <p:spPr bwMode="auto">
            <a:xfrm>
              <a:off x="659" y="1222"/>
              <a:ext cx="1129" cy="11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Oval 39"/>
            <p:cNvSpPr>
              <a:spLocks noChangeArrowheads="1"/>
            </p:cNvSpPr>
            <p:nvPr/>
          </p:nvSpPr>
          <p:spPr bwMode="auto">
            <a:xfrm>
              <a:off x="692" y="1255"/>
              <a:ext cx="1063" cy="1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Oval 40"/>
            <p:cNvSpPr>
              <a:spLocks noChangeArrowheads="1"/>
            </p:cNvSpPr>
            <p:nvPr/>
          </p:nvSpPr>
          <p:spPr bwMode="auto">
            <a:xfrm>
              <a:off x="725" y="1289"/>
              <a:ext cx="997" cy="9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Oval 41"/>
            <p:cNvSpPr>
              <a:spLocks noChangeArrowheads="1"/>
            </p:cNvSpPr>
            <p:nvPr/>
          </p:nvSpPr>
          <p:spPr bwMode="auto">
            <a:xfrm>
              <a:off x="759" y="1322"/>
              <a:ext cx="930" cy="9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Oval 42"/>
            <p:cNvSpPr>
              <a:spLocks noChangeArrowheads="1"/>
            </p:cNvSpPr>
            <p:nvPr/>
          </p:nvSpPr>
          <p:spPr bwMode="auto">
            <a:xfrm>
              <a:off x="792" y="1355"/>
              <a:ext cx="864" cy="8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Oval 43"/>
            <p:cNvSpPr>
              <a:spLocks noChangeArrowheads="1"/>
            </p:cNvSpPr>
            <p:nvPr/>
          </p:nvSpPr>
          <p:spPr bwMode="auto">
            <a:xfrm>
              <a:off x="825" y="1388"/>
              <a:ext cx="797" cy="7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Oval 44"/>
            <p:cNvSpPr>
              <a:spLocks noChangeArrowheads="1"/>
            </p:cNvSpPr>
            <p:nvPr/>
          </p:nvSpPr>
          <p:spPr bwMode="auto">
            <a:xfrm>
              <a:off x="858" y="1422"/>
              <a:ext cx="731" cy="7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Oval 45"/>
            <p:cNvSpPr>
              <a:spLocks noChangeArrowheads="1"/>
            </p:cNvSpPr>
            <p:nvPr/>
          </p:nvSpPr>
          <p:spPr bwMode="auto">
            <a:xfrm>
              <a:off x="892" y="1455"/>
              <a:ext cx="664" cy="6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Oval 46"/>
            <p:cNvSpPr>
              <a:spLocks noChangeArrowheads="1"/>
            </p:cNvSpPr>
            <p:nvPr/>
          </p:nvSpPr>
          <p:spPr bwMode="auto">
            <a:xfrm>
              <a:off x="925" y="1488"/>
              <a:ext cx="598" cy="5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Oval 47"/>
            <p:cNvSpPr>
              <a:spLocks noChangeArrowheads="1"/>
            </p:cNvSpPr>
            <p:nvPr/>
          </p:nvSpPr>
          <p:spPr bwMode="auto">
            <a:xfrm>
              <a:off x="958" y="1521"/>
              <a:ext cx="531" cy="5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Oval 48"/>
            <p:cNvSpPr>
              <a:spLocks noChangeArrowheads="1"/>
            </p:cNvSpPr>
            <p:nvPr/>
          </p:nvSpPr>
          <p:spPr bwMode="auto">
            <a:xfrm>
              <a:off x="991" y="1554"/>
              <a:ext cx="465" cy="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Oval 49"/>
            <p:cNvSpPr>
              <a:spLocks noChangeArrowheads="1"/>
            </p:cNvSpPr>
            <p:nvPr/>
          </p:nvSpPr>
          <p:spPr bwMode="auto">
            <a:xfrm>
              <a:off x="1024" y="1588"/>
              <a:ext cx="399" cy="3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Oval 50"/>
            <p:cNvSpPr>
              <a:spLocks noChangeArrowheads="1"/>
            </p:cNvSpPr>
            <p:nvPr/>
          </p:nvSpPr>
          <p:spPr bwMode="auto">
            <a:xfrm>
              <a:off x="1058" y="1621"/>
              <a:ext cx="332" cy="3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Oval 51"/>
            <p:cNvSpPr>
              <a:spLocks noChangeArrowheads="1"/>
            </p:cNvSpPr>
            <p:nvPr/>
          </p:nvSpPr>
          <p:spPr bwMode="auto">
            <a:xfrm>
              <a:off x="1091" y="1654"/>
              <a:ext cx="266" cy="2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Oval 52"/>
            <p:cNvSpPr>
              <a:spLocks noChangeArrowheads="1"/>
            </p:cNvSpPr>
            <p:nvPr/>
          </p:nvSpPr>
          <p:spPr bwMode="auto">
            <a:xfrm>
              <a:off x="1124" y="1687"/>
              <a:ext cx="199" cy="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Oval 53"/>
            <p:cNvSpPr>
              <a:spLocks noChangeArrowheads="1"/>
            </p:cNvSpPr>
            <p:nvPr/>
          </p:nvSpPr>
          <p:spPr bwMode="auto">
            <a:xfrm>
              <a:off x="1157" y="1721"/>
              <a:ext cx="133" cy="1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Oval 54"/>
            <p:cNvSpPr>
              <a:spLocks noChangeArrowheads="1"/>
            </p:cNvSpPr>
            <p:nvPr/>
          </p:nvSpPr>
          <p:spPr bwMode="auto">
            <a:xfrm>
              <a:off x="1191" y="1754"/>
              <a:ext cx="66" cy="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AutoShape 55"/>
            <p:cNvSpPr>
              <a:spLocks noChangeArrowheads="1"/>
            </p:cNvSpPr>
            <p:nvPr/>
          </p:nvSpPr>
          <p:spPr bwMode="auto">
            <a:xfrm>
              <a:off x="593" y="1505"/>
              <a:ext cx="1279" cy="597"/>
            </a:xfrm>
            <a:prstGeom prst="roundRect">
              <a:avLst>
                <a:gd name="adj" fmla="val 36111"/>
              </a:avLst>
            </a:prstGeom>
            <a:noFill/>
            <a:ln w="17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Rectangle 56"/>
            <p:cNvSpPr>
              <a:spLocks noChangeArrowheads="1"/>
            </p:cNvSpPr>
            <p:nvPr/>
          </p:nvSpPr>
          <p:spPr bwMode="auto">
            <a:xfrm>
              <a:off x="892" y="1554"/>
              <a:ext cx="64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Select user</a:t>
              </a:r>
              <a:endParaRPr lang="en-US"/>
            </a:p>
          </p:txBody>
        </p:sp>
        <p:sp>
          <p:nvSpPr>
            <p:cNvPr id="11314" name="Rectangle 57"/>
            <p:cNvSpPr>
              <a:spLocks noChangeArrowheads="1"/>
            </p:cNvSpPr>
            <p:nvPr/>
          </p:nvSpPr>
          <p:spPr bwMode="auto">
            <a:xfrm>
              <a:off x="792" y="1720"/>
              <a:ext cx="81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stories for this</a:t>
              </a:r>
              <a:endParaRPr lang="en-US"/>
            </a:p>
          </p:txBody>
        </p:sp>
        <p:sp>
          <p:nvSpPr>
            <p:cNvPr id="11315" name="Rectangle 58"/>
            <p:cNvSpPr>
              <a:spLocks noChangeArrowheads="1"/>
            </p:cNvSpPr>
            <p:nvPr/>
          </p:nvSpPr>
          <p:spPr bwMode="auto">
            <a:xfrm>
              <a:off x="991" y="1886"/>
              <a:ext cx="44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release</a:t>
              </a:r>
              <a:endParaRPr lang="en-US"/>
            </a:p>
          </p:txBody>
        </p:sp>
        <p:sp>
          <p:nvSpPr>
            <p:cNvPr id="11316" name="Oval 59"/>
            <p:cNvSpPr>
              <a:spLocks noChangeArrowheads="1"/>
            </p:cNvSpPr>
            <p:nvPr/>
          </p:nvSpPr>
          <p:spPr bwMode="auto">
            <a:xfrm>
              <a:off x="3964" y="1156"/>
              <a:ext cx="1296" cy="12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Oval 60"/>
            <p:cNvSpPr>
              <a:spLocks noChangeArrowheads="1"/>
            </p:cNvSpPr>
            <p:nvPr/>
          </p:nvSpPr>
          <p:spPr bwMode="auto">
            <a:xfrm>
              <a:off x="3997" y="1189"/>
              <a:ext cx="1230" cy="12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Oval 61"/>
            <p:cNvSpPr>
              <a:spLocks noChangeArrowheads="1"/>
            </p:cNvSpPr>
            <p:nvPr/>
          </p:nvSpPr>
          <p:spPr bwMode="auto">
            <a:xfrm>
              <a:off x="4031" y="1239"/>
              <a:ext cx="1162" cy="114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Oval 62"/>
            <p:cNvSpPr>
              <a:spLocks noChangeArrowheads="1"/>
            </p:cNvSpPr>
            <p:nvPr/>
          </p:nvSpPr>
          <p:spPr bwMode="auto">
            <a:xfrm>
              <a:off x="4064" y="1272"/>
              <a:ext cx="1096" cy="10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Oval 63"/>
            <p:cNvSpPr>
              <a:spLocks noChangeArrowheads="1"/>
            </p:cNvSpPr>
            <p:nvPr/>
          </p:nvSpPr>
          <p:spPr bwMode="auto">
            <a:xfrm>
              <a:off x="4097" y="1305"/>
              <a:ext cx="1030" cy="1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Oval 64"/>
            <p:cNvSpPr>
              <a:spLocks noChangeArrowheads="1"/>
            </p:cNvSpPr>
            <p:nvPr/>
          </p:nvSpPr>
          <p:spPr bwMode="auto">
            <a:xfrm>
              <a:off x="4130" y="1339"/>
              <a:ext cx="964" cy="94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Oval 65"/>
            <p:cNvSpPr>
              <a:spLocks noChangeArrowheads="1"/>
            </p:cNvSpPr>
            <p:nvPr/>
          </p:nvSpPr>
          <p:spPr bwMode="auto">
            <a:xfrm>
              <a:off x="4164" y="1372"/>
              <a:ext cx="896" cy="8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Oval 66"/>
            <p:cNvSpPr>
              <a:spLocks noChangeArrowheads="1"/>
            </p:cNvSpPr>
            <p:nvPr/>
          </p:nvSpPr>
          <p:spPr bwMode="auto">
            <a:xfrm>
              <a:off x="4197" y="1405"/>
              <a:ext cx="830" cy="8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Oval 67"/>
            <p:cNvSpPr>
              <a:spLocks noChangeArrowheads="1"/>
            </p:cNvSpPr>
            <p:nvPr/>
          </p:nvSpPr>
          <p:spPr bwMode="auto">
            <a:xfrm>
              <a:off x="4230" y="1438"/>
              <a:ext cx="764" cy="7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Oval 68"/>
            <p:cNvSpPr>
              <a:spLocks noChangeArrowheads="1"/>
            </p:cNvSpPr>
            <p:nvPr/>
          </p:nvSpPr>
          <p:spPr bwMode="auto">
            <a:xfrm>
              <a:off x="4263" y="1471"/>
              <a:ext cx="681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Oval 69"/>
            <p:cNvSpPr>
              <a:spLocks noChangeArrowheads="1"/>
            </p:cNvSpPr>
            <p:nvPr/>
          </p:nvSpPr>
          <p:spPr bwMode="auto">
            <a:xfrm>
              <a:off x="4313" y="1505"/>
              <a:ext cx="598" cy="6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Oval 70"/>
            <p:cNvSpPr>
              <a:spLocks noChangeArrowheads="1"/>
            </p:cNvSpPr>
            <p:nvPr/>
          </p:nvSpPr>
          <p:spPr bwMode="auto">
            <a:xfrm>
              <a:off x="4346" y="1538"/>
              <a:ext cx="532" cy="5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Oval 71"/>
            <p:cNvSpPr>
              <a:spLocks noChangeArrowheads="1"/>
            </p:cNvSpPr>
            <p:nvPr/>
          </p:nvSpPr>
          <p:spPr bwMode="auto">
            <a:xfrm>
              <a:off x="4379" y="1571"/>
              <a:ext cx="466" cy="4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Oval 72"/>
            <p:cNvSpPr>
              <a:spLocks noChangeArrowheads="1"/>
            </p:cNvSpPr>
            <p:nvPr/>
          </p:nvSpPr>
          <p:spPr bwMode="auto">
            <a:xfrm>
              <a:off x="4413" y="1604"/>
              <a:ext cx="398" cy="4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Oval 73"/>
            <p:cNvSpPr>
              <a:spLocks noChangeArrowheads="1"/>
            </p:cNvSpPr>
            <p:nvPr/>
          </p:nvSpPr>
          <p:spPr bwMode="auto">
            <a:xfrm>
              <a:off x="4446" y="1637"/>
              <a:ext cx="332" cy="3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Oval 74"/>
            <p:cNvSpPr>
              <a:spLocks noChangeArrowheads="1"/>
            </p:cNvSpPr>
            <p:nvPr/>
          </p:nvSpPr>
          <p:spPr bwMode="auto">
            <a:xfrm>
              <a:off x="4479" y="1671"/>
              <a:ext cx="266" cy="2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Oval 75"/>
            <p:cNvSpPr>
              <a:spLocks noChangeArrowheads="1"/>
            </p:cNvSpPr>
            <p:nvPr/>
          </p:nvSpPr>
          <p:spPr bwMode="auto">
            <a:xfrm>
              <a:off x="4512" y="1704"/>
              <a:ext cx="200" cy="1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Oval 76"/>
            <p:cNvSpPr>
              <a:spLocks noChangeArrowheads="1"/>
            </p:cNvSpPr>
            <p:nvPr/>
          </p:nvSpPr>
          <p:spPr bwMode="auto">
            <a:xfrm>
              <a:off x="4546" y="1737"/>
              <a:ext cx="132" cy="1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Oval 77"/>
            <p:cNvSpPr>
              <a:spLocks noChangeArrowheads="1"/>
            </p:cNvSpPr>
            <p:nvPr/>
          </p:nvSpPr>
          <p:spPr bwMode="auto">
            <a:xfrm>
              <a:off x="4579" y="1770"/>
              <a:ext cx="66" cy="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AutoShape 78"/>
            <p:cNvSpPr>
              <a:spLocks noChangeArrowheads="1"/>
            </p:cNvSpPr>
            <p:nvPr/>
          </p:nvSpPr>
          <p:spPr bwMode="auto">
            <a:xfrm>
              <a:off x="3981" y="1604"/>
              <a:ext cx="1279" cy="432"/>
            </a:xfrm>
            <a:prstGeom prst="roundRect">
              <a:avLst>
                <a:gd name="adj" fmla="val 50000"/>
              </a:avLst>
            </a:prstGeom>
            <a:noFill/>
            <a:ln w="17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79"/>
            <p:cNvSpPr>
              <a:spLocks noChangeArrowheads="1"/>
            </p:cNvSpPr>
            <p:nvPr/>
          </p:nvSpPr>
          <p:spPr bwMode="auto">
            <a:xfrm>
              <a:off x="4230" y="1720"/>
              <a:ext cx="7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Plan release</a:t>
              </a:r>
              <a:endParaRPr lang="en-US"/>
            </a:p>
          </p:txBody>
        </p:sp>
        <p:sp>
          <p:nvSpPr>
            <p:cNvPr id="11337" name="Oval 80"/>
            <p:cNvSpPr>
              <a:spLocks noChangeArrowheads="1"/>
            </p:cNvSpPr>
            <p:nvPr/>
          </p:nvSpPr>
          <p:spPr bwMode="auto">
            <a:xfrm>
              <a:off x="2370" y="2468"/>
              <a:ext cx="1079" cy="10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Oval 81"/>
            <p:cNvSpPr>
              <a:spLocks noChangeArrowheads="1"/>
            </p:cNvSpPr>
            <p:nvPr/>
          </p:nvSpPr>
          <p:spPr bwMode="auto">
            <a:xfrm>
              <a:off x="2403" y="2501"/>
              <a:ext cx="1013" cy="1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Oval 82"/>
            <p:cNvSpPr>
              <a:spLocks noChangeArrowheads="1"/>
            </p:cNvSpPr>
            <p:nvPr/>
          </p:nvSpPr>
          <p:spPr bwMode="auto">
            <a:xfrm>
              <a:off x="2436" y="2534"/>
              <a:ext cx="947" cy="9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Oval 83"/>
            <p:cNvSpPr>
              <a:spLocks noChangeArrowheads="1"/>
            </p:cNvSpPr>
            <p:nvPr/>
          </p:nvSpPr>
          <p:spPr bwMode="auto">
            <a:xfrm>
              <a:off x="2469" y="2568"/>
              <a:ext cx="881" cy="8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Oval 85"/>
            <p:cNvSpPr>
              <a:spLocks noChangeArrowheads="1"/>
            </p:cNvSpPr>
            <p:nvPr/>
          </p:nvSpPr>
          <p:spPr bwMode="auto">
            <a:xfrm>
              <a:off x="2536" y="2634"/>
              <a:ext cx="747" cy="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Oval 86"/>
            <p:cNvSpPr>
              <a:spLocks noChangeArrowheads="1"/>
            </p:cNvSpPr>
            <p:nvPr/>
          </p:nvSpPr>
          <p:spPr bwMode="auto">
            <a:xfrm>
              <a:off x="2569" y="2667"/>
              <a:ext cx="681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Oval 87"/>
            <p:cNvSpPr>
              <a:spLocks noChangeArrowheads="1"/>
            </p:cNvSpPr>
            <p:nvPr/>
          </p:nvSpPr>
          <p:spPr bwMode="auto">
            <a:xfrm>
              <a:off x="2602" y="2700"/>
              <a:ext cx="615" cy="6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Oval 88"/>
            <p:cNvSpPr>
              <a:spLocks noChangeArrowheads="1"/>
            </p:cNvSpPr>
            <p:nvPr/>
          </p:nvSpPr>
          <p:spPr bwMode="auto">
            <a:xfrm>
              <a:off x="2636" y="2750"/>
              <a:ext cx="548" cy="5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9"/>
            <p:cNvSpPr>
              <a:spLocks noChangeArrowheads="1"/>
            </p:cNvSpPr>
            <p:nvPr/>
          </p:nvSpPr>
          <p:spPr bwMode="auto">
            <a:xfrm>
              <a:off x="2669" y="2783"/>
              <a:ext cx="481" cy="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Oval 90"/>
            <p:cNvSpPr>
              <a:spLocks noChangeArrowheads="1"/>
            </p:cNvSpPr>
            <p:nvPr/>
          </p:nvSpPr>
          <p:spPr bwMode="auto">
            <a:xfrm>
              <a:off x="2702" y="2817"/>
              <a:ext cx="415" cy="3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Oval 91"/>
            <p:cNvSpPr>
              <a:spLocks noChangeArrowheads="1"/>
            </p:cNvSpPr>
            <p:nvPr/>
          </p:nvSpPr>
          <p:spPr bwMode="auto">
            <a:xfrm>
              <a:off x="2735" y="2850"/>
              <a:ext cx="349" cy="3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Oval 92"/>
            <p:cNvSpPr>
              <a:spLocks noChangeArrowheads="1"/>
            </p:cNvSpPr>
            <p:nvPr/>
          </p:nvSpPr>
          <p:spPr bwMode="auto">
            <a:xfrm>
              <a:off x="2768" y="2883"/>
              <a:ext cx="283" cy="2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Oval 93"/>
            <p:cNvSpPr>
              <a:spLocks noChangeArrowheads="1"/>
            </p:cNvSpPr>
            <p:nvPr/>
          </p:nvSpPr>
          <p:spPr bwMode="auto">
            <a:xfrm>
              <a:off x="2818" y="2916"/>
              <a:ext cx="200" cy="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94"/>
            <p:cNvSpPr>
              <a:spLocks noChangeArrowheads="1"/>
            </p:cNvSpPr>
            <p:nvPr/>
          </p:nvSpPr>
          <p:spPr bwMode="auto">
            <a:xfrm>
              <a:off x="2851" y="2950"/>
              <a:ext cx="133" cy="1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Oval 95"/>
            <p:cNvSpPr>
              <a:spLocks noChangeArrowheads="1"/>
            </p:cNvSpPr>
            <p:nvPr/>
          </p:nvSpPr>
          <p:spPr bwMode="auto">
            <a:xfrm>
              <a:off x="2885" y="2983"/>
              <a:ext cx="66" cy="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96"/>
            <p:cNvSpPr>
              <a:spLocks noChangeArrowheads="1"/>
            </p:cNvSpPr>
            <p:nvPr/>
          </p:nvSpPr>
          <p:spPr bwMode="auto">
            <a:xfrm>
              <a:off x="2386" y="2800"/>
              <a:ext cx="1080" cy="448"/>
            </a:xfrm>
            <a:prstGeom prst="roundRect">
              <a:avLst>
                <a:gd name="adj" fmla="val 48148"/>
              </a:avLst>
            </a:prstGeom>
            <a:noFill/>
            <a:ln w="17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97"/>
            <p:cNvSpPr>
              <a:spLocks noChangeArrowheads="1"/>
            </p:cNvSpPr>
            <p:nvPr/>
          </p:nvSpPr>
          <p:spPr bwMode="auto">
            <a:xfrm>
              <a:off x="2652" y="2833"/>
              <a:ext cx="48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Release</a:t>
              </a:r>
              <a:endParaRPr lang="en-US"/>
            </a:p>
          </p:txBody>
        </p:sp>
        <p:sp>
          <p:nvSpPr>
            <p:cNvPr id="11354" name="Rectangle 98"/>
            <p:cNvSpPr>
              <a:spLocks noChangeArrowheads="1"/>
            </p:cNvSpPr>
            <p:nvPr/>
          </p:nvSpPr>
          <p:spPr bwMode="auto">
            <a:xfrm>
              <a:off x="2619" y="2999"/>
              <a:ext cx="5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software</a:t>
              </a:r>
              <a:endParaRPr lang="en-US"/>
            </a:p>
          </p:txBody>
        </p:sp>
        <p:sp>
          <p:nvSpPr>
            <p:cNvPr id="11355" name="Line 99"/>
            <p:cNvSpPr>
              <a:spLocks noChangeShapeType="1"/>
            </p:cNvSpPr>
            <p:nvPr/>
          </p:nvSpPr>
          <p:spPr bwMode="auto">
            <a:xfrm flipH="1">
              <a:off x="3566" y="1804"/>
              <a:ext cx="332" cy="1"/>
            </a:xfrm>
            <a:prstGeom prst="line">
              <a:avLst/>
            </a:prstGeom>
            <a:noFill/>
            <a:ln w="1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356" name="Picture 1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1787"/>
              <a:ext cx="83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57" name="Freeform 101"/>
            <p:cNvSpPr>
              <a:spLocks/>
            </p:cNvSpPr>
            <p:nvPr/>
          </p:nvSpPr>
          <p:spPr bwMode="auto">
            <a:xfrm>
              <a:off x="3848" y="1770"/>
              <a:ext cx="100" cy="67"/>
            </a:xfrm>
            <a:custGeom>
              <a:avLst/>
              <a:gdLst>
                <a:gd name="T0" fmla="*/ 100 w 100"/>
                <a:gd name="T1" fmla="*/ 34 h 67"/>
                <a:gd name="T2" fmla="*/ 0 w 100"/>
                <a:gd name="T3" fmla="*/ 0 h 67"/>
                <a:gd name="T4" fmla="*/ 17 w 100"/>
                <a:gd name="T5" fmla="*/ 34 h 67"/>
                <a:gd name="T6" fmla="*/ 0 w 100"/>
                <a:gd name="T7" fmla="*/ 67 h 67"/>
                <a:gd name="T8" fmla="*/ 100 w 100"/>
                <a:gd name="T9" fmla="*/ 34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67"/>
                <a:gd name="T17" fmla="*/ 100 w 100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67">
                  <a:moveTo>
                    <a:pt x="100" y="34"/>
                  </a:moveTo>
                  <a:lnTo>
                    <a:pt x="0" y="0"/>
                  </a:lnTo>
                  <a:lnTo>
                    <a:pt x="17" y="34"/>
                  </a:lnTo>
                  <a:lnTo>
                    <a:pt x="0" y="67"/>
                  </a:lnTo>
                  <a:lnTo>
                    <a:pt x="100" y="34"/>
                  </a:lnTo>
                  <a:close/>
                </a:path>
              </a:pathLst>
            </a:custGeom>
            <a:noFill/>
            <a:ln w="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102"/>
            <p:cNvSpPr>
              <a:spLocks noChangeShapeType="1"/>
            </p:cNvSpPr>
            <p:nvPr/>
          </p:nvSpPr>
          <p:spPr bwMode="auto">
            <a:xfrm flipH="1">
              <a:off x="1855" y="1820"/>
              <a:ext cx="382" cy="1"/>
            </a:xfrm>
            <a:prstGeom prst="line">
              <a:avLst/>
            </a:prstGeom>
            <a:noFill/>
            <a:ln w="1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359" name="Picture 1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" y="1804"/>
              <a:ext cx="83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0" name="Freeform 104"/>
            <p:cNvSpPr>
              <a:spLocks/>
            </p:cNvSpPr>
            <p:nvPr/>
          </p:nvSpPr>
          <p:spPr bwMode="auto">
            <a:xfrm>
              <a:off x="2187" y="1787"/>
              <a:ext cx="100" cy="50"/>
            </a:xfrm>
            <a:custGeom>
              <a:avLst/>
              <a:gdLst>
                <a:gd name="T0" fmla="*/ 100 w 100"/>
                <a:gd name="T1" fmla="*/ 33 h 50"/>
                <a:gd name="T2" fmla="*/ 0 w 100"/>
                <a:gd name="T3" fmla="*/ 0 h 50"/>
                <a:gd name="T4" fmla="*/ 17 w 100"/>
                <a:gd name="T5" fmla="*/ 33 h 50"/>
                <a:gd name="T6" fmla="*/ 0 w 100"/>
                <a:gd name="T7" fmla="*/ 50 h 50"/>
                <a:gd name="T8" fmla="*/ 100 w 100"/>
                <a:gd name="T9" fmla="*/ 3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0"/>
                <a:gd name="T17" fmla="*/ 100 w 10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0">
                  <a:moveTo>
                    <a:pt x="100" y="33"/>
                  </a:moveTo>
                  <a:lnTo>
                    <a:pt x="0" y="0"/>
                  </a:lnTo>
                  <a:lnTo>
                    <a:pt x="17" y="33"/>
                  </a:lnTo>
                  <a:lnTo>
                    <a:pt x="0" y="50"/>
                  </a:lnTo>
                  <a:lnTo>
                    <a:pt x="100" y="33"/>
                  </a:lnTo>
                  <a:close/>
                </a:path>
              </a:pathLst>
            </a:custGeom>
            <a:noFill/>
            <a:ln w="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Oval 106"/>
            <p:cNvSpPr>
              <a:spLocks noChangeArrowheads="1"/>
            </p:cNvSpPr>
            <p:nvPr/>
          </p:nvSpPr>
          <p:spPr bwMode="auto">
            <a:xfrm>
              <a:off x="642" y="2352"/>
              <a:ext cx="1279" cy="12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Oval 107"/>
            <p:cNvSpPr>
              <a:spLocks noChangeArrowheads="1"/>
            </p:cNvSpPr>
            <p:nvPr/>
          </p:nvSpPr>
          <p:spPr bwMode="auto">
            <a:xfrm>
              <a:off x="676" y="2385"/>
              <a:ext cx="1212" cy="12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Oval 108"/>
            <p:cNvSpPr>
              <a:spLocks noChangeArrowheads="1"/>
            </p:cNvSpPr>
            <p:nvPr/>
          </p:nvSpPr>
          <p:spPr bwMode="auto">
            <a:xfrm>
              <a:off x="709" y="2418"/>
              <a:ext cx="1146" cy="1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Oval 109"/>
            <p:cNvSpPr>
              <a:spLocks noChangeArrowheads="1"/>
            </p:cNvSpPr>
            <p:nvPr/>
          </p:nvSpPr>
          <p:spPr bwMode="auto">
            <a:xfrm>
              <a:off x="742" y="2451"/>
              <a:ext cx="1080" cy="10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Oval 110"/>
            <p:cNvSpPr>
              <a:spLocks noChangeArrowheads="1"/>
            </p:cNvSpPr>
            <p:nvPr/>
          </p:nvSpPr>
          <p:spPr bwMode="auto">
            <a:xfrm>
              <a:off x="775" y="2484"/>
              <a:ext cx="1013" cy="10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Oval 111"/>
            <p:cNvSpPr>
              <a:spLocks noChangeArrowheads="1"/>
            </p:cNvSpPr>
            <p:nvPr/>
          </p:nvSpPr>
          <p:spPr bwMode="auto">
            <a:xfrm>
              <a:off x="809" y="2518"/>
              <a:ext cx="946" cy="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Oval 112"/>
            <p:cNvSpPr>
              <a:spLocks noChangeArrowheads="1"/>
            </p:cNvSpPr>
            <p:nvPr/>
          </p:nvSpPr>
          <p:spPr bwMode="auto">
            <a:xfrm>
              <a:off x="842" y="2551"/>
              <a:ext cx="880" cy="8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Oval 113"/>
            <p:cNvSpPr>
              <a:spLocks noChangeArrowheads="1"/>
            </p:cNvSpPr>
            <p:nvPr/>
          </p:nvSpPr>
          <p:spPr bwMode="auto">
            <a:xfrm>
              <a:off x="875" y="2584"/>
              <a:ext cx="814" cy="8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Oval 114"/>
            <p:cNvSpPr>
              <a:spLocks noChangeArrowheads="1"/>
            </p:cNvSpPr>
            <p:nvPr/>
          </p:nvSpPr>
          <p:spPr bwMode="auto">
            <a:xfrm>
              <a:off x="908" y="2634"/>
              <a:ext cx="748" cy="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Oval 115"/>
            <p:cNvSpPr>
              <a:spLocks noChangeArrowheads="1"/>
            </p:cNvSpPr>
            <p:nvPr/>
          </p:nvSpPr>
          <p:spPr bwMode="auto">
            <a:xfrm>
              <a:off x="941" y="2667"/>
              <a:ext cx="681" cy="6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Oval 116"/>
            <p:cNvSpPr>
              <a:spLocks noChangeArrowheads="1"/>
            </p:cNvSpPr>
            <p:nvPr/>
          </p:nvSpPr>
          <p:spPr bwMode="auto">
            <a:xfrm>
              <a:off x="975" y="2700"/>
              <a:ext cx="614" cy="5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Oval 117"/>
            <p:cNvSpPr>
              <a:spLocks noChangeArrowheads="1"/>
            </p:cNvSpPr>
            <p:nvPr/>
          </p:nvSpPr>
          <p:spPr bwMode="auto">
            <a:xfrm>
              <a:off x="1008" y="2734"/>
              <a:ext cx="548" cy="5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Oval 118"/>
            <p:cNvSpPr>
              <a:spLocks noChangeArrowheads="1"/>
            </p:cNvSpPr>
            <p:nvPr/>
          </p:nvSpPr>
          <p:spPr bwMode="auto">
            <a:xfrm>
              <a:off x="1041" y="2767"/>
              <a:ext cx="482" cy="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Oval 119"/>
            <p:cNvSpPr>
              <a:spLocks noChangeArrowheads="1"/>
            </p:cNvSpPr>
            <p:nvPr/>
          </p:nvSpPr>
          <p:spPr bwMode="auto">
            <a:xfrm>
              <a:off x="1074" y="2800"/>
              <a:ext cx="415" cy="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Oval 120"/>
            <p:cNvSpPr>
              <a:spLocks noChangeArrowheads="1"/>
            </p:cNvSpPr>
            <p:nvPr/>
          </p:nvSpPr>
          <p:spPr bwMode="auto">
            <a:xfrm>
              <a:off x="1107" y="2833"/>
              <a:ext cx="349" cy="3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Oval 121"/>
            <p:cNvSpPr>
              <a:spLocks noChangeArrowheads="1"/>
            </p:cNvSpPr>
            <p:nvPr/>
          </p:nvSpPr>
          <p:spPr bwMode="auto">
            <a:xfrm>
              <a:off x="1141" y="2866"/>
              <a:ext cx="282" cy="2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Oval 122"/>
            <p:cNvSpPr>
              <a:spLocks noChangeArrowheads="1"/>
            </p:cNvSpPr>
            <p:nvPr/>
          </p:nvSpPr>
          <p:spPr bwMode="auto">
            <a:xfrm>
              <a:off x="1174" y="2900"/>
              <a:ext cx="216" cy="1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Oval 123"/>
            <p:cNvSpPr>
              <a:spLocks noChangeArrowheads="1"/>
            </p:cNvSpPr>
            <p:nvPr/>
          </p:nvSpPr>
          <p:spPr bwMode="auto">
            <a:xfrm>
              <a:off x="1207" y="2933"/>
              <a:ext cx="150" cy="1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Oval 124"/>
            <p:cNvSpPr>
              <a:spLocks noChangeArrowheads="1"/>
            </p:cNvSpPr>
            <p:nvPr/>
          </p:nvSpPr>
          <p:spPr bwMode="auto">
            <a:xfrm>
              <a:off x="1240" y="2966"/>
              <a:ext cx="83" cy="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AutoShape 125"/>
            <p:cNvSpPr>
              <a:spLocks noChangeArrowheads="1"/>
            </p:cNvSpPr>
            <p:nvPr/>
          </p:nvSpPr>
          <p:spPr bwMode="auto">
            <a:xfrm>
              <a:off x="642" y="2783"/>
              <a:ext cx="1296" cy="449"/>
            </a:xfrm>
            <a:prstGeom prst="roundRect">
              <a:avLst>
                <a:gd name="adj" fmla="val 48148"/>
              </a:avLst>
            </a:prstGeom>
            <a:noFill/>
            <a:ln w="17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126"/>
            <p:cNvSpPr>
              <a:spLocks noChangeArrowheads="1"/>
            </p:cNvSpPr>
            <p:nvPr/>
          </p:nvSpPr>
          <p:spPr bwMode="auto">
            <a:xfrm>
              <a:off x="1008" y="2817"/>
              <a:ext cx="53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Evaluate</a:t>
              </a:r>
              <a:endParaRPr lang="en-US"/>
            </a:p>
          </p:txBody>
        </p:sp>
        <p:sp>
          <p:nvSpPr>
            <p:cNvPr id="11382" name="Rectangle 127"/>
            <p:cNvSpPr>
              <a:spLocks noChangeArrowheads="1"/>
            </p:cNvSpPr>
            <p:nvPr/>
          </p:nvSpPr>
          <p:spPr bwMode="auto">
            <a:xfrm>
              <a:off x="1058" y="2983"/>
              <a:ext cx="44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system</a:t>
              </a:r>
              <a:endParaRPr lang="en-US"/>
            </a:p>
          </p:txBody>
        </p:sp>
        <p:sp>
          <p:nvSpPr>
            <p:cNvPr id="11383" name="Oval 129"/>
            <p:cNvSpPr>
              <a:spLocks noChangeArrowheads="1"/>
            </p:cNvSpPr>
            <p:nvPr/>
          </p:nvSpPr>
          <p:spPr bwMode="auto">
            <a:xfrm>
              <a:off x="3964" y="2335"/>
              <a:ext cx="1346" cy="13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Oval 130"/>
            <p:cNvSpPr>
              <a:spLocks noChangeArrowheads="1"/>
            </p:cNvSpPr>
            <p:nvPr/>
          </p:nvSpPr>
          <p:spPr bwMode="auto">
            <a:xfrm>
              <a:off x="3997" y="2368"/>
              <a:ext cx="1279" cy="1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Oval 131"/>
            <p:cNvSpPr>
              <a:spLocks noChangeArrowheads="1"/>
            </p:cNvSpPr>
            <p:nvPr/>
          </p:nvSpPr>
          <p:spPr bwMode="auto">
            <a:xfrm>
              <a:off x="4031" y="2401"/>
              <a:ext cx="1212" cy="11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Oval 132"/>
            <p:cNvSpPr>
              <a:spLocks noChangeArrowheads="1"/>
            </p:cNvSpPr>
            <p:nvPr/>
          </p:nvSpPr>
          <p:spPr bwMode="auto">
            <a:xfrm>
              <a:off x="4080" y="2435"/>
              <a:ext cx="1130" cy="1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Oval 133"/>
            <p:cNvSpPr>
              <a:spLocks noChangeArrowheads="1"/>
            </p:cNvSpPr>
            <p:nvPr/>
          </p:nvSpPr>
          <p:spPr bwMode="auto">
            <a:xfrm>
              <a:off x="4114" y="2468"/>
              <a:ext cx="1063" cy="1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Oval 134"/>
            <p:cNvSpPr>
              <a:spLocks noChangeArrowheads="1"/>
            </p:cNvSpPr>
            <p:nvPr/>
          </p:nvSpPr>
          <p:spPr bwMode="auto">
            <a:xfrm>
              <a:off x="4147" y="2501"/>
              <a:ext cx="996" cy="9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Oval 135"/>
            <p:cNvSpPr>
              <a:spLocks noChangeArrowheads="1"/>
            </p:cNvSpPr>
            <p:nvPr/>
          </p:nvSpPr>
          <p:spPr bwMode="auto">
            <a:xfrm>
              <a:off x="4180" y="2534"/>
              <a:ext cx="930" cy="9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Oval 137"/>
            <p:cNvSpPr>
              <a:spLocks noChangeArrowheads="1"/>
            </p:cNvSpPr>
            <p:nvPr/>
          </p:nvSpPr>
          <p:spPr bwMode="auto">
            <a:xfrm>
              <a:off x="4247" y="2601"/>
              <a:ext cx="797" cy="7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Oval 138"/>
            <p:cNvSpPr>
              <a:spLocks noChangeArrowheads="1"/>
            </p:cNvSpPr>
            <p:nvPr/>
          </p:nvSpPr>
          <p:spPr bwMode="auto">
            <a:xfrm>
              <a:off x="4280" y="2634"/>
              <a:ext cx="731" cy="7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Oval 139"/>
            <p:cNvSpPr>
              <a:spLocks noChangeArrowheads="1"/>
            </p:cNvSpPr>
            <p:nvPr/>
          </p:nvSpPr>
          <p:spPr bwMode="auto">
            <a:xfrm>
              <a:off x="4313" y="2667"/>
              <a:ext cx="664" cy="6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Oval 140"/>
            <p:cNvSpPr>
              <a:spLocks noChangeArrowheads="1"/>
            </p:cNvSpPr>
            <p:nvPr/>
          </p:nvSpPr>
          <p:spPr bwMode="auto">
            <a:xfrm>
              <a:off x="4346" y="2700"/>
              <a:ext cx="598" cy="5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Oval 141"/>
            <p:cNvSpPr>
              <a:spLocks noChangeArrowheads="1"/>
            </p:cNvSpPr>
            <p:nvPr/>
          </p:nvSpPr>
          <p:spPr bwMode="auto">
            <a:xfrm>
              <a:off x="4379" y="2734"/>
              <a:ext cx="532" cy="5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Oval 142"/>
            <p:cNvSpPr>
              <a:spLocks noChangeArrowheads="1"/>
            </p:cNvSpPr>
            <p:nvPr/>
          </p:nvSpPr>
          <p:spPr bwMode="auto">
            <a:xfrm>
              <a:off x="4413" y="2767"/>
              <a:ext cx="465" cy="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Oval 143"/>
            <p:cNvSpPr>
              <a:spLocks noChangeArrowheads="1"/>
            </p:cNvSpPr>
            <p:nvPr/>
          </p:nvSpPr>
          <p:spPr bwMode="auto">
            <a:xfrm>
              <a:off x="4446" y="2800"/>
              <a:ext cx="399" cy="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Oval 144"/>
            <p:cNvSpPr>
              <a:spLocks noChangeArrowheads="1"/>
            </p:cNvSpPr>
            <p:nvPr/>
          </p:nvSpPr>
          <p:spPr bwMode="auto">
            <a:xfrm>
              <a:off x="4479" y="2833"/>
              <a:ext cx="332" cy="3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Oval 145"/>
            <p:cNvSpPr>
              <a:spLocks noChangeArrowheads="1"/>
            </p:cNvSpPr>
            <p:nvPr/>
          </p:nvSpPr>
          <p:spPr bwMode="auto">
            <a:xfrm>
              <a:off x="4512" y="2866"/>
              <a:ext cx="266" cy="2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Oval 146"/>
            <p:cNvSpPr>
              <a:spLocks noChangeArrowheads="1"/>
            </p:cNvSpPr>
            <p:nvPr/>
          </p:nvSpPr>
          <p:spPr bwMode="auto">
            <a:xfrm>
              <a:off x="4546" y="2900"/>
              <a:ext cx="199" cy="1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Oval 147"/>
            <p:cNvSpPr>
              <a:spLocks noChangeArrowheads="1"/>
            </p:cNvSpPr>
            <p:nvPr/>
          </p:nvSpPr>
          <p:spPr bwMode="auto">
            <a:xfrm>
              <a:off x="4579" y="2933"/>
              <a:ext cx="133" cy="1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Oval 148"/>
            <p:cNvSpPr>
              <a:spLocks noChangeArrowheads="1"/>
            </p:cNvSpPr>
            <p:nvPr/>
          </p:nvSpPr>
          <p:spPr bwMode="auto">
            <a:xfrm>
              <a:off x="4612" y="2966"/>
              <a:ext cx="66" cy="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AutoShape 149"/>
            <p:cNvSpPr>
              <a:spLocks noChangeArrowheads="1"/>
            </p:cNvSpPr>
            <p:nvPr/>
          </p:nvSpPr>
          <p:spPr bwMode="auto">
            <a:xfrm>
              <a:off x="3997" y="2700"/>
              <a:ext cx="1296" cy="615"/>
            </a:xfrm>
            <a:prstGeom prst="roundRect">
              <a:avLst>
                <a:gd name="adj" fmla="val 35134"/>
              </a:avLst>
            </a:prstGeom>
            <a:noFill/>
            <a:ln w="17">
              <a:solidFill>
                <a:srgbClr val="0083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150"/>
            <p:cNvSpPr>
              <a:spLocks noChangeArrowheads="1"/>
            </p:cNvSpPr>
            <p:nvPr/>
          </p:nvSpPr>
          <p:spPr bwMode="auto">
            <a:xfrm>
              <a:off x="4080" y="2833"/>
              <a:ext cx="10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Develop/integrate</a:t>
              </a:r>
              <a:endParaRPr lang="en-US"/>
            </a:p>
          </p:txBody>
        </p:sp>
        <p:sp>
          <p:nvSpPr>
            <p:cNvPr id="11404" name="Rectangle 152"/>
            <p:cNvSpPr>
              <a:spLocks noChangeArrowheads="1"/>
            </p:cNvSpPr>
            <p:nvPr/>
          </p:nvSpPr>
          <p:spPr bwMode="auto">
            <a:xfrm>
              <a:off x="4263" y="2999"/>
              <a:ext cx="74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Formata Regular"/>
                </a:rPr>
                <a:t>test software</a:t>
              </a:r>
              <a:endParaRPr lang="en-US"/>
            </a:p>
          </p:txBody>
        </p:sp>
        <p:sp>
          <p:nvSpPr>
            <p:cNvPr id="11405" name="Line 153"/>
            <p:cNvSpPr>
              <a:spLocks noChangeShapeType="1"/>
            </p:cNvSpPr>
            <p:nvPr/>
          </p:nvSpPr>
          <p:spPr bwMode="auto">
            <a:xfrm flipH="1">
              <a:off x="1157" y="2152"/>
              <a:ext cx="17" cy="631"/>
            </a:xfrm>
            <a:prstGeom prst="line">
              <a:avLst/>
            </a:prstGeom>
            <a:noFill/>
            <a:ln w="1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406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2136"/>
              <a:ext cx="34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07" name="Freeform 155"/>
            <p:cNvSpPr>
              <a:spLocks/>
            </p:cNvSpPr>
            <p:nvPr/>
          </p:nvSpPr>
          <p:spPr bwMode="auto">
            <a:xfrm>
              <a:off x="1141" y="2102"/>
              <a:ext cx="50" cy="84"/>
            </a:xfrm>
            <a:custGeom>
              <a:avLst/>
              <a:gdLst>
                <a:gd name="T0" fmla="*/ 33 w 50"/>
                <a:gd name="T1" fmla="*/ 0 h 84"/>
                <a:gd name="T2" fmla="*/ 0 w 50"/>
                <a:gd name="T3" fmla="*/ 84 h 84"/>
                <a:gd name="T4" fmla="*/ 16 w 50"/>
                <a:gd name="T5" fmla="*/ 67 h 84"/>
                <a:gd name="T6" fmla="*/ 50 w 50"/>
                <a:gd name="T7" fmla="*/ 84 h 84"/>
                <a:gd name="T8" fmla="*/ 33 w 50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84"/>
                <a:gd name="T17" fmla="*/ 50 w 5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84">
                  <a:moveTo>
                    <a:pt x="33" y="0"/>
                  </a:moveTo>
                  <a:lnTo>
                    <a:pt x="0" y="84"/>
                  </a:lnTo>
                  <a:lnTo>
                    <a:pt x="16" y="67"/>
                  </a:lnTo>
                  <a:lnTo>
                    <a:pt x="50" y="84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Line 156"/>
            <p:cNvSpPr>
              <a:spLocks noChangeShapeType="1"/>
            </p:cNvSpPr>
            <p:nvPr/>
          </p:nvSpPr>
          <p:spPr bwMode="auto">
            <a:xfrm flipH="1">
              <a:off x="1988" y="2999"/>
              <a:ext cx="398" cy="1"/>
            </a:xfrm>
            <a:prstGeom prst="line">
              <a:avLst/>
            </a:prstGeom>
            <a:noFill/>
            <a:ln w="1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409" name="Picture 15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" y="2999"/>
              <a:ext cx="10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10" name="Freeform 158"/>
            <p:cNvSpPr>
              <a:spLocks/>
            </p:cNvSpPr>
            <p:nvPr/>
          </p:nvSpPr>
          <p:spPr bwMode="auto">
            <a:xfrm>
              <a:off x="1938" y="2983"/>
              <a:ext cx="100" cy="50"/>
            </a:xfrm>
            <a:custGeom>
              <a:avLst/>
              <a:gdLst>
                <a:gd name="T0" fmla="*/ 0 w 100"/>
                <a:gd name="T1" fmla="*/ 16 h 50"/>
                <a:gd name="T2" fmla="*/ 100 w 100"/>
                <a:gd name="T3" fmla="*/ 50 h 50"/>
                <a:gd name="T4" fmla="*/ 83 w 100"/>
                <a:gd name="T5" fmla="*/ 16 h 50"/>
                <a:gd name="T6" fmla="*/ 100 w 100"/>
                <a:gd name="T7" fmla="*/ 0 h 50"/>
                <a:gd name="T8" fmla="*/ 0 w 100"/>
                <a:gd name="T9" fmla="*/ 1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0"/>
                <a:gd name="T17" fmla="*/ 100 w 10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0">
                  <a:moveTo>
                    <a:pt x="0" y="16"/>
                  </a:moveTo>
                  <a:lnTo>
                    <a:pt x="100" y="50"/>
                  </a:lnTo>
                  <a:lnTo>
                    <a:pt x="83" y="16"/>
                  </a:lnTo>
                  <a:lnTo>
                    <a:pt x="100" y="0"/>
                  </a:lnTo>
                  <a:lnTo>
                    <a:pt x="0" y="16"/>
                  </a:lnTo>
                  <a:close/>
                </a:path>
              </a:pathLst>
            </a:custGeom>
            <a:noFill/>
            <a:ln w="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Line 159"/>
            <p:cNvSpPr>
              <a:spLocks noChangeShapeType="1"/>
            </p:cNvSpPr>
            <p:nvPr/>
          </p:nvSpPr>
          <p:spPr bwMode="auto">
            <a:xfrm flipH="1" flipV="1">
              <a:off x="3499" y="2999"/>
              <a:ext cx="498" cy="17"/>
            </a:xfrm>
            <a:prstGeom prst="line">
              <a:avLst/>
            </a:prstGeom>
            <a:noFill/>
            <a:ln w="1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412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2999"/>
              <a:ext cx="117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13" name="Freeform 161"/>
            <p:cNvSpPr>
              <a:spLocks/>
            </p:cNvSpPr>
            <p:nvPr/>
          </p:nvSpPr>
          <p:spPr bwMode="auto">
            <a:xfrm>
              <a:off x="3449" y="2983"/>
              <a:ext cx="117" cy="50"/>
            </a:xfrm>
            <a:custGeom>
              <a:avLst/>
              <a:gdLst>
                <a:gd name="T0" fmla="*/ 0 w 117"/>
                <a:gd name="T1" fmla="*/ 16 h 50"/>
                <a:gd name="T2" fmla="*/ 117 w 117"/>
                <a:gd name="T3" fmla="*/ 50 h 50"/>
                <a:gd name="T4" fmla="*/ 100 w 117"/>
                <a:gd name="T5" fmla="*/ 16 h 50"/>
                <a:gd name="T6" fmla="*/ 117 w 117"/>
                <a:gd name="T7" fmla="*/ 0 h 50"/>
                <a:gd name="T8" fmla="*/ 0 w 117"/>
                <a:gd name="T9" fmla="*/ 1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50"/>
                <a:gd name="T17" fmla="*/ 117 w 117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50">
                  <a:moveTo>
                    <a:pt x="0" y="16"/>
                  </a:moveTo>
                  <a:lnTo>
                    <a:pt x="117" y="50"/>
                  </a:lnTo>
                  <a:lnTo>
                    <a:pt x="100" y="16"/>
                  </a:lnTo>
                  <a:lnTo>
                    <a:pt x="117" y="0"/>
                  </a:lnTo>
                  <a:lnTo>
                    <a:pt x="0" y="16"/>
                  </a:lnTo>
                  <a:close/>
                </a:path>
              </a:pathLst>
            </a:custGeom>
            <a:noFill/>
            <a:ln w="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Line 162"/>
            <p:cNvSpPr>
              <a:spLocks noChangeShapeType="1"/>
            </p:cNvSpPr>
            <p:nvPr/>
          </p:nvSpPr>
          <p:spPr bwMode="auto">
            <a:xfrm>
              <a:off x="4595" y="2036"/>
              <a:ext cx="1" cy="598"/>
            </a:xfrm>
            <a:prstGeom prst="line">
              <a:avLst/>
            </a:prstGeom>
            <a:noFill/>
            <a:ln w="1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415" name="Picture 16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" y="2601"/>
              <a:ext cx="50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16" name="Freeform 164"/>
            <p:cNvSpPr>
              <a:spLocks/>
            </p:cNvSpPr>
            <p:nvPr/>
          </p:nvSpPr>
          <p:spPr bwMode="auto">
            <a:xfrm>
              <a:off x="4562" y="2584"/>
              <a:ext cx="67" cy="100"/>
            </a:xfrm>
            <a:custGeom>
              <a:avLst/>
              <a:gdLst>
                <a:gd name="T0" fmla="*/ 33 w 67"/>
                <a:gd name="T1" fmla="*/ 100 h 100"/>
                <a:gd name="T2" fmla="*/ 67 w 67"/>
                <a:gd name="T3" fmla="*/ 0 h 100"/>
                <a:gd name="T4" fmla="*/ 33 w 67"/>
                <a:gd name="T5" fmla="*/ 17 h 100"/>
                <a:gd name="T6" fmla="*/ 0 w 67"/>
                <a:gd name="T7" fmla="*/ 0 h 100"/>
                <a:gd name="T8" fmla="*/ 33 w 67"/>
                <a:gd name="T9" fmla="*/ 10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00"/>
                <a:gd name="T17" fmla="*/ 67 w 67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00">
                  <a:moveTo>
                    <a:pt x="33" y="100"/>
                  </a:moveTo>
                  <a:lnTo>
                    <a:pt x="67" y="0"/>
                  </a:lnTo>
                  <a:lnTo>
                    <a:pt x="33" y="17"/>
                  </a:lnTo>
                  <a:lnTo>
                    <a:pt x="0" y="0"/>
                  </a:lnTo>
                  <a:lnTo>
                    <a:pt x="33" y="100"/>
                  </a:lnTo>
                  <a:close/>
                </a:path>
              </a:pathLst>
            </a:custGeom>
            <a:noFill/>
            <a:ln w="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06388"/>
            <a:ext cx="8093075" cy="917575"/>
          </a:xfrm>
          <a:noFill/>
        </p:spPr>
        <p:txBody>
          <a:bodyPr lIns="90840" tIns="44623" rIns="90840" bIns="44623"/>
          <a:lstStyle/>
          <a:p>
            <a:r>
              <a:rPr lang="en-GB" dirty="0" smtClean="0"/>
              <a:t>XP practices </a:t>
            </a:r>
            <a:r>
              <a:rPr lang="en-GB" dirty="0" smtClean="0"/>
              <a:t>1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65727"/>
              </p:ext>
            </p:extLst>
          </p:nvPr>
        </p:nvGraphicFramePr>
        <p:xfrm>
          <a:off x="762000" y="1905000"/>
          <a:ext cx="7543800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5744741" imgH="3268692" progId="Word.Document.8">
                  <p:embed/>
                </p:oleObj>
              </mc:Choice>
              <mc:Fallback>
                <p:oleObj name="Document" r:id="rId4" imgW="5744741" imgH="32686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543800" cy="430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987</Words>
  <Application>Microsoft Office PowerPoint</Application>
  <PresentationFormat>On-screen Show (4:3)</PresentationFormat>
  <Paragraphs>108</Paragraphs>
  <Slides>24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ＭＳ Ｐゴシック</vt:lpstr>
      <vt:lpstr>Calibri</vt:lpstr>
      <vt:lpstr>Formata Regular</vt:lpstr>
      <vt:lpstr>Zapf Dingbats</vt:lpstr>
      <vt:lpstr>Office Theme</vt:lpstr>
      <vt:lpstr>Microsoft Word 97 - 2003 Document</vt:lpstr>
      <vt:lpstr>Extreme/Agile Programming</vt:lpstr>
      <vt:lpstr>ACK</vt:lpstr>
      <vt:lpstr>Definitions?</vt:lpstr>
      <vt:lpstr>Agile methods</vt:lpstr>
      <vt:lpstr>Principles of agile methods</vt:lpstr>
      <vt:lpstr>Problems with agile methods</vt:lpstr>
      <vt:lpstr>Extreme Programming (XP)</vt:lpstr>
      <vt:lpstr>The XP release cycle</vt:lpstr>
      <vt:lpstr>XP practices 1</vt:lpstr>
      <vt:lpstr>XP practices 2</vt:lpstr>
      <vt:lpstr>XP and Agile Principles</vt:lpstr>
      <vt:lpstr>Customer involvement</vt:lpstr>
      <vt:lpstr>Requirements scenarios</vt:lpstr>
      <vt:lpstr>Story card for document downloading</vt:lpstr>
      <vt:lpstr>XP and change</vt:lpstr>
      <vt:lpstr>Refactoring</vt:lpstr>
      <vt:lpstr>Testing in XP</vt:lpstr>
      <vt:lpstr>Task cards for document downloading</vt:lpstr>
      <vt:lpstr>Test case description</vt:lpstr>
      <vt:lpstr>Test-first development</vt:lpstr>
      <vt:lpstr>Pair programming</vt:lpstr>
      <vt:lpstr>Problems with XP</vt:lpstr>
      <vt:lpstr>Problems with XP</vt:lpstr>
      <vt:lpstr>Key points</vt:lpstr>
    </vt:vector>
  </TitlesOfParts>
  <Company>Ian Sommerville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</dc:title>
  <dc:creator>Ian Sommerville</dc:creator>
  <cp:lastModifiedBy>Prabhaker Mateti</cp:lastModifiedBy>
  <cp:revision>12</cp:revision>
  <dcterms:created xsi:type="dcterms:W3CDTF">2007-04-24T16:06:46Z</dcterms:created>
  <dcterms:modified xsi:type="dcterms:W3CDTF">2013-04-16T21:14:29Z</dcterms:modified>
</cp:coreProperties>
</file>