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6"/>
  </p:notesMasterIdLst>
  <p:sldIdLst>
    <p:sldId id="256" r:id="rId2"/>
    <p:sldId id="448" r:id="rId3"/>
    <p:sldId id="485" r:id="rId4"/>
    <p:sldId id="498" r:id="rId5"/>
    <p:sldId id="449" r:id="rId6"/>
    <p:sldId id="257" r:id="rId7"/>
    <p:sldId id="258" r:id="rId8"/>
    <p:sldId id="488" r:id="rId9"/>
    <p:sldId id="478" r:id="rId10"/>
    <p:sldId id="487" r:id="rId11"/>
    <p:sldId id="484" r:id="rId12"/>
    <p:sldId id="489" r:id="rId13"/>
    <p:sldId id="490" r:id="rId14"/>
    <p:sldId id="491" r:id="rId15"/>
    <p:sldId id="263" r:id="rId16"/>
    <p:sldId id="492" r:id="rId17"/>
    <p:sldId id="264" r:id="rId18"/>
    <p:sldId id="476" r:id="rId19"/>
    <p:sldId id="265" r:id="rId20"/>
    <p:sldId id="266" r:id="rId21"/>
    <p:sldId id="493" r:id="rId22"/>
    <p:sldId id="450" r:id="rId23"/>
    <p:sldId id="269" r:id="rId24"/>
    <p:sldId id="496" r:id="rId25"/>
    <p:sldId id="497" r:id="rId26"/>
    <p:sldId id="270" r:id="rId27"/>
    <p:sldId id="494" r:id="rId28"/>
    <p:sldId id="483" r:id="rId29"/>
    <p:sldId id="499" r:id="rId30"/>
    <p:sldId id="500" r:id="rId31"/>
    <p:sldId id="508" r:id="rId32"/>
    <p:sldId id="502" r:id="rId33"/>
    <p:sldId id="503" r:id="rId34"/>
    <p:sldId id="504" r:id="rId35"/>
    <p:sldId id="505" r:id="rId36"/>
    <p:sldId id="507" r:id="rId37"/>
    <p:sldId id="495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14" r:id="rId71"/>
    <p:sldId id="415" r:id="rId72"/>
    <p:sldId id="416" r:id="rId73"/>
    <p:sldId id="437" r:id="rId74"/>
    <p:sldId id="436" r:id="rId75"/>
    <p:sldId id="438" r:id="rId76"/>
    <p:sldId id="439" r:id="rId77"/>
    <p:sldId id="440" r:id="rId78"/>
    <p:sldId id="441" r:id="rId79"/>
    <p:sldId id="442" r:id="rId80"/>
    <p:sldId id="443" r:id="rId81"/>
    <p:sldId id="444" r:id="rId82"/>
    <p:sldId id="445" r:id="rId83"/>
    <p:sldId id="446" r:id="rId84"/>
    <p:sldId id="479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64" autoAdjust="0"/>
  </p:normalViewPr>
  <p:slideViewPr>
    <p:cSldViewPr>
      <p:cViewPr varScale="1">
        <p:scale>
          <a:sx n="69" d="100"/>
          <a:sy n="69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8CDFDA-BA69-4AC0-8BFB-1DC0EFE47A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0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50CE3-F179-4D58-9F3E-9C6255021B17}" type="slidenum">
              <a:rPr lang="en-US"/>
              <a:pPr/>
              <a:t>22</a:t>
            </a:fld>
            <a:endParaRPr lang="en-US"/>
          </a:p>
        </p:txBody>
      </p:sp>
      <p:sp>
        <p:nvSpPr>
          <p:cNvPr id="2908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908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E0BAC-EB34-4BAA-B051-E328D12672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3BA37-0AFF-48A7-A4A3-034A7CD19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640B9-A510-42F5-A708-BCE143A0F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6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1C0BBE7-6522-4806-96B0-CABB837E8D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23A6BFC-8BFB-4D0D-A279-EB9FA97F68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31A48-89D6-4BCD-8CEA-288BC0A95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6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1BEF8-D075-4179-955F-AFCC139203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3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8D54-C737-4347-9919-4CE1E42036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D8B3-44C0-4CBA-B9C6-BED43A1DC7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5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6AA74-4C8C-4E95-A988-541DA96EC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F8D27-B8C9-4843-B768-0CF62ECE46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A0D0C-18B1-4AD8-80B8-DF169A2EC7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E058F-9346-444B-B9FB-AA144B91B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D18C8E-D58E-4B27-A12E-F57247CC4F4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hadoop/WordCoun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nix.org/events/osdi04/tech/full_papers/dean/dean.pdf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blogs.com/goodmath/2008/01/databases_are_hammers_mapreduc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Hadoop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Prabhaker Mateti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Fold-Left in Haskell</a:t>
            </a:r>
          </a:p>
        </p:txBody>
      </p:sp>
      <p:sp>
        <p:nvSpPr>
          <p:cNvPr id="3420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</a:t>
            </a:r>
          </a:p>
          <a:p>
            <a:pPr lvl="1"/>
            <a:r>
              <a:rPr lang="en-US"/>
              <a:t>foldl f z [] = z</a:t>
            </a:r>
          </a:p>
          <a:p>
            <a:pPr lvl="1"/>
            <a:r>
              <a:rPr lang="en-US"/>
              <a:t>foldl f z (x:xs) = foldl f (f z x) xs</a:t>
            </a:r>
          </a:p>
          <a:p>
            <a:r>
              <a:rPr lang="en-US"/>
              <a:t>Examples</a:t>
            </a:r>
          </a:p>
          <a:p>
            <a:pPr lvl="1"/>
            <a:r>
              <a:rPr lang="en-US"/>
              <a:t>foldl (+) 0 [1..5] ==15  </a:t>
            </a:r>
          </a:p>
          <a:p>
            <a:pPr lvl="1"/>
            <a:r>
              <a:rPr lang="en-US"/>
              <a:t>foldl (+) 10 [1..5] == 25 </a:t>
            </a:r>
          </a:p>
          <a:p>
            <a:pPr lvl="1"/>
            <a:r>
              <a:rPr lang="en-US"/>
              <a:t>foldl (div) 7 [34,56,12,4,23] == 0 </a:t>
            </a:r>
          </a:p>
        </p:txBody>
      </p:sp>
      <p:pic>
        <p:nvPicPr>
          <p:cNvPr id="342021" name="Picture 5" descr="Left-fold-trans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048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Fold-Right in Haskell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</a:t>
            </a:r>
          </a:p>
          <a:p>
            <a:pPr lvl="1"/>
            <a:r>
              <a:rPr lang="en-US"/>
              <a:t>foldr f z [] = z</a:t>
            </a:r>
          </a:p>
          <a:p>
            <a:pPr lvl="1"/>
            <a:r>
              <a:rPr lang="en-US"/>
              <a:t>foldr f z (x:xs) = f x (foldr f z xs) 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foldr (div) 7 [34,56,12,4,23] == 8 </a:t>
            </a:r>
          </a:p>
        </p:txBody>
      </p:sp>
      <p:pic>
        <p:nvPicPr>
          <p:cNvPr id="334852" name="Picture 4" descr="Right-fold-trans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48200"/>
            <a:ext cx="3048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Examples of the</a:t>
            </a:r>
            <a:br>
              <a:rPr lang="en-US"/>
            </a:br>
            <a:r>
              <a:rPr lang="en-US"/>
              <a:t>Map Reduce Idea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Count Example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 text files and count how often words occur. </a:t>
            </a:r>
          </a:p>
          <a:p>
            <a:pPr lvl="1"/>
            <a:r>
              <a:rPr lang="en-US"/>
              <a:t>The input is text files</a:t>
            </a:r>
          </a:p>
          <a:p>
            <a:pPr lvl="1"/>
            <a:r>
              <a:rPr lang="en-US"/>
              <a:t>The output is a text file</a:t>
            </a:r>
          </a:p>
          <a:p>
            <a:pPr lvl="2"/>
            <a:r>
              <a:rPr lang="en-US"/>
              <a:t>each line: word, tab, count</a:t>
            </a:r>
          </a:p>
          <a:p>
            <a:r>
              <a:rPr lang="en-US"/>
              <a:t>Map: Produce pairs of (word, count)</a:t>
            </a:r>
          </a:p>
          <a:p>
            <a:r>
              <a:rPr lang="en-US"/>
              <a:t>Reduce: For each word, sum up the counts.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Grep Example</a:t>
            </a:r>
          </a:p>
        </p:txBody>
      </p:sp>
      <p:sp>
        <p:nvSpPr>
          <p:cNvPr id="352259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65125" indent="-282575"/>
            <a:r>
              <a:rPr lang="en-US"/>
              <a:t>Search input files for a given pattern</a:t>
            </a:r>
          </a:p>
          <a:p>
            <a:pPr marL="365125" indent="-282575"/>
            <a:r>
              <a:rPr lang="en-US"/>
              <a:t>Map: emits a line if pattern is matched</a:t>
            </a:r>
          </a:p>
          <a:p>
            <a:pPr marL="365125" indent="-282575"/>
            <a:r>
              <a:rPr lang="en-US"/>
              <a:t>Reduce: Copies results to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Inverted Index Example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65125" indent="-282575"/>
            <a:r>
              <a:rPr lang="en-US"/>
              <a:t>Generate an inverted index of words from a given set of files</a:t>
            </a:r>
          </a:p>
          <a:p>
            <a:pPr marL="365125" indent="-282575"/>
            <a:r>
              <a:rPr lang="en-US"/>
              <a:t>Map: parses a document and emits &lt;word, docId&gt; pairs</a:t>
            </a:r>
          </a:p>
          <a:p>
            <a:pPr marL="365125" indent="-282575"/>
            <a:r>
              <a:rPr lang="en-US"/>
              <a:t>Reduce: takes all pairs for a given word, sorts the docId values, and emits a &lt;word, list(docId)&gt;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Map/Reduce Implementation Idea</a:t>
            </a:r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Execution on Clusters</a:t>
            </a:r>
          </a:p>
        </p:txBody>
      </p:sp>
      <p:sp>
        <p:nvSpPr>
          <p:cNvPr id="27651" name="Content Placehold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>
              <a:buFont typeface="Gill Sans MT" pitchFamily="34" charset="0"/>
              <a:buAutoNum type="arabicPeriod"/>
            </a:pPr>
            <a:r>
              <a:rPr lang="en-US"/>
              <a:t>Input files split (</a:t>
            </a:r>
            <a:r>
              <a:rPr lang="en-US" i="1"/>
              <a:t>M</a:t>
            </a:r>
            <a:r>
              <a:rPr lang="en-US"/>
              <a:t> splits)</a:t>
            </a:r>
          </a:p>
          <a:p>
            <a:pPr marL="514350" indent="-514350">
              <a:buFont typeface="Gill Sans MT" pitchFamily="34" charset="0"/>
              <a:buAutoNum type="arabicPeriod"/>
            </a:pPr>
            <a:r>
              <a:rPr lang="en-US"/>
              <a:t>Assign Master &amp; Workers</a:t>
            </a:r>
          </a:p>
          <a:p>
            <a:pPr marL="514350" indent="-514350">
              <a:buFont typeface="Gill Sans MT" pitchFamily="34" charset="0"/>
              <a:buAutoNum type="arabicPeriod"/>
            </a:pPr>
            <a:r>
              <a:rPr lang="en-US"/>
              <a:t>Map tasks</a:t>
            </a:r>
          </a:p>
          <a:p>
            <a:pPr marL="514350" indent="-514350">
              <a:buFont typeface="Gill Sans MT" pitchFamily="34" charset="0"/>
              <a:buAutoNum type="arabicPeriod"/>
            </a:pPr>
            <a:r>
              <a:rPr lang="en-US"/>
              <a:t>Writing intermediate data to disk (</a:t>
            </a:r>
            <a:r>
              <a:rPr lang="en-US" i="1"/>
              <a:t>R </a:t>
            </a:r>
            <a:r>
              <a:rPr lang="en-US"/>
              <a:t>regions)</a:t>
            </a:r>
          </a:p>
          <a:p>
            <a:pPr marL="514350" indent="-514350">
              <a:buFont typeface="Gill Sans MT" pitchFamily="34" charset="0"/>
              <a:buAutoNum type="arabicPeriod"/>
            </a:pPr>
            <a:r>
              <a:rPr lang="en-US"/>
              <a:t>Intermediate data read &amp; sort</a:t>
            </a:r>
          </a:p>
          <a:p>
            <a:pPr marL="514350" indent="-514350">
              <a:buFont typeface="Gill Sans MT" pitchFamily="34" charset="0"/>
              <a:buAutoNum type="arabicPeriod"/>
            </a:pPr>
            <a:r>
              <a:rPr lang="en-US"/>
              <a:t>Reduce tasks</a:t>
            </a:r>
          </a:p>
          <a:p>
            <a:pPr marL="514350" indent="-514350">
              <a:buFont typeface="Gill Sans MT" pitchFamily="34" charset="0"/>
              <a:buAutoNum type="arabicPeriod"/>
            </a:pPr>
            <a:r>
              <a:rPr lang="en-US"/>
              <a:t>Return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3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Map/Reduce Cluster Implementation</a:t>
            </a:r>
          </a:p>
        </p:txBody>
      </p:sp>
      <p:sp>
        <p:nvSpPr>
          <p:cNvPr id="319535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914400" y="2743200"/>
            <a:ext cx="990600" cy="1927225"/>
          </a:xfrm>
          <a:prstGeom prst="rect">
            <a:avLst/>
          </a:prstGeom>
          <a:solidFill>
            <a:srgbClr val="E9EB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split 0</a:t>
            </a:r>
          </a:p>
          <a:p>
            <a:pPr eaLnBrk="0" hangingPunct="0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split 1</a:t>
            </a:r>
          </a:p>
          <a:p>
            <a:pPr eaLnBrk="0" hangingPunct="0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split 2</a:t>
            </a:r>
          </a:p>
          <a:p>
            <a:pPr eaLnBrk="0" hangingPunct="0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split 3</a:t>
            </a:r>
          </a:p>
          <a:p>
            <a:pPr eaLnBrk="0" hangingPunct="0"/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split 4</a:t>
            </a:r>
          </a:p>
        </p:txBody>
      </p:sp>
      <p:sp>
        <p:nvSpPr>
          <p:cNvPr id="319492" name="Line 4"/>
          <p:cNvSpPr>
            <a:spLocks noChangeShapeType="1"/>
          </p:cNvSpPr>
          <p:nvPr/>
        </p:nvSpPr>
        <p:spPr bwMode="auto">
          <a:xfrm>
            <a:off x="914400" y="31829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3" name="Line 5"/>
          <p:cNvSpPr>
            <a:spLocks noChangeShapeType="1"/>
          </p:cNvSpPr>
          <p:nvPr/>
        </p:nvSpPr>
        <p:spPr bwMode="auto">
          <a:xfrm>
            <a:off x="923925" y="35544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4" name="Line 6"/>
          <p:cNvSpPr>
            <a:spLocks noChangeShapeType="1"/>
          </p:cNvSpPr>
          <p:nvPr/>
        </p:nvSpPr>
        <p:spPr bwMode="auto">
          <a:xfrm>
            <a:off x="908050" y="39258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5" name="Line 7"/>
          <p:cNvSpPr>
            <a:spLocks noChangeShapeType="1"/>
          </p:cNvSpPr>
          <p:nvPr/>
        </p:nvSpPr>
        <p:spPr bwMode="auto">
          <a:xfrm>
            <a:off x="892175" y="42799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9496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381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9497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52800"/>
            <a:ext cx="381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9498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208463"/>
            <a:ext cx="381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9499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90800"/>
            <a:ext cx="635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9500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429000"/>
            <a:ext cx="635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9501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635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9502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8" y="2819400"/>
            <a:ext cx="381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9503" name="Picture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381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504" name="Line 16"/>
          <p:cNvSpPr>
            <a:spLocks noChangeShapeType="1"/>
          </p:cNvSpPr>
          <p:nvPr/>
        </p:nvSpPr>
        <p:spPr bwMode="auto">
          <a:xfrm>
            <a:off x="3167063" y="28114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05" name="Line 17"/>
          <p:cNvSpPr>
            <a:spLocks noChangeShapeType="1"/>
          </p:cNvSpPr>
          <p:nvPr/>
        </p:nvSpPr>
        <p:spPr bwMode="auto">
          <a:xfrm>
            <a:off x="3159125" y="36607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06" name="Line 18"/>
          <p:cNvSpPr>
            <a:spLocks noChangeShapeType="1"/>
          </p:cNvSpPr>
          <p:nvPr/>
        </p:nvSpPr>
        <p:spPr bwMode="auto">
          <a:xfrm>
            <a:off x="3176588" y="44862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07" name="Line 19"/>
          <p:cNvSpPr>
            <a:spLocks noChangeShapeType="1"/>
          </p:cNvSpPr>
          <p:nvPr/>
        </p:nvSpPr>
        <p:spPr bwMode="auto">
          <a:xfrm flipH="1" flipV="1">
            <a:off x="4419600" y="2819400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08" name="Line 20"/>
          <p:cNvSpPr>
            <a:spLocks noChangeShapeType="1"/>
          </p:cNvSpPr>
          <p:nvPr/>
        </p:nvSpPr>
        <p:spPr bwMode="auto">
          <a:xfrm flipH="1">
            <a:off x="4343400" y="32004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09" name="Line 21"/>
          <p:cNvSpPr>
            <a:spLocks noChangeShapeType="1"/>
          </p:cNvSpPr>
          <p:nvPr/>
        </p:nvSpPr>
        <p:spPr bwMode="auto">
          <a:xfrm flipH="1">
            <a:off x="4419600" y="32766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0" name="Line 22"/>
          <p:cNvSpPr>
            <a:spLocks noChangeShapeType="1"/>
          </p:cNvSpPr>
          <p:nvPr/>
        </p:nvSpPr>
        <p:spPr bwMode="auto">
          <a:xfrm>
            <a:off x="4419600" y="2895600"/>
            <a:ext cx="1711325" cy="121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1" name="Line 23"/>
          <p:cNvSpPr>
            <a:spLocks noChangeShapeType="1"/>
          </p:cNvSpPr>
          <p:nvPr/>
        </p:nvSpPr>
        <p:spPr bwMode="auto">
          <a:xfrm>
            <a:off x="4343400" y="3657600"/>
            <a:ext cx="1793875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2" name="Line 24"/>
          <p:cNvSpPr>
            <a:spLocks noChangeShapeType="1"/>
          </p:cNvSpPr>
          <p:nvPr/>
        </p:nvSpPr>
        <p:spPr bwMode="auto">
          <a:xfrm flipV="1">
            <a:off x="4419600" y="4267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3" name="Line 25"/>
          <p:cNvSpPr>
            <a:spLocks noChangeShapeType="1"/>
          </p:cNvSpPr>
          <p:nvPr/>
        </p:nvSpPr>
        <p:spPr bwMode="auto">
          <a:xfrm flipV="1">
            <a:off x="1905000" y="2819400"/>
            <a:ext cx="93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4" name="Line 26"/>
          <p:cNvSpPr>
            <a:spLocks noChangeShapeType="1"/>
          </p:cNvSpPr>
          <p:nvPr/>
        </p:nvSpPr>
        <p:spPr bwMode="auto">
          <a:xfrm flipV="1">
            <a:off x="1905000" y="2952750"/>
            <a:ext cx="94615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5" name="Line 27"/>
          <p:cNvSpPr>
            <a:spLocks noChangeShapeType="1"/>
          </p:cNvSpPr>
          <p:nvPr/>
        </p:nvSpPr>
        <p:spPr bwMode="auto">
          <a:xfrm>
            <a:off x="1905000" y="3810000"/>
            <a:ext cx="97155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6" name="Line 28"/>
          <p:cNvSpPr>
            <a:spLocks noChangeShapeType="1"/>
          </p:cNvSpPr>
          <p:nvPr/>
        </p:nvSpPr>
        <p:spPr bwMode="auto">
          <a:xfrm flipV="1">
            <a:off x="1905000" y="3659188"/>
            <a:ext cx="954088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7" name="Line 29"/>
          <p:cNvSpPr>
            <a:spLocks noChangeShapeType="1"/>
          </p:cNvSpPr>
          <p:nvPr/>
        </p:nvSpPr>
        <p:spPr bwMode="auto">
          <a:xfrm>
            <a:off x="1905000" y="4495800"/>
            <a:ext cx="9794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18" name="Text Box 30"/>
          <p:cNvSpPr txBox="1">
            <a:spLocks noChangeArrowheads="1"/>
          </p:cNvSpPr>
          <p:nvPr/>
        </p:nvSpPr>
        <p:spPr bwMode="auto">
          <a:xfrm>
            <a:off x="7391400" y="2819400"/>
            <a:ext cx="1371600" cy="466725"/>
          </a:xfrm>
          <a:prstGeom prst="rect">
            <a:avLst/>
          </a:prstGeom>
          <a:solidFill>
            <a:srgbClr val="E9EB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Output 0</a:t>
            </a:r>
          </a:p>
        </p:txBody>
      </p:sp>
      <p:sp>
        <p:nvSpPr>
          <p:cNvPr id="319519" name="Text Box 31"/>
          <p:cNvSpPr txBox="1">
            <a:spLocks noChangeArrowheads="1"/>
          </p:cNvSpPr>
          <p:nvPr/>
        </p:nvSpPr>
        <p:spPr bwMode="auto">
          <a:xfrm>
            <a:off x="7467600" y="3886200"/>
            <a:ext cx="1371600" cy="466725"/>
          </a:xfrm>
          <a:prstGeom prst="rect">
            <a:avLst/>
          </a:prstGeom>
          <a:solidFill>
            <a:srgbClr val="E9EBE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Output 1</a:t>
            </a:r>
          </a:p>
        </p:txBody>
      </p:sp>
      <p:sp>
        <p:nvSpPr>
          <p:cNvPr id="319520" name="Line 32"/>
          <p:cNvSpPr>
            <a:spLocks noChangeShapeType="1"/>
          </p:cNvSpPr>
          <p:nvPr/>
        </p:nvSpPr>
        <p:spPr bwMode="auto">
          <a:xfrm>
            <a:off x="64008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21" name="Line 33"/>
          <p:cNvSpPr>
            <a:spLocks noChangeShapeType="1"/>
          </p:cNvSpPr>
          <p:nvPr/>
        </p:nvSpPr>
        <p:spPr bwMode="auto">
          <a:xfrm>
            <a:off x="64008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22" name="Text Box 34"/>
          <p:cNvSpPr txBox="1">
            <a:spLocks noChangeArrowheads="1"/>
          </p:cNvSpPr>
          <p:nvPr/>
        </p:nvSpPr>
        <p:spPr bwMode="auto">
          <a:xfrm>
            <a:off x="914400" y="1676400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Input files</a:t>
            </a:r>
          </a:p>
        </p:txBody>
      </p:sp>
      <p:sp>
        <p:nvSpPr>
          <p:cNvPr id="319523" name="Text Box 35"/>
          <p:cNvSpPr txBox="1">
            <a:spLocks noChangeArrowheads="1"/>
          </p:cNvSpPr>
          <p:nvPr/>
        </p:nvSpPr>
        <p:spPr bwMode="auto">
          <a:xfrm>
            <a:off x="7315200" y="16764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Output files</a:t>
            </a:r>
          </a:p>
        </p:txBody>
      </p:sp>
      <p:sp>
        <p:nvSpPr>
          <p:cNvPr id="319524" name="Text Box 36"/>
          <p:cNvSpPr txBox="1">
            <a:spLocks noChangeArrowheads="1"/>
          </p:cNvSpPr>
          <p:nvPr/>
        </p:nvSpPr>
        <p:spPr bwMode="auto">
          <a:xfrm>
            <a:off x="2438400" y="1600200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</a:rPr>
              <a:t>M </a:t>
            </a:r>
            <a:r>
              <a:rPr lang="en-US" sz="2400">
                <a:latin typeface="Times New Roman" pitchFamily="18" charset="0"/>
              </a:rPr>
              <a:t>map tasks</a:t>
            </a:r>
          </a:p>
        </p:txBody>
      </p:sp>
      <p:sp>
        <p:nvSpPr>
          <p:cNvPr id="319525" name="Text Box 37"/>
          <p:cNvSpPr txBox="1">
            <a:spLocks noChangeArrowheads="1"/>
          </p:cNvSpPr>
          <p:nvPr/>
        </p:nvSpPr>
        <p:spPr bwMode="auto">
          <a:xfrm>
            <a:off x="5662613" y="1658938"/>
            <a:ext cx="1423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 reduce tasks</a:t>
            </a:r>
          </a:p>
        </p:txBody>
      </p:sp>
      <p:sp>
        <p:nvSpPr>
          <p:cNvPr id="319526" name="Text Box 38"/>
          <p:cNvSpPr txBox="1">
            <a:spLocks noChangeArrowheads="1"/>
          </p:cNvSpPr>
          <p:nvPr/>
        </p:nvSpPr>
        <p:spPr bwMode="auto">
          <a:xfrm>
            <a:off x="3657600" y="16764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Intermediate files</a:t>
            </a:r>
          </a:p>
        </p:txBody>
      </p:sp>
      <p:sp>
        <p:nvSpPr>
          <p:cNvPr id="319527" name="Text Box 39"/>
          <p:cNvSpPr txBox="1">
            <a:spLocks noChangeArrowheads="1"/>
          </p:cNvSpPr>
          <p:nvPr/>
        </p:nvSpPr>
        <p:spPr bwMode="auto">
          <a:xfrm>
            <a:off x="685800" y="5181600"/>
            <a:ext cx="2514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Several map or reduce tasks can run on a single computer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3429000" y="5181600"/>
            <a:ext cx="2743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Each intermediate file is divided into </a:t>
            </a:r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 partitions, by partitioning function</a:t>
            </a:r>
          </a:p>
        </p:txBody>
      </p:sp>
      <p:sp>
        <p:nvSpPr>
          <p:cNvPr id="319529" name="Text Box 41"/>
          <p:cNvSpPr txBox="1">
            <a:spLocks noChangeArrowheads="1"/>
          </p:cNvSpPr>
          <p:nvPr/>
        </p:nvSpPr>
        <p:spPr bwMode="auto">
          <a:xfrm>
            <a:off x="6400800" y="5257800"/>
            <a:ext cx="2514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Each reduce task corresponds to one partition</a:t>
            </a:r>
          </a:p>
        </p:txBody>
      </p:sp>
      <p:sp>
        <p:nvSpPr>
          <p:cNvPr id="319530" name="Line 42"/>
          <p:cNvSpPr>
            <a:spLocks noChangeShapeType="1"/>
          </p:cNvSpPr>
          <p:nvPr/>
        </p:nvSpPr>
        <p:spPr bwMode="auto">
          <a:xfrm flipV="1">
            <a:off x="2286000" y="4724400"/>
            <a:ext cx="533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31" name="Line 43"/>
          <p:cNvSpPr>
            <a:spLocks noChangeShapeType="1"/>
          </p:cNvSpPr>
          <p:nvPr/>
        </p:nvSpPr>
        <p:spPr bwMode="auto">
          <a:xfrm>
            <a:off x="4191000" y="4724400"/>
            <a:ext cx="152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32" name="Line 44"/>
          <p:cNvSpPr>
            <a:spLocks noChangeShapeType="1"/>
          </p:cNvSpPr>
          <p:nvPr/>
        </p:nvSpPr>
        <p:spPr bwMode="auto">
          <a:xfrm flipH="1" flipV="1">
            <a:off x="6553200" y="4495800"/>
            <a:ext cx="9906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Execution</a:t>
            </a:r>
          </a:p>
        </p:txBody>
      </p:sp>
      <p:pic>
        <p:nvPicPr>
          <p:cNvPr id="4" name="Content Placeholder 3" descr="index-auto-0007-0001.gif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4063" y="1600200"/>
            <a:ext cx="7635875" cy="4525963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Thanks to all the authors who left their slides on the Web.</a:t>
            </a:r>
          </a:p>
          <a:p>
            <a:r>
              <a:rPr lang="en-US"/>
              <a:t>I own the errors of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Fault Recovery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65125" indent="-282575"/>
            <a:r>
              <a:rPr lang="en-US"/>
              <a:t>Workers are pinged by master periodically</a:t>
            </a:r>
          </a:p>
          <a:p>
            <a:pPr marL="639763" lvl="1" indent="-236538"/>
            <a:r>
              <a:rPr lang="en-US"/>
              <a:t>Non-responsive workers are marked as failed</a:t>
            </a:r>
          </a:p>
          <a:p>
            <a:pPr marL="639763" lvl="1" indent="-236538"/>
            <a:r>
              <a:rPr lang="en-US"/>
              <a:t>All tasks in-progress or completed by failed worker become eligible for rescheduling</a:t>
            </a:r>
          </a:p>
          <a:p>
            <a:pPr marL="365125" indent="-282575"/>
            <a:r>
              <a:rPr lang="en-US"/>
              <a:t>Master could periodically checkpoint</a:t>
            </a:r>
          </a:p>
          <a:p>
            <a:pPr marL="639763" lvl="1" indent="-236538"/>
            <a:r>
              <a:rPr lang="en-US"/>
              <a:t>Current implementations abort on master failure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Component Overview</a:t>
            </a:r>
          </a:p>
        </p:txBody>
      </p:sp>
      <p:pic>
        <p:nvPicPr>
          <p:cNvPr id="355334" name="Picture 6" descr="hadoop-logo"/>
          <p:cNvPicPr>
            <a:picLocks noGrp="1" noChangeAspect="1" noChangeArrowheads="1"/>
          </p:cNvPicPr>
          <p:nvPr>
            <p:ph type="ctr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438400"/>
            <a:ext cx="5791200" cy="1366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http://hadoop.apache.org/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source Java</a:t>
            </a:r>
          </a:p>
          <a:p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Thousands of nodes and </a:t>
            </a:r>
          </a:p>
          <a:p>
            <a:pPr lvl="1"/>
            <a:r>
              <a:rPr lang="en-US" dirty="0" smtClean="0"/>
              <a:t>petabytes of data</a:t>
            </a:r>
          </a:p>
          <a:p>
            <a:r>
              <a:rPr lang="en-US" dirty="0" smtClean="0"/>
              <a:t>27 December, 2011: release 1.0.0</a:t>
            </a:r>
          </a:p>
          <a:p>
            <a:pPr lvl="1"/>
            <a:r>
              <a:rPr lang="en-GB" dirty="0" smtClean="0"/>
              <a:t>but already used by many</a:t>
            </a:r>
            <a:endParaRPr lang="en-GB" dirty="0"/>
          </a:p>
        </p:txBody>
      </p:sp>
      <p:pic>
        <p:nvPicPr>
          <p:cNvPr id="289798" name="Picture 6" descr="hadoop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"/>
            <a:ext cx="28956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365125" indent="-282575">
              <a:lnSpc>
                <a:spcPct val="90000"/>
              </a:lnSpc>
            </a:pPr>
            <a:r>
              <a:rPr lang="en-US"/>
              <a:t>MapReduce and Distributed File System framework for large commodity clusters</a:t>
            </a:r>
          </a:p>
          <a:p>
            <a:pPr marL="365125" indent="-282575">
              <a:lnSpc>
                <a:spcPct val="90000"/>
              </a:lnSpc>
            </a:pPr>
            <a:r>
              <a:rPr lang="en-US"/>
              <a:t>Master/Slave relationship</a:t>
            </a:r>
          </a:p>
          <a:p>
            <a:pPr marL="639763" lvl="1" indent="-236538">
              <a:lnSpc>
                <a:spcPct val="90000"/>
              </a:lnSpc>
            </a:pPr>
            <a:r>
              <a:rPr lang="en-US"/>
              <a:t>JobTracker handles all scheduling &amp; data flow between TaskTrackers</a:t>
            </a:r>
          </a:p>
          <a:p>
            <a:pPr marL="639763" lvl="1" indent="-236538">
              <a:lnSpc>
                <a:spcPct val="90000"/>
              </a:lnSpc>
            </a:pPr>
            <a:r>
              <a:rPr lang="en-US"/>
              <a:t>TaskTracker handles all worker tasks on a node</a:t>
            </a:r>
          </a:p>
          <a:p>
            <a:pPr marL="639763" lvl="1" indent="-236538">
              <a:lnSpc>
                <a:spcPct val="90000"/>
              </a:lnSpc>
            </a:pPr>
            <a:r>
              <a:rPr lang="en-US"/>
              <a:t>Individual worker task runs map or reduce operation</a:t>
            </a:r>
          </a:p>
          <a:p>
            <a:pPr marL="365125" indent="-282575">
              <a:lnSpc>
                <a:spcPct val="90000"/>
              </a:lnSpc>
            </a:pPr>
            <a:r>
              <a:rPr lang="en-US"/>
              <a:t>Integrates with HDFS for data locality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Hadoop Supported File Systems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HDFS: Hadoop's own file system. </a:t>
            </a:r>
          </a:p>
          <a:p>
            <a:pPr>
              <a:lnSpc>
                <a:spcPct val="80000"/>
              </a:lnSpc>
            </a:pPr>
            <a:r>
              <a:rPr lang="en-US" sz="2800"/>
              <a:t>Amazon S3 file system.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Targeted at clusters hosted on the Amazon Elastic Compute Cloud server-on-demand infrastructure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Not rack-aware</a:t>
            </a:r>
          </a:p>
          <a:p>
            <a:pPr>
              <a:lnSpc>
                <a:spcPct val="80000"/>
              </a:lnSpc>
            </a:pPr>
            <a:r>
              <a:rPr lang="en-US" sz="2800"/>
              <a:t>CloudStore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previously Kosmos Distributed File System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like HDFS, this is rack-aware.</a:t>
            </a:r>
          </a:p>
          <a:p>
            <a:pPr>
              <a:lnSpc>
                <a:spcPct val="80000"/>
              </a:lnSpc>
            </a:pPr>
            <a:r>
              <a:rPr lang="en-US" sz="2800"/>
              <a:t>FTP Filesystem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stored on remote FTP servers.</a:t>
            </a:r>
          </a:p>
          <a:p>
            <a:pPr>
              <a:lnSpc>
                <a:spcPct val="80000"/>
              </a:lnSpc>
            </a:pPr>
            <a:r>
              <a:rPr lang="en-US" sz="2800"/>
              <a:t>Read-only HTTP and HTTPS file systems.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"Rack awareness"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optimization which takes into account the geographic clustering of servers </a:t>
            </a:r>
          </a:p>
          <a:p>
            <a:r>
              <a:rPr lang="en-US"/>
              <a:t>network traffic between servers in different geographic clusters is minimized.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/>
              <a:t>HDFS: Hadoop Distr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65125" indent="-282575">
              <a:lnSpc>
                <a:spcPct val="90000"/>
              </a:lnSpc>
            </a:pPr>
            <a:r>
              <a:rPr lang="en-US" sz="2800"/>
              <a:t>Designed to scale to petabytes of storage, and run on top of the file systems of the underlying OS.</a:t>
            </a:r>
          </a:p>
          <a:p>
            <a:pPr marL="365125" indent="-282575">
              <a:lnSpc>
                <a:spcPct val="90000"/>
              </a:lnSpc>
            </a:pPr>
            <a:r>
              <a:rPr lang="en-US" sz="2800"/>
              <a:t>Master (“NameNode”) handles replication, deletion, creation</a:t>
            </a:r>
          </a:p>
          <a:p>
            <a:pPr marL="365125" indent="-282575">
              <a:lnSpc>
                <a:spcPct val="90000"/>
              </a:lnSpc>
            </a:pPr>
            <a:r>
              <a:rPr lang="en-US" sz="2800"/>
              <a:t>Slave (“DataNode”) handles data retrieval</a:t>
            </a:r>
          </a:p>
          <a:p>
            <a:pPr marL="365125" indent="-282575">
              <a:lnSpc>
                <a:spcPct val="90000"/>
              </a:lnSpc>
            </a:pPr>
            <a:r>
              <a:rPr lang="en-US" sz="2800"/>
              <a:t>Files stored in many blocks</a:t>
            </a:r>
          </a:p>
          <a:p>
            <a:pPr marL="639763" lvl="1" indent="-236538">
              <a:lnSpc>
                <a:spcPct val="90000"/>
              </a:lnSpc>
            </a:pPr>
            <a:r>
              <a:rPr lang="en-US" sz="2400"/>
              <a:t>Each block has a block Id</a:t>
            </a:r>
          </a:p>
          <a:p>
            <a:pPr marL="639763" lvl="1" indent="-236538">
              <a:lnSpc>
                <a:spcPct val="90000"/>
              </a:lnSpc>
            </a:pPr>
            <a:r>
              <a:rPr lang="en-US" sz="2400"/>
              <a:t>Block Id associated with several nodes hostname:port (depending on level of replication)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v. ‘MapReduce’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MapReduce is also the name of a framework developed by Google</a:t>
            </a:r>
          </a:p>
          <a:p>
            <a:r>
              <a:rPr lang="en-US"/>
              <a:t>Hadoop was initially developed by Yahoo and now part of the Apache group.</a:t>
            </a:r>
          </a:p>
          <a:p>
            <a:r>
              <a:rPr lang="en-US"/>
              <a:t>Hadoop was inspired by Google's MapReduce and Google File System (GFS) papers.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0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MapReduce v. Hadoop</a:t>
            </a:r>
          </a:p>
        </p:txBody>
      </p:sp>
      <p:graphicFrame>
        <p:nvGraphicFramePr>
          <p:cNvPr id="330816" name="Group 64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672965"/>
        </p:xfrm>
        <a:graphic>
          <a:graphicData uri="http://schemas.openxmlformats.org/drawingml/2006/table">
            <a:tbl>
              <a:tblPr/>
              <a:tblGrid>
                <a:gridCol w="1914525"/>
                <a:gridCol w="2487613"/>
                <a:gridCol w="3827462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MapReduce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Hadoop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Org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Google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Yahoo/Apache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Impl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C++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Java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Distributed File Sys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GFS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HDFS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Data Base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Bigtable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HBase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Distributed lock mgr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Chubby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ZooKeeper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wordCount</a:t>
            </a:r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Simple Hadoop Example</a:t>
            </a:r>
            <a:br>
              <a:rPr lang="en-US"/>
            </a:br>
            <a:r>
              <a:rPr lang="en-US" sz="2000">
                <a:hlinkClick r:id="rId2"/>
              </a:rPr>
              <a:t>http://wiki.apache.org/hadoop/WordCount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                ?</a:t>
            </a:r>
          </a:p>
        </p:txBody>
      </p:sp>
      <p:sp>
        <p:nvSpPr>
          <p:cNvPr id="3399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Distributed computing frame work</a:t>
            </a:r>
          </a:p>
          <a:p>
            <a:pPr lvl="1"/>
            <a:r>
              <a:rPr lang="en-US"/>
              <a:t>For clusters of computers</a:t>
            </a:r>
          </a:p>
          <a:p>
            <a:pPr lvl="1"/>
            <a:r>
              <a:rPr lang="en-US"/>
              <a:t>Thousands of Compute Nodes</a:t>
            </a:r>
          </a:p>
          <a:p>
            <a:pPr lvl="1"/>
            <a:r>
              <a:rPr lang="en-US"/>
              <a:t>Petabytes of data</a:t>
            </a:r>
          </a:p>
          <a:p>
            <a:r>
              <a:rPr lang="en-US"/>
              <a:t>Open source, Java</a:t>
            </a:r>
          </a:p>
          <a:p>
            <a:r>
              <a:rPr lang="en-US"/>
              <a:t>Google’s MapReduce inspired Yahoo’s Hadoop.</a:t>
            </a:r>
          </a:p>
          <a:p>
            <a:r>
              <a:rPr lang="en-US"/>
              <a:t>Now part of Apache group</a:t>
            </a:r>
          </a:p>
        </p:txBody>
      </p:sp>
      <p:pic>
        <p:nvPicPr>
          <p:cNvPr id="339976" name="Picture 8" descr="hadoop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24384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Count Example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 text files and count how often words occur. </a:t>
            </a:r>
          </a:p>
          <a:p>
            <a:pPr lvl="1"/>
            <a:r>
              <a:rPr lang="en-US"/>
              <a:t>The input is text files</a:t>
            </a:r>
          </a:p>
          <a:p>
            <a:pPr lvl="1"/>
            <a:r>
              <a:rPr lang="en-US"/>
              <a:t>The output is a text file</a:t>
            </a:r>
          </a:p>
          <a:p>
            <a:pPr lvl="2"/>
            <a:r>
              <a:rPr lang="en-US"/>
              <a:t>each line: word, tab, count</a:t>
            </a:r>
          </a:p>
          <a:p>
            <a:r>
              <a:rPr lang="en-US"/>
              <a:t>Map: Produce pairs of (word, count)</a:t>
            </a:r>
          </a:p>
          <a:p>
            <a:r>
              <a:rPr lang="en-US"/>
              <a:t>Reduce: For each word, sum up the counts.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WordCount Overview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  3 import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12 public class WordCount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13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14  		public static class Map extends MapReduceBase implements Mapper ...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17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18    		 public void map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26  	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27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28  		public static class Reduce extends MapReduceBase implements Reducer ...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29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30     		public void reduce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37  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38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39  		public static void main(String[] args) throws 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40     		JobConf conf = new JobConf(WordCount.class);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41     		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53     		FileInputFormat.setInputPaths(conf, new Path(args[0]));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54     		FileOutputFormat.setOutputPath(conf, new Path(args[1]));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55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56     		JobClient.runJob(conf);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57  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58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59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wordCount Mapper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14  public static class Map extends MapReduceBase implements 	Mapper&lt;LongWritable, Text, Text, IntWritable&gt;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15     	private final static IntWritable one = new IntWritable(1);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16     	private Text word = new Text();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17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18     	public void map(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		LongWritable key, Text value,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		OutputCollector&lt;Text, IntWritable&gt;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		Reporter reporter)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	throws IOException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19         		String line = value.toString();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20         		StringTokenizer tokenizer = new StringTokenizer(line);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21         		while (tokenizer.hasMoreTokens())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22             		word.set(tokenizer.nextToken());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23             		output.collect(word, one);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24         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25     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26  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wordCount Reducer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28  public static class Reduce extends MapReduceBase implements 	Reducer&lt;Text, IntWritable, Text, IntWritable&gt;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29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30     public void reduce(Text key, Iterator&lt;IntWritable&gt; values, 			OutputCollector&lt;Text, IntWritable&gt; output,</a:t>
            </a:r>
            <a:br>
              <a:rPr lang="en-US" sz="2000"/>
            </a:br>
            <a:r>
              <a:rPr lang="en-US" sz="2000"/>
              <a:t>		Reporter reporter) </a:t>
            </a:r>
            <a:br>
              <a:rPr lang="en-US" sz="2000"/>
            </a:br>
            <a:r>
              <a:rPr lang="en-US" sz="2000"/>
              <a:t>	throws IOException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31         	int sum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32         	while (values.hasNext())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33             		sum += values.next().get();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34         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35         	output.collect(key, new IntWritable(sum));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36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37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wordCount JobConf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40     JobConf conf = new JobConf(WordCount.class);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41     conf.setJobName("wordcount");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42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43     conf.setOutputKeyClass(Text.class);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44     conf.setOutputValueClass(IntWritable.class);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45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46     conf.setMapperClass(Map.class);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47     conf.setCombinerClass(Reduce.class);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48     conf.setReducerClass(Reduce.class);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49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50     conf.setInputFormat(TextInputFormat.class);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51     conf.setOutputFormat(TextOutputFormat.class);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WordCount main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39  public static void main(String[] args) throws 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40     JobConf conf = new JobConf(WordCount.class);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41     conf.setJobName("wordcount");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42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43     conf.setOutputKeyClass(Text.class);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44     conf.setOutputValueClass(IntWritable.class);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45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46     conf.setMapperClass(Map.class);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47     conf.setCombinerClass(Reduce.class);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48     conf.setReducerClass(Reduce.class);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49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50     conf.setInputFormat(TextInputFormat.class);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51     conf.setOutputFormat(TextOutputFormat.class);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52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53     FileInputFormat.setInputPaths(conf, new Path(args[0]));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54     FileOutputFormat.setOutputPath(conf, new Path(args[1]));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55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56     JobClient.runJob(conf);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57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Invocation of wordcount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/usr/local/bin/hadoop dfs -mkdir &lt;hdfs-dir&gt;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/usr/local/bin/hadoop dfs -copyFromLocal 			&lt;local-dir&gt; &lt;hdfs-dir&gt;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/usr/local/bin/hadoop</a:t>
            </a:r>
            <a:br>
              <a:rPr lang="en-US" sz="2800"/>
            </a:br>
            <a:r>
              <a:rPr lang="en-US" sz="2800"/>
              <a:t>	jar hadoop-*-examples.jar </a:t>
            </a:r>
            <a:br>
              <a:rPr lang="en-US" sz="2800"/>
            </a:br>
            <a:r>
              <a:rPr lang="en-US" sz="2800"/>
              <a:t>	wordcount </a:t>
            </a:r>
            <a:br>
              <a:rPr lang="en-US" sz="2800"/>
            </a:br>
            <a:r>
              <a:rPr lang="en-US" sz="2800"/>
              <a:t>	[-m &lt;#maps&gt;] </a:t>
            </a:r>
            <a:br>
              <a:rPr lang="en-US" sz="2800"/>
            </a:br>
            <a:r>
              <a:rPr lang="en-US" sz="2800"/>
              <a:t>	[-r &lt;#reducers&gt;] </a:t>
            </a:r>
            <a:br>
              <a:rPr lang="en-US" sz="2800"/>
            </a:br>
            <a:r>
              <a:rPr lang="en-US" sz="2800"/>
              <a:t>	&lt;in-dir&gt; </a:t>
            </a:r>
            <a:br>
              <a:rPr lang="en-US" sz="2800"/>
            </a:br>
            <a:r>
              <a:rPr lang="en-US" sz="2800"/>
              <a:t>	&lt;out-dir&gt;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Mechanics of Programming Hadoop Jobs</a:t>
            </a:r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Launch: Client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Client program creates a </a:t>
            </a:r>
            <a:r>
              <a:rPr lang="en-US" i="1"/>
              <a:t>JobConf</a:t>
            </a:r>
          </a:p>
          <a:p>
            <a:pPr lvl="1">
              <a:lnSpc>
                <a:spcPct val="90000"/>
              </a:lnSpc>
            </a:pPr>
            <a:r>
              <a:rPr lang="en-US"/>
              <a:t>Identify classes implementing </a:t>
            </a:r>
            <a:r>
              <a:rPr lang="en-US" i="1"/>
              <a:t>Mapper</a:t>
            </a:r>
            <a:r>
              <a:rPr lang="en-US"/>
              <a:t> and </a:t>
            </a:r>
            <a:r>
              <a:rPr lang="en-US" i="1"/>
              <a:t>Reducer</a:t>
            </a:r>
            <a:r>
              <a:rPr lang="en-US"/>
              <a:t> interfaces </a:t>
            </a:r>
          </a:p>
          <a:p>
            <a:pPr lvl="2">
              <a:lnSpc>
                <a:spcPct val="90000"/>
              </a:lnSpc>
            </a:pPr>
            <a:r>
              <a:rPr lang="en-US"/>
              <a:t>setMapperClass(), setReducerClass()</a:t>
            </a:r>
          </a:p>
          <a:p>
            <a:pPr lvl="1">
              <a:lnSpc>
                <a:spcPct val="90000"/>
              </a:lnSpc>
            </a:pPr>
            <a:r>
              <a:rPr lang="en-US"/>
              <a:t>Specify inputs, outputs</a:t>
            </a:r>
          </a:p>
          <a:p>
            <a:pPr lvl="2">
              <a:lnSpc>
                <a:spcPct val="90000"/>
              </a:lnSpc>
            </a:pPr>
            <a:r>
              <a:rPr lang="en-US"/>
              <a:t>setInputPath(), setOutputPath()</a:t>
            </a:r>
          </a:p>
          <a:p>
            <a:pPr lvl="1">
              <a:lnSpc>
                <a:spcPct val="90000"/>
              </a:lnSpc>
            </a:pPr>
            <a:r>
              <a:rPr lang="en-US"/>
              <a:t>Optionally, other options too:</a:t>
            </a:r>
          </a:p>
          <a:p>
            <a:pPr lvl="2">
              <a:lnSpc>
                <a:spcPct val="90000"/>
              </a:lnSpc>
            </a:pPr>
            <a:r>
              <a:rPr lang="en-US"/>
              <a:t>setNumReduceTasks(), setOutputFormat()…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Launch: </a:t>
            </a:r>
            <a:r>
              <a:rPr lang="en-US" i="1"/>
              <a:t>JobClient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Pass JobConf to </a:t>
            </a:r>
          </a:p>
          <a:p>
            <a:pPr lvl="1"/>
            <a:r>
              <a:rPr lang="en-US"/>
              <a:t>JobClient.runJob()   // blocks</a:t>
            </a:r>
          </a:p>
          <a:p>
            <a:pPr lvl="1"/>
            <a:r>
              <a:rPr lang="en-US"/>
              <a:t>JobClient.submitJob() // does not block</a:t>
            </a:r>
          </a:p>
          <a:p>
            <a:r>
              <a:rPr lang="en-US" i="1"/>
              <a:t>JobClient</a:t>
            </a:r>
            <a:r>
              <a:rPr lang="en-US"/>
              <a:t>: </a:t>
            </a:r>
          </a:p>
          <a:p>
            <a:pPr lvl="1"/>
            <a:r>
              <a:rPr lang="en-US"/>
              <a:t>Determines proper division of input into </a:t>
            </a:r>
            <a:r>
              <a:rPr lang="en-US" i="1"/>
              <a:t>InputSplits</a:t>
            </a:r>
            <a:endParaRPr lang="en-US"/>
          </a:p>
          <a:p>
            <a:pPr lvl="1"/>
            <a:r>
              <a:rPr lang="en-US"/>
              <a:t>Sends job data to master </a:t>
            </a:r>
            <a:r>
              <a:rPr lang="en-US" i="1"/>
              <a:t>JobTracker </a:t>
            </a:r>
            <a:r>
              <a:rPr lang="en-US"/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                ?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Apache Hadoop project develops open-source software for reliable, scalable, distributed computing. Hadoop includes: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Hadoop Common utilities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Avro: A data serialization system with scripting languages.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Chukwa: managing large distributed systems.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HBase: A scalable, distributed database for large tables.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HDFS: A distributed file system.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Hive: data summarization and ad hoc querying.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MapReduce: distributed processing on compute clusters.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Pig: A high-level data-flow language for parallel computation.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ZooKeeper: coordination service for distributed applications.</a:t>
            </a:r>
          </a:p>
        </p:txBody>
      </p:sp>
      <p:pic>
        <p:nvPicPr>
          <p:cNvPr id="367620" name="Picture 4" descr="hadoop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24384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Launch: </a:t>
            </a:r>
            <a:r>
              <a:rPr lang="en-US" i="1"/>
              <a:t>JobTracker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JobTracker</a:t>
            </a:r>
            <a:r>
              <a:rPr lang="en-US"/>
              <a:t>: </a:t>
            </a:r>
          </a:p>
          <a:p>
            <a:pPr lvl="1"/>
            <a:r>
              <a:rPr lang="en-US"/>
              <a:t>Inserts jar and JobConf (serialized to XML) in shared location </a:t>
            </a:r>
          </a:p>
          <a:p>
            <a:pPr lvl="1"/>
            <a:r>
              <a:rPr lang="en-US"/>
              <a:t>Posts a </a:t>
            </a:r>
            <a:r>
              <a:rPr lang="en-US" i="1"/>
              <a:t>JobInProgress</a:t>
            </a:r>
            <a:r>
              <a:rPr lang="en-US"/>
              <a:t> to its run queue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Launch: </a:t>
            </a:r>
            <a:r>
              <a:rPr lang="en-US" i="1"/>
              <a:t>TaskTracker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TaskTrackers</a:t>
            </a:r>
            <a:r>
              <a:rPr lang="en-US"/>
              <a:t> running on slave nodes periodically query </a:t>
            </a:r>
            <a:r>
              <a:rPr lang="en-US" i="1"/>
              <a:t>JobTracker </a:t>
            </a:r>
            <a:r>
              <a:rPr lang="en-US"/>
              <a:t>for work</a:t>
            </a:r>
          </a:p>
          <a:p>
            <a:r>
              <a:rPr lang="en-US"/>
              <a:t>Retrieve job-specific jar and config</a:t>
            </a:r>
          </a:p>
          <a:p>
            <a:r>
              <a:rPr lang="en-US"/>
              <a:t>Launch task in separate instance of Java</a:t>
            </a:r>
          </a:p>
          <a:p>
            <a:pPr lvl="1"/>
            <a:r>
              <a:rPr lang="en-US"/>
              <a:t>main() is provided by Hadoop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Launch: Task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TaskTracker.Child.main():</a:t>
            </a:r>
          </a:p>
          <a:p>
            <a:pPr lvl="1"/>
            <a:r>
              <a:rPr lang="en-US"/>
              <a:t>Sets up the child </a:t>
            </a:r>
            <a:r>
              <a:rPr lang="en-US" i="1"/>
              <a:t>TaskInProgress</a:t>
            </a:r>
            <a:r>
              <a:rPr lang="en-US"/>
              <a:t> attempt</a:t>
            </a:r>
          </a:p>
          <a:p>
            <a:pPr lvl="1"/>
            <a:r>
              <a:rPr lang="en-US"/>
              <a:t>Reads XML configuration</a:t>
            </a:r>
          </a:p>
          <a:p>
            <a:pPr lvl="1"/>
            <a:r>
              <a:rPr lang="en-US"/>
              <a:t>Connects back to necessary MapReduce components via RPC</a:t>
            </a:r>
          </a:p>
          <a:p>
            <a:pPr lvl="1"/>
            <a:r>
              <a:rPr lang="en-US"/>
              <a:t>Uses </a:t>
            </a:r>
            <a:r>
              <a:rPr lang="en-US" i="1"/>
              <a:t>TaskRunner</a:t>
            </a:r>
            <a:r>
              <a:rPr lang="en-US"/>
              <a:t> to launch user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Launch: </a:t>
            </a:r>
            <a:r>
              <a:rPr lang="en-US" i="1"/>
              <a:t>TaskRunner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TaskRunner</a:t>
            </a:r>
            <a:r>
              <a:rPr lang="en-US"/>
              <a:t>, </a:t>
            </a:r>
            <a:r>
              <a:rPr lang="en-US" i="1"/>
              <a:t>MapTaskRunner</a:t>
            </a:r>
            <a:r>
              <a:rPr lang="en-US"/>
              <a:t>, </a:t>
            </a:r>
            <a:r>
              <a:rPr lang="en-US" i="1"/>
              <a:t>MapRunner </a:t>
            </a:r>
            <a:r>
              <a:rPr lang="en-US"/>
              <a:t>work in a daisy-chain to launch </a:t>
            </a:r>
            <a:r>
              <a:rPr lang="en-US" i="1"/>
              <a:t>Mapper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Task knows ahead of time which </a:t>
            </a:r>
            <a:r>
              <a:rPr lang="en-US" i="1"/>
              <a:t>InputSplits </a:t>
            </a:r>
            <a:r>
              <a:rPr lang="en-US"/>
              <a:t>it should be mapping</a:t>
            </a:r>
          </a:p>
          <a:p>
            <a:pPr lvl="1">
              <a:lnSpc>
                <a:spcPct val="90000"/>
              </a:lnSpc>
            </a:pPr>
            <a:r>
              <a:rPr lang="en-US"/>
              <a:t>Calls </a:t>
            </a:r>
            <a:r>
              <a:rPr lang="en-US" i="1"/>
              <a:t>Mapper</a:t>
            </a:r>
            <a:r>
              <a:rPr lang="en-US"/>
              <a:t> once for each record retrieved from the InputSplit</a:t>
            </a:r>
          </a:p>
          <a:p>
            <a:pPr>
              <a:lnSpc>
                <a:spcPct val="90000"/>
              </a:lnSpc>
            </a:pPr>
            <a:r>
              <a:rPr lang="en-US"/>
              <a:t>Running the </a:t>
            </a:r>
            <a:r>
              <a:rPr lang="en-US" i="1"/>
              <a:t>Reducer</a:t>
            </a:r>
            <a:r>
              <a:rPr lang="en-US"/>
              <a:t> is much the same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the </a:t>
            </a:r>
            <a:r>
              <a:rPr lang="en-US" i="1"/>
              <a:t>Mapper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Your instance of </a:t>
            </a:r>
            <a:r>
              <a:rPr lang="en-US" i="1"/>
              <a:t>Mapper s</a:t>
            </a:r>
            <a:r>
              <a:rPr lang="en-US"/>
              <a:t>hould extend </a:t>
            </a:r>
            <a:r>
              <a:rPr lang="en-US" i="1"/>
              <a:t>MapReduceBase</a:t>
            </a:r>
          </a:p>
          <a:p>
            <a:r>
              <a:rPr lang="en-US"/>
              <a:t>One instance of your Mapper is initialized by the </a:t>
            </a:r>
            <a:r>
              <a:rPr lang="en-US" i="1"/>
              <a:t>MapTaskRunner </a:t>
            </a:r>
            <a:r>
              <a:rPr lang="en-US"/>
              <a:t>for a </a:t>
            </a:r>
            <a:r>
              <a:rPr lang="en-US" i="1"/>
              <a:t>TaskInProgress</a:t>
            </a:r>
          </a:p>
          <a:p>
            <a:pPr lvl="1"/>
            <a:r>
              <a:rPr lang="en-US"/>
              <a:t>Exists in separate process from all other instances of Mapper – no data sharing!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Mapper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void map (</a:t>
            </a:r>
            <a:br>
              <a:rPr lang="en-US"/>
            </a:br>
            <a:r>
              <a:rPr lang="en-US" sz="2800"/>
              <a:t>WritableComparable key,</a:t>
            </a:r>
            <a:br>
              <a:rPr lang="en-US" sz="2800"/>
            </a:br>
            <a:r>
              <a:rPr lang="en-US"/>
              <a:t>Writable value,</a:t>
            </a:r>
            <a:br>
              <a:rPr lang="en-US"/>
            </a:br>
            <a:r>
              <a:rPr lang="en-US"/>
              <a:t>OutputCollector output,</a:t>
            </a:r>
            <a:br>
              <a:rPr lang="en-US"/>
            </a:br>
            <a:r>
              <a:rPr lang="en-US"/>
              <a:t>Reporter reporter</a:t>
            </a:r>
          </a:p>
          <a:p>
            <a:pPr>
              <a:buFontTx/>
              <a:buNone/>
            </a:pPr>
            <a:r>
              <a:rPr lang="en-US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Writable?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Hadoop defines its own “box” classes for strings </a:t>
            </a:r>
            <a:r>
              <a:rPr lang="en-US" i="1"/>
              <a:t>(Text),</a:t>
            </a:r>
            <a:r>
              <a:rPr lang="en-US"/>
              <a:t> integers </a:t>
            </a:r>
            <a:r>
              <a:rPr lang="en-US" i="1"/>
              <a:t>(IntWritable)</a:t>
            </a:r>
            <a:r>
              <a:rPr lang="en-US"/>
              <a:t>, etc. </a:t>
            </a:r>
          </a:p>
          <a:p>
            <a:r>
              <a:rPr lang="en-US"/>
              <a:t>All values are instances of </a:t>
            </a:r>
            <a:r>
              <a:rPr lang="en-US" i="1"/>
              <a:t>Writable</a:t>
            </a:r>
          </a:p>
          <a:p>
            <a:r>
              <a:rPr lang="en-US"/>
              <a:t>All keys are instances of </a:t>
            </a:r>
            <a:r>
              <a:rPr lang="en-US" i="1"/>
              <a:t>WritableComparable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For Cache Coherency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while (more input exists) {</a:t>
            </a:r>
          </a:p>
          <a:p>
            <a:pPr>
              <a:buFontTx/>
              <a:buNone/>
            </a:pPr>
            <a:r>
              <a:rPr lang="en-US"/>
              <a:t>	myIntermediate = new intermediate(input);</a:t>
            </a:r>
          </a:p>
          <a:p>
            <a:pPr>
              <a:buFontTx/>
              <a:buNone/>
            </a:pPr>
            <a:r>
              <a:rPr lang="en-US"/>
              <a:t>	myIntermediate.process();</a:t>
            </a:r>
          </a:p>
          <a:p>
            <a:pPr>
              <a:buFontTx/>
              <a:buNone/>
            </a:pPr>
            <a:r>
              <a:rPr lang="en-US"/>
              <a:t>	export outputs;</a:t>
            </a:r>
          </a:p>
          <a:p>
            <a:pPr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For Cache Coherency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myIntermediate = new intermediate (junk);</a:t>
            </a:r>
          </a:p>
          <a:p>
            <a:pPr>
              <a:buFontTx/>
              <a:buNone/>
            </a:pPr>
            <a:r>
              <a:rPr lang="en-US"/>
              <a:t>while (more input exists) {</a:t>
            </a:r>
          </a:p>
          <a:p>
            <a:pPr>
              <a:buFontTx/>
              <a:buNone/>
            </a:pPr>
            <a:r>
              <a:rPr lang="en-US"/>
              <a:t>	myIntermediate.setupState(input);</a:t>
            </a:r>
          </a:p>
          <a:p>
            <a:pPr>
              <a:buFontTx/>
              <a:buNone/>
            </a:pPr>
            <a:r>
              <a:rPr lang="en-US"/>
              <a:t>	myIntermediate.process();</a:t>
            </a:r>
          </a:p>
          <a:p>
            <a:pPr>
              <a:buFontTx/>
              <a:buNone/>
            </a:pPr>
            <a:r>
              <a:rPr lang="en-US"/>
              <a:t>	export outputs;</a:t>
            </a:r>
          </a:p>
          <a:p>
            <a:pPr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For Cache Coherency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Running the GC takes time</a:t>
            </a:r>
          </a:p>
          <a:p>
            <a:r>
              <a:rPr lang="en-US"/>
              <a:t>Reusing locations allows better cache usage</a:t>
            </a:r>
          </a:p>
          <a:p>
            <a:r>
              <a:rPr lang="en-US"/>
              <a:t>Speedup can be as much as two-fold</a:t>
            </a:r>
          </a:p>
          <a:p>
            <a:r>
              <a:rPr lang="en-US"/>
              <a:t>All serializable types must be </a:t>
            </a:r>
            <a:r>
              <a:rPr lang="en-US" i="1"/>
              <a:t>Writable</a:t>
            </a:r>
            <a:r>
              <a:rPr lang="en-US"/>
              <a:t> anyway, so make use of the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Idea of Map Reduce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Data To The Mapper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1600200"/>
          <a:ext cx="6553200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3" name="Visio" r:id="rId3" imgW="4106622" imgH="3108439" progId="Visio.Drawing.11">
                  <p:embed/>
                </p:oleObj>
              </mc:Choice>
              <mc:Fallback>
                <p:oleObj name="Visio" r:id="rId3" imgW="4106622" imgH="310843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553200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sets are specified by InputFormats</a:t>
            </a:r>
          </a:p>
          <a:p>
            <a:pPr lvl="1"/>
            <a:r>
              <a:rPr lang="en-US"/>
              <a:t>Defines input data (e.g., a directory)</a:t>
            </a:r>
          </a:p>
          <a:p>
            <a:pPr lvl="1"/>
            <a:r>
              <a:rPr lang="en-US"/>
              <a:t>Identifies partitions of the data that form an InputSplit</a:t>
            </a:r>
          </a:p>
          <a:p>
            <a:pPr lvl="1"/>
            <a:r>
              <a:rPr lang="en-US"/>
              <a:t>Factory for RecordReader objects to extract (k, v) records from the input source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FileInputFormat and Friends</a:t>
            </a: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TextInputFormat</a:t>
            </a:r>
          </a:p>
          <a:p>
            <a:pPr lvl="1"/>
            <a:r>
              <a:rPr lang="en-US" sz="2400"/>
              <a:t>Treats each ‘\n’-terminated line of a file as a value</a:t>
            </a:r>
          </a:p>
          <a:p>
            <a:r>
              <a:rPr lang="en-US" sz="2800"/>
              <a:t>KeyValueTextInputFormat</a:t>
            </a:r>
          </a:p>
          <a:p>
            <a:pPr lvl="1"/>
            <a:r>
              <a:rPr lang="en-US" sz="2400"/>
              <a:t>Maps ‘\n’- terminated text lines of “k SEP v”</a:t>
            </a:r>
          </a:p>
          <a:p>
            <a:r>
              <a:rPr lang="en-US" sz="2800"/>
              <a:t>SequenceFileInputFormat</a:t>
            </a:r>
          </a:p>
          <a:p>
            <a:pPr lvl="1"/>
            <a:r>
              <a:rPr lang="en-US" sz="2400"/>
              <a:t>Binary file of (k, v) pairs with some add’l metadata</a:t>
            </a:r>
          </a:p>
          <a:p>
            <a:r>
              <a:rPr lang="en-US" sz="2800"/>
              <a:t>SequenceFileAsTextInputFormat</a:t>
            </a:r>
          </a:p>
          <a:p>
            <a:pPr lvl="1"/>
            <a:r>
              <a:rPr lang="en-US" sz="2400"/>
              <a:t>Same, but maps (k.toString(), v.toString())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Filtering File Inputs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FileInputFormat</a:t>
            </a:r>
            <a:r>
              <a:rPr lang="en-US"/>
              <a:t> will read all files out of a specified directory and send them to the mapper</a:t>
            </a:r>
          </a:p>
          <a:p>
            <a:r>
              <a:rPr lang="en-US"/>
              <a:t>Delegates filtering this file list to a method subclasses may override</a:t>
            </a:r>
          </a:p>
          <a:p>
            <a:pPr lvl="1"/>
            <a:r>
              <a:rPr lang="en-US" i="1"/>
              <a:t>e.g., </a:t>
            </a:r>
            <a:r>
              <a:rPr lang="en-US"/>
              <a:t>Create your own “xyzFileInputFormat” to read *.xyz from directory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Readers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</a:t>
            </a:r>
            <a:r>
              <a:rPr lang="en-US" i="1"/>
              <a:t>InputFormat</a:t>
            </a:r>
            <a:r>
              <a:rPr lang="en-US"/>
              <a:t> provides its own </a:t>
            </a:r>
            <a:r>
              <a:rPr lang="en-US" i="1"/>
              <a:t>RecordReader</a:t>
            </a:r>
            <a:r>
              <a:rPr lang="en-US"/>
              <a:t> implementation</a:t>
            </a:r>
          </a:p>
          <a:p>
            <a:pPr lvl="1"/>
            <a:r>
              <a:rPr lang="en-US"/>
              <a:t>Provides (unused?) capability multiplexing</a:t>
            </a:r>
          </a:p>
          <a:p>
            <a:r>
              <a:rPr lang="en-US" i="1"/>
              <a:t>LineRecordReader</a:t>
            </a:r>
            <a:endParaRPr lang="en-US"/>
          </a:p>
          <a:p>
            <a:pPr lvl="1"/>
            <a:r>
              <a:rPr lang="en-US"/>
              <a:t>Reads a line from a text file</a:t>
            </a:r>
          </a:p>
          <a:p>
            <a:r>
              <a:rPr lang="en-US" i="1"/>
              <a:t>KeyValueRecordReader</a:t>
            </a:r>
            <a:endParaRPr lang="en-US"/>
          </a:p>
          <a:p>
            <a:pPr lvl="1"/>
            <a:r>
              <a:rPr lang="en-US"/>
              <a:t>Used by </a:t>
            </a:r>
            <a:r>
              <a:rPr lang="en-US" i="1"/>
              <a:t>KeyValueTextInputFormat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Split Size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FileInputFormat </a:t>
            </a:r>
            <a:r>
              <a:rPr lang="en-US"/>
              <a:t>will divide large files into chunks</a:t>
            </a:r>
          </a:p>
          <a:p>
            <a:pPr lvl="1"/>
            <a:r>
              <a:rPr lang="en-US"/>
              <a:t>Exact size controlled by mapred.min.split.size </a:t>
            </a:r>
          </a:p>
          <a:p>
            <a:r>
              <a:rPr lang="en-US"/>
              <a:t>RecordReaders receive file, offset, and length of chunk</a:t>
            </a:r>
          </a:p>
          <a:p>
            <a:r>
              <a:rPr lang="en-US"/>
              <a:t>Custom </a:t>
            </a:r>
            <a:r>
              <a:rPr lang="en-US" i="1"/>
              <a:t>InputFormat</a:t>
            </a:r>
            <a:r>
              <a:rPr lang="en-US"/>
              <a:t> implementations may override split size</a:t>
            </a:r>
          </a:p>
          <a:p>
            <a:pPr lvl="1"/>
            <a:r>
              <a:rPr lang="en-US"/>
              <a:t>e.g., “NeverChunkFile”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Data To Reducers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 function receives </a:t>
            </a:r>
            <a:r>
              <a:rPr lang="en-US" i="1"/>
              <a:t>OutputCollector</a:t>
            </a:r>
            <a:r>
              <a:rPr lang="en-US"/>
              <a:t> object</a:t>
            </a:r>
          </a:p>
          <a:p>
            <a:pPr lvl="1"/>
            <a:r>
              <a:rPr lang="en-US"/>
              <a:t>OutputCollector.collect() takes (k, v) elements</a:t>
            </a:r>
          </a:p>
          <a:p>
            <a:r>
              <a:rPr lang="en-US"/>
              <a:t>Any </a:t>
            </a:r>
            <a:r>
              <a:rPr lang="en-US" i="1"/>
              <a:t>(WritableComparable, Writable)</a:t>
            </a:r>
            <a:r>
              <a:rPr lang="en-US"/>
              <a:t> can be used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WritableComparator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Compares WritableComparable data</a:t>
            </a:r>
          </a:p>
          <a:p>
            <a:pPr lvl="1"/>
            <a:r>
              <a:rPr lang="en-US"/>
              <a:t>Will call WritableComparable.compare()</a:t>
            </a:r>
          </a:p>
          <a:p>
            <a:pPr lvl="1"/>
            <a:r>
              <a:rPr lang="en-US"/>
              <a:t>Can provide fast path for serialized data</a:t>
            </a:r>
          </a:p>
          <a:p>
            <a:r>
              <a:rPr lang="en-US" sz="2800" i="1"/>
              <a:t>JobConf.setOutputValueGroupingComparator()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Data To The Client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Reporter</a:t>
            </a:r>
            <a:r>
              <a:rPr lang="en-US"/>
              <a:t> object sent to Mapper allows simple asynchronous feedback</a:t>
            </a:r>
          </a:p>
          <a:p>
            <a:pPr lvl="1"/>
            <a:r>
              <a:rPr lang="en-US"/>
              <a:t>incrCounter(Enum key, long amount) </a:t>
            </a:r>
          </a:p>
          <a:p>
            <a:pPr lvl="1"/>
            <a:r>
              <a:rPr lang="en-US"/>
              <a:t>setStatus(String msg)</a:t>
            </a:r>
          </a:p>
          <a:p>
            <a:r>
              <a:rPr lang="en-US"/>
              <a:t>Allows self-identification of input</a:t>
            </a:r>
          </a:p>
          <a:p>
            <a:pPr lvl="1"/>
            <a:r>
              <a:rPr lang="en-US"/>
              <a:t>InputSplit getInputSplit()</a:t>
            </a:r>
          </a:p>
          <a:p>
            <a:pPr lvl="1"/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/>
              <a:t>Partition And Shuffle</a:t>
            </a:r>
          </a:p>
        </p:txBody>
      </p:sp>
      <p:graphicFrame>
        <p:nvGraphicFramePr>
          <p:cNvPr id="2416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9600" y="1752600"/>
          <a:ext cx="8001000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9" name="Visio" r:id="rId3" imgW="4038228" imgH="2363441" progId="Visio.Drawing.11">
                  <p:embed/>
                </p:oleObj>
              </mc:Choice>
              <mc:Fallback>
                <p:oleObj name="Visio" r:id="rId3" imgW="4038228" imgH="236344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8001000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and Reduce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idea of Map, and Reduce is 40+ year old</a:t>
            </a:r>
          </a:p>
          <a:p>
            <a:pPr lvl="1"/>
            <a:r>
              <a:rPr lang="en-US" sz="2400"/>
              <a:t>Present in all Functional Programming Languages. </a:t>
            </a:r>
          </a:p>
          <a:p>
            <a:pPr lvl="1"/>
            <a:r>
              <a:rPr lang="en-US" sz="2400"/>
              <a:t>See, e.g., APL, Lisp and ML</a:t>
            </a:r>
          </a:p>
          <a:p>
            <a:r>
              <a:rPr lang="en-US" sz="2800"/>
              <a:t>Alternate names for Map: Apply-All</a:t>
            </a:r>
          </a:p>
          <a:p>
            <a:r>
              <a:rPr lang="en-US" sz="2800"/>
              <a:t>Higher Order Functions </a:t>
            </a:r>
          </a:p>
          <a:p>
            <a:pPr lvl="1"/>
            <a:r>
              <a:rPr lang="en-US" sz="2400"/>
              <a:t>take function definitions as arguments, or</a:t>
            </a:r>
          </a:p>
          <a:p>
            <a:pPr lvl="1"/>
            <a:r>
              <a:rPr lang="en-US" sz="2400"/>
              <a:t>return a function as output</a:t>
            </a:r>
          </a:p>
          <a:p>
            <a:r>
              <a:rPr lang="en-US" sz="2800"/>
              <a:t>Map and Reduce are higher-order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Partitioner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getPartition(key, val, numPartitions)</a:t>
            </a:r>
          </a:p>
          <a:p>
            <a:pPr lvl="1"/>
            <a:r>
              <a:rPr lang="en-US"/>
              <a:t>Outputs the partition number for a given key</a:t>
            </a:r>
          </a:p>
          <a:p>
            <a:pPr lvl="1"/>
            <a:r>
              <a:rPr lang="en-US"/>
              <a:t>One partition == values sent to one Reduce task</a:t>
            </a:r>
          </a:p>
          <a:p>
            <a:r>
              <a:rPr lang="en-US" i="1"/>
              <a:t>HashPartitioner</a:t>
            </a:r>
            <a:r>
              <a:rPr lang="en-US"/>
              <a:t> used by default</a:t>
            </a:r>
          </a:p>
          <a:p>
            <a:pPr lvl="1"/>
            <a:r>
              <a:rPr lang="en-US"/>
              <a:t>Uses key.hashCode() to return partition num</a:t>
            </a:r>
          </a:p>
          <a:p>
            <a:r>
              <a:rPr lang="en-US" i="1"/>
              <a:t>JobConf </a:t>
            </a:r>
            <a:r>
              <a:rPr lang="en-US"/>
              <a:t>sets </a:t>
            </a:r>
            <a:r>
              <a:rPr lang="en-US" i="1"/>
              <a:t>Partitioner </a:t>
            </a:r>
            <a:r>
              <a:rPr lang="en-US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reduce(	</a:t>
            </a:r>
            <a:r>
              <a:rPr lang="en-US" sz="2800"/>
              <a:t>WritableComparable key,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Iterator values,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OutputCollector output,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Reporter reporter)</a:t>
            </a:r>
          </a:p>
          <a:p>
            <a:pPr>
              <a:lnSpc>
                <a:spcPct val="90000"/>
              </a:lnSpc>
            </a:pPr>
            <a:r>
              <a:rPr lang="en-US"/>
              <a:t>Keys &amp; values sent to one partition all go to the same reduce task</a:t>
            </a:r>
          </a:p>
          <a:p>
            <a:pPr>
              <a:lnSpc>
                <a:spcPct val="90000"/>
              </a:lnSpc>
            </a:pPr>
            <a:r>
              <a:rPr lang="en-US"/>
              <a:t>Calls are sorted by key – “earlier” keys are reduced and output before “later”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Finally: Writing The Output</a:t>
            </a:r>
          </a:p>
        </p:txBody>
      </p:sp>
      <p:graphicFrame>
        <p:nvGraphicFramePr>
          <p:cNvPr id="24473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14400" y="2233613"/>
          <a:ext cx="7010400" cy="370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1" name="Visio" r:id="rId3" imgW="3169548" imgH="1677641" progId="Visio.Drawing.11">
                  <p:embed/>
                </p:oleObj>
              </mc:Choice>
              <mc:Fallback>
                <p:oleObj name="Visio" r:id="rId3" imgW="3169548" imgH="167764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33613"/>
                        <a:ext cx="7010400" cy="370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OutputFormat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Analogous to </a:t>
            </a:r>
            <a:r>
              <a:rPr lang="en-US" i="1"/>
              <a:t>InputFormat</a:t>
            </a:r>
          </a:p>
          <a:p>
            <a:r>
              <a:rPr lang="en-US" i="1"/>
              <a:t>TextOutputFormat</a:t>
            </a:r>
            <a:endParaRPr lang="en-US"/>
          </a:p>
          <a:p>
            <a:pPr lvl="1"/>
            <a:r>
              <a:rPr lang="en-US"/>
              <a:t>Writes “key val\n” strings to output file</a:t>
            </a:r>
          </a:p>
          <a:p>
            <a:r>
              <a:rPr lang="en-US" i="1"/>
              <a:t>SequenceFileOutputFormat</a:t>
            </a:r>
          </a:p>
          <a:p>
            <a:pPr lvl="1"/>
            <a:r>
              <a:rPr lang="en-US"/>
              <a:t>Uses a binary format to pack (k, v) pairs</a:t>
            </a:r>
          </a:p>
          <a:p>
            <a:r>
              <a:rPr lang="en-US" i="1"/>
              <a:t>NullOutputFormat</a:t>
            </a:r>
          </a:p>
          <a:p>
            <a:pPr lvl="1"/>
            <a:r>
              <a:rPr lang="en-US"/>
              <a:t>Discards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8229600" cy="1371600"/>
          </a:xfrm>
        </p:spPr>
        <p:txBody>
          <a:bodyPr/>
          <a:lstStyle/>
          <a:p>
            <a:r>
              <a:rPr lang="en-US"/>
              <a:t>HDFS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HDFS Limitations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“Almost” GFS (Google FS)</a:t>
            </a:r>
          </a:p>
          <a:p>
            <a:pPr lvl="1"/>
            <a:r>
              <a:rPr lang="en-US"/>
              <a:t>No file update options (record append, etc); all files are write-once</a:t>
            </a:r>
          </a:p>
          <a:p>
            <a:r>
              <a:rPr lang="en-US"/>
              <a:t>Does not implement demand replication</a:t>
            </a:r>
          </a:p>
          <a:p>
            <a:r>
              <a:rPr lang="en-US"/>
              <a:t>Designed for streaming </a:t>
            </a:r>
          </a:p>
          <a:p>
            <a:pPr lvl="1"/>
            <a:r>
              <a:rPr lang="en-US"/>
              <a:t>Random seeks devastate performance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NameNode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“Head” interface to HDFS cluster</a:t>
            </a:r>
          </a:p>
          <a:p>
            <a:r>
              <a:rPr lang="en-US"/>
              <a:t>Records all global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NameNode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a failover NameNode!</a:t>
            </a:r>
          </a:p>
          <a:p>
            <a:r>
              <a:rPr lang="en-US"/>
              <a:t>Records metadata snapshots from “real” NameNode</a:t>
            </a:r>
          </a:p>
          <a:p>
            <a:pPr lvl="1"/>
            <a:r>
              <a:rPr lang="en-US"/>
              <a:t>Can merge update logs in flight</a:t>
            </a:r>
          </a:p>
          <a:p>
            <a:pPr lvl="1"/>
            <a:r>
              <a:rPr lang="en-US"/>
              <a:t>Can upload snapshot back to primary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NameNode Death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new requests can be served while NameNode is down</a:t>
            </a:r>
          </a:p>
          <a:p>
            <a:pPr lvl="1"/>
            <a:r>
              <a:rPr lang="en-US"/>
              <a:t>Secondary </a:t>
            </a:r>
            <a:r>
              <a:rPr lang="en-US" i="1"/>
              <a:t>will not</a:t>
            </a:r>
            <a:r>
              <a:rPr lang="en-US"/>
              <a:t> fail over as new primary</a:t>
            </a:r>
          </a:p>
          <a:p>
            <a:endParaRPr lang="en-US"/>
          </a:p>
          <a:p>
            <a:r>
              <a:rPr lang="en-US"/>
              <a:t>So why have a secondary at 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NameNode Death, cont’d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NameNode dies from software glitch, just reboot</a:t>
            </a:r>
          </a:p>
          <a:p>
            <a:r>
              <a:rPr lang="en-US"/>
              <a:t>But if machine is hosed, metadata for cluster is irretrievable!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Map: A Higher Order Function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F(x: int) returns r: int</a:t>
            </a:r>
          </a:p>
          <a:p>
            <a:r>
              <a:rPr lang="en-US"/>
              <a:t>Let V be an array of integers.</a:t>
            </a:r>
          </a:p>
          <a:p>
            <a:r>
              <a:rPr lang="en-US"/>
              <a:t>W = map(F, V)</a:t>
            </a:r>
          </a:p>
          <a:p>
            <a:pPr lvl="1"/>
            <a:r>
              <a:rPr lang="en-US"/>
              <a:t>W[i] = F(V[i]) for all I</a:t>
            </a:r>
          </a:p>
          <a:p>
            <a:pPr lvl="1"/>
            <a:r>
              <a:rPr lang="en-US"/>
              <a:t>i.e., apply F to every element of V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Bringing the Cluster Back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original NameNode can be restored, secondary can re-establish the most current metadata snapshot</a:t>
            </a:r>
          </a:p>
          <a:p>
            <a:r>
              <a:rPr lang="en-US"/>
              <a:t>If not, create a new NameNode, use secondary to copy metadata to new primary, restart whole cluster ( </a:t>
            </a:r>
            <a:r>
              <a:rPr lang="en-US">
                <a:sym typeface="Wingdings" pitchFamily="2" charset="2"/>
              </a:rPr>
              <a:t> )</a:t>
            </a:r>
          </a:p>
          <a:p>
            <a:r>
              <a:rPr lang="en-US">
                <a:sym typeface="Wingdings" pitchFamily="2" charset="2"/>
              </a:rPr>
              <a:t>Is there another way…?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the Cluster Up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Problem: DataNodes “fix” the address of the NameNode in memory, can’t switch in flight</a:t>
            </a:r>
          </a:p>
          <a:p>
            <a:r>
              <a:rPr lang="en-US"/>
              <a:t>Solution: Bring new NameNode up, but use DNS to make cluster believe it’s the original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Reliability Measures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Namenode can output multiple copies of metadata files to different directories</a:t>
            </a:r>
          </a:p>
          <a:p>
            <a:pPr lvl="1"/>
            <a:r>
              <a:rPr lang="en-US"/>
              <a:t>Including an NFS mounted one</a:t>
            </a:r>
          </a:p>
          <a:p>
            <a:pPr lvl="1"/>
            <a:r>
              <a:rPr lang="en-US"/>
              <a:t>May degrade performance; watch for NFS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Hadoop Work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Basic configuration involves pointing nodes at master machines</a:t>
            </a:r>
          </a:p>
          <a:p>
            <a:pPr lvl="1">
              <a:lnSpc>
                <a:spcPct val="90000"/>
              </a:lnSpc>
            </a:pPr>
            <a:r>
              <a:rPr lang="en-US"/>
              <a:t>mapred.job.tracker</a:t>
            </a:r>
          </a:p>
          <a:p>
            <a:pPr lvl="1">
              <a:lnSpc>
                <a:spcPct val="90000"/>
              </a:lnSpc>
            </a:pPr>
            <a:r>
              <a:rPr lang="en-US"/>
              <a:t>fs.default.name</a:t>
            </a:r>
          </a:p>
          <a:p>
            <a:pPr lvl="1">
              <a:lnSpc>
                <a:spcPct val="90000"/>
              </a:lnSpc>
            </a:pPr>
            <a:r>
              <a:rPr lang="en-US"/>
              <a:t>dfs.data.dir, dfs.name.dir</a:t>
            </a:r>
          </a:p>
          <a:p>
            <a:pPr lvl="1">
              <a:lnSpc>
                <a:spcPct val="90000"/>
              </a:lnSpc>
            </a:pPr>
            <a:r>
              <a:rPr lang="en-US"/>
              <a:t>hadoop.tmp.dir</a:t>
            </a:r>
          </a:p>
          <a:p>
            <a:pPr lvl="1">
              <a:lnSpc>
                <a:spcPct val="90000"/>
              </a:lnSpc>
            </a:pPr>
            <a:r>
              <a:rPr lang="en-US"/>
              <a:t>mapred.system.dir</a:t>
            </a:r>
          </a:p>
          <a:p>
            <a:pPr>
              <a:lnSpc>
                <a:spcPct val="90000"/>
              </a:lnSpc>
            </a:pPr>
            <a:r>
              <a:rPr lang="en-US"/>
              <a:t>See “Hadoop Quickstart” in online documentation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for Performance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Configuring Hadoop performed in “base JobConf” in conf/hadoop-site.xml</a:t>
            </a:r>
          </a:p>
          <a:p>
            <a:r>
              <a:rPr lang="en-US"/>
              <a:t>Contains 3 different categories of settings</a:t>
            </a:r>
          </a:p>
          <a:p>
            <a:pPr lvl="1"/>
            <a:r>
              <a:rPr lang="en-US"/>
              <a:t>Settings that make Hadoop work</a:t>
            </a:r>
          </a:p>
          <a:p>
            <a:pPr lvl="1"/>
            <a:r>
              <a:rPr lang="en-US"/>
              <a:t>Settings for performance</a:t>
            </a:r>
          </a:p>
          <a:p>
            <a:pPr lvl="1"/>
            <a:r>
              <a:rPr lang="en-US"/>
              <a:t>Optional flags/bells &amp; whistles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for Performance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ph type="tbl" idx="1"/>
          </p:nvPr>
        </p:nvGraphicFramePr>
        <p:xfrm>
          <a:off x="762000" y="1600200"/>
          <a:ext cx="7467600" cy="4225927"/>
        </p:xfrm>
        <a:graphic>
          <a:graphicData uri="http://schemas.openxmlformats.org/drawingml/2006/table">
            <a:tbl>
              <a:tblPr/>
              <a:tblGrid>
                <a:gridCol w="4494213"/>
                <a:gridCol w="2973387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mapred.child.java.opts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-Xmx512m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dfs.block.size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134217728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mapred.reduce.parallel.copies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20—50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dfs.datanode.du.reserved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1073741824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io.sort.factor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io.file.buffer.size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32K—128K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io.sort.mb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20--200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tasktracker.http.threads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40—50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Tasks</a:t>
            </a:r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Controlled by two parameters:</a:t>
            </a:r>
          </a:p>
          <a:p>
            <a:pPr lvl="1">
              <a:lnSpc>
                <a:spcPct val="80000"/>
              </a:lnSpc>
            </a:pPr>
            <a:r>
              <a:rPr lang="en-US"/>
              <a:t>mapred.tasktracker.map.tasks.maximum</a:t>
            </a:r>
          </a:p>
          <a:p>
            <a:pPr lvl="1">
              <a:lnSpc>
                <a:spcPct val="80000"/>
              </a:lnSpc>
            </a:pPr>
            <a:r>
              <a:rPr lang="en-US"/>
              <a:t>mapred.tasktracker.reduce.tasks.maximum</a:t>
            </a:r>
          </a:p>
          <a:p>
            <a:pPr>
              <a:lnSpc>
                <a:spcPct val="80000"/>
              </a:lnSpc>
            </a:pPr>
            <a:r>
              <a:rPr lang="en-US"/>
              <a:t>Two degrees of freedom in mapper run time: Number of tasks/node, and size of InputSplits</a:t>
            </a:r>
          </a:p>
          <a:p>
            <a:pPr>
              <a:lnSpc>
                <a:spcPct val="80000"/>
              </a:lnSpc>
            </a:pPr>
            <a:r>
              <a:rPr lang="en-US"/>
              <a:t>Current conventional wisdom: 2 map tasks/core, less for reducers</a:t>
            </a:r>
          </a:p>
          <a:p>
            <a:pPr>
              <a:lnSpc>
                <a:spcPct val="80000"/>
              </a:lnSpc>
            </a:pPr>
            <a:r>
              <a:rPr lang="en-US"/>
              <a:t>See http://wiki.apache.org/lucene-hadoop/HowManyMapsAndReduces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 Tasks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Student jobs would “run away”, admin restart needed</a:t>
            </a:r>
          </a:p>
          <a:p>
            <a:pPr>
              <a:lnSpc>
                <a:spcPct val="90000"/>
              </a:lnSpc>
            </a:pPr>
            <a:r>
              <a:rPr lang="en-US"/>
              <a:t>Very often stuck in huge shuffle process</a:t>
            </a:r>
          </a:p>
          <a:p>
            <a:pPr lvl="1">
              <a:lnSpc>
                <a:spcPct val="90000"/>
              </a:lnSpc>
            </a:pPr>
            <a:r>
              <a:rPr lang="en-US"/>
              <a:t>Students did not know about Partitioner class, may have had non-uniform distribution</a:t>
            </a:r>
          </a:p>
          <a:p>
            <a:pPr lvl="1">
              <a:lnSpc>
                <a:spcPct val="90000"/>
              </a:lnSpc>
            </a:pPr>
            <a:r>
              <a:rPr lang="en-US"/>
              <a:t>Did not use many Reducer tasks</a:t>
            </a:r>
          </a:p>
          <a:p>
            <a:pPr lvl="1">
              <a:lnSpc>
                <a:spcPct val="90000"/>
              </a:lnSpc>
            </a:pPr>
            <a:r>
              <a:rPr lang="en-US"/>
              <a:t>Lesson: Design algorithms to use Combiners where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Scheduler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Remember: Hadoop has a FIFO job scheduler</a:t>
            </a:r>
          </a:p>
          <a:p>
            <a:pPr lvl="1"/>
            <a:r>
              <a:rPr lang="en-US"/>
              <a:t>No notion of fairness, round-robin</a:t>
            </a:r>
          </a:p>
          <a:p>
            <a:r>
              <a:rPr lang="en-US"/>
              <a:t>Design your tasks to “play well” with one another </a:t>
            </a:r>
          </a:p>
          <a:p>
            <a:pPr lvl="1"/>
            <a:r>
              <a:rPr lang="en-US"/>
              <a:t>Decompose long tasks into several smaller ones which can be interleaved at Job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8229600" cy="1371600"/>
          </a:xfrm>
        </p:spPr>
        <p:txBody>
          <a:bodyPr/>
          <a:lstStyle/>
          <a:p>
            <a:r>
              <a:rPr lang="en-US" sz="4000"/>
              <a:t>Additional Languages &amp;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Examples in Haskell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 (+1) [1,2,3,4,5]</a:t>
            </a:r>
            <a:br>
              <a:rPr lang="en-US"/>
            </a:br>
            <a:r>
              <a:rPr lang="en-US"/>
              <a:t>	== [2, 3, 4, 5, 6]</a:t>
            </a:r>
          </a:p>
          <a:p>
            <a:r>
              <a:rPr lang="en-US"/>
              <a:t>map (toLower) "abcDEFG12!@#“</a:t>
            </a:r>
            <a:br>
              <a:rPr lang="en-US"/>
            </a:br>
            <a:r>
              <a:rPr lang="en-US"/>
              <a:t>	== "abcdefg12!@#“</a:t>
            </a:r>
          </a:p>
          <a:p>
            <a:r>
              <a:rPr lang="en-US"/>
              <a:t>map (`mod` 3) [1..10]</a:t>
            </a:r>
            <a:br>
              <a:rPr lang="en-US"/>
            </a:br>
            <a:r>
              <a:rPr lang="en-US"/>
              <a:t>	== [1, 2, 0, 1, 2, 0, 1, 2, 0, 1]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and C++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Hadoop Pipes</a:t>
            </a:r>
          </a:p>
          <a:p>
            <a:pPr lvl="1"/>
            <a:r>
              <a:rPr lang="en-US"/>
              <a:t>Library of bindings for native C++ code</a:t>
            </a:r>
          </a:p>
          <a:p>
            <a:pPr lvl="1"/>
            <a:r>
              <a:rPr lang="en-US"/>
              <a:t>Operates over local socket connection</a:t>
            </a:r>
          </a:p>
          <a:p>
            <a:r>
              <a:rPr lang="en-US"/>
              <a:t>Straight computation performance may be faster</a:t>
            </a:r>
          </a:p>
          <a:p>
            <a:r>
              <a:rPr lang="en-US"/>
              <a:t>Downside: Kernel involvement and context switches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and Python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 1: Use Jython</a:t>
            </a:r>
          </a:p>
          <a:p>
            <a:pPr lvl="1"/>
            <a:r>
              <a:rPr lang="en-US"/>
              <a:t>Caveat: Jython is a subset of full Python</a:t>
            </a:r>
          </a:p>
          <a:p>
            <a:r>
              <a:rPr lang="en-US"/>
              <a:t>Option 2: HadoopStreaming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HadoopStreaming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Effectively allows shell pipe ‘|’ operator to be used with Hadoop</a:t>
            </a:r>
          </a:p>
          <a:p>
            <a:pPr>
              <a:lnSpc>
                <a:spcPct val="90000"/>
              </a:lnSpc>
            </a:pPr>
            <a:r>
              <a:rPr lang="en-US"/>
              <a:t>You specify two programs for </a:t>
            </a:r>
            <a:r>
              <a:rPr lang="en-US" i="1"/>
              <a:t>map</a:t>
            </a:r>
            <a:r>
              <a:rPr lang="en-US"/>
              <a:t> and </a:t>
            </a:r>
            <a:r>
              <a:rPr lang="en-US" i="1"/>
              <a:t>reduce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(+) stdin and stdout do the rest</a:t>
            </a:r>
          </a:p>
          <a:p>
            <a:pPr lvl="1">
              <a:lnSpc>
                <a:spcPct val="90000"/>
              </a:lnSpc>
            </a:pPr>
            <a:r>
              <a:rPr lang="en-US"/>
              <a:t>(-) Requires serialization to text, context switches… </a:t>
            </a:r>
          </a:p>
          <a:p>
            <a:pPr lvl="1">
              <a:lnSpc>
                <a:spcPct val="90000"/>
              </a:lnSpc>
            </a:pPr>
            <a:r>
              <a:rPr lang="en-US"/>
              <a:t>(+) Reuse Linux tools: “cat | grep | sort | uniq”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Eclipse Plugin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Support for Hadoop in Eclipse IDE</a:t>
            </a:r>
          </a:p>
          <a:p>
            <a:pPr lvl="1"/>
            <a:r>
              <a:rPr lang="en-US"/>
              <a:t>Allows MapReduce job dispatch</a:t>
            </a:r>
          </a:p>
          <a:p>
            <a:pPr lvl="1"/>
            <a:r>
              <a:rPr lang="en-US"/>
              <a:t>Panel tracks live and recent jobs</a:t>
            </a:r>
          </a:p>
          <a:p>
            <a:r>
              <a:rPr lang="en-US" altLang="zh-CN">
                <a:ea typeface="宋体" pitchFamily="2" charset="-122"/>
              </a:rPr>
              <a:t>http://www.alphaworks.ibm.com/tech/mapreducetools</a:t>
            </a:r>
            <a:endParaRPr 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hlinkClick r:id="rId2"/>
              </a:rPr>
              <a:t>http://hadoop.apache.org/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Jeffrey Dean and Sanjay </a:t>
            </a:r>
            <a:r>
              <a:rPr lang="en-US" sz="2800" dirty="0" err="1"/>
              <a:t>Ghemawat</a:t>
            </a:r>
            <a:r>
              <a:rPr lang="en-US" sz="2800" dirty="0"/>
              <a:t>, </a:t>
            </a:r>
            <a:r>
              <a:rPr lang="en-US" sz="2800" dirty="0" err="1"/>
              <a:t>MapReduce</a:t>
            </a:r>
            <a:r>
              <a:rPr lang="en-US" sz="2800" dirty="0"/>
              <a:t>: Simplified Data Processing on Large Clusters. </a:t>
            </a:r>
            <a:r>
              <a:rPr lang="en-US" sz="2800" dirty="0" err="1"/>
              <a:t>Usenix</a:t>
            </a:r>
            <a:r>
              <a:rPr lang="en-US" sz="2800" dirty="0"/>
              <a:t> SDI '04, 2004. </a:t>
            </a:r>
            <a:r>
              <a:rPr lang="en-US" sz="2800" dirty="0">
                <a:hlinkClick r:id="rId3"/>
              </a:rPr>
              <a:t>http://www.usenix.org/events/osdi04/tech/full_papers/dean/dean.pdf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David DeWitt,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Michael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Stonebraker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"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major step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backwards“, 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craig-henderson.blogspot.com</a:t>
            </a:r>
          </a:p>
          <a:p>
            <a:pPr>
              <a:lnSpc>
                <a:spcPct val="80000"/>
              </a:lnSpc>
            </a:pPr>
            <a:r>
              <a:rPr lang="en-US" sz="2800">
                <a:hlinkClick r:id="rId4"/>
              </a:rPr>
              <a:t>http</a:t>
            </a:r>
            <a:r>
              <a:rPr lang="en-US" sz="2800">
                <a:hlinkClick r:id="rId4"/>
              </a:rPr>
              <a:t>://</a:t>
            </a:r>
            <a:r>
              <a:rPr lang="en-US" sz="2800" smtClean="0">
                <a:hlinkClick r:id="rId4"/>
              </a:rPr>
              <a:t>scienceblogs.com/goodmath/2008/01/databases_are_hammers_mapreduc.php</a:t>
            </a:r>
            <a:r>
              <a:rPr lang="en-US" sz="2800" smtClean="0"/>
              <a:t> 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7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reduce: A Higher Order Function</a:t>
            </a:r>
          </a:p>
        </p:txBody>
      </p:sp>
      <p:sp>
        <p:nvSpPr>
          <p:cNvPr id="322573" name="Rectangle 1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reduce also known as fold, accumulate, compress or inject</a:t>
            </a:r>
          </a:p>
          <a:p>
            <a:r>
              <a:rPr lang="en-US" sz="2800"/>
              <a:t>Reduce/fold takes in a function and folds it in between the elements of a list.</a:t>
            </a:r>
          </a:p>
        </p:txBody>
      </p:sp>
      <p:pic>
        <p:nvPicPr>
          <p:cNvPr id="322574" name="Picture 14"/>
          <p:cNvPicPr>
            <a:picLocks noGrp="1" noChangeAspect="1" noChangeArrowheads="1"/>
          </p:cNvPicPr>
          <p:nvPr>
            <p:ph type="ch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3959225"/>
            <a:ext cx="3048000" cy="1503363"/>
          </a:xfrm>
        </p:spPr>
      </p:pic>
      <p:pic>
        <p:nvPicPr>
          <p:cNvPr id="322571" name="Picture 11" descr="Left-fold-transfor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3048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2538</Words>
  <Application>Microsoft Office PowerPoint</Application>
  <PresentationFormat>On-screen Show (4:3)</PresentationFormat>
  <Paragraphs>513</Paragraphs>
  <Slides>84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Default Design</vt:lpstr>
      <vt:lpstr>Visio</vt:lpstr>
      <vt:lpstr>Introduction to Hadoop</vt:lpstr>
      <vt:lpstr>ACK</vt:lpstr>
      <vt:lpstr>What Is                 ?</vt:lpstr>
      <vt:lpstr>What Is                 ?</vt:lpstr>
      <vt:lpstr>The Idea of Map Reduce</vt:lpstr>
      <vt:lpstr>Map and Reduce</vt:lpstr>
      <vt:lpstr>Map: A Higher Order Function</vt:lpstr>
      <vt:lpstr>Map Examples in Haskell</vt:lpstr>
      <vt:lpstr>reduce: A Higher Order Function</vt:lpstr>
      <vt:lpstr>Fold-Left in Haskell</vt:lpstr>
      <vt:lpstr>Fold-Right in Haskell</vt:lpstr>
      <vt:lpstr>Examples of the Map Reduce Idea</vt:lpstr>
      <vt:lpstr>Word Count Example</vt:lpstr>
      <vt:lpstr>Grep Example</vt:lpstr>
      <vt:lpstr>Inverted Index Example</vt:lpstr>
      <vt:lpstr>Map/Reduce Implementation Idea</vt:lpstr>
      <vt:lpstr>Execution on Clusters</vt:lpstr>
      <vt:lpstr>Map/Reduce Cluster Implementation</vt:lpstr>
      <vt:lpstr>Execution</vt:lpstr>
      <vt:lpstr>Fault Recovery</vt:lpstr>
      <vt:lpstr>PowerPoint Presentation</vt:lpstr>
      <vt:lpstr>PowerPoint Presentation</vt:lpstr>
      <vt:lpstr>Hadoop</vt:lpstr>
      <vt:lpstr>Hadoop Supported File Systems</vt:lpstr>
      <vt:lpstr>"Rack awareness"</vt:lpstr>
      <vt:lpstr>HDFS: Hadoop Distr File System</vt:lpstr>
      <vt:lpstr>Hadoop v. ‘MapReduce’</vt:lpstr>
      <vt:lpstr>MapReduce v. Hadoop</vt:lpstr>
      <vt:lpstr>wordCount</vt:lpstr>
      <vt:lpstr>Word Count Example</vt:lpstr>
      <vt:lpstr>WordCount Overview</vt:lpstr>
      <vt:lpstr>wordCount Mapper</vt:lpstr>
      <vt:lpstr>wordCount Reducer</vt:lpstr>
      <vt:lpstr>wordCount JobConf</vt:lpstr>
      <vt:lpstr>WordCount main</vt:lpstr>
      <vt:lpstr>Invocation of wordcount</vt:lpstr>
      <vt:lpstr>Mechanics of Programming Hadoop Jobs</vt:lpstr>
      <vt:lpstr>Job Launch: Client</vt:lpstr>
      <vt:lpstr>Job Launch: JobClient</vt:lpstr>
      <vt:lpstr>Job Launch: JobTracker</vt:lpstr>
      <vt:lpstr>Job Launch: TaskTracker</vt:lpstr>
      <vt:lpstr>Job Launch: Task</vt:lpstr>
      <vt:lpstr>Job Launch: TaskRunner</vt:lpstr>
      <vt:lpstr>Creating the Mapper</vt:lpstr>
      <vt:lpstr>Mapper</vt:lpstr>
      <vt:lpstr>What is Writable?</vt:lpstr>
      <vt:lpstr>Writing For Cache Coherency</vt:lpstr>
      <vt:lpstr>Writing For Cache Coherency</vt:lpstr>
      <vt:lpstr>Writing For Cache Coherency</vt:lpstr>
      <vt:lpstr>Getting Data To The Mapper</vt:lpstr>
      <vt:lpstr>Reading Data</vt:lpstr>
      <vt:lpstr>FileInputFormat and Friends</vt:lpstr>
      <vt:lpstr>Filtering File Inputs</vt:lpstr>
      <vt:lpstr>Record Readers</vt:lpstr>
      <vt:lpstr>Input Split Size</vt:lpstr>
      <vt:lpstr>Sending Data To Reducers</vt:lpstr>
      <vt:lpstr>WritableComparator</vt:lpstr>
      <vt:lpstr>Sending Data To The Client</vt:lpstr>
      <vt:lpstr>Partition And Shuffle</vt:lpstr>
      <vt:lpstr>Partitioner</vt:lpstr>
      <vt:lpstr>Reduction</vt:lpstr>
      <vt:lpstr>Finally: Writing The Output</vt:lpstr>
      <vt:lpstr>OutputFormat</vt:lpstr>
      <vt:lpstr>HDFS</vt:lpstr>
      <vt:lpstr>HDFS Limitations</vt:lpstr>
      <vt:lpstr>NameNode</vt:lpstr>
      <vt:lpstr>Secondary NameNode</vt:lpstr>
      <vt:lpstr>NameNode Death</vt:lpstr>
      <vt:lpstr>NameNode Death, cont’d</vt:lpstr>
      <vt:lpstr>Bringing the Cluster Back</vt:lpstr>
      <vt:lpstr>Keeping the Cluster Up</vt:lpstr>
      <vt:lpstr>Further Reliability Measures</vt:lpstr>
      <vt:lpstr>Making Hadoop Work</vt:lpstr>
      <vt:lpstr>Configuring for Performance</vt:lpstr>
      <vt:lpstr>Configuring for Performance</vt:lpstr>
      <vt:lpstr>Number of Tasks</vt:lpstr>
      <vt:lpstr>Dead Tasks</vt:lpstr>
      <vt:lpstr>Working With the Scheduler</vt:lpstr>
      <vt:lpstr>Additional Languages &amp; Components</vt:lpstr>
      <vt:lpstr>Hadoop and C++</vt:lpstr>
      <vt:lpstr>Hadoop and Python</vt:lpstr>
      <vt:lpstr>HadoopStreaming</vt:lpstr>
      <vt:lpstr>Eclipse Plugin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Prabhaker Mateti</dc:creator>
  <cp:lastModifiedBy>Prabhaker Mateti</cp:lastModifiedBy>
  <cp:revision>57</cp:revision>
  <cp:lastPrinted>1601-01-01T00:00:00Z</cp:lastPrinted>
  <dcterms:created xsi:type="dcterms:W3CDTF">1601-01-01T00:00:00Z</dcterms:created>
  <dcterms:modified xsi:type="dcterms:W3CDTF">2012-03-07T00:07:42Z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