
<file path=[Content_Types].xml><?xml version="1.0" encoding="utf-8"?>
<Types xmlns="http://schemas.openxmlformats.org/package/2006/content-types">
  <Default Extension="png" ContentType="image/png"/>
  <Default Extension="bin" ContentType="application/vnd.ms-office.activeX"/>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Lst>
  <p:notesMasterIdLst>
    <p:notesMasterId r:id="rId124"/>
  </p:notesMasterIdLst>
  <p:handoutMasterIdLst>
    <p:handoutMasterId r:id="rId125"/>
  </p:handoutMasterIdLst>
  <p:sldIdLst>
    <p:sldId id="600" r:id="rId2"/>
    <p:sldId id="607" r:id="rId3"/>
    <p:sldId id="817" r:id="rId4"/>
    <p:sldId id="911" r:id="rId5"/>
    <p:sldId id="740" r:id="rId6"/>
    <p:sldId id="741" r:id="rId7"/>
    <p:sldId id="742" r:id="rId8"/>
    <p:sldId id="744" r:id="rId9"/>
    <p:sldId id="746" r:id="rId10"/>
    <p:sldId id="748" r:id="rId11"/>
    <p:sldId id="935" r:id="rId12"/>
    <p:sldId id="750" r:id="rId13"/>
    <p:sldId id="751" r:id="rId14"/>
    <p:sldId id="752" r:id="rId15"/>
    <p:sldId id="753" r:id="rId16"/>
    <p:sldId id="757" r:id="rId17"/>
    <p:sldId id="754" r:id="rId18"/>
    <p:sldId id="931" r:id="rId19"/>
    <p:sldId id="755" r:id="rId20"/>
    <p:sldId id="759" r:id="rId21"/>
    <p:sldId id="760" r:id="rId22"/>
    <p:sldId id="761" r:id="rId23"/>
    <p:sldId id="762" r:id="rId24"/>
    <p:sldId id="832" r:id="rId25"/>
    <p:sldId id="763" r:id="rId26"/>
    <p:sldId id="806" r:id="rId27"/>
    <p:sldId id="764" r:id="rId28"/>
    <p:sldId id="765" r:id="rId29"/>
    <p:sldId id="909" r:id="rId30"/>
    <p:sldId id="766" r:id="rId31"/>
    <p:sldId id="767" r:id="rId32"/>
    <p:sldId id="768" r:id="rId33"/>
    <p:sldId id="769" r:id="rId34"/>
    <p:sldId id="770" r:id="rId35"/>
    <p:sldId id="772" r:id="rId36"/>
    <p:sldId id="807" r:id="rId37"/>
    <p:sldId id="773" r:id="rId38"/>
    <p:sldId id="818" r:id="rId39"/>
    <p:sldId id="915" r:id="rId40"/>
    <p:sldId id="810" r:id="rId41"/>
    <p:sldId id="812" r:id="rId42"/>
    <p:sldId id="917" r:id="rId43"/>
    <p:sldId id="918" r:id="rId44"/>
    <p:sldId id="820" r:id="rId45"/>
    <p:sldId id="815" r:id="rId46"/>
    <p:sldId id="829" r:id="rId47"/>
    <p:sldId id="891" r:id="rId48"/>
    <p:sldId id="801" r:id="rId49"/>
    <p:sldId id="723" r:id="rId50"/>
    <p:sldId id="912" r:id="rId51"/>
    <p:sldId id="892" r:id="rId52"/>
    <p:sldId id="919" r:id="rId53"/>
    <p:sldId id="920" r:id="rId54"/>
    <p:sldId id="933" r:id="rId55"/>
    <p:sldId id="926" r:id="rId56"/>
    <p:sldId id="925" r:id="rId57"/>
    <p:sldId id="921" r:id="rId58"/>
    <p:sldId id="934" r:id="rId59"/>
    <p:sldId id="893" r:id="rId60"/>
    <p:sldId id="894" r:id="rId61"/>
    <p:sldId id="828" r:id="rId62"/>
    <p:sldId id="823" r:id="rId63"/>
    <p:sldId id="824" r:id="rId64"/>
    <p:sldId id="825" r:id="rId65"/>
    <p:sldId id="826" r:id="rId66"/>
    <p:sldId id="808" r:id="rId67"/>
    <p:sldId id="922" r:id="rId68"/>
    <p:sldId id="884" r:id="rId69"/>
    <p:sldId id="778" r:id="rId70"/>
    <p:sldId id="724" r:id="rId71"/>
    <p:sldId id="725" r:id="rId72"/>
    <p:sldId id="727" r:id="rId73"/>
    <p:sldId id="730" r:id="rId74"/>
    <p:sldId id="786" r:id="rId75"/>
    <p:sldId id="787" r:id="rId76"/>
    <p:sldId id="788" r:id="rId77"/>
    <p:sldId id="782" r:id="rId78"/>
    <p:sldId id="783" r:id="rId79"/>
    <p:sldId id="890" r:id="rId80"/>
    <p:sldId id="784" r:id="rId81"/>
    <p:sldId id="835" r:id="rId82"/>
    <p:sldId id="889" r:id="rId83"/>
    <p:sldId id="731" r:id="rId84"/>
    <p:sldId id="923" r:id="rId85"/>
    <p:sldId id="924" r:id="rId86"/>
    <p:sldId id="781" r:id="rId87"/>
    <p:sldId id="734" r:id="rId88"/>
    <p:sldId id="928" r:id="rId89"/>
    <p:sldId id="929" r:id="rId90"/>
    <p:sldId id="927" r:id="rId91"/>
    <p:sldId id="887" r:id="rId92"/>
    <p:sldId id="865" r:id="rId93"/>
    <p:sldId id="896" r:id="rId94"/>
    <p:sldId id="630" r:id="rId95"/>
    <p:sldId id="866" r:id="rId96"/>
    <p:sldId id="625" r:id="rId97"/>
    <p:sldId id="626" r:id="rId98"/>
    <p:sldId id="627" r:id="rId99"/>
    <p:sldId id="867" r:id="rId100"/>
    <p:sldId id="868" r:id="rId101"/>
    <p:sldId id="631" r:id="rId102"/>
    <p:sldId id="870" r:id="rId103"/>
    <p:sldId id="871" r:id="rId104"/>
    <p:sldId id="872" r:id="rId105"/>
    <p:sldId id="873" r:id="rId106"/>
    <p:sldId id="874" r:id="rId107"/>
    <p:sldId id="876" r:id="rId108"/>
    <p:sldId id="633" r:id="rId109"/>
    <p:sldId id="632" r:id="rId110"/>
    <p:sldId id="634" r:id="rId111"/>
    <p:sldId id="635" r:id="rId112"/>
    <p:sldId id="636" r:id="rId113"/>
    <p:sldId id="903" r:id="rId114"/>
    <p:sldId id="898" r:id="rId115"/>
    <p:sldId id="899" r:id="rId116"/>
    <p:sldId id="660" r:id="rId117"/>
    <p:sldId id="661" r:id="rId118"/>
    <p:sldId id="888" r:id="rId119"/>
    <p:sldId id="662" r:id="rId120"/>
    <p:sldId id="663" r:id="rId121"/>
    <p:sldId id="673" r:id="rId122"/>
    <p:sldId id="674" r:id="rId123"/>
  </p:sldIdLst>
  <p:sldSz cx="9144000" cy="6858000" type="screen4x3"/>
  <p:notesSz cx="6645275" cy="9777413"/>
  <p:defaultTextStyle>
    <a:defPPr>
      <a:defRPr lang="th-TH"/>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FFFFFF"/>
    <a:srgbClr val="333399"/>
    <a:srgbClr val="FF9900"/>
    <a:srgbClr val="FF6600"/>
    <a:srgbClr val="FF0000"/>
    <a:srgbClr val="0000FF"/>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autoAdjust="0"/>
    <p:restoredTop sz="94696" autoAdjust="0"/>
  </p:normalViewPr>
  <p:slideViewPr>
    <p:cSldViewPr snapToGrid="0">
      <p:cViewPr varScale="1">
        <p:scale>
          <a:sx n="69" d="100"/>
          <a:sy n="69" d="100"/>
        </p:scale>
        <p:origin x="-1104" y="-10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220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6.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09" tIns="45405" rIns="90809" bIns="45405" numCol="1" anchor="t" anchorCtr="0" compatLnSpc="1">
            <a:prstTxWarp prst="textNoShape">
              <a:avLst/>
            </a:prstTxWarp>
          </a:bodyPr>
          <a:lstStyle>
            <a:lvl1pPr defTabSz="908050">
              <a:defRPr>
                <a:latin typeface="CordiaUPC" pitchFamily="34" charset="-34"/>
              </a:defRPr>
            </a:lvl1pPr>
          </a:lstStyle>
          <a:p>
            <a:endParaRPr lang="th-TH"/>
          </a:p>
        </p:txBody>
      </p:sp>
      <p:sp>
        <p:nvSpPr>
          <p:cNvPr id="189443" name="Rectangle 3"/>
          <p:cNvSpPr>
            <a:spLocks noGrp="1" noChangeArrowheads="1"/>
          </p:cNvSpPr>
          <p:nvPr>
            <p:ph type="dt" sz="quarter" idx="1"/>
          </p:nvPr>
        </p:nvSpPr>
        <p:spPr bwMode="auto">
          <a:xfrm>
            <a:off x="376555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09" tIns="45405" rIns="90809" bIns="45405" numCol="1" anchor="t" anchorCtr="0" compatLnSpc="1">
            <a:prstTxWarp prst="textNoShape">
              <a:avLst/>
            </a:prstTxWarp>
          </a:bodyPr>
          <a:lstStyle>
            <a:lvl1pPr algn="r" defTabSz="908050">
              <a:defRPr>
                <a:latin typeface="CordiaUPC" pitchFamily="34" charset="-34"/>
              </a:defRPr>
            </a:lvl1pPr>
          </a:lstStyle>
          <a:p>
            <a:endParaRPr lang="th-TH"/>
          </a:p>
        </p:txBody>
      </p:sp>
      <p:sp>
        <p:nvSpPr>
          <p:cNvPr id="189444" name="Rectangle 4"/>
          <p:cNvSpPr>
            <a:spLocks noGrp="1" noChangeArrowheads="1"/>
          </p:cNvSpPr>
          <p:nvPr>
            <p:ph type="ftr" sz="quarter" idx="2"/>
          </p:nvPr>
        </p:nvSpPr>
        <p:spPr bwMode="auto">
          <a:xfrm>
            <a:off x="0" y="9288463"/>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09" tIns="45405" rIns="90809" bIns="45405" numCol="1" anchor="b" anchorCtr="0" compatLnSpc="1">
            <a:prstTxWarp prst="textNoShape">
              <a:avLst/>
            </a:prstTxWarp>
          </a:bodyPr>
          <a:lstStyle>
            <a:lvl1pPr defTabSz="908050">
              <a:defRPr>
                <a:latin typeface="CordiaUPC" pitchFamily="34" charset="-34"/>
              </a:defRPr>
            </a:lvl1pPr>
          </a:lstStyle>
          <a:p>
            <a:endParaRPr lang="th-TH"/>
          </a:p>
        </p:txBody>
      </p:sp>
      <p:sp>
        <p:nvSpPr>
          <p:cNvPr id="189445" name="Rectangle 5"/>
          <p:cNvSpPr>
            <a:spLocks noGrp="1" noChangeArrowheads="1"/>
          </p:cNvSpPr>
          <p:nvPr>
            <p:ph type="sldNum" sz="quarter" idx="3"/>
          </p:nvPr>
        </p:nvSpPr>
        <p:spPr bwMode="auto">
          <a:xfrm>
            <a:off x="3765550" y="9288463"/>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09" tIns="45405" rIns="90809" bIns="45405" numCol="1" anchor="b" anchorCtr="0" compatLnSpc="1">
            <a:prstTxWarp prst="textNoShape">
              <a:avLst/>
            </a:prstTxWarp>
          </a:bodyPr>
          <a:lstStyle>
            <a:lvl1pPr algn="r" defTabSz="908050">
              <a:defRPr>
                <a:latin typeface="CordiaUPC" pitchFamily="34" charset="-34"/>
              </a:defRPr>
            </a:lvl1pPr>
          </a:lstStyle>
          <a:p>
            <a:fld id="{5DDFD478-1C65-481E-8ADC-155B909E3B0C}" type="slidenum">
              <a:rPr lang="en-US"/>
              <a:pPr/>
              <a:t>‹#›</a:t>
            </a:fld>
            <a:endParaRPr lang="th-TH"/>
          </a:p>
        </p:txBody>
      </p:sp>
    </p:spTree>
    <p:extLst>
      <p:ext uri="{BB962C8B-B14F-4D97-AF65-F5344CB8AC3E}">
        <p14:creationId xmlns:p14="http://schemas.microsoft.com/office/powerpoint/2010/main" val="3048986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335643"/>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CordiaUPC" pitchFamily="34" charset="-34"/>
        <a:ea typeface="+mn-ea"/>
        <a:cs typeface="+mn-cs"/>
      </a:defRPr>
    </a:lvl1pPr>
    <a:lvl2pPr marL="457200" algn="l" defTabSz="762000" rtl="0" eaLnBrk="0" fontAlgn="base" hangingPunct="0">
      <a:spcBef>
        <a:spcPct val="30000"/>
      </a:spcBef>
      <a:spcAft>
        <a:spcPct val="0"/>
      </a:spcAft>
      <a:defRPr sz="1200" kern="1200">
        <a:solidFill>
          <a:schemeClr val="tx1"/>
        </a:solidFill>
        <a:latin typeface="CordiaUPC" pitchFamily="34" charset="-34"/>
        <a:ea typeface="+mn-ea"/>
        <a:cs typeface="+mn-cs"/>
      </a:defRPr>
    </a:lvl2pPr>
    <a:lvl3pPr marL="914400" algn="l" defTabSz="762000" rtl="0" eaLnBrk="0" fontAlgn="base" hangingPunct="0">
      <a:spcBef>
        <a:spcPct val="30000"/>
      </a:spcBef>
      <a:spcAft>
        <a:spcPct val="0"/>
      </a:spcAft>
      <a:defRPr sz="1200" kern="1200">
        <a:solidFill>
          <a:schemeClr val="tx1"/>
        </a:solidFill>
        <a:latin typeface="CordiaUPC" pitchFamily="34" charset="-34"/>
        <a:ea typeface="+mn-ea"/>
        <a:cs typeface="+mn-cs"/>
      </a:defRPr>
    </a:lvl3pPr>
    <a:lvl4pPr marL="1371600" algn="l" defTabSz="762000" rtl="0" eaLnBrk="0" fontAlgn="base" hangingPunct="0">
      <a:spcBef>
        <a:spcPct val="30000"/>
      </a:spcBef>
      <a:spcAft>
        <a:spcPct val="0"/>
      </a:spcAft>
      <a:defRPr sz="1200" kern="1200">
        <a:solidFill>
          <a:schemeClr val="tx1"/>
        </a:solidFill>
        <a:latin typeface="CordiaUPC" pitchFamily="34" charset="-34"/>
        <a:ea typeface="+mn-ea"/>
        <a:cs typeface="+mn-cs"/>
      </a:defRPr>
    </a:lvl4pPr>
    <a:lvl5pPr marL="1828800" algn="l" defTabSz="762000" rtl="0" eaLnBrk="0" fontAlgn="base" hangingPunct="0">
      <a:spcBef>
        <a:spcPct val="30000"/>
      </a:spcBef>
      <a:spcAft>
        <a:spcPct val="0"/>
      </a:spcAft>
      <a:defRPr sz="1200" kern="1200">
        <a:solidFill>
          <a:schemeClr val="tx1"/>
        </a:solidFill>
        <a:latin typeface="CordiaUPC" pitchFamily="34" charset="-34"/>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bwMode="auto">
          <a:xfrm>
            <a:off x="879475" y="733425"/>
            <a:ext cx="4889500" cy="3667125"/>
          </a:xfrm>
          <a:prstGeom prst="rect">
            <a:avLst/>
          </a:prstGeom>
          <a:solidFill>
            <a:srgbClr val="FFFFFF"/>
          </a:solidFill>
          <a:ln>
            <a:solidFill>
              <a:srgbClr val="000000"/>
            </a:solidFill>
            <a:miter lim="800000"/>
            <a:headEnd/>
            <a:tailEnd/>
          </a:ln>
        </p:spPr>
      </p:sp>
      <p:sp>
        <p:nvSpPr>
          <p:cNvPr id="821251" name="Rectangle 3"/>
          <p:cNvSpPr>
            <a:spLocks noGrp="1" noChangeArrowheads="1"/>
          </p:cNvSpPr>
          <p:nvPr>
            <p:ph type="body" idx="1"/>
          </p:nvPr>
        </p:nvSpPr>
        <p:spPr bwMode="auto">
          <a:xfrm>
            <a:off x="885825" y="4646613"/>
            <a:ext cx="4873625" cy="4397375"/>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4834"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4835"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6579"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8626"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8627"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4594"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4595"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4354"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4355"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6402"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6403"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8451" name="Text Box 3"/>
          <p:cNvSpPr txBox="1">
            <a:spLocks noGrp="1" noChangeArrowheads="1"/>
          </p:cNvSpPr>
          <p:nvPr>
            <p:ph type="body" idx="1"/>
          </p:nvPr>
        </p:nvSpPr>
        <p:spPr bwMode="auto">
          <a:xfrm>
            <a:off x="1027113" y="4651375"/>
            <a:ext cx="4591050" cy="361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t>Process is much smaller than the file usually. If it is the process go the file, if not it goes vice-versa.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6642"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6643"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0738"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0739"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8690"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8691"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2786" name="Rectangle 2"/>
          <p:cNvSpPr>
            <a:spLocks noGrp="1" noRot="1" noChangeAspect="1" noChangeArrowheads="1" noTextEdit="1"/>
          </p:cNvSpPr>
          <p:nvPr>
            <p:ph type="sldImg"/>
          </p:nvPr>
        </p:nvSpPr>
        <p:spPr bwMode="auto">
          <a:xfrm>
            <a:off x="1066800" y="938213"/>
            <a:ext cx="4508500" cy="33813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2787" name="Rectangle 3"/>
          <p:cNvSpPr txBox="1">
            <a:spLocks noGrp="1" noChangeArrowheads="1"/>
          </p:cNvSpPr>
          <p:nvPr>
            <p:ph type="body" idx="1"/>
          </p:nvPr>
        </p:nvSpPr>
        <p:spPr bwMode="auto">
          <a:xfrm>
            <a:off x="1027113" y="4651375"/>
            <a:ext cx="4591050" cy="180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3058" name="Group 2"/>
          <p:cNvGrpSpPr>
            <a:grpSpLocks/>
          </p:cNvGrpSpPr>
          <p:nvPr/>
        </p:nvGrpSpPr>
        <p:grpSpPr bwMode="auto">
          <a:xfrm>
            <a:off x="0" y="3902075"/>
            <a:ext cx="3400425" cy="2949575"/>
            <a:chOff x="0" y="2458"/>
            <a:chExt cx="2142" cy="1858"/>
          </a:xfrm>
        </p:grpSpPr>
        <p:sp>
          <p:nvSpPr>
            <p:cNvPr id="813059"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3060"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3061"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3062"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306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306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306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13066"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en-US" noProof="0" smtClean="0"/>
              <a:t>Click to edit Master title style</a:t>
            </a:r>
          </a:p>
        </p:txBody>
      </p:sp>
      <p:sp>
        <p:nvSpPr>
          <p:cNvPr id="813067"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813068" name="Rectangle 12"/>
          <p:cNvSpPr>
            <a:spLocks noGrp="1" noChangeArrowheads="1"/>
          </p:cNvSpPr>
          <p:nvPr>
            <p:ph type="dt" sz="quarter" idx="2"/>
          </p:nvPr>
        </p:nvSpPr>
        <p:spPr/>
        <p:txBody>
          <a:bodyPr/>
          <a:lstStyle>
            <a:lvl1pPr>
              <a:defRPr/>
            </a:lvl1pPr>
          </a:lstStyle>
          <a:p>
            <a:fld id="{733FC014-DCF3-4D12-A0A3-E8FD6F95243A}" type="datetime1">
              <a:rPr lang="en-US" smtClean="0"/>
              <a:t>3/6/2012</a:t>
            </a:fld>
            <a:endParaRPr lang="en-US"/>
          </a:p>
        </p:txBody>
      </p:sp>
      <p:sp>
        <p:nvSpPr>
          <p:cNvPr id="813069" name="Rectangle 13"/>
          <p:cNvSpPr>
            <a:spLocks noGrp="1" noChangeArrowheads="1"/>
          </p:cNvSpPr>
          <p:nvPr>
            <p:ph type="ftr" sz="quarter" idx="3"/>
          </p:nvPr>
        </p:nvSpPr>
        <p:spPr/>
        <p:txBody>
          <a:bodyPr/>
          <a:lstStyle>
            <a:lvl1pPr>
              <a:defRPr/>
            </a:lvl1pPr>
          </a:lstStyle>
          <a:p>
            <a:r>
              <a:rPr lang="en-US" smtClean="0"/>
              <a:t>Mateti, Clusters</a:t>
            </a:r>
            <a:endParaRPr lang="en-US"/>
          </a:p>
        </p:txBody>
      </p:sp>
      <p:sp>
        <p:nvSpPr>
          <p:cNvPr id="813070" name="Rectangle 14"/>
          <p:cNvSpPr>
            <a:spLocks noGrp="1" noChangeArrowheads="1"/>
          </p:cNvSpPr>
          <p:nvPr>
            <p:ph type="sldNum" sz="quarter" idx="4"/>
          </p:nvPr>
        </p:nvSpPr>
        <p:spPr/>
        <p:txBody>
          <a:bodyPr/>
          <a:lstStyle>
            <a:lvl1pPr>
              <a:defRPr/>
            </a:lvl1pPr>
          </a:lstStyle>
          <a:p>
            <a:fld id="{18C0B7F3-C3DF-433D-A3E7-2E9732F383E3}"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8BF45CA-38FC-4E09-B137-FB40126D8EE5}" type="datetime1">
              <a:rPr lang="en-US" smtClean="0"/>
              <a:t>3/6/2012</a:t>
            </a:fld>
            <a:endParaRPr lang="en-US"/>
          </a:p>
        </p:txBody>
      </p:sp>
      <p:sp>
        <p:nvSpPr>
          <p:cNvPr id="5" name="Footer Placeholder 4"/>
          <p:cNvSpPr>
            <a:spLocks noGrp="1"/>
          </p:cNvSpPr>
          <p:nvPr>
            <p:ph type="ftr" sz="quarter" idx="11"/>
          </p:nvPr>
        </p:nvSpPr>
        <p:spPr/>
        <p:txBody>
          <a:bodyPr/>
          <a:lstStyle>
            <a:lvl1pPr>
              <a:defRPr/>
            </a:lvl1pPr>
          </a:lstStyle>
          <a:p>
            <a:r>
              <a:rPr lang="en-US" smtClean="0"/>
              <a:t>Mateti, Clusters</a:t>
            </a:r>
            <a:endParaRPr lang="en-US"/>
          </a:p>
        </p:txBody>
      </p:sp>
      <p:sp>
        <p:nvSpPr>
          <p:cNvPr id="6" name="Slide Number Placeholder 5"/>
          <p:cNvSpPr>
            <a:spLocks noGrp="1"/>
          </p:cNvSpPr>
          <p:nvPr>
            <p:ph type="sldNum" sz="quarter" idx="12"/>
          </p:nvPr>
        </p:nvSpPr>
        <p:spPr/>
        <p:txBody>
          <a:bodyPr/>
          <a:lstStyle>
            <a:lvl1pPr>
              <a:defRPr/>
            </a:lvl1pPr>
          </a:lstStyle>
          <a:p>
            <a:fld id="{523F1B45-C7C0-4206-B6EB-1CDE2B4061E1}" type="slidenum">
              <a:rPr lang="en-US"/>
              <a:pPr/>
              <a:t>‹#›</a:t>
            </a:fld>
            <a:endParaRPr lang="en-US"/>
          </a:p>
        </p:txBody>
      </p:sp>
    </p:spTree>
    <p:extLst>
      <p:ext uri="{BB962C8B-B14F-4D97-AF65-F5344CB8AC3E}">
        <p14:creationId xmlns:p14="http://schemas.microsoft.com/office/powerpoint/2010/main" val="91676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9109FE6-1B7B-489E-A34E-B328BE920022}" type="datetime1">
              <a:rPr lang="en-US" smtClean="0"/>
              <a:t>3/6/2012</a:t>
            </a:fld>
            <a:endParaRPr lang="en-US"/>
          </a:p>
        </p:txBody>
      </p:sp>
      <p:sp>
        <p:nvSpPr>
          <p:cNvPr id="5" name="Footer Placeholder 4"/>
          <p:cNvSpPr>
            <a:spLocks noGrp="1"/>
          </p:cNvSpPr>
          <p:nvPr>
            <p:ph type="ftr" sz="quarter" idx="11"/>
          </p:nvPr>
        </p:nvSpPr>
        <p:spPr/>
        <p:txBody>
          <a:bodyPr/>
          <a:lstStyle>
            <a:lvl1pPr>
              <a:defRPr/>
            </a:lvl1pPr>
          </a:lstStyle>
          <a:p>
            <a:r>
              <a:rPr lang="en-US" smtClean="0"/>
              <a:t>Mateti, Clusters</a:t>
            </a:r>
            <a:endParaRPr lang="en-US"/>
          </a:p>
        </p:txBody>
      </p:sp>
      <p:sp>
        <p:nvSpPr>
          <p:cNvPr id="6" name="Slide Number Placeholder 5"/>
          <p:cNvSpPr>
            <a:spLocks noGrp="1"/>
          </p:cNvSpPr>
          <p:nvPr>
            <p:ph type="sldNum" sz="quarter" idx="12"/>
          </p:nvPr>
        </p:nvSpPr>
        <p:spPr/>
        <p:txBody>
          <a:bodyPr/>
          <a:lstStyle>
            <a:lvl1pPr>
              <a:defRPr/>
            </a:lvl1pPr>
          </a:lstStyle>
          <a:p>
            <a:fld id="{F5EC7365-E7AF-4F8E-B613-F0AAFCECAACE}" type="slidenum">
              <a:rPr lang="en-US"/>
              <a:pPr/>
              <a:t>‹#›</a:t>
            </a:fld>
            <a:endParaRPr lang="en-US"/>
          </a:p>
        </p:txBody>
      </p:sp>
    </p:spTree>
    <p:extLst>
      <p:ext uri="{BB962C8B-B14F-4D97-AF65-F5344CB8AC3E}">
        <p14:creationId xmlns:p14="http://schemas.microsoft.com/office/powerpoint/2010/main" val="3703351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1BEEABFA-FAE2-4A46-AF44-4170C5AA0788}" type="datetime1">
              <a:rPr lang="en-US" smtClean="0"/>
              <a:t>3/6/2012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smtClean="0"/>
              <a:t>Mateti, Clusters</a:t>
            </a: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B28AEFD5-433B-426C-8099-49B886C7108F}" type="slidenum">
              <a:rPr lang="en-US"/>
              <a:pPr/>
              <a:t>‹#›</a:t>
            </a:fld>
            <a:endParaRPr lang="en-US"/>
          </a:p>
        </p:txBody>
      </p:sp>
    </p:spTree>
    <p:extLst>
      <p:ext uri="{BB962C8B-B14F-4D97-AF65-F5344CB8AC3E}">
        <p14:creationId xmlns:p14="http://schemas.microsoft.com/office/powerpoint/2010/main" val="894433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fld id="{FADF5FD8-7319-4FAF-893E-9FF08D6A26F7}" type="datetime1">
              <a:rPr lang="en-US" smtClean="0"/>
              <a:t>3/6/2012</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US" smtClean="0"/>
              <a:t>Mateti, Clusters</a:t>
            </a:r>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B7CEDE8D-944F-4CA5-86DE-069DCBF030A3}" type="slidenum">
              <a:rPr lang="en-US"/>
              <a:pPr/>
              <a:t>‹#›</a:t>
            </a:fld>
            <a:endParaRPr lang="en-US"/>
          </a:p>
        </p:txBody>
      </p:sp>
    </p:spTree>
    <p:extLst>
      <p:ext uri="{BB962C8B-B14F-4D97-AF65-F5344CB8AC3E}">
        <p14:creationId xmlns:p14="http://schemas.microsoft.com/office/powerpoint/2010/main" val="2845844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fld id="{9A07A7F9-6EF0-459A-85D5-99988A85EB3F}" type="datetime1">
              <a:rPr lang="en-US" smtClean="0"/>
              <a:t>3/6/2012</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smtClean="0"/>
              <a:t>Mateti, Clusters</a:t>
            </a: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21D77276-1829-4AA8-9807-42FCFF6CB613}" type="slidenum">
              <a:rPr lang="en-US"/>
              <a:pPr/>
              <a:t>‹#›</a:t>
            </a:fld>
            <a:endParaRPr lang="en-US"/>
          </a:p>
        </p:txBody>
      </p:sp>
    </p:spTree>
    <p:extLst>
      <p:ext uri="{BB962C8B-B14F-4D97-AF65-F5344CB8AC3E}">
        <p14:creationId xmlns:p14="http://schemas.microsoft.com/office/powerpoint/2010/main" val="204407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FA4857B-1CEA-44B9-ACAE-B90A86520162}" type="datetime1">
              <a:rPr lang="en-US" smtClean="0"/>
              <a:t>3/6/2012</a:t>
            </a:fld>
            <a:endParaRPr lang="en-US"/>
          </a:p>
        </p:txBody>
      </p:sp>
      <p:sp>
        <p:nvSpPr>
          <p:cNvPr id="5" name="Footer Placeholder 4"/>
          <p:cNvSpPr>
            <a:spLocks noGrp="1"/>
          </p:cNvSpPr>
          <p:nvPr>
            <p:ph type="ftr" sz="quarter" idx="11"/>
          </p:nvPr>
        </p:nvSpPr>
        <p:spPr/>
        <p:txBody>
          <a:bodyPr/>
          <a:lstStyle>
            <a:lvl1pPr>
              <a:defRPr/>
            </a:lvl1pPr>
          </a:lstStyle>
          <a:p>
            <a:r>
              <a:rPr lang="en-US" smtClean="0"/>
              <a:t>Mateti, Clusters</a:t>
            </a:r>
            <a:endParaRPr lang="en-US"/>
          </a:p>
        </p:txBody>
      </p:sp>
      <p:sp>
        <p:nvSpPr>
          <p:cNvPr id="6" name="Slide Number Placeholder 5"/>
          <p:cNvSpPr>
            <a:spLocks noGrp="1"/>
          </p:cNvSpPr>
          <p:nvPr>
            <p:ph type="sldNum" sz="quarter" idx="12"/>
          </p:nvPr>
        </p:nvSpPr>
        <p:spPr/>
        <p:txBody>
          <a:bodyPr/>
          <a:lstStyle>
            <a:lvl1pPr>
              <a:defRPr/>
            </a:lvl1pPr>
          </a:lstStyle>
          <a:p>
            <a:fld id="{1A10605B-A736-40B7-B709-1E57EC424C35}" type="slidenum">
              <a:rPr lang="en-US"/>
              <a:pPr/>
              <a:t>‹#›</a:t>
            </a:fld>
            <a:endParaRPr lang="en-US"/>
          </a:p>
        </p:txBody>
      </p:sp>
    </p:spTree>
    <p:extLst>
      <p:ext uri="{BB962C8B-B14F-4D97-AF65-F5344CB8AC3E}">
        <p14:creationId xmlns:p14="http://schemas.microsoft.com/office/powerpoint/2010/main" val="3255811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D35BB5E-5A91-474B-86DC-BAC5F6357765}" type="datetime1">
              <a:rPr lang="en-US" smtClean="0"/>
              <a:t>3/6/2012</a:t>
            </a:fld>
            <a:endParaRPr lang="en-US"/>
          </a:p>
        </p:txBody>
      </p:sp>
      <p:sp>
        <p:nvSpPr>
          <p:cNvPr id="5" name="Footer Placeholder 4"/>
          <p:cNvSpPr>
            <a:spLocks noGrp="1"/>
          </p:cNvSpPr>
          <p:nvPr>
            <p:ph type="ftr" sz="quarter" idx="11"/>
          </p:nvPr>
        </p:nvSpPr>
        <p:spPr/>
        <p:txBody>
          <a:bodyPr/>
          <a:lstStyle>
            <a:lvl1pPr>
              <a:defRPr/>
            </a:lvl1pPr>
          </a:lstStyle>
          <a:p>
            <a:r>
              <a:rPr lang="en-US" smtClean="0"/>
              <a:t>Mateti, Clusters</a:t>
            </a:r>
            <a:endParaRPr lang="en-US"/>
          </a:p>
        </p:txBody>
      </p:sp>
      <p:sp>
        <p:nvSpPr>
          <p:cNvPr id="6" name="Slide Number Placeholder 5"/>
          <p:cNvSpPr>
            <a:spLocks noGrp="1"/>
          </p:cNvSpPr>
          <p:nvPr>
            <p:ph type="sldNum" sz="quarter" idx="12"/>
          </p:nvPr>
        </p:nvSpPr>
        <p:spPr/>
        <p:txBody>
          <a:bodyPr/>
          <a:lstStyle>
            <a:lvl1pPr>
              <a:defRPr/>
            </a:lvl1pPr>
          </a:lstStyle>
          <a:p>
            <a:fld id="{855F757C-99BC-4715-94AC-969F8E2A5F49}" type="slidenum">
              <a:rPr lang="en-US"/>
              <a:pPr/>
              <a:t>‹#›</a:t>
            </a:fld>
            <a:endParaRPr lang="en-US"/>
          </a:p>
        </p:txBody>
      </p:sp>
    </p:spTree>
    <p:extLst>
      <p:ext uri="{BB962C8B-B14F-4D97-AF65-F5344CB8AC3E}">
        <p14:creationId xmlns:p14="http://schemas.microsoft.com/office/powerpoint/2010/main" val="293714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5531C15-ED7F-430D-A2C9-B353CDF3B240}" type="datetime1">
              <a:rPr lang="en-US" smtClean="0"/>
              <a:t>3/6/2012</a:t>
            </a:fld>
            <a:endParaRPr lang="en-US"/>
          </a:p>
        </p:txBody>
      </p:sp>
      <p:sp>
        <p:nvSpPr>
          <p:cNvPr id="6" name="Footer Placeholder 5"/>
          <p:cNvSpPr>
            <a:spLocks noGrp="1"/>
          </p:cNvSpPr>
          <p:nvPr>
            <p:ph type="ftr" sz="quarter" idx="11"/>
          </p:nvPr>
        </p:nvSpPr>
        <p:spPr/>
        <p:txBody>
          <a:bodyPr/>
          <a:lstStyle>
            <a:lvl1pPr>
              <a:defRPr/>
            </a:lvl1pPr>
          </a:lstStyle>
          <a:p>
            <a:r>
              <a:rPr lang="en-US" smtClean="0"/>
              <a:t>Mateti, Clusters</a:t>
            </a:r>
            <a:endParaRPr lang="en-US"/>
          </a:p>
        </p:txBody>
      </p:sp>
      <p:sp>
        <p:nvSpPr>
          <p:cNvPr id="7" name="Slide Number Placeholder 6"/>
          <p:cNvSpPr>
            <a:spLocks noGrp="1"/>
          </p:cNvSpPr>
          <p:nvPr>
            <p:ph type="sldNum" sz="quarter" idx="12"/>
          </p:nvPr>
        </p:nvSpPr>
        <p:spPr/>
        <p:txBody>
          <a:bodyPr/>
          <a:lstStyle>
            <a:lvl1pPr>
              <a:defRPr/>
            </a:lvl1pPr>
          </a:lstStyle>
          <a:p>
            <a:fld id="{17A76279-4517-4713-A789-28CDEEC13C27}" type="slidenum">
              <a:rPr lang="en-US"/>
              <a:pPr/>
              <a:t>‹#›</a:t>
            </a:fld>
            <a:endParaRPr lang="en-US"/>
          </a:p>
        </p:txBody>
      </p:sp>
    </p:spTree>
    <p:extLst>
      <p:ext uri="{BB962C8B-B14F-4D97-AF65-F5344CB8AC3E}">
        <p14:creationId xmlns:p14="http://schemas.microsoft.com/office/powerpoint/2010/main" val="238094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09AE29F4-45C8-48B0-88E7-19C5928A5F24}" type="datetime1">
              <a:rPr lang="en-US" smtClean="0"/>
              <a:t>3/6/2012</a:t>
            </a:fld>
            <a:endParaRPr lang="en-US"/>
          </a:p>
        </p:txBody>
      </p:sp>
      <p:sp>
        <p:nvSpPr>
          <p:cNvPr id="8" name="Footer Placeholder 7"/>
          <p:cNvSpPr>
            <a:spLocks noGrp="1"/>
          </p:cNvSpPr>
          <p:nvPr>
            <p:ph type="ftr" sz="quarter" idx="11"/>
          </p:nvPr>
        </p:nvSpPr>
        <p:spPr/>
        <p:txBody>
          <a:bodyPr/>
          <a:lstStyle>
            <a:lvl1pPr>
              <a:defRPr/>
            </a:lvl1pPr>
          </a:lstStyle>
          <a:p>
            <a:r>
              <a:rPr lang="en-US" smtClean="0"/>
              <a:t>Mateti, Clusters</a:t>
            </a:r>
            <a:endParaRPr lang="en-US"/>
          </a:p>
        </p:txBody>
      </p:sp>
      <p:sp>
        <p:nvSpPr>
          <p:cNvPr id="9" name="Slide Number Placeholder 8"/>
          <p:cNvSpPr>
            <a:spLocks noGrp="1"/>
          </p:cNvSpPr>
          <p:nvPr>
            <p:ph type="sldNum" sz="quarter" idx="12"/>
          </p:nvPr>
        </p:nvSpPr>
        <p:spPr/>
        <p:txBody>
          <a:bodyPr/>
          <a:lstStyle>
            <a:lvl1pPr>
              <a:defRPr/>
            </a:lvl1pPr>
          </a:lstStyle>
          <a:p>
            <a:fld id="{8298C696-2569-4848-93FB-78CB90DE7D48}" type="slidenum">
              <a:rPr lang="en-US"/>
              <a:pPr/>
              <a:t>‹#›</a:t>
            </a:fld>
            <a:endParaRPr lang="en-US"/>
          </a:p>
        </p:txBody>
      </p:sp>
    </p:spTree>
    <p:extLst>
      <p:ext uri="{BB962C8B-B14F-4D97-AF65-F5344CB8AC3E}">
        <p14:creationId xmlns:p14="http://schemas.microsoft.com/office/powerpoint/2010/main" val="20071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76087F8-4E4A-41C6-AF73-9E1F5814BCA4}" type="datetime1">
              <a:rPr lang="en-US" smtClean="0"/>
              <a:t>3/6/2012</a:t>
            </a:fld>
            <a:endParaRPr lang="en-US"/>
          </a:p>
        </p:txBody>
      </p:sp>
      <p:sp>
        <p:nvSpPr>
          <p:cNvPr id="4" name="Footer Placeholder 3"/>
          <p:cNvSpPr>
            <a:spLocks noGrp="1"/>
          </p:cNvSpPr>
          <p:nvPr>
            <p:ph type="ftr" sz="quarter" idx="11"/>
          </p:nvPr>
        </p:nvSpPr>
        <p:spPr/>
        <p:txBody>
          <a:bodyPr/>
          <a:lstStyle>
            <a:lvl1pPr>
              <a:defRPr/>
            </a:lvl1pPr>
          </a:lstStyle>
          <a:p>
            <a:r>
              <a:rPr lang="en-US" smtClean="0"/>
              <a:t>Mateti, Clusters</a:t>
            </a:r>
            <a:endParaRPr lang="en-US"/>
          </a:p>
        </p:txBody>
      </p:sp>
      <p:sp>
        <p:nvSpPr>
          <p:cNvPr id="5" name="Slide Number Placeholder 4"/>
          <p:cNvSpPr>
            <a:spLocks noGrp="1"/>
          </p:cNvSpPr>
          <p:nvPr>
            <p:ph type="sldNum" sz="quarter" idx="12"/>
          </p:nvPr>
        </p:nvSpPr>
        <p:spPr/>
        <p:txBody>
          <a:bodyPr/>
          <a:lstStyle>
            <a:lvl1pPr>
              <a:defRPr/>
            </a:lvl1pPr>
          </a:lstStyle>
          <a:p>
            <a:fld id="{1375DBEE-94EF-4900-B3DF-E00536E73E90}" type="slidenum">
              <a:rPr lang="en-US"/>
              <a:pPr/>
              <a:t>‹#›</a:t>
            </a:fld>
            <a:endParaRPr lang="en-US"/>
          </a:p>
        </p:txBody>
      </p:sp>
    </p:spTree>
    <p:extLst>
      <p:ext uri="{BB962C8B-B14F-4D97-AF65-F5344CB8AC3E}">
        <p14:creationId xmlns:p14="http://schemas.microsoft.com/office/powerpoint/2010/main" val="149615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8FCD55E-4BA2-404B-BB75-007860F2C94C}" type="datetime1">
              <a:rPr lang="en-US" smtClean="0"/>
              <a:t>3/6/2012</a:t>
            </a:fld>
            <a:endParaRPr lang="en-US"/>
          </a:p>
        </p:txBody>
      </p:sp>
      <p:sp>
        <p:nvSpPr>
          <p:cNvPr id="3" name="Footer Placeholder 2"/>
          <p:cNvSpPr>
            <a:spLocks noGrp="1"/>
          </p:cNvSpPr>
          <p:nvPr>
            <p:ph type="ftr" sz="quarter" idx="11"/>
          </p:nvPr>
        </p:nvSpPr>
        <p:spPr/>
        <p:txBody>
          <a:bodyPr/>
          <a:lstStyle>
            <a:lvl1pPr>
              <a:defRPr/>
            </a:lvl1pPr>
          </a:lstStyle>
          <a:p>
            <a:r>
              <a:rPr lang="en-US" smtClean="0"/>
              <a:t>Mateti, Clusters</a:t>
            </a:r>
            <a:endParaRPr lang="en-US"/>
          </a:p>
        </p:txBody>
      </p:sp>
      <p:sp>
        <p:nvSpPr>
          <p:cNvPr id="4" name="Slide Number Placeholder 3"/>
          <p:cNvSpPr>
            <a:spLocks noGrp="1"/>
          </p:cNvSpPr>
          <p:nvPr>
            <p:ph type="sldNum" sz="quarter" idx="12"/>
          </p:nvPr>
        </p:nvSpPr>
        <p:spPr/>
        <p:txBody>
          <a:bodyPr/>
          <a:lstStyle>
            <a:lvl1pPr>
              <a:defRPr/>
            </a:lvl1pPr>
          </a:lstStyle>
          <a:p>
            <a:fld id="{00FBDB62-A27F-4F5C-A82D-53801A76FFDB}" type="slidenum">
              <a:rPr lang="en-US"/>
              <a:pPr/>
              <a:t>‹#›</a:t>
            </a:fld>
            <a:endParaRPr lang="en-US"/>
          </a:p>
        </p:txBody>
      </p:sp>
    </p:spTree>
    <p:extLst>
      <p:ext uri="{BB962C8B-B14F-4D97-AF65-F5344CB8AC3E}">
        <p14:creationId xmlns:p14="http://schemas.microsoft.com/office/powerpoint/2010/main" val="95768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74B5A15-2A99-439D-8108-F9FBDEEEB8D3}" type="datetime1">
              <a:rPr lang="en-US" smtClean="0"/>
              <a:t>3/6/2012</a:t>
            </a:fld>
            <a:endParaRPr lang="en-US"/>
          </a:p>
        </p:txBody>
      </p:sp>
      <p:sp>
        <p:nvSpPr>
          <p:cNvPr id="6" name="Footer Placeholder 5"/>
          <p:cNvSpPr>
            <a:spLocks noGrp="1"/>
          </p:cNvSpPr>
          <p:nvPr>
            <p:ph type="ftr" sz="quarter" idx="11"/>
          </p:nvPr>
        </p:nvSpPr>
        <p:spPr/>
        <p:txBody>
          <a:bodyPr/>
          <a:lstStyle>
            <a:lvl1pPr>
              <a:defRPr/>
            </a:lvl1pPr>
          </a:lstStyle>
          <a:p>
            <a:r>
              <a:rPr lang="en-US" smtClean="0"/>
              <a:t>Mateti, Clusters</a:t>
            </a:r>
            <a:endParaRPr lang="en-US"/>
          </a:p>
        </p:txBody>
      </p:sp>
      <p:sp>
        <p:nvSpPr>
          <p:cNvPr id="7" name="Slide Number Placeholder 6"/>
          <p:cNvSpPr>
            <a:spLocks noGrp="1"/>
          </p:cNvSpPr>
          <p:nvPr>
            <p:ph type="sldNum" sz="quarter" idx="12"/>
          </p:nvPr>
        </p:nvSpPr>
        <p:spPr/>
        <p:txBody>
          <a:bodyPr/>
          <a:lstStyle>
            <a:lvl1pPr>
              <a:defRPr/>
            </a:lvl1pPr>
          </a:lstStyle>
          <a:p>
            <a:fld id="{D43B43AC-537D-447A-84A5-D73FEA92F4C2}" type="slidenum">
              <a:rPr lang="en-US"/>
              <a:pPr/>
              <a:t>‹#›</a:t>
            </a:fld>
            <a:endParaRPr lang="en-US"/>
          </a:p>
        </p:txBody>
      </p:sp>
    </p:spTree>
    <p:extLst>
      <p:ext uri="{BB962C8B-B14F-4D97-AF65-F5344CB8AC3E}">
        <p14:creationId xmlns:p14="http://schemas.microsoft.com/office/powerpoint/2010/main" val="198794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7A785D6-F530-44C2-BA70-1173B483E959}" type="datetime1">
              <a:rPr lang="en-US" smtClean="0"/>
              <a:t>3/6/2012</a:t>
            </a:fld>
            <a:endParaRPr lang="en-US"/>
          </a:p>
        </p:txBody>
      </p:sp>
      <p:sp>
        <p:nvSpPr>
          <p:cNvPr id="6" name="Footer Placeholder 5"/>
          <p:cNvSpPr>
            <a:spLocks noGrp="1"/>
          </p:cNvSpPr>
          <p:nvPr>
            <p:ph type="ftr" sz="quarter" idx="11"/>
          </p:nvPr>
        </p:nvSpPr>
        <p:spPr/>
        <p:txBody>
          <a:bodyPr/>
          <a:lstStyle>
            <a:lvl1pPr>
              <a:defRPr/>
            </a:lvl1pPr>
          </a:lstStyle>
          <a:p>
            <a:r>
              <a:rPr lang="en-US" smtClean="0"/>
              <a:t>Mateti, Clusters</a:t>
            </a:r>
            <a:endParaRPr lang="en-US"/>
          </a:p>
        </p:txBody>
      </p:sp>
      <p:sp>
        <p:nvSpPr>
          <p:cNvPr id="7" name="Slide Number Placeholder 6"/>
          <p:cNvSpPr>
            <a:spLocks noGrp="1"/>
          </p:cNvSpPr>
          <p:nvPr>
            <p:ph type="sldNum" sz="quarter" idx="12"/>
          </p:nvPr>
        </p:nvSpPr>
        <p:spPr/>
        <p:txBody>
          <a:bodyPr/>
          <a:lstStyle>
            <a:lvl1pPr>
              <a:defRPr/>
            </a:lvl1pPr>
          </a:lstStyle>
          <a:p>
            <a:fld id="{4B78E312-B580-4B89-A9E6-E0082CE5FECB}" type="slidenum">
              <a:rPr lang="en-US"/>
              <a:pPr/>
              <a:t>‹#›</a:t>
            </a:fld>
            <a:endParaRPr lang="en-US"/>
          </a:p>
        </p:txBody>
      </p:sp>
    </p:spTree>
    <p:extLst>
      <p:ext uri="{BB962C8B-B14F-4D97-AF65-F5344CB8AC3E}">
        <p14:creationId xmlns:p14="http://schemas.microsoft.com/office/powerpoint/2010/main" val="42924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2034" name="Group 2"/>
          <p:cNvGrpSpPr>
            <a:grpSpLocks/>
          </p:cNvGrpSpPr>
          <p:nvPr/>
        </p:nvGrpSpPr>
        <p:grpSpPr bwMode="auto">
          <a:xfrm>
            <a:off x="0" y="3902075"/>
            <a:ext cx="3400425" cy="2949575"/>
            <a:chOff x="0" y="2458"/>
            <a:chExt cx="2142" cy="1858"/>
          </a:xfrm>
        </p:grpSpPr>
        <p:sp>
          <p:nvSpPr>
            <p:cNvPr id="812035"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2036"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2037"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2038"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203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204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204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12042"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812043"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2044"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fld id="{544AC1F0-869B-4F12-B704-926125643C4E}" type="datetime1">
              <a:rPr lang="en-US" smtClean="0"/>
              <a:t>3/6/2012</a:t>
            </a:fld>
            <a:endParaRPr lang="en-US"/>
          </a:p>
        </p:txBody>
      </p:sp>
      <p:sp>
        <p:nvSpPr>
          <p:cNvPr id="812045" name="Rectangle 1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r>
              <a:rPr lang="en-US" smtClean="0"/>
              <a:t>Mateti, Clusters</a:t>
            </a:r>
            <a:endParaRPr lang="en-US"/>
          </a:p>
        </p:txBody>
      </p:sp>
      <p:sp>
        <p:nvSpPr>
          <p:cNvPr id="812046"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44659830-E332-472D-A65A-FBBCCF3B7D05}"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timing>
    <p:tnLst>
      <p:par>
        <p:cTn id="1" dur="indefinite" restart="never" nodeType="tmRoot"/>
      </p:par>
    </p:tnLst>
  </p:timing>
  <p:hf hdr="0" dt="0"/>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www.lustre.org/"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www.parl.clemson.edu/pvfs/"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www.ibm.com/servers/eserver/clusters/software/gpfs.html"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www.clumpos.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hyperlink" Target="http://www.qlusters.com/"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enetic-programming.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top500.org/stats/list/30/osfa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www.mmm.ucar.edu/mm5/mm5-home.html" TargetMode="External"/><Relationship Id="rId3" Type="http://schemas.openxmlformats.org/officeDocument/2006/relationships/hyperlink" Target="http://atc.ugr.es/javier-bin/mpitb_eng" TargetMode="External"/><Relationship Id="rId7" Type="http://schemas.openxmlformats.org/officeDocument/2006/relationships/hyperlink" Target="http://www.msg.ameslab.gov/GAMESS/GAMESS.html" TargetMode="External"/><Relationship Id="rId2" Type="http://schemas.openxmlformats.org/officeDocument/2006/relationships/hyperlink" Target="http://sprng.cs.fsu.edu/" TargetMode="External"/><Relationship Id="rId1" Type="http://schemas.openxmlformats.org/officeDocument/2006/relationships/slideLayout" Target="../slideLayouts/slideLayout2.xml"/><Relationship Id="rId6" Type="http://schemas.openxmlformats.org/officeDocument/2006/relationships/hyperlink" Target="http://www.gromacs.org/" TargetMode="External"/><Relationship Id="rId5" Type="http://schemas.openxmlformats.org/officeDocument/2006/relationships/hyperlink" Target="http://www.ks.uiuc.edu/Research/namd/" TargetMode="External"/><Relationship Id="rId4" Type="http://schemas.openxmlformats.org/officeDocument/2006/relationships/hyperlink" Target="http://www.q-chem.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llnl.gov/sisal/" TargetMode="External"/><Relationship Id="rId2" Type="http://schemas.openxmlformats.org/officeDocument/2006/relationships/hyperlink" Target="http://www.erlang.org/" TargetMode="External"/><Relationship Id="rId1" Type="http://schemas.openxmlformats.org/officeDocument/2006/relationships/slideLayout" Target="../slideLayouts/slideLayout2.xml"/><Relationship Id="rId4" Type="http://schemas.openxmlformats.org/officeDocument/2006/relationships/hyperlink" Target="http://www.mathematik.uni-marburg.de/~eden"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www.csm.ornl.gov/pvm/"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www.mpi-forum.org/docs/" TargetMode="External"/><Relationship Id="rId2" Type="http://schemas.openxmlformats.org/officeDocument/2006/relationships/hyperlink" Target="http://www-unix.mcs.anl.gov/mpi/" TargetMode="External"/><Relationship Id="rId1" Type="http://schemas.openxmlformats.org/officeDocument/2006/relationships/slideLayout" Target="../slideLayouts/slideLayout2.xml"/><Relationship Id="rId6" Type="http://schemas.openxmlformats.org/officeDocument/2006/relationships/hyperlink" Target="http://www.open-mpi.org/" TargetMode="External"/><Relationship Id="rId5" Type="http://schemas.openxmlformats.org/officeDocument/2006/relationships/hyperlink" Target="http://www.lam-mpi.org/" TargetMode="External"/><Relationship Id="rId4" Type="http://schemas.openxmlformats.org/officeDocument/2006/relationships/hyperlink" Target="http://www.mcs.anl.gov/mpi/mpich/"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kerrighed.org/" TargetMode="External"/><Relationship Id="rId2" Type="http://schemas.openxmlformats.org/officeDocument/2006/relationships/hyperlink" Target="http://openmosix.sourceforge.net/" TargetMode="External"/><Relationship Id="rId1" Type="http://schemas.openxmlformats.org/officeDocument/2006/relationships/slideLayout" Target="../slideLayouts/slideLayout2.xml"/><Relationship Id="rId5" Type="http://schemas.openxmlformats.org/officeDocument/2006/relationships/hyperlink" Target="http://boinc.berkeley.edu/" TargetMode="External"/><Relationship Id="rId4" Type="http://schemas.openxmlformats.org/officeDocument/2006/relationships/hyperlink" Target="http://www.gluster.org/" TargetMode="External"/></Relationships>
</file>

<file path=ppt/slides/_rels/slide91.xml.rels><?xml version="1.0" encoding="UTF-8" standalone="yes"?>
<Relationships xmlns="http://schemas.openxmlformats.org/package/2006/relationships"><Relationship Id="rId2" Type="http://schemas.openxmlformats.org/officeDocument/2006/relationships/hyperlink" Target="http://dirk.eddelbuettel.com/quantian.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0" name="Rectangle 4"/>
          <p:cNvSpPr>
            <a:spLocks noGrp="1" noChangeArrowheads="1"/>
          </p:cNvSpPr>
          <p:nvPr>
            <p:ph type="ctrTitle"/>
          </p:nvPr>
        </p:nvSpPr>
        <p:spPr/>
        <p:txBody>
          <a:bodyPr/>
          <a:lstStyle/>
          <a:p>
            <a:r>
              <a:rPr lang="th-TH" dirty="0">
                <a:cs typeface="Angsana New" pitchFamily="18" charset="-34"/>
              </a:rPr>
              <a:t>Cluster </a:t>
            </a:r>
            <a:r>
              <a:rPr lang="th-TH" dirty="0" smtClean="0">
                <a:cs typeface="Angsana New" pitchFamily="18" charset="-34"/>
              </a:rPr>
              <a:t>Computing</a:t>
            </a:r>
            <a:endParaRPr lang="en-US" dirty="0"/>
          </a:p>
        </p:txBody>
      </p:sp>
      <p:sp>
        <p:nvSpPr>
          <p:cNvPr id="439301" name="Rectangle 5"/>
          <p:cNvSpPr>
            <a:spLocks noGrp="1" noChangeArrowheads="1"/>
          </p:cNvSpPr>
          <p:nvPr>
            <p:ph type="subTitle" idx="1"/>
          </p:nvPr>
        </p:nvSpPr>
        <p:spPr/>
        <p:txBody>
          <a:bodyPr/>
          <a:lstStyle/>
          <a:p>
            <a:r>
              <a:rPr lang="en-US"/>
              <a:t>Prabhaker Mateti</a:t>
            </a:r>
          </a:p>
          <a:p>
            <a:r>
              <a:rPr lang="en-US"/>
              <a:t>Wright State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0CB0213C-124A-4306-A82F-79B4EA0E3D35}" type="slidenum">
              <a:rPr lang="en-US"/>
              <a:pPr/>
              <a:t>10</a:t>
            </a:fld>
            <a:endParaRPr lang="en-US"/>
          </a:p>
        </p:txBody>
      </p:sp>
      <p:sp>
        <p:nvSpPr>
          <p:cNvPr id="635906" name="Rectangle 2"/>
          <p:cNvSpPr>
            <a:spLocks noGrp="1" noChangeArrowheads="1"/>
          </p:cNvSpPr>
          <p:nvPr>
            <p:ph type="title"/>
          </p:nvPr>
        </p:nvSpPr>
        <p:spPr/>
        <p:txBody>
          <a:bodyPr/>
          <a:lstStyle/>
          <a:p>
            <a:r>
              <a:rPr lang="en-US" sz="4000"/>
              <a:t>Networks of Workstations</a:t>
            </a:r>
          </a:p>
        </p:txBody>
      </p:sp>
      <p:sp>
        <p:nvSpPr>
          <p:cNvPr id="635907" name="Rectangle 3"/>
          <p:cNvSpPr>
            <a:spLocks noGrp="1" noChangeArrowheads="1"/>
          </p:cNvSpPr>
          <p:nvPr>
            <p:ph type="body" idx="1"/>
          </p:nvPr>
        </p:nvSpPr>
        <p:spPr/>
        <p:txBody>
          <a:bodyPr/>
          <a:lstStyle/>
          <a:p>
            <a:r>
              <a:rPr lang="en-US" sz="2400"/>
              <a:t>Exploit inexpensive Workstations/PCs </a:t>
            </a:r>
          </a:p>
          <a:p>
            <a:r>
              <a:rPr lang="en-US" sz="2400"/>
              <a:t>Commodity network </a:t>
            </a:r>
          </a:p>
          <a:p>
            <a:r>
              <a:rPr lang="en-US" sz="2400"/>
              <a:t>The NOW becomes a “distributed memory multiprocessor”</a:t>
            </a:r>
          </a:p>
          <a:p>
            <a:r>
              <a:rPr lang="en-US" sz="2400"/>
              <a:t>Workstations send+receive messages </a:t>
            </a:r>
          </a:p>
          <a:p>
            <a:r>
              <a:rPr lang="en-US" sz="2400"/>
              <a:t>C and Fortran programs with PVM, MPI, etc. libraries</a:t>
            </a:r>
          </a:p>
          <a:p>
            <a:r>
              <a:rPr lang="en-US" sz="2400"/>
              <a:t>Programs developed on NOWs are portable to supercomputers for production runs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C73A0C3D-F514-45ED-BE8D-20AF73D00283}" type="slidenum">
              <a:rPr lang="en-US"/>
              <a:pPr/>
              <a:t>100</a:t>
            </a:fld>
            <a:endParaRPr lang="en-US"/>
          </a:p>
        </p:txBody>
      </p:sp>
      <p:sp>
        <p:nvSpPr>
          <p:cNvPr id="766982" name="Rectangle 6"/>
          <p:cNvSpPr>
            <a:spLocks noGrp="1" noChangeArrowheads="1"/>
          </p:cNvSpPr>
          <p:nvPr>
            <p:ph type="title"/>
          </p:nvPr>
        </p:nvSpPr>
        <p:spPr/>
        <p:txBody>
          <a:bodyPr/>
          <a:lstStyle/>
          <a:p>
            <a:r>
              <a:rPr lang="it-IT"/>
              <a:t>Preemptive process migration</a:t>
            </a:r>
          </a:p>
        </p:txBody>
      </p:sp>
      <p:sp>
        <p:nvSpPr>
          <p:cNvPr id="766983" name="Rectangle 7"/>
          <p:cNvSpPr>
            <a:spLocks noGrp="1" noChangeArrowheads="1"/>
          </p:cNvSpPr>
          <p:nvPr>
            <p:ph type="body" idx="1"/>
          </p:nvPr>
        </p:nvSpPr>
        <p:spPr/>
        <p:txBody>
          <a:bodyPr/>
          <a:lstStyle/>
          <a:p>
            <a:r>
              <a:rPr lang="it-IT"/>
              <a:t>Any user’s process, trasparently and at any time, can/may migrate to any other node.</a:t>
            </a:r>
          </a:p>
          <a:p>
            <a:r>
              <a:rPr lang="it-IT"/>
              <a:t>The migrating process is divided into:</a:t>
            </a:r>
          </a:p>
          <a:p>
            <a:pPr lvl="1"/>
            <a:r>
              <a:rPr lang="it-IT"/>
              <a:t>system context (</a:t>
            </a:r>
            <a:r>
              <a:rPr lang="it-IT" i="1"/>
              <a:t>deputy</a:t>
            </a:r>
            <a:r>
              <a:rPr lang="it-IT"/>
              <a:t>) that may not be migrated from home workstation (UHN);</a:t>
            </a:r>
          </a:p>
          <a:p>
            <a:pPr lvl="1"/>
            <a:r>
              <a:rPr lang="it-IT"/>
              <a:t>user context (</a:t>
            </a:r>
            <a:r>
              <a:rPr lang="it-IT" i="1"/>
              <a:t>remote</a:t>
            </a:r>
            <a:r>
              <a:rPr lang="it-IT"/>
              <a:t>) that can be migrated on a diskless node;</a:t>
            </a:r>
          </a:p>
        </p:txBody>
      </p:sp>
    </p:spTree>
  </p:cSld>
  <p:clrMapOvr>
    <a:masterClrMapping/>
  </p:clrMapOvr>
  <p:transition spd="slow">
    <p:wipe di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6"/>
          <p:cNvSpPr>
            <a:spLocks noGrp="1"/>
          </p:cNvSpPr>
          <p:nvPr>
            <p:ph type="ftr" sz="quarter" idx="11"/>
          </p:nvPr>
        </p:nvSpPr>
        <p:spPr/>
        <p:txBody>
          <a:bodyPr/>
          <a:lstStyle/>
          <a:p>
            <a:r>
              <a:rPr lang="en-US" smtClean="0"/>
              <a:t>Mateti, Clusters</a:t>
            </a:r>
            <a:endParaRPr lang="en-US"/>
          </a:p>
        </p:txBody>
      </p:sp>
      <p:sp>
        <p:nvSpPr>
          <p:cNvPr id="33" name="Slide Number Placeholder 7"/>
          <p:cNvSpPr>
            <a:spLocks noGrp="1"/>
          </p:cNvSpPr>
          <p:nvPr>
            <p:ph type="sldNum" sz="quarter" idx="12"/>
          </p:nvPr>
        </p:nvSpPr>
        <p:spPr/>
        <p:txBody>
          <a:bodyPr/>
          <a:lstStyle/>
          <a:p>
            <a:fld id="{0074D4E0-88D9-4BC3-91CE-BFDDBCF1D695}" type="slidenum">
              <a:rPr lang="en-US"/>
              <a:pPr/>
              <a:t>101</a:t>
            </a:fld>
            <a:endParaRPr lang="en-US"/>
          </a:p>
        </p:txBody>
      </p:sp>
      <p:sp>
        <p:nvSpPr>
          <p:cNvPr id="495647" name="Rectangle 31"/>
          <p:cNvSpPr>
            <a:spLocks noGrp="1" noChangeArrowheads="1"/>
          </p:cNvSpPr>
          <p:nvPr>
            <p:ph type="title"/>
          </p:nvPr>
        </p:nvSpPr>
        <p:spPr/>
        <p:txBody>
          <a:bodyPr/>
          <a:lstStyle/>
          <a:p>
            <a:r>
              <a:rPr lang="en-GB" altLang="he-IL"/>
              <a:t>Splitting the Linux process</a:t>
            </a:r>
          </a:p>
        </p:txBody>
      </p:sp>
      <p:sp>
        <p:nvSpPr>
          <p:cNvPr id="495648" name="Rectangle 32"/>
          <p:cNvSpPr>
            <a:spLocks noGrp="1" noChangeArrowheads="1"/>
          </p:cNvSpPr>
          <p:nvPr>
            <p:ph sz="quarter" idx="1"/>
          </p:nvPr>
        </p:nvSpPr>
        <p:spPr>
          <a:xfrm>
            <a:off x="457200" y="1600200"/>
            <a:ext cx="4033838" cy="2181225"/>
          </a:xfrm>
        </p:spPr>
        <p:txBody>
          <a:bodyPr/>
          <a:lstStyle/>
          <a:p>
            <a:endParaRPr lang="en-US" sz="2400"/>
          </a:p>
        </p:txBody>
      </p:sp>
      <p:sp>
        <p:nvSpPr>
          <p:cNvPr id="495649" name="Rectangle 33"/>
          <p:cNvSpPr>
            <a:spLocks noGrp="1" noChangeArrowheads="1"/>
          </p:cNvSpPr>
          <p:nvPr>
            <p:ph sz="quarter" idx="2"/>
          </p:nvPr>
        </p:nvSpPr>
        <p:spPr>
          <a:xfrm>
            <a:off x="4652963" y="1600200"/>
            <a:ext cx="4033837" cy="2181225"/>
          </a:xfrm>
        </p:spPr>
        <p:txBody>
          <a:bodyPr/>
          <a:lstStyle/>
          <a:p>
            <a:endParaRPr lang="en-US" sz="2400"/>
          </a:p>
        </p:txBody>
      </p:sp>
      <p:sp>
        <p:nvSpPr>
          <p:cNvPr id="495650" name="Rectangle 34"/>
          <p:cNvSpPr>
            <a:spLocks noGrp="1" noChangeArrowheads="1"/>
          </p:cNvSpPr>
          <p:nvPr>
            <p:ph type="body" sz="half" idx="3"/>
          </p:nvPr>
        </p:nvSpPr>
        <p:spPr>
          <a:xfrm>
            <a:off x="628650" y="4630738"/>
            <a:ext cx="7772400" cy="1431925"/>
          </a:xfrm>
        </p:spPr>
        <p:txBody>
          <a:bodyPr/>
          <a:lstStyle/>
          <a:p>
            <a:pPr>
              <a:lnSpc>
                <a:spcPct val="80000"/>
              </a:lnSpc>
            </a:pPr>
            <a:r>
              <a:rPr lang="en-GB" altLang="he-IL" sz="2000"/>
              <a:t>System context (environment) - site dependent-  “home” confined</a:t>
            </a:r>
          </a:p>
          <a:p>
            <a:pPr>
              <a:lnSpc>
                <a:spcPct val="80000"/>
              </a:lnSpc>
            </a:pPr>
            <a:r>
              <a:rPr lang="en-GB" altLang="he-IL" sz="2000"/>
              <a:t>Connected by an exclusive link for both synchronous</a:t>
            </a:r>
            <a:br>
              <a:rPr lang="en-GB" altLang="he-IL" sz="2000"/>
            </a:br>
            <a:r>
              <a:rPr lang="en-GB" altLang="he-IL" sz="2000"/>
              <a:t> (system calls) and asynchronous  (signals, MOSIX events)</a:t>
            </a:r>
          </a:p>
          <a:p>
            <a:pPr>
              <a:lnSpc>
                <a:spcPct val="80000"/>
              </a:lnSpc>
            </a:pPr>
            <a:r>
              <a:rPr lang="en-GB" altLang="he-IL" sz="2000"/>
              <a:t>Process context (code, stack, data) - site independent - may migrate</a:t>
            </a:r>
          </a:p>
        </p:txBody>
      </p:sp>
      <p:sp>
        <p:nvSpPr>
          <p:cNvPr id="495621" name="AutoShape 5"/>
          <p:cNvSpPr>
            <a:spLocks noChangeArrowheads="1"/>
          </p:cNvSpPr>
          <p:nvPr/>
        </p:nvSpPr>
        <p:spPr bwMode="auto">
          <a:xfrm>
            <a:off x="1430338" y="2057400"/>
            <a:ext cx="1822450" cy="2346325"/>
          </a:xfrm>
          <a:prstGeom prst="roundRect">
            <a:avLst>
              <a:gd name="adj" fmla="val 16690"/>
            </a:avLst>
          </a:prstGeom>
          <a:solidFill>
            <a:srgbClr val="9966CC"/>
          </a:solidFill>
          <a:ln w="19080">
            <a:solidFill>
              <a:srgbClr val="000099"/>
            </a:solidFill>
            <a:round/>
            <a:headEnd/>
            <a:tailEnd/>
          </a:ln>
        </p:spPr>
        <p:txBody>
          <a:bodyPr wrap="none" anchor="ctr"/>
          <a:lstStyle/>
          <a:p>
            <a:endParaRPr lang="en-US"/>
          </a:p>
        </p:txBody>
      </p:sp>
      <p:sp>
        <p:nvSpPr>
          <p:cNvPr id="495622" name="AutoShape 6"/>
          <p:cNvSpPr>
            <a:spLocks noChangeArrowheads="1"/>
          </p:cNvSpPr>
          <p:nvPr/>
        </p:nvSpPr>
        <p:spPr bwMode="auto">
          <a:xfrm>
            <a:off x="4908550" y="2116138"/>
            <a:ext cx="1822450" cy="2306637"/>
          </a:xfrm>
          <a:prstGeom prst="roundRect">
            <a:avLst>
              <a:gd name="adj" fmla="val 16690"/>
            </a:avLst>
          </a:prstGeom>
          <a:solidFill>
            <a:srgbClr val="9966CC"/>
          </a:solidFill>
          <a:ln w="19080">
            <a:solidFill>
              <a:srgbClr val="000099"/>
            </a:solidFill>
            <a:round/>
            <a:headEnd/>
            <a:tailEnd/>
          </a:ln>
        </p:spPr>
        <p:txBody>
          <a:bodyPr wrap="none" anchor="ctr"/>
          <a:lstStyle/>
          <a:p>
            <a:endParaRPr lang="en-US"/>
          </a:p>
        </p:txBody>
      </p:sp>
      <p:sp>
        <p:nvSpPr>
          <p:cNvPr id="495623" name="Oval 7"/>
          <p:cNvSpPr>
            <a:spLocks noChangeArrowheads="1"/>
          </p:cNvSpPr>
          <p:nvPr/>
        </p:nvSpPr>
        <p:spPr bwMode="auto">
          <a:xfrm>
            <a:off x="2449513" y="2820988"/>
            <a:ext cx="633412" cy="1101725"/>
          </a:xfrm>
          <a:prstGeom prst="ellipse">
            <a:avLst/>
          </a:prstGeom>
          <a:solidFill>
            <a:srgbClr val="0099FF"/>
          </a:solidFill>
          <a:ln w="12600">
            <a:solidFill>
              <a:srgbClr val="000099"/>
            </a:solidFill>
            <a:round/>
            <a:headEnd/>
            <a:tailEnd/>
          </a:ln>
        </p:spPr>
        <p:txBody>
          <a:bodyPr wrap="none" anchor="ctr"/>
          <a:lstStyle/>
          <a:p>
            <a:endParaRPr lang="en-US"/>
          </a:p>
        </p:txBody>
      </p:sp>
      <p:sp>
        <p:nvSpPr>
          <p:cNvPr id="495624" name="Line 8"/>
          <p:cNvSpPr>
            <a:spLocks noChangeShapeType="1"/>
          </p:cNvSpPr>
          <p:nvPr/>
        </p:nvSpPr>
        <p:spPr bwMode="auto">
          <a:xfrm>
            <a:off x="1430338" y="3678238"/>
            <a:ext cx="1825625" cy="0"/>
          </a:xfrm>
          <a:prstGeom prst="line">
            <a:avLst/>
          </a:prstGeom>
          <a:noFill/>
          <a:ln w="9360">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5625" name="AutoShape 9"/>
          <p:cNvSpPr>
            <a:spLocks noChangeArrowheads="1"/>
          </p:cNvSpPr>
          <p:nvPr/>
        </p:nvSpPr>
        <p:spPr bwMode="auto">
          <a:xfrm>
            <a:off x="2378075" y="2744788"/>
            <a:ext cx="731838" cy="741362"/>
          </a:xfrm>
          <a:prstGeom prst="roundRect">
            <a:avLst>
              <a:gd name="adj" fmla="val 190"/>
            </a:avLst>
          </a:prstGeom>
          <a:solidFill>
            <a:srgbClr val="99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5626" name="Line 10"/>
          <p:cNvSpPr>
            <a:spLocks noChangeShapeType="1"/>
          </p:cNvSpPr>
          <p:nvPr/>
        </p:nvSpPr>
        <p:spPr bwMode="auto">
          <a:xfrm>
            <a:off x="1430338" y="3455988"/>
            <a:ext cx="1825625" cy="0"/>
          </a:xfrm>
          <a:prstGeom prst="line">
            <a:avLst/>
          </a:prstGeom>
          <a:noFill/>
          <a:ln w="9360">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5627" name="Oval 11"/>
          <p:cNvSpPr>
            <a:spLocks noChangeArrowheads="1"/>
          </p:cNvSpPr>
          <p:nvPr/>
        </p:nvSpPr>
        <p:spPr bwMode="auto">
          <a:xfrm>
            <a:off x="5861050" y="2581275"/>
            <a:ext cx="635000" cy="1103313"/>
          </a:xfrm>
          <a:prstGeom prst="ellipse">
            <a:avLst/>
          </a:prstGeom>
          <a:solidFill>
            <a:srgbClr val="0099FF"/>
          </a:solidFill>
          <a:ln w="12600">
            <a:solidFill>
              <a:srgbClr val="000099"/>
            </a:solidFill>
            <a:round/>
            <a:headEnd/>
            <a:tailEnd/>
          </a:ln>
        </p:spPr>
        <p:txBody>
          <a:bodyPr wrap="none" anchor="ctr"/>
          <a:lstStyle/>
          <a:p>
            <a:endParaRPr lang="en-US"/>
          </a:p>
        </p:txBody>
      </p:sp>
      <p:sp>
        <p:nvSpPr>
          <p:cNvPr id="495628" name="AutoShape 12"/>
          <p:cNvSpPr>
            <a:spLocks noChangeArrowheads="1"/>
          </p:cNvSpPr>
          <p:nvPr/>
        </p:nvSpPr>
        <p:spPr bwMode="auto">
          <a:xfrm>
            <a:off x="5862638" y="3684588"/>
            <a:ext cx="652462" cy="327025"/>
          </a:xfrm>
          <a:prstGeom prst="roundRect">
            <a:avLst>
              <a:gd name="adj" fmla="val 435"/>
            </a:avLst>
          </a:prstGeom>
          <a:solidFill>
            <a:srgbClr val="99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5629" name="Oval 13"/>
          <p:cNvSpPr>
            <a:spLocks noChangeArrowheads="1"/>
          </p:cNvSpPr>
          <p:nvPr/>
        </p:nvSpPr>
        <p:spPr bwMode="auto">
          <a:xfrm>
            <a:off x="2449513" y="2825750"/>
            <a:ext cx="633412" cy="1103313"/>
          </a:xfrm>
          <a:prstGeom prst="ellipse">
            <a:avLst/>
          </a:prstGeom>
          <a:noFill/>
          <a:ln w="126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5630" name="AutoShape 14"/>
          <p:cNvSpPr>
            <a:spLocks noChangeArrowheads="1"/>
          </p:cNvSpPr>
          <p:nvPr/>
        </p:nvSpPr>
        <p:spPr bwMode="auto">
          <a:xfrm>
            <a:off x="2401888" y="3470275"/>
            <a:ext cx="771525" cy="147638"/>
          </a:xfrm>
          <a:prstGeom prst="roundRect">
            <a:avLst>
              <a:gd name="adj" fmla="val 958"/>
            </a:avLst>
          </a:prstGeom>
          <a:solidFill>
            <a:srgbClr val="99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5631" name="Oval 15"/>
          <p:cNvSpPr>
            <a:spLocks noChangeArrowheads="1"/>
          </p:cNvSpPr>
          <p:nvPr/>
        </p:nvSpPr>
        <p:spPr bwMode="auto">
          <a:xfrm>
            <a:off x="5862638" y="2573338"/>
            <a:ext cx="635000" cy="1101725"/>
          </a:xfrm>
          <a:prstGeom prst="ellipse">
            <a:avLst/>
          </a:prstGeom>
          <a:noFill/>
          <a:ln w="126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5632" name="AutoShape 16"/>
          <p:cNvSpPr>
            <a:spLocks noChangeArrowheads="1"/>
          </p:cNvSpPr>
          <p:nvPr/>
        </p:nvSpPr>
        <p:spPr bwMode="auto">
          <a:xfrm>
            <a:off x="5784850" y="3548063"/>
            <a:ext cx="771525" cy="136525"/>
          </a:xfrm>
          <a:prstGeom prst="roundRect">
            <a:avLst>
              <a:gd name="adj" fmla="val 1042"/>
            </a:avLst>
          </a:prstGeom>
          <a:solidFill>
            <a:srgbClr val="99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5633" name="Text Box 17"/>
          <p:cNvSpPr txBox="1">
            <a:spLocks noChangeArrowheads="1"/>
          </p:cNvSpPr>
          <p:nvPr/>
        </p:nvSpPr>
        <p:spPr bwMode="auto">
          <a:xfrm>
            <a:off x="2443163" y="3889375"/>
            <a:ext cx="842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1pPr>
            <a:lvl2pPr marL="400050"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2pPr>
            <a:lvl3pPr marL="80168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3pPr>
            <a:lvl4pPr marL="120173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4pPr>
            <a:lvl5pPr marL="1603375"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5pPr>
            <a:lvl6pPr marL="20605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6pPr>
            <a:lvl7pPr marL="25177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7pPr>
            <a:lvl8pPr marL="29749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8pPr>
            <a:lvl9pPr marL="34321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9pPr>
          </a:lstStyle>
          <a:p>
            <a:pPr>
              <a:buSzPct val="45000"/>
            </a:pPr>
            <a:r>
              <a:rPr lang="en-GB" altLang="he-IL" sz="2100">
                <a:solidFill>
                  <a:srgbClr val="FFFFFF"/>
                </a:solidFill>
                <a:latin typeface="Times" charset="0"/>
                <a:cs typeface="Times New Roman (Hebrew)" pitchFamily="18" charset="-79"/>
              </a:rPr>
              <a:t>Deputy</a:t>
            </a:r>
          </a:p>
        </p:txBody>
      </p:sp>
      <p:sp>
        <p:nvSpPr>
          <p:cNvPr id="495634" name="Text Box 18"/>
          <p:cNvSpPr txBox="1">
            <a:spLocks noChangeArrowheads="1"/>
          </p:cNvSpPr>
          <p:nvPr/>
        </p:nvSpPr>
        <p:spPr bwMode="auto">
          <a:xfrm rot="17880000">
            <a:off x="5740400" y="2878138"/>
            <a:ext cx="936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1pPr>
            <a:lvl2pPr marL="400050"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2pPr>
            <a:lvl3pPr marL="80168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3pPr>
            <a:lvl4pPr marL="120173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4pPr>
            <a:lvl5pPr marL="1603375"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5pPr>
            <a:lvl6pPr marL="20605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6pPr>
            <a:lvl7pPr marL="25177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7pPr>
            <a:lvl8pPr marL="29749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8pPr>
            <a:lvl9pPr marL="34321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9pPr>
          </a:lstStyle>
          <a:p>
            <a:pPr>
              <a:buSzPct val="45000"/>
            </a:pPr>
            <a:r>
              <a:rPr lang="en-GB" altLang="he-IL" sz="2100">
                <a:solidFill>
                  <a:srgbClr val="FFFFFF"/>
                </a:solidFill>
                <a:latin typeface="Times" charset="0"/>
                <a:cs typeface="Times New Roman (Hebrew)" pitchFamily="18" charset="-79"/>
              </a:rPr>
              <a:t>Remote</a:t>
            </a:r>
          </a:p>
        </p:txBody>
      </p:sp>
      <p:sp>
        <p:nvSpPr>
          <p:cNvPr id="495635" name="Text Box 19"/>
          <p:cNvSpPr txBox="1">
            <a:spLocks noChangeArrowheads="1"/>
          </p:cNvSpPr>
          <p:nvPr/>
        </p:nvSpPr>
        <p:spPr bwMode="auto">
          <a:xfrm>
            <a:off x="1608138" y="4092575"/>
            <a:ext cx="768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1pPr>
            <a:lvl2pPr marL="400050"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2pPr>
            <a:lvl3pPr marL="80168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3pPr>
            <a:lvl4pPr marL="120173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4pPr>
            <a:lvl5pPr marL="1603375"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5pPr>
            <a:lvl6pPr marL="20605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6pPr>
            <a:lvl7pPr marL="25177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7pPr>
            <a:lvl8pPr marL="29749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8pPr>
            <a:lvl9pPr marL="34321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9pPr>
          </a:lstStyle>
          <a:p>
            <a:pPr>
              <a:buSzPct val="45000"/>
            </a:pPr>
            <a:r>
              <a:rPr lang="en-GB" altLang="he-IL" sz="2100">
                <a:latin typeface="Times" charset="0"/>
                <a:cs typeface="Times New Roman (Hebrew)" pitchFamily="18" charset="-79"/>
              </a:rPr>
              <a:t>Kernel</a:t>
            </a:r>
          </a:p>
        </p:txBody>
      </p:sp>
      <p:sp>
        <p:nvSpPr>
          <p:cNvPr id="495636" name="Text Box 20"/>
          <p:cNvSpPr txBox="1">
            <a:spLocks noChangeArrowheads="1"/>
          </p:cNvSpPr>
          <p:nvPr/>
        </p:nvSpPr>
        <p:spPr bwMode="auto">
          <a:xfrm>
            <a:off x="5600700" y="4078288"/>
            <a:ext cx="768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1pPr>
            <a:lvl2pPr marL="400050"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2pPr>
            <a:lvl3pPr marL="80168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3pPr>
            <a:lvl4pPr marL="120173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4pPr>
            <a:lvl5pPr marL="1603375"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5pPr>
            <a:lvl6pPr marL="20605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6pPr>
            <a:lvl7pPr marL="25177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7pPr>
            <a:lvl8pPr marL="29749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8pPr>
            <a:lvl9pPr marL="34321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9pPr>
          </a:lstStyle>
          <a:p>
            <a:pPr>
              <a:buSzPct val="45000"/>
            </a:pPr>
            <a:r>
              <a:rPr lang="en-GB" altLang="he-IL" sz="2100">
                <a:latin typeface="Times" charset="0"/>
                <a:cs typeface="Times New Roman (Hebrew)" pitchFamily="18" charset="-79"/>
              </a:rPr>
              <a:t>Kernel</a:t>
            </a:r>
          </a:p>
        </p:txBody>
      </p:sp>
      <p:sp>
        <p:nvSpPr>
          <p:cNvPr id="495637" name="Text Box 21"/>
          <p:cNvSpPr txBox="1">
            <a:spLocks noChangeArrowheads="1"/>
          </p:cNvSpPr>
          <p:nvPr/>
        </p:nvSpPr>
        <p:spPr bwMode="auto">
          <a:xfrm>
            <a:off x="1828800" y="2084388"/>
            <a:ext cx="1063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1pPr>
            <a:lvl2pPr marL="400050"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2pPr>
            <a:lvl3pPr marL="80168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3pPr>
            <a:lvl4pPr marL="120173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4pPr>
            <a:lvl5pPr marL="1603375"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5pPr>
            <a:lvl6pPr marL="20605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6pPr>
            <a:lvl7pPr marL="25177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7pPr>
            <a:lvl8pPr marL="29749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8pPr>
            <a:lvl9pPr marL="34321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9pPr>
          </a:lstStyle>
          <a:p>
            <a:pPr>
              <a:buSzPct val="45000"/>
            </a:pPr>
            <a:r>
              <a:rPr lang="en-GB" altLang="he-IL" sz="2100">
                <a:latin typeface="Helvetica" charset="0"/>
                <a:cs typeface="Times New Roman (Hebrew)" pitchFamily="18" charset="-79"/>
              </a:rPr>
              <a:t>Userland</a:t>
            </a:r>
          </a:p>
        </p:txBody>
      </p:sp>
      <p:sp>
        <p:nvSpPr>
          <p:cNvPr id="495638" name="Text Box 22"/>
          <p:cNvSpPr txBox="1">
            <a:spLocks noChangeArrowheads="1"/>
          </p:cNvSpPr>
          <p:nvPr/>
        </p:nvSpPr>
        <p:spPr bwMode="auto">
          <a:xfrm>
            <a:off x="5130800" y="2168525"/>
            <a:ext cx="1063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1pPr>
            <a:lvl2pPr marL="400050"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2pPr>
            <a:lvl3pPr marL="80168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3pPr>
            <a:lvl4pPr marL="120173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4pPr>
            <a:lvl5pPr marL="1603375"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5pPr>
            <a:lvl6pPr marL="20605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6pPr>
            <a:lvl7pPr marL="25177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7pPr>
            <a:lvl8pPr marL="29749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8pPr>
            <a:lvl9pPr marL="34321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9pPr>
          </a:lstStyle>
          <a:p>
            <a:pPr>
              <a:buSzPct val="45000"/>
            </a:pPr>
            <a:r>
              <a:rPr lang="en-GB" altLang="he-IL" sz="2100">
                <a:latin typeface="Helvetica" charset="0"/>
                <a:cs typeface="Times New Roman (Hebrew)" pitchFamily="18" charset="-79"/>
              </a:rPr>
              <a:t>Userland</a:t>
            </a:r>
          </a:p>
        </p:txBody>
      </p:sp>
      <p:sp>
        <p:nvSpPr>
          <p:cNvPr id="495639" name="Freeform 23"/>
          <p:cNvSpPr>
            <a:spLocks/>
          </p:cNvSpPr>
          <p:nvPr/>
        </p:nvSpPr>
        <p:spPr bwMode="auto">
          <a:xfrm>
            <a:off x="2843213" y="2894013"/>
            <a:ext cx="3362325" cy="1562100"/>
          </a:xfrm>
          <a:custGeom>
            <a:avLst/>
            <a:gdLst>
              <a:gd name="T0" fmla="*/ 0 w 10921"/>
              <a:gd name="T1" fmla="*/ 2013 h 4790"/>
              <a:gd name="T2" fmla="*/ 5292 w 10921"/>
              <a:gd name="T3" fmla="*/ 250 h 4790"/>
              <a:gd name="T4" fmla="*/ 4245 w 10921"/>
              <a:gd name="T5" fmla="*/ 3516 h 4790"/>
              <a:gd name="T6" fmla="*/ 10920 w 10921"/>
              <a:gd name="T7" fmla="*/ 2013 h 4790"/>
            </a:gdLst>
            <a:ahLst/>
            <a:cxnLst>
              <a:cxn ang="0">
                <a:pos x="T0" y="T1"/>
              </a:cxn>
              <a:cxn ang="0">
                <a:pos x="T2" y="T3"/>
              </a:cxn>
              <a:cxn ang="0">
                <a:pos x="T4" y="T5"/>
              </a:cxn>
              <a:cxn ang="0">
                <a:pos x="T6" y="T7"/>
              </a:cxn>
            </a:cxnLst>
            <a:rect l="0" t="0" r="r" b="b"/>
            <a:pathLst>
              <a:path w="10921" h="4790">
                <a:moveTo>
                  <a:pt x="0" y="2013"/>
                </a:moveTo>
                <a:cubicBezTo>
                  <a:pt x="881" y="1727"/>
                  <a:pt x="4586" y="0"/>
                  <a:pt x="5292" y="250"/>
                </a:cubicBezTo>
                <a:cubicBezTo>
                  <a:pt x="6742" y="903"/>
                  <a:pt x="4213" y="2243"/>
                  <a:pt x="4245" y="3516"/>
                </a:cubicBezTo>
                <a:cubicBezTo>
                  <a:pt x="4277" y="4789"/>
                  <a:pt x="9534" y="2326"/>
                  <a:pt x="10920" y="2013"/>
                </a:cubicBezTo>
              </a:path>
            </a:pathLst>
          </a:custGeom>
          <a:noFill/>
          <a:ln w="25560">
            <a:solidFill>
              <a:srgbClr val="333333"/>
            </a:solidFill>
            <a:prstDash val="sysDot"/>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5640" name="Text Box 24"/>
          <p:cNvSpPr txBox="1">
            <a:spLocks noChangeArrowheads="1"/>
          </p:cNvSpPr>
          <p:nvPr/>
        </p:nvSpPr>
        <p:spPr bwMode="auto">
          <a:xfrm>
            <a:off x="3400425" y="3378200"/>
            <a:ext cx="15351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1pPr>
            <a:lvl2pPr marL="400050"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2pPr>
            <a:lvl3pPr marL="80168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3pPr>
            <a:lvl4pPr marL="120173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4pPr>
            <a:lvl5pPr marL="1603375"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5pPr>
            <a:lvl6pPr marL="20605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6pPr>
            <a:lvl7pPr marL="25177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7pPr>
            <a:lvl8pPr marL="29749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8pPr>
            <a:lvl9pPr marL="34321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9pPr>
          </a:lstStyle>
          <a:p>
            <a:pPr>
              <a:buSzPct val="45000"/>
            </a:pPr>
            <a:r>
              <a:rPr lang="en-GB" altLang="he-IL" sz="1600">
                <a:latin typeface="Times" charset="0"/>
                <a:cs typeface="Times New Roman (Hebrew)" pitchFamily="18" charset="-79"/>
              </a:rPr>
              <a:t>openMOSIX Link</a:t>
            </a:r>
          </a:p>
        </p:txBody>
      </p:sp>
      <p:sp>
        <p:nvSpPr>
          <p:cNvPr id="495641" name="Line 25"/>
          <p:cNvSpPr>
            <a:spLocks noChangeShapeType="1"/>
          </p:cNvSpPr>
          <p:nvPr/>
        </p:nvSpPr>
        <p:spPr bwMode="auto">
          <a:xfrm>
            <a:off x="4922838" y="3784600"/>
            <a:ext cx="1825625" cy="0"/>
          </a:xfrm>
          <a:prstGeom prst="line">
            <a:avLst/>
          </a:prstGeom>
          <a:noFill/>
          <a:ln w="9360">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5642" name="Line 26"/>
          <p:cNvSpPr>
            <a:spLocks noChangeShapeType="1"/>
          </p:cNvSpPr>
          <p:nvPr/>
        </p:nvSpPr>
        <p:spPr bwMode="auto">
          <a:xfrm>
            <a:off x="4922838" y="3560763"/>
            <a:ext cx="1825625" cy="0"/>
          </a:xfrm>
          <a:prstGeom prst="line">
            <a:avLst/>
          </a:prstGeom>
          <a:noFill/>
          <a:ln w="9360">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5643" name="Oval 27"/>
          <p:cNvSpPr>
            <a:spLocks noChangeArrowheads="1"/>
          </p:cNvSpPr>
          <p:nvPr/>
        </p:nvSpPr>
        <p:spPr bwMode="auto">
          <a:xfrm>
            <a:off x="1601788" y="2849563"/>
            <a:ext cx="633412" cy="1103312"/>
          </a:xfrm>
          <a:prstGeom prst="ellipse">
            <a:avLst/>
          </a:prstGeom>
          <a:solidFill>
            <a:srgbClr val="0099FF"/>
          </a:solidFill>
          <a:ln w="12600">
            <a:solidFill>
              <a:srgbClr val="000099"/>
            </a:solidFill>
            <a:round/>
            <a:headEnd/>
            <a:tailEnd/>
          </a:ln>
        </p:spPr>
        <p:txBody>
          <a:bodyPr wrap="none" anchor="ctr"/>
          <a:lstStyle/>
          <a:p>
            <a:endParaRPr lang="en-US"/>
          </a:p>
        </p:txBody>
      </p:sp>
      <p:sp>
        <p:nvSpPr>
          <p:cNvPr id="495644" name="Text Box 28"/>
          <p:cNvSpPr txBox="1">
            <a:spLocks noChangeArrowheads="1"/>
          </p:cNvSpPr>
          <p:nvPr/>
        </p:nvSpPr>
        <p:spPr bwMode="auto">
          <a:xfrm rot="18840000">
            <a:off x="1594644" y="3213894"/>
            <a:ext cx="7223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1pPr>
            <a:lvl2pPr marL="400050"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2pPr>
            <a:lvl3pPr marL="80168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3pPr>
            <a:lvl4pPr marL="1201738"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4pPr>
            <a:lvl5pPr marL="1603375" defTabSz="801688">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5pPr>
            <a:lvl6pPr marL="20605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6pPr>
            <a:lvl7pPr marL="25177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7pPr>
            <a:lvl8pPr marL="29749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8pPr>
            <a:lvl9pPr marL="3432175" defTabSz="801688" eaLnBrk="0" fontAlgn="base" hangingPunct="0">
              <a:spcBef>
                <a:spcPct val="0"/>
              </a:spcBef>
              <a:spcAft>
                <a:spcPct val="0"/>
              </a:spcAft>
              <a:tabLst>
                <a:tab pos="0" algn="l"/>
                <a:tab pos="400050" algn="l"/>
                <a:tab pos="801688" algn="l"/>
                <a:tab pos="1201738" algn="l"/>
                <a:tab pos="1603375" algn="l"/>
                <a:tab pos="2003425" algn="l"/>
                <a:tab pos="2405063" algn="l"/>
                <a:tab pos="2805113" algn="l"/>
                <a:tab pos="3205163" algn="l"/>
                <a:tab pos="3606800" algn="l"/>
                <a:tab pos="4005263" algn="l"/>
                <a:tab pos="4408488" algn="l"/>
                <a:tab pos="4805363" algn="l"/>
                <a:tab pos="5210175" algn="l"/>
                <a:tab pos="5607050" algn="l"/>
                <a:tab pos="6010275" algn="l"/>
                <a:tab pos="6408738" algn="l"/>
                <a:tab pos="6810375" algn="l"/>
                <a:tab pos="7210425" algn="l"/>
                <a:tab pos="7610475" algn="l"/>
                <a:tab pos="8012113" algn="l"/>
              </a:tabLst>
              <a:defRPr sz="2800">
                <a:solidFill>
                  <a:schemeClr val="tx1"/>
                </a:solidFill>
                <a:latin typeface="Times New Roman" pitchFamily="18" charset="0"/>
              </a:defRPr>
            </a:lvl9pPr>
          </a:lstStyle>
          <a:p>
            <a:pPr>
              <a:buSzPct val="45000"/>
            </a:pPr>
            <a:r>
              <a:rPr lang="en-GB" altLang="he-IL" sz="2100">
                <a:solidFill>
                  <a:srgbClr val="FFFFFF"/>
                </a:solidFill>
                <a:latin typeface="Times" charset="0"/>
                <a:cs typeface="Times New Roman (Hebrew)" pitchFamily="18" charset="-79"/>
              </a:rPr>
              <a:t>Local</a:t>
            </a:r>
          </a:p>
        </p:txBody>
      </p:sp>
      <p:sp>
        <p:nvSpPr>
          <p:cNvPr id="495651" name="Text Box 35"/>
          <p:cNvSpPr txBox="1">
            <a:spLocks noChangeArrowheads="1"/>
          </p:cNvSpPr>
          <p:nvPr/>
        </p:nvSpPr>
        <p:spPr bwMode="auto">
          <a:xfrm>
            <a:off x="271463" y="3965575"/>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it-IT">
                <a:solidFill>
                  <a:schemeClr val="hlink"/>
                </a:solidFill>
                <a:latin typeface="Tahoma" pitchFamily="34" charset="0"/>
              </a:rPr>
              <a:t>master node</a:t>
            </a:r>
          </a:p>
        </p:txBody>
      </p:sp>
      <p:sp>
        <p:nvSpPr>
          <p:cNvPr id="495652" name="Text Box 36"/>
          <p:cNvSpPr txBox="1">
            <a:spLocks noChangeArrowheads="1"/>
          </p:cNvSpPr>
          <p:nvPr/>
        </p:nvSpPr>
        <p:spPr bwMode="auto">
          <a:xfrm>
            <a:off x="6592888" y="401955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it-IT">
                <a:solidFill>
                  <a:schemeClr val="hlink"/>
                </a:solidFill>
                <a:latin typeface="Tahoma" pitchFamily="34" charset="0"/>
              </a:rPr>
              <a:t>diskless node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84A55ACA-30B9-4124-92A7-451C7AB17057}" type="slidenum">
              <a:rPr lang="en-US"/>
              <a:pPr/>
              <a:t>102</a:t>
            </a:fld>
            <a:endParaRPr lang="en-US"/>
          </a:p>
        </p:txBody>
      </p:sp>
      <p:sp>
        <p:nvSpPr>
          <p:cNvPr id="769030" name="Rectangle 6"/>
          <p:cNvSpPr>
            <a:spLocks noGrp="1" noChangeArrowheads="1"/>
          </p:cNvSpPr>
          <p:nvPr>
            <p:ph type="title"/>
          </p:nvPr>
        </p:nvSpPr>
        <p:spPr/>
        <p:txBody>
          <a:bodyPr/>
          <a:lstStyle/>
          <a:p>
            <a:r>
              <a:rPr lang="it-IT"/>
              <a:t>Dynamic load balancing</a:t>
            </a:r>
          </a:p>
        </p:txBody>
      </p:sp>
      <p:sp>
        <p:nvSpPr>
          <p:cNvPr id="769031" name="Rectangle 7"/>
          <p:cNvSpPr>
            <a:spLocks noGrp="1" noChangeArrowheads="1"/>
          </p:cNvSpPr>
          <p:nvPr>
            <p:ph type="body" idx="1"/>
          </p:nvPr>
        </p:nvSpPr>
        <p:spPr/>
        <p:txBody>
          <a:bodyPr/>
          <a:lstStyle/>
          <a:p>
            <a:pPr>
              <a:lnSpc>
                <a:spcPct val="70000"/>
              </a:lnSpc>
            </a:pPr>
            <a:r>
              <a:rPr lang="it-IT" sz="2800"/>
              <a:t>Initiates process migrations in order to balance </a:t>
            </a:r>
            <a:br>
              <a:rPr lang="it-IT" sz="2800"/>
            </a:br>
            <a:r>
              <a:rPr lang="it-IT" sz="2800"/>
              <a:t>the load of farm</a:t>
            </a:r>
          </a:p>
          <a:p>
            <a:pPr>
              <a:lnSpc>
                <a:spcPct val="70000"/>
              </a:lnSpc>
            </a:pPr>
            <a:r>
              <a:rPr lang="it-IT" sz="2800"/>
              <a:t>responds to variations in the load of the nodes, runtime characteristics of the processes, number of nodes and their speeds</a:t>
            </a:r>
          </a:p>
          <a:p>
            <a:pPr>
              <a:lnSpc>
                <a:spcPct val="70000"/>
              </a:lnSpc>
            </a:pPr>
            <a:r>
              <a:rPr lang="it-IT" sz="2800"/>
              <a:t>makes continuous attempts to reduce the load differences among nodes</a:t>
            </a:r>
          </a:p>
          <a:p>
            <a:pPr>
              <a:lnSpc>
                <a:spcPct val="70000"/>
              </a:lnSpc>
            </a:pPr>
            <a:r>
              <a:rPr lang="it-IT" sz="2800"/>
              <a:t>the policy is symmetrical and decentralized</a:t>
            </a:r>
          </a:p>
          <a:p>
            <a:pPr lvl="1">
              <a:lnSpc>
                <a:spcPct val="80000"/>
              </a:lnSpc>
            </a:pPr>
            <a:r>
              <a:rPr lang="it-IT" sz="2400"/>
              <a:t>all of the nodes execute the same algorithm</a:t>
            </a:r>
          </a:p>
          <a:p>
            <a:pPr lvl="1">
              <a:lnSpc>
                <a:spcPct val="80000"/>
              </a:lnSpc>
            </a:pPr>
            <a:r>
              <a:rPr lang="it-IT" sz="2400"/>
              <a:t>the reduction of the load differences is performed indipendently by any pair of nodes</a:t>
            </a:r>
          </a:p>
        </p:txBody>
      </p:sp>
    </p:spTree>
  </p:cSld>
  <p:clrMapOvr>
    <a:masterClrMapping/>
  </p:clrMapOvr>
  <p:transition spd="slow">
    <p:wipe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9C0EA5BB-3ACD-4DD1-8C29-FFA6955AA07C}" type="slidenum">
              <a:rPr lang="en-US"/>
              <a:pPr/>
              <a:t>103</a:t>
            </a:fld>
            <a:endParaRPr lang="en-US"/>
          </a:p>
        </p:txBody>
      </p:sp>
      <p:sp>
        <p:nvSpPr>
          <p:cNvPr id="770052" name="Rectangle 4"/>
          <p:cNvSpPr>
            <a:spLocks noGrp="1" noChangeArrowheads="1"/>
          </p:cNvSpPr>
          <p:nvPr>
            <p:ph type="title"/>
          </p:nvPr>
        </p:nvSpPr>
        <p:spPr/>
        <p:txBody>
          <a:bodyPr/>
          <a:lstStyle/>
          <a:p>
            <a:r>
              <a:rPr lang="it-IT"/>
              <a:t>Memory sharing</a:t>
            </a:r>
          </a:p>
        </p:txBody>
      </p:sp>
      <p:sp>
        <p:nvSpPr>
          <p:cNvPr id="770053" name="Rectangle 5"/>
          <p:cNvSpPr>
            <a:spLocks noGrp="1" noChangeArrowheads="1"/>
          </p:cNvSpPr>
          <p:nvPr>
            <p:ph type="body" idx="1"/>
          </p:nvPr>
        </p:nvSpPr>
        <p:spPr/>
        <p:txBody>
          <a:bodyPr/>
          <a:lstStyle/>
          <a:p>
            <a:r>
              <a:rPr lang="it-IT" sz="2800"/>
              <a:t>places the maximal number of processes in the farm main memory, even if it implies an uneven load distribution among the nodes</a:t>
            </a:r>
          </a:p>
          <a:p>
            <a:r>
              <a:rPr lang="it-IT" sz="2800"/>
              <a:t>delays as much as possible swapping out of pages</a:t>
            </a:r>
          </a:p>
          <a:p>
            <a:r>
              <a:rPr lang="it-IT" sz="2800"/>
              <a:t>makes the decision of which process to migrate and where to migrate it is based on the knoweldge of the amount of free memory in other nodes</a:t>
            </a:r>
          </a:p>
        </p:txBody>
      </p:sp>
    </p:spTree>
  </p:cSld>
  <p:clrMapOvr>
    <a:masterClrMapping/>
  </p:clrMapOvr>
  <p:transition spd="slow">
    <p:wipe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7675996E-9412-4F5E-8354-F7DD8C585A86}" type="slidenum">
              <a:rPr lang="en-US"/>
              <a:pPr/>
              <a:t>104</a:t>
            </a:fld>
            <a:endParaRPr lang="en-US"/>
          </a:p>
        </p:txBody>
      </p:sp>
      <p:sp>
        <p:nvSpPr>
          <p:cNvPr id="771076" name="Rectangle 4"/>
          <p:cNvSpPr>
            <a:spLocks noGrp="1" noChangeArrowheads="1"/>
          </p:cNvSpPr>
          <p:nvPr>
            <p:ph type="title"/>
          </p:nvPr>
        </p:nvSpPr>
        <p:spPr/>
        <p:txBody>
          <a:bodyPr/>
          <a:lstStyle/>
          <a:p>
            <a:r>
              <a:rPr lang="it-IT"/>
              <a:t>Efficient kernel communication</a:t>
            </a:r>
          </a:p>
        </p:txBody>
      </p:sp>
      <p:sp>
        <p:nvSpPr>
          <p:cNvPr id="771077" name="Rectangle 5"/>
          <p:cNvSpPr>
            <a:spLocks noGrp="1" noChangeArrowheads="1"/>
          </p:cNvSpPr>
          <p:nvPr>
            <p:ph type="body" idx="1"/>
          </p:nvPr>
        </p:nvSpPr>
        <p:spPr/>
        <p:txBody>
          <a:bodyPr/>
          <a:lstStyle/>
          <a:p>
            <a:r>
              <a:rPr lang="it-IT"/>
              <a:t>Reduces overhead of the internal kernel communications (e.g. between the process and its home site, when it is executing in a remote site)</a:t>
            </a:r>
          </a:p>
          <a:p>
            <a:r>
              <a:rPr lang="it-IT"/>
              <a:t>Fast and reliable protocol with low startup latency and high throughput</a:t>
            </a:r>
          </a:p>
        </p:txBody>
      </p:sp>
    </p:spTree>
  </p:cSld>
  <p:clrMapOvr>
    <a:masterClrMapping/>
  </p:clrMapOvr>
  <p:transition spd="slow">
    <p:wipe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E49DB63E-99B2-4943-9A73-4549CD2A0266}" type="slidenum">
              <a:rPr lang="en-US"/>
              <a:pPr/>
              <a:t>105</a:t>
            </a:fld>
            <a:endParaRPr lang="en-US"/>
          </a:p>
        </p:txBody>
      </p:sp>
      <p:sp>
        <p:nvSpPr>
          <p:cNvPr id="772102" name="Rectangle 6"/>
          <p:cNvSpPr>
            <a:spLocks noGrp="1" noChangeArrowheads="1"/>
          </p:cNvSpPr>
          <p:nvPr>
            <p:ph type="title"/>
          </p:nvPr>
        </p:nvSpPr>
        <p:spPr/>
        <p:txBody>
          <a:bodyPr/>
          <a:lstStyle/>
          <a:p>
            <a:r>
              <a:rPr lang="it-IT" sz="4000"/>
              <a:t>Probabilistic information dissemination algorithms</a:t>
            </a:r>
          </a:p>
        </p:txBody>
      </p:sp>
      <p:sp>
        <p:nvSpPr>
          <p:cNvPr id="772103" name="Rectangle 7"/>
          <p:cNvSpPr>
            <a:spLocks noGrp="1" noChangeArrowheads="1"/>
          </p:cNvSpPr>
          <p:nvPr>
            <p:ph type="body" idx="1"/>
          </p:nvPr>
        </p:nvSpPr>
        <p:spPr/>
        <p:txBody>
          <a:bodyPr/>
          <a:lstStyle/>
          <a:p>
            <a:pPr>
              <a:lnSpc>
                <a:spcPct val="70000"/>
              </a:lnSpc>
            </a:pPr>
            <a:endParaRPr lang="it-IT" sz="2800"/>
          </a:p>
          <a:p>
            <a:pPr>
              <a:lnSpc>
                <a:spcPct val="70000"/>
              </a:lnSpc>
            </a:pPr>
            <a:r>
              <a:rPr lang="it-IT" sz="2800"/>
              <a:t>Each node has sufficient knowledge about available resources in other nodes, without polling</a:t>
            </a:r>
          </a:p>
          <a:p>
            <a:pPr>
              <a:lnSpc>
                <a:spcPct val="70000"/>
              </a:lnSpc>
            </a:pPr>
            <a:r>
              <a:rPr lang="it-IT" sz="2800"/>
              <a:t>measure the amount of available resources on each node</a:t>
            </a:r>
          </a:p>
          <a:p>
            <a:pPr>
              <a:lnSpc>
                <a:spcPct val="70000"/>
              </a:lnSpc>
            </a:pPr>
            <a:r>
              <a:rPr lang="it-IT" sz="2800"/>
              <a:t>receive resources indices that each node sends at regular intervals to a randomly chosen subset of nodes </a:t>
            </a:r>
          </a:p>
          <a:p>
            <a:pPr>
              <a:lnSpc>
                <a:spcPct val="70000"/>
              </a:lnSpc>
            </a:pPr>
            <a:r>
              <a:rPr lang="it-IT" sz="2800"/>
              <a:t>the use of randomly chosen subset of nodes facilitates dynamic configuration and overcomes node failures</a:t>
            </a:r>
          </a:p>
        </p:txBody>
      </p:sp>
    </p:spTree>
  </p:cSld>
  <p:clrMapOvr>
    <a:masterClrMapping/>
  </p:clrMapOvr>
  <p:transition spd="slow">
    <p:wipe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B37237CE-16A2-4D62-B382-63D13767FECA}" type="slidenum">
              <a:rPr lang="en-US"/>
              <a:pPr/>
              <a:t>106</a:t>
            </a:fld>
            <a:endParaRPr lang="en-US"/>
          </a:p>
        </p:txBody>
      </p:sp>
      <p:sp>
        <p:nvSpPr>
          <p:cNvPr id="773124" name="Rectangle 4"/>
          <p:cNvSpPr>
            <a:spLocks noGrp="1" noChangeArrowheads="1"/>
          </p:cNvSpPr>
          <p:nvPr>
            <p:ph type="title"/>
          </p:nvPr>
        </p:nvSpPr>
        <p:spPr/>
        <p:txBody>
          <a:bodyPr/>
          <a:lstStyle/>
          <a:p>
            <a:r>
              <a:rPr lang="it-IT" sz="4000"/>
              <a:t>Decentralized control and autonomy</a:t>
            </a:r>
          </a:p>
        </p:txBody>
      </p:sp>
      <p:sp>
        <p:nvSpPr>
          <p:cNvPr id="773125" name="Rectangle 5"/>
          <p:cNvSpPr>
            <a:spLocks noGrp="1" noChangeArrowheads="1"/>
          </p:cNvSpPr>
          <p:nvPr>
            <p:ph type="body" idx="1"/>
          </p:nvPr>
        </p:nvSpPr>
        <p:spPr/>
        <p:txBody>
          <a:bodyPr/>
          <a:lstStyle/>
          <a:p>
            <a:r>
              <a:rPr lang="it-IT"/>
              <a:t>Each node makes its own control decisions independently.</a:t>
            </a:r>
          </a:p>
          <a:p>
            <a:r>
              <a:rPr lang="it-IT"/>
              <a:t>No master-slave relationships</a:t>
            </a:r>
          </a:p>
          <a:p>
            <a:r>
              <a:rPr lang="it-IT"/>
              <a:t>Each node is capable of operating as an independent system</a:t>
            </a:r>
          </a:p>
          <a:p>
            <a:r>
              <a:rPr lang="it-IT"/>
              <a:t>Nodes may join or leave the farm with minimal disruption</a:t>
            </a:r>
          </a:p>
        </p:txBody>
      </p:sp>
    </p:spTree>
  </p:cSld>
  <p:clrMapOvr>
    <a:masterClrMapping/>
  </p:clrMapOvr>
  <p:transition spd="slow">
    <p:wipe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C2ECFEE3-2E9B-49B6-90DD-A6394AD61F4B}" type="slidenum">
              <a:rPr lang="en-US"/>
              <a:pPr/>
              <a:t>107</a:t>
            </a:fld>
            <a:endParaRPr lang="en-US"/>
          </a:p>
        </p:txBody>
      </p:sp>
      <p:sp>
        <p:nvSpPr>
          <p:cNvPr id="775174" name="Rectangle 6"/>
          <p:cNvSpPr>
            <a:spLocks noGrp="1" noChangeArrowheads="1"/>
          </p:cNvSpPr>
          <p:nvPr>
            <p:ph type="title"/>
          </p:nvPr>
        </p:nvSpPr>
        <p:spPr/>
        <p:txBody>
          <a:bodyPr/>
          <a:lstStyle/>
          <a:p>
            <a:r>
              <a:rPr lang="it-IT"/>
              <a:t>File System Access</a:t>
            </a:r>
          </a:p>
        </p:txBody>
      </p:sp>
      <p:sp>
        <p:nvSpPr>
          <p:cNvPr id="775175" name="Rectangle 7"/>
          <p:cNvSpPr>
            <a:spLocks noGrp="1" noChangeArrowheads="1"/>
          </p:cNvSpPr>
          <p:nvPr>
            <p:ph type="body" idx="1"/>
          </p:nvPr>
        </p:nvSpPr>
        <p:spPr/>
        <p:txBody>
          <a:bodyPr/>
          <a:lstStyle/>
          <a:p>
            <a:pPr>
              <a:lnSpc>
                <a:spcPct val="80000"/>
              </a:lnSpc>
            </a:pPr>
            <a:r>
              <a:rPr lang="it-IT" sz="2800"/>
              <a:t>MOSIX is particularly efficient for distributing and executing CPU-bound processes</a:t>
            </a:r>
          </a:p>
          <a:p>
            <a:pPr>
              <a:lnSpc>
                <a:spcPct val="80000"/>
              </a:lnSpc>
            </a:pPr>
            <a:r>
              <a:rPr lang="it-IT" sz="2800"/>
              <a:t>However, the processes are inefficient with significant file operations</a:t>
            </a:r>
          </a:p>
          <a:p>
            <a:pPr lvl="1">
              <a:lnSpc>
                <a:spcPct val="80000"/>
              </a:lnSpc>
            </a:pPr>
            <a:r>
              <a:rPr lang="en-GB" altLang="he-IL" sz="2400"/>
              <a:t>I/O accesses through the home node incur high overhead</a:t>
            </a:r>
          </a:p>
          <a:p>
            <a:pPr>
              <a:lnSpc>
                <a:spcPct val="80000"/>
              </a:lnSpc>
            </a:pPr>
            <a:r>
              <a:rPr lang="it-IT" sz="2800"/>
              <a:t>“Direct FSA” is for better handling of I/O:</a:t>
            </a:r>
          </a:p>
          <a:p>
            <a:pPr lvl="1">
              <a:lnSpc>
                <a:spcPct val="80000"/>
              </a:lnSpc>
            </a:pPr>
            <a:r>
              <a:rPr lang="it-IT" sz="2400"/>
              <a:t>Reduce the overhead of executing I/O oriented system-calls of a migrated process</a:t>
            </a:r>
          </a:p>
          <a:p>
            <a:pPr lvl="1">
              <a:lnSpc>
                <a:spcPct val="80000"/>
              </a:lnSpc>
            </a:pPr>
            <a:r>
              <a:rPr lang="it-IT" sz="2400"/>
              <a:t>a migrated process performs I/O operations locally, in the current node, </a:t>
            </a:r>
            <a:r>
              <a:rPr lang="en-GB" altLang="he-IL" sz="2400"/>
              <a:t>not via the home node</a:t>
            </a:r>
            <a:endParaRPr lang="it-IT" sz="2400"/>
          </a:p>
          <a:p>
            <a:pPr lvl="1">
              <a:lnSpc>
                <a:spcPct val="80000"/>
              </a:lnSpc>
            </a:pPr>
            <a:r>
              <a:rPr lang="it-IT" sz="2400"/>
              <a:t>processes migrate more freely</a:t>
            </a:r>
          </a:p>
        </p:txBody>
      </p:sp>
    </p:spTree>
  </p:cSld>
  <p:clrMapOvr>
    <a:masterClrMapping/>
  </p:clrMapOvr>
  <p:transition spd="slow">
    <p:wipe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1F03A687-D5F3-4095-A123-C32C989519A2}" type="slidenum">
              <a:rPr lang="en-US"/>
              <a:pPr/>
              <a:t>108</a:t>
            </a:fld>
            <a:endParaRPr lang="en-US"/>
          </a:p>
        </p:txBody>
      </p:sp>
      <p:sp>
        <p:nvSpPr>
          <p:cNvPr id="499718" name="Rectangle 6"/>
          <p:cNvSpPr>
            <a:spLocks noGrp="1" noChangeArrowheads="1"/>
          </p:cNvSpPr>
          <p:nvPr>
            <p:ph type="title"/>
          </p:nvPr>
        </p:nvSpPr>
        <p:spPr/>
        <p:txBody>
          <a:bodyPr/>
          <a:lstStyle/>
          <a:p>
            <a:r>
              <a:rPr lang="en-GB" altLang="he-IL"/>
              <a:t>DFSA Requirements</a:t>
            </a:r>
          </a:p>
        </p:txBody>
      </p:sp>
      <p:sp>
        <p:nvSpPr>
          <p:cNvPr id="499719" name="Rectangle 7"/>
          <p:cNvSpPr>
            <a:spLocks noGrp="1" noChangeArrowheads="1"/>
          </p:cNvSpPr>
          <p:nvPr>
            <p:ph type="body" idx="1"/>
          </p:nvPr>
        </p:nvSpPr>
        <p:spPr/>
        <p:txBody>
          <a:bodyPr/>
          <a:lstStyle/>
          <a:p>
            <a:pPr>
              <a:lnSpc>
                <a:spcPct val="80000"/>
              </a:lnSpc>
            </a:pPr>
            <a:endParaRPr lang="en-GB" altLang="he-IL" sz="2400"/>
          </a:p>
          <a:p>
            <a:pPr>
              <a:lnSpc>
                <a:spcPct val="80000"/>
              </a:lnSpc>
            </a:pPr>
            <a:r>
              <a:rPr lang="it-IT" sz="2400"/>
              <a:t>DFSA can work with any file system that satisfies some properties. </a:t>
            </a:r>
          </a:p>
          <a:p>
            <a:pPr>
              <a:lnSpc>
                <a:spcPct val="80000"/>
              </a:lnSpc>
            </a:pPr>
            <a:r>
              <a:rPr lang="it-IT" sz="2400"/>
              <a:t>Unique mount point:</a:t>
            </a:r>
            <a:r>
              <a:rPr lang="en-GB" altLang="he-IL" sz="2400"/>
              <a:t> The FS are identically mounted on all.</a:t>
            </a:r>
          </a:p>
          <a:p>
            <a:pPr>
              <a:lnSpc>
                <a:spcPct val="80000"/>
              </a:lnSpc>
            </a:pPr>
            <a:r>
              <a:rPr lang="en-GB" altLang="he-IL" sz="2400"/>
              <a:t>File consistency:  when an operation is completed in one node, any subsequent operation on any other node will see the results of that operation</a:t>
            </a:r>
          </a:p>
          <a:p>
            <a:pPr>
              <a:lnSpc>
                <a:spcPct val="80000"/>
              </a:lnSpc>
            </a:pPr>
            <a:r>
              <a:rPr lang="en-GB" altLang="he-IL" sz="2400"/>
              <a:t>Required because an openMOSIX process may perform consecutive syscalls from different nodes </a:t>
            </a:r>
          </a:p>
          <a:p>
            <a:pPr>
              <a:lnSpc>
                <a:spcPct val="80000"/>
              </a:lnSpc>
            </a:pPr>
            <a:r>
              <a:rPr lang="en-GB" altLang="he-IL" sz="2400"/>
              <a:t>Time-stamp consistency: if file A is modified after B, A must have a timestamp &gt; B's timestamp</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23AF0730-4174-4189-B046-102A7224F498}" type="slidenum">
              <a:rPr lang="en-US"/>
              <a:pPr/>
              <a:t>109</a:t>
            </a:fld>
            <a:endParaRPr lang="en-US"/>
          </a:p>
        </p:txBody>
      </p:sp>
      <p:sp>
        <p:nvSpPr>
          <p:cNvPr id="497672" name="Rectangle 8"/>
          <p:cNvSpPr>
            <a:spLocks noGrp="1" noChangeArrowheads="1"/>
          </p:cNvSpPr>
          <p:nvPr>
            <p:ph type="title"/>
          </p:nvPr>
        </p:nvSpPr>
        <p:spPr/>
        <p:txBody>
          <a:bodyPr/>
          <a:lstStyle/>
          <a:p>
            <a:r>
              <a:rPr lang="en-GB" altLang="he-IL"/>
              <a:t>DFSA Conforming FS</a:t>
            </a:r>
          </a:p>
        </p:txBody>
      </p:sp>
      <p:sp>
        <p:nvSpPr>
          <p:cNvPr id="497673" name="Rectangle 9"/>
          <p:cNvSpPr>
            <a:spLocks noGrp="1" noChangeArrowheads="1"/>
          </p:cNvSpPr>
          <p:nvPr>
            <p:ph type="body" idx="1"/>
          </p:nvPr>
        </p:nvSpPr>
        <p:spPr/>
        <p:txBody>
          <a:bodyPr/>
          <a:lstStyle/>
          <a:p>
            <a:r>
              <a:rPr lang="en-GB" altLang="he-IL"/>
              <a:t>Global File System (GFS)</a:t>
            </a:r>
            <a:endParaRPr lang="en-US" altLang="he-IL"/>
          </a:p>
          <a:p>
            <a:r>
              <a:rPr lang="en-GB" altLang="he-IL"/>
              <a:t>openMOSIX File System (MFS)</a:t>
            </a:r>
            <a:endParaRPr lang="en-US" altLang="he-IL"/>
          </a:p>
          <a:p>
            <a:r>
              <a:rPr lang="en-GB" altLang="he-IL"/>
              <a:t>Lustre</a:t>
            </a:r>
            <a:r>
              <a:rPr lang="en-US" altLang="he-IL"/>
              <a:t> global file system</a:t>
            </a:r>
          </a:p>
          <a:p>
            <a:r>
              <a:rPr lang="en-US" altLang="he-IL"/>
              <a:t>General Parallel File System (</a:t>
            </a:r>
            <a:r>
              <a:rPr lang="en-GB" altLang="he-IL"/>
              <a:t>GPFS)</a:t>
            </a:r>
            <a:endParaRPr lang="en-US" altLang="he-IL"/>
          </a:p>
          <a:p>
            <a:r>
              <a:rPr lang="en-US" altLang="he-IL"/>
              <a:t>Parallel Virtual File System (</a:t>
            </a:r>
            <a:r>
              <a:rPr lang="en-GB" altLang="he-IL"/>
              <a:t>PVFS)</a:t>
            </a:r>
          </a:p>
          <a:p>
            <a:r>
              <a:rPr lang="en-GB" altLang="he-IL"/>
              <a:t>Available operations:  all common file-system and I/O system-calls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7673">
                                            <p:txEl>
                                              <p:pRg st="0" end="0"/>
                                            </p:txEl>
                                          </p:spTgt>
                                        </p:tgtEl>
                                        <p:attrNameLst>
                                          <p:attrName>style.visibility</p:attrName>
                                        </p:attrNameLst>
                                      </p:cBhvr>
                                      <p:to>
                                        <p:strVal val="visible"/>
                                      </p:to>
                                    </p:set>
                                    <p:anim calcmode="lin" valueType="num">
                                      <p:cBhvr additive="base">
                                        <p:cTn id="7" dur="500" fill="hold"/>
                                        <p:tgtEl>
                                          <p:spTgt spid="4976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76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7673">
                                            <p:txEl>
                                              <p:pRg st="1" end="1"/>
                                            </p:txEl>
                                          </p:spTgt>
                                        </p:tgtEl>
                                        <p:attrNameLst>
                                          <p:attrName>style.visibility</p:attrName>
                                        </p:attrNameLst>
                                      </p:cBhvr>
                                      <p:to>
                                        <p:strVal val="visible"/>
                                      </p:to>
                                    </p:set>
                                    <p:anim calcmode="lin" valueType="num">
                                      <p:cBhvr additive="base">
                                        <p:cTn id="13" dur="500" fill="hold"/>
                                        <p:tgtEl>
                                          <p:spTgt spid="49767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76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7673">
                                            <p:txEl>
                                              <p:pRg st="2" end="2"/>
                                            </p:txEl>
                                          </p:spTgt>
                                        </p:tgtEl>
                                        <p:attrNameLst>
                                          <p:attrName>style.visibility</p:attrName>
                                        </p:attrNameLst>
                                      </p:cBhvr>
                                      <p:to>
                                        <p:strVal val="visible"/>
                                      </p:to>
                                    </p:set>
                                    <p:anim calcmode="lin" valueType="num">
                                      <p:cBhvr additive="base">
                                        <p:cTn id="19" dur="500" fill="hold"/>
                                        <p:tgtEl>
                                          <p:spTgt spid="49767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76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7673">
                                            <p:txEl>
                                              <p:pRg st="3" end="3"/>
                                            </p:txEl>
                                          </p:spTgt>
                                        </p:tgtEl>
                                        <p:attrNameLst>
                                          <p:attrName>style.visibility</p:attrName>
                                        </p:attrNameLst>
                                      </p:cBhvr>
                                      <p:to>
                                        <p:strVal val="visible"/>
                                      </p:to>
                                    </p:set>
                                    <p:anim calcmode="lin" valueType="num">
                                      <p:cBhvr additive="base">
                                        <p:cTn id="25" dur="500" fill="hold"/>
                                        <p:tgtEl>
                                          <p:spTgt spid="49767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76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7673">
                                            <p:txEl>
                                              <p:pRg st="4" end="4"/>
                                            </p:txEl>
                                          </p:spTgt>
                                        </p:tgtEl>
                                        <p:attrNameLst>
                                          <p:attrName>style.visibility</p:attrName>
                                        </p:attrNameLst>
                                      </p:cBhvr>
                                      <p:to>
                                        <p:strVal val="visible"/>
                                      </p:to>
                                    </p:set>
                                    <p:anim calcmode="lin" valueType="num">
                                      <p:cBhvr additive="base">
                                        <p:cTn id="31" dur="500" fill="hold"/>
                                        <p:tgtEl>
                                          <p:spTgt spid="49767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76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7673">
                                            <p:txEl>
                                              <p:pRg st="5" end="5"/>
                                            </p:txEl>
                                          </p:spTgt>
                                        </p:tgtEl>
                                        <p:attrNameLst>
                                          <p:attrName>style.visibility</p:attrName>
                                        </p:attrNameLst>
                                      </p:cBhvr>
                                      <p:to>
                                        <p:strVal val="visible"/>
                                      </p:to>
                                    </p:set>
                                    <p:anim calcmode="lin" valueType="num">
                                      <p:cBhvr additive="base">
                                        <p:cTn id="37" dur="500" fill="hold"/>
                                        <p:tgtEl>
                                          <p:spTgt spid="49767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9767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11"/>
          </p:nvPr>
        </p:nvSpPr>
        <p:spPr/>
        <p:txBody>
          <a:bodyPr/>
          <a:lstStyle/>
          <a:p>
            <a:r>
              <a:rPr lang="en-US" smtClean="0"/>
              <a:t>Mateti, Clusters</a:t>
            </a:r>
            <a:endParaRPr lang="en-US"/>
          </a:p>
        </p:txBody>
      </p:sp>
      <p:sp>
        <p:nvSpPr>
          <p:cNvPr id="34" name="Slide Number Placeholder 5"/>
          <p:cNvSpPr>
            <a:spLocks noGrp="1"/>
          </p:cNvSpPr>
          <p:nvPr>
            <p:ph type="sldNum" sz="quarter" idx="12"/>
          </p:nvPr>
        </p:nvSpPr>
        <p:spPr/>
        <p:txBody>
          <a:bodyPr/>
          <a:lstStyle/>
          <a:p>
            <a:fld id="{2B506576-E80C-4985-BB80-1AD7595518F4}" type="slidenum">
              <a:rPr lang="en-US"/>
              <a:pPr/>
              <a:t>11</a:t>
            </a:fld>
            <a:endParaRPr lang="en-US"/>
          </a:p>
        </p:txBody>
      </p:sp>
      <p:sp>
        <p:nvSpPr>
          <p:cNvPr id="820226" name="Rectangle 2"/>
          <p:cNvSpPr>
            <a:spLocks noChangeArrowheads="1"/>
          </p:cNvSpPr>
          <p:nvPr/>
        </p:nvSpPr>
        <p:spPr bwMode="auto">
          <a:xfrm>
            <a:off x="6684963" y="1398588"/>
            <a:ext cx="2154237" cy="530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r>
              <a:rPr lang="en-US">
                <a:solidFill>
                  <a:srgbClr val="800080"/>
                </a:solidFill>
                <a:latin typeface="Comic Sans MS" pitchFamily="66" charset="0"/>
                <a:ea typeface="SimSun" pitchFamily="2" charset="-122"/>
              </a:rPr>
              <a:t>Code-Granularity</a:t>
            </a:r>
          </a:p>
          <a:p>
            <a:r>
              <a:rPr lang="en-US">
                <a:solidFill>
                  <a:schemeClr val="accent1"/>
                </a:solidFill>
                <a:latin typeface="Comic Sans MS" pitchFamily="66" charset="0"/>
                <a:ea typeface="SimSun" pitchFamily="2" charset="-122"/>
              </a:rPr>
              <a:t>Code Item</a:t>
            </a:r>
          </a:p>
          <a:p>
            <a:r>
              <a:rPr lang="en-US">
                <a:latin typeface="Comic Sans MS" pitchFamily="66" charset="0"/>
                <a:ea typeface="SimSun" pitchFamily="2" charset="-122"/>
              </a:rPr>
              <a:t>Large grain</a:t>
            </a:r>
          </a:p>
          <a:p>
            <a:r>
              <a:rPr lang="en-US">
                <a:latin typeface="Comic Sans MS" pitchFamily="66" charset="0"/>
                <a:ea typeface="SimSun" pitchFamily="2" charset="-122"/>
              </a:rPr>
              <a:t>(task level)</a:t>
            </a:r>
          </a:p>
          <a:p>
            <a:r>
              <a:rPr lang="en-US">
                <a:solidFill>
                  <a:schemeClr val="accent1"/>
                </a:solidFill>
                <a:latin typeface="Comic Sans MS" pitchFamily="66" charset="0"/>
                <a:ea typeface="SimSun" pitchFamily="2" charset="-122"/>
              </a:rPr>
              <a:t>Program</a:t>
            </a:r>
            <a:endParaRPr lang="en-US">
              <a:latin typeface="Comic Sans MS" pitchFamily="66" charset="0"/>
              <a:ea typeface="SimSun" pitchFamily="2" charset="-122"/>
            </a:endParaRPr>
          </a:p>
          <a:p>
            <a:endParaRPr lang="en-US">
              <a:latin typeface="Comic Sans MS" pitchFamily="66" charset="0"/>
              <a:ea typeface="SimSun" pitchFamily="2" charset="-122"/>
            </a:endParaRPr>
          </a:p>
          <a:p>
            <a:endParaRPr lang="en-US">
              <a:latin typeface="Comic Sans MS" pitchFamily="66" charset="0"/>
              <a:ea typeface="SimSun" pitchFamily="2" charset="-122"/>
            </a:endParaRPr>
          </a:p>
          <a:p>
            <a:r>
              <a:rPr lang="en-US">
                <a:latin typeface="Comic Sans MS" pitchFamily="66" charset="0"/>
                <a:ea typeface="SimSun" pitchFamily="2" charset="-122"/>
              </a:rPr>
              <a:t>Medium grain</a:t>
            </a:r>
          </a:p>
          <a:p>
            <a:r>
              <a:rPr lang="en-US">
                <a:latin typeface="Comic Sans MS" pitchFamily="66" charset="0"/>
                <a:ea typeface="SimSun" pitchFamily="2" charset="-122"/>
              </a:rPr>
              <a:t>(control level)</a:t>
            </a:r>
          </a:p>
          <a:p>
            <a:r>
              <a:rPr lang="en-US">
                <a:solidFill>
                  <a:schemeClr val="accent1"/>
                </a:solidFill>
                <a:latin typeface="Comic Sans MS" pitchFamily="66" charset="0"/>
                <a:ea typeface="SimSun" pitchFamily="2" charset="-122"/>
              </a:rPr>
              <a:t>Function (thread)</a:t>
            </a:r>
            <a:endParaRPr lang="en-US">
              <a:latin typeface="Comic Sans MS" pitchFamily="66" charset="0"/>
              <a:ea typeface="SimSun" pitchFamily="2" charset="-122"/>
            </a:endParaRPr>
          </a:p>
          <a:p>
            <a:endParaRPr lang="en-US">
              <a:latin typeface="Comic Sans MS" pitchFamily="66" charset="0"/>
              <a:ea typeface="SimSun" pitchFamily="2" charset="-122"/>
            </a:endParaRPr>
          </a:p>
          <a:p>
            <a:endParaRPr lang="en-US">
              <a:latin typeface="Comic Sans MS" pitchFamily="66" charset="0"/>
              <a:ea typeface="SimSun" pitchFamily="2" charset="-122"/>
            </a:endParaRPr>
          </a:p>
          <a:p>
            <a:r>
              <a:rPr lang="en-US">
                <a:latin typeface="Comic Sans MS" pitchFamily="66" charset="0"/>
                <a:ea typeface="SimSun" pitchFamily="2" charset="-122"/>
              </a:rPr>
              <a:t>Fine grain</a:t>
            </a:r>
          </a:p>
          <a:p>
            <a:r>
              <a:rPr lang="en-US">
                <a:latin typeface="Comic Sans MS" pitchFamily="66" charset="0"/>
                <a:ea typeface="SimSun" pitchFamily="2" charset="-122"/>
              </a:rPr>
              <a:t>(data level)</a:t>
            </a:r>
          </a:p>
          <a:p>
            <a:r>
              <a:rPr lang="en-US">
                <a:solidFill>
                  <a:schemeClr val="accent1"/>
                </a:solidFill>
                <a:latin typeface="Comic Sans MS" pitchFamily="66" charset="0"/>
                <a:ea typeface="SimSun" pitchFamily="2" charset="-122"/>
              </a:rPr>
              <a:t>Loop (Compiler)</a:t>
            </a:r>
          </a:p>
          <a:p>
            <a:endParaRPr lang="en-US">
              <a:latin typeface="Comic Sans MS" pitchFamily="66" charset="0"/>
              <a:ea typeface="SimSun" pitchFamily="2" charset="-122"/>
            </a:endParaRPr>
          </a:p>
          <a:p>
            <a:r>
              <a:rPr lang="en-US">
                <a:latin typeface="Comic Sans MS" pitchFamily="66" charset="0"/>
                <a:ea typeface="SimSun" pitchFamily="2" charset="-122"/>
              </a:rPr>
              <a:t>Very fine grain</a:t>
            </a:r>
          </a:p>
          <a:p>
            <a:r>
              <a:rPr lang="en-US">
                <a:latin typeface="Comic Sans MS" pitchFamily="66" charset="0"/>
                <a:ea typeface="SimSun" pitchFamily="2" charset="-122"/>
              </a:rPr>
              <a:t>(multiple issue)</a:t>
            </a:r>
          </a:p>
          <a:p>
            <a:r>
              <a:rPr lang="en-US">
                <a:solidFill>
                  <a:schemeClr val="accent1"/>
                </a:solidFill>
                <a:latin typeface="Comic Sans MS" pitchFamily="66" charset="0"/>
                <a:ea typeface="SimSun" pitchFamily="2" charset="-122"/>
              </a:rPr>
              <a:t>With hardware</a:t>
            </a:r>
          </a:p>
        </p:txBody>
      </p:sp>
      <p:sp>
        <p:nvSpPr>
          <p:cNvPr id="820227" name="Rectangle 3"/>
          <p:cNvSpPr>
            <a:spLocks noChangeArrowheads="1"/>
          </p:cNvSpPr>
          <p:nvPr/>
        </p:nvSpPr>
        <p:spPr bwMode="auto">
          <a:xfrm>
            <a:off x="4032250" y="41275"/>
            <a:ext cx="50990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28" name="Line 4"/>
          <p:cNvSpPr>
            <a:spLocks noChangeShapeType="1"/>
          </p:cNvSpPr>
          <p:nvPr/>
        </p:nvSpPr>
        <p:spPr bwMode="auto">
          <a:xfrm>
            <a:off x="6608763" y="2000250"/>
            <a:ext cx="300037"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29" name="AutoShape 5"/>
          <p:cNvSpPr>
            <a:spLocks noChangeArrowheads="1"/>
          </p:cNvSpPr>
          <p:nvPr/>
        </p:nvSpPr>
        <p:spPr bwMode="auto">
          <a:xfrm>
            <a:off x="1871663" y="1697038"/>
            <a:ext cx="1317625" cy="538162"/>
          </a:xfrm>
          <a:prstGeom prst="octagon">
            <a:avLst>
              <a:gd name="adj" fmla="val 29282"/>
            </a:avLst>
          </a:prstGeom>
          <a:solidFill>
            <a:srgbClr val="316501"/>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400" b="1">
                <a:solidFill>
                  <a:schemeClr val="bg1"/>
                </a:solidFill>
                <a:latin typeface="Times New Roman" pitchFamily="18" charset="0"/>
                <a:ea typeface="SimSun" pitchFamily="2" charset="-122"/>
              </a:rPr>
              <a:t>Task i-l</a:t>
            </a:r>
          </a:p>
        </p:txBody>
      </p:sp>
      <p:sp>
        <p:nvSpPr>
          <p:cNvPr id="820230" name="AutoShape 6"/>
          <p:cNvSpPr>
            <a:spLocks noChangeArrowheads="1"/>
          </p:cNvSpPr>
          <p:nvPr/>
        </p:nvSpPr>
        <p:spPr bwMode="auto">
          <a:xfrm>
            <a:off x="3533775" y="1697038"/>
            <a:ext cx="1317625" cy="538162"/>
          </a:xfrm>
          <a:prstGeom prst="octagon">
            <a:avLst>
              <a:gd name="adj" fmla="val 29282"/>
            </a:avLst>
          </a:prstGeom>
          <a:solidFill>
            <a:srgbClr val="316501"/>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400" b="1">
                <a:solidFill>
                  <a:schemeClr val="bg1"/>
                </a:solidFill>
                <a:latin typeface="Times New Roman" pitchFamily="18" charset="0"/>
                <a:ea typeface="SimSun" pitchFamily="2" charset="-122"/>
              </a:rPr>
              <a:t>Task</a:t>
            </a:r>
            <a:r>
              <a:rPr lang="en-US" sz="2400" b="1">
                <a:latin typeface="Times New Roman" pitchFamily="18" charset="0"/>
                <a:ea typeface="SimSun" pitchFamily="2" charset="-122"/>
              </a:rPr>
              <a:t> </a:t>
            </a:r>
            <a:r>
              <a:rPr lang="en-US" sz="2400" b="1">
                <a:solidFill>
                  <a:schemeClr val="bg1"/>
                </a:solidFill>
                <a:latin typeface="Times New Roman" pitchFamily="18" charset="0"/>
                <a:ea typeface="SimSun" pitchFamily="2" charset="-122"/>
              </a:rPr>
              <a:t>i</a:t>
            </a:r>
          </a:p>
        </p:txBody>
      </p:sp>
      <p:sp>
        <p:nvSpPr>
          <p:cNvPr id="820231" name="AutoShape 7"/>
          <p:cNvSpPr>
            <a:spLocks noChangeArrowheads="1"/>
          </p:cNvSpPr>
          <p:nvPr/>
        </p:nvSpPr>
        <p:spPr bwMode="auto">
          <a:xfrm>
            <a:off x="5195888" y="1697038"/>
            <a:ext cx="1316037" cy="538162"/>
          </a:xfrm>
          <a:prstGeom prst="octagon">
            <a:avLst>
              <a:gd name="adj" fmla="val 29282"/>
            </a:avLst>
          </a:prstGeom>
          <a:solidFill>
            <a:srgbClr val="316501"/>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400" b="1">
                <a:solidFill>
                  <a:schemeClr val="bg1"/>
                </a:solidFill>
                <a:latin typeface="Times New Roman" pitchFamily="18" charset="0"/>
                <a:ea typeface="SimSun" pitchFamily="2" charset="-122"/>
              </a:rPr>
              <a:t>Task i+1</a:t>
            </a:r>
          </a:p>
        </p:txBody>
      </p:sp>
      <p:sp>
        <p:nvSpPr>
          <p:cNvPr id="820232" name="Rectangle 8"/>
          <p:cNvSpPr>
            <a:spLocks noChangeArrowheads="1"/>
          </p:cNvSpPr>
          <p:nvPr/>
        </p:nvSpPr>
        <p:spPr bwMode="auto">
          <a:xfrm>
            <a:off x="2314575" y="3019425"/>
            <a:ext cx="762000" cy="1198563"/>
          </a:xfrm>
          <a:prstGeom prst="rect">
            <a:avLst/>
          </a:prstGeom>
          <a:gradFill rotWithShape="0">
            <a:gsLst>
              <a:gs pos="0">
                <a:srgbClr val="6E0043"/>
              </a:gs>
              <a:gs pos="100000">
                <a:srgbClr val="6E0043">
                  <a:gamma/>
                  <a:tint val="0"/>
                  <a:invGamma/>
                </a:srgbClr>
              </a:gs>
            </a:gsLst>
            <a:path path="shape">
              <a:fillToRect l="50000" t="50000" r="50000" b="50000"/>
            </a:path>
          </a:gra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r>
              <a:rPr lang="en-US" sz="1400" b="1">
                <a:solidFill>
                  <a:srgbClr val="800080"/>
                </a:solidFill>
                <a:latin typeface="Times New Roman" pitchFamily="18" charset="0"/>
                <a:ea typeface="SimSun" pitchFamily="2" charset="-122"/>
              </a:rPr>
              <a:t>func1 ( )</a:t>
            </a:r>
          </a:p>
          <a:p>
            <a:r>
              <a:rPr lang="en-US" sz="1400" b="1">
                <a:solidFill>
                  <a:srgbClr val="800080"/>
                </a:solidFill>
                <a:latin typeface="Times New Roman" pitchFamily="18" charset="0"/>
                <a:ea typeface="SimSun" pitchFamily="2" charset="-122"/>
              </a:rPr>
              <a:t>{</a:t>
            </a:r>
          </a:p>
          <a:p>
            <a:r>
              <a:rPr lang="en-US" sz="1400" b="1">
                <a:solidFill>
                  <a:srgbClr val="800080"/>
                </a:solidFill>
                <a:latin typeface="Times New Roman" pitchFamily="18" charset="0"/>
                <a:ea typeface="SimSun" pitchFamily="2" charset="-122"/>
              </a:rPr>
              <a:t>....</a:t>
            </a:r>
          </a:p>
          <a:p>
            <a:r>
              <a:rPr lang="en-US" sz="1400" b="1">
                <a:solidFill>
                  <a:srgbClr val="800080"/>
                </a:solidFill>
                <a:latin typeface="Times New Roman" pitchFamily="18" charset="0"/>
                <a:ea typeface="SimSun" pitchFamily="2" charset="-122"/>
              </a:rPr>
              <a:t>....</a:t>
            </a:r>
          </a:p>
          <a:p>
            <a:r>
              <a:rPr lang="en-US" sz="1400" b="1">
                <a:solidFill>
                  <a:srgbClr val="800080"/>
                </a:solidFill>
                <a:latin typeface="Times New Roman" pitchFamily="18" charset="0"/>
                <a:ea typeface="SimSun" pitchFamily="2" charset="-122"/>
              </a:rPr>
              <a:t>}</a:t>
            </a:r>
          </a:p>
        </p:txBody>
      </p:sp>
      <p:sp>
        <p:nvSpPr>
          <p:cNvPr id="820233" name="Rectangle 9"/>
          <p:cNvSpPr>
            <a:spLocks noChangeArrowheads="1"/>
          </p:cNvSpPr>
          <p:nvPr/>
        </p:nvSpPr>
        <p:spPr bwMode="auto">
          <a:xfrm>
            <a:off x="3756025" y="3019425"/>
            <a:ext cx="762000" cy="1198563"/>
          </a:xfrm>
          <a:prstGeom prst="rect">
            <a:avLst/>
          </a:prstGeom>
          <a:gradFill rotWithShape="0">
            <a:gsLst>
              <a:gs pos="0">
                <a:srgbClr val="6E0043"/>
              </a:gs>
              <a:gs pos="100000">
                <a:srgbClr val="6E0043">
                  <a:gamma/>
                  <a:tint val="0"/>
                  <a:invGamma/>
                </a:srgbClr>
              </a:gs>
            </a:gsLst>
            <a:path path="shape">
              <a:fillToRect l="50000" t="50000" r="50000" b="50000"/>
            </a:path>
          </a:gra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r>
              <a:rPr lang="en-US" sz="1400" b="1">
                <a:solidFill>
                  <a:srgbClr val="800080"/>
                </a:solidFill>
                <a:latin typeface="Times New Roman" pitchFamily="18" charset="0"/>
                <a:ea typeface="SimSun" pitchFamily="2" charset="-122"/>
              </a:rPr>
              <a:t>func2 ( )</a:t>
            </a:r>
          </a:p>
          <a:p>
            <a:r>
              <a:rPr lang="en-US" sz="1400" b="1">
                <a:solidFill>
                  <a:srgbClr val="800080"/>
                </a:solidFill>
                <a:latin typeface="Times New Roman" pitchFamily="18" charset="0"/>
                <a:ea typeface="SimSun" pitchFamily="2" charset="-122"/>
              </a:rPr>
              <a:t>{</a:t>
            </a:r>
          </a:p>
          <a:p>
            <a:r>
              <a:rPr lang="en-US" sz="1400" b="1">
                <a:solidFill>
                  <a:srgbClr val="800080"/>
                </a:solidFill>
                <a:latin typeface="Times New Roman" pitchFamily="18" charset="0"/>
                <a:ea typeface="SimSun" pitchFamily="2" charset="-122"/>
              </a:rPr>
              <a:t>....</a:t>
            </a:r>
          </a:p>
          <a:p>
            <a:r>
              <a:rPr lang="en-US" sz="1400" b="1">
                <a:solidFill>
                  <a:srgbClr val="800080"/>
                </a:solidFill>
                <a:latin typeface="Times New Roman" pitchFamily="18" charset="0"/>
                <a:ea typeface="SimSun" pitchFamily="2" charset="-122"/>
              </a:rPr>
              <a:t>....</a:t>
            </a:r>
          </a:p>
          <a:p>
            <a:r>
              <a:rPr lang="en-US" sz="1400" b="1">
                <a:solidFill>
                  <a:srgbClr val="800080"/>
                </a:solidFill>
                <a:latin typeface="Times New Roman" pitchFamily="18" charset="0"/>
                <a:ea typeface="SimSun" pitchFamily="2" charset="-122"/>
              </a:rPr>
              <a:t>}</a:t>
            </a:r>
          </a:p>
        </p:txBody>
      </p:sp>
      <p:sp>
        <p:nvSpPr>
          <p:cNvPr id="820234" name="Rectangle 10"/>
          <p:cNvSpPr>
            <a:spLocks noChangeArrowheads="1"/>
          </p:cNvSpPr>
          <p:nvPr/>
        </p:nvSpPr>
        <p:spPr bwMode="auto">
          <a:xfrm>
            <a:off x="5305425" y="3035300"/>
            <a:ext cx="765175" cy="1182688"/>
          </a:xfrm>
          <a:prstGeom prst="rect">
            <a:avLst/>
          </a:prstGeom>
          <a:gradFill rotWithShape="0">
            <a:gsLst>
              <a:gs pos="0">
                <a:srgbClr val="6E0043"/>
              </a:gs>
              <a:gs pos="100000">
                <a:srgbClr val="6E0043">
                  <a:gamma/>
                  <a:tint val="0"/>
                  <a:invGamma/>
                </a:srgbClr>
              </a:gs>
            </a:gsLst>
            <a:path path="shape">
              <a:fillToRect l="50000" t="50000" r="50000" b="50000"/>
            </a:path>
          </a:gra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r>
              <a:rPr lang="en-US" sz="1400" b="1">
                <a:solidFill>
                  <a:srgbClr val="800080"/>
                </a:solidFill>
                <a:latin typeface="Times New Roman" pitchFamily="18" charset="0"/>
                <a:ea typeface="SimSun" pitchFamily="2" charset="-122"/>
              </a:rPr>
              <a:t>func3 ( )</a:t>
            </a:r>
          </a:p>
          <a:p>
            <a:r>
              <a:rPr lang="en-US" sz="1400" b="1">
                <a:solidFill>
                  <a:srgbClr val="800080"/>
                </a:solidFill>
                <a:latin typeface="Times New Roman" pitchFamily="18" charset="0"/>
                <a:ea typeface="SimSun" pitchFamily="2" charset="-122"/>
              </a:rPr>
              <a:t>{</a:t>
            </a:r>
          </a:p>
          <a:p>
            <a:r>
              <a:rPr lang="en-US" sz="1400" b="1">
                <a:solidFill>
                  <a:srgbClr val="800080"/>
                </a:solidFill>
                <a:latin typeface="Times New Roman" pitchFamily="18" charset="0"/>
                <a:ea typeface="SimSun" pitchFamily="2" charset="-122"/>
              </a:rPr>
              <a:t>....</a:t>
            </a:r>
          </a:p>
          <a:p>
            <a:r>
              <a:rPr lang="en-US" sz="1400" b="1">
                <a:solidFill>
                  <a:srgbClr val="800080"/>
                </a:solidFill>
                <a:latin typeface="Times New Roman" pitchFamily="18" charset="0"/>
                <a:ea typeface="SimSun" pitchFamily="2" charset="-122"/>
              </a:rPr>
              <a:t>....</a:t>
            </a:r>
          </a:p>
          <a:p>
            <a:r>
              <a:rPr lang="en-US" sz="1400" b="1">
                <a:solidFill>
                  <a:srgbClr val="800080"/>
                </a:solidFill>
                <a:latin typeface="Times New Roman" pitchFamily="18" charset="0"/>
                <a:ea typeface="SimSun" pitchFamily="2" charset="-122"/>
              </a:rPr>
              <a:t>}</a:t>
            </a:r>
          </a:p>
        </p:txBody>
      </p:sp>
      <p:sp>
        <p:nvSpPr>
          <p:cNvPr id="820235" name="Line 11"/>
          <p:cNvSpPr>
            <a:spLocks noChangeShapeType="1"/>
          </p:cNvSpPr>
          <p:nvPr/>
        </p:nvSpPr>
        <p:spPr bwMode="auto">
          <a:xfrm>
            <a:off x="4079875" y="2247900"/>
            <a:ext cx="0" cy="758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6" name="Line 12"/>
          <p:cNvSpPr>
            <a:spLocks noChangeShapeType="1"/>
          </p:cNvSpPr>
          <p:nvPr/>
        </p:nvSpPr>
        <p:spPr bwMode="auto">
          <a:xfrm flipH="1">
            <a:off x="2509838" y="2266950"/>
            <a:ext cx="1576387" cy="736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7" name="Line 13"/>
          <p:cNvSpPr>
            <a:spLocks noChangeShapeType="1"/>
          </p:cNvSpPr>
          <p:nvPr/>
        </p:nvSpPr>
        <p:spPr bwMode="auto">
          <a:xfrm>
            <a:off x="4086225" y="2247900"/>
            <a:ext cx="1760538" cy="758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8" name="AutoShape 14"/>
          <p:cNvSpPr>
            <a:spLocks noChangeArrowheads="1"/>
          </p:cNvSpPr>
          <p:nvPr/>
        </p:nvSpPr>
        <p:spPr bwMode="auto">
          <a:xfrm>
            <a:off x="2203450" y="4878388"/>
            <a:ext cx="873125" cy="428625"/>
          </a:xfrm>
          <a:prstGeom prst="roundRect">
            <a:avLst>
              <a:gd name="adj" fmla="val 12495"/>
            </a:avLst>
          </a:prstGeom>
          <a:gradFill rotWithShape="0">
            <a:gsLst>
              <a:gs pos="0">
                <a:srgbClr val="FC0128"/>
              </a:gs>
              <a:gs pos="100000">
                <a:srgbClr val="FC0128">
                  <a:gamma/>
                  <a:tint val="50196"/>
                  <a:invGamma/>
                </a:srgbClr>
              </a:gs>
            </a:gsLst>
            <a:path path="rect">
              <a:fillToRect r="100000" b="100000"/>
            </a:path>
          </a:gradFill>
          <a:ln w="12700">
            <a:solidFill>
              <a:schemeClr val="bg2"/>
            </a:solidFill>
            <a:round/>
            <a:headEnd/>
            <a:tailEnd/>
          </a:ln>
          <a:effectLst>
            <a:outerShdw dist="107763" dir="2700000" algn="ctr" rotWithShape="0">
              <a:schemeClr val="bg2"/>
            </a:outerShdw>
          </a:effectLst>
        </p:spPr>
        <p:txBody>
          <a:bodyPr wrap="none" lIns="90488" tIns="44450" rIns="90488" bIns="44450" anchor="ctr"/>
          <a:lstStyle/>
          <a:p>
            <a:pPr algn="ctr"/>
            <a:r>
              <a:rPr lang="en-US" sz="1400" b="1">
                <a:solidFill>
                  <a:schemeClr val="bg2"/>
                </a:solidFill>
                <a:latin typeface="Times New Roman" pitchFamily="18" charset="0"/>
                <a:ea typeface="SimSun" pitchFamily="2" charset="-122"/>
              </a:rPr>
              <a:t>a ( 0 ) =..</a:t>
            </a:r>
          </a:p>
          <a:p>
            <a:pPr algn="ctr"/>
            <a:r>
              <a:rPr lang="en-US" sz="1400" b="1">
                <a:solidFill>
                  <a:schemeClr val="bg2"/>
                </a:solidFill>
                <a:latin typeface="Times New Roman" pitchFamily="18" charset="0"/>
                <a:ea typeface="SimSun" pitchFamily="2" charset="-122"/>
              </a:rPr>
              <a:t>b ( 0 ) =..</a:t>
            </a:r>
          </a:p>
        </p:txBody>
      </p:sp>
      <p:sp>
        <p:nvSpPr>
          <p:cNvPr id="820239" name="AutoShape 15"/>
          <p:cNvSpPr>
            <a:spLocks noChangeArrowheads="1"/>
          </p:cNvSpPr>
          <p:nvPr/>
        </p:nvSpPr>
        <p:spPr bwMode="auto">
          <a:xfrm>
            <a:off x="3643313" y="4878388"/>
            <a:ext cx="874712" cy="428625"/>
          </a:xfrm>
          <a:prstGeom prst="roundRect">
            <a:avLst>
              <a:gd name="adj" fmla="val 12495"/>
            </a:avLst>
          </a:prstGeom>
          <a:gradFill rotWithShape="0">
            <a:gsLst>
              <a:gs pos="0">
                <a:srgbClr val="FC0128"/>
              </a:gs>
              <a:gs pos="100000">
                <a:srgbClr val="FC0128">
                  <a:gamma/>
                  <a:tint val="50196"/>
                  <a:invGamma/>
                </a:srgbClr>
              </a:gs>
            </a:gsLst>
            <a:path path="rect">
              <a:fillToRect r="100000" b="100000"/>
            </a:path>
          </a:gradFill>
          <a:ln w="12700">
            <a:solidFill>
              <a:schemeClr val="bg2"/>
            </a:solidFill>
            <a:round/>
            <a:headEnd/>
            <a:tailEnd/>
          </a:ln>
          <a:effectLst>
            <a:outerShdw dist="107763" dir="2700000" algn="ctr" rotWithShape="0">
              <a:schemeClr val="bg2"/>
            </a:outerShdw>
          </a:effectLst>
        </p:spPr>
        <p:txBody>
          <a:bodyPr wrap="none" lIns="90488" tIns="44450" rIns="90488" bIns="44450" anchor="ctr"/>
          <a:lstStyle/>
          <a:p>
            <a:pPr algn="ctr"/>
            <a:r>
              <a:rPr lang="en-US" sz="1400" b="1">
                <a:solidFill>
                  <a:schemeClr val="bg2"/>
                </a:solidFill>
                <a:latin typeface="Times New Roman" pitchFamily="18" charset="0"/>
                <a:ea typeface="SimSun" pitchFamily="2" charset="-122"/>
              </a:rPr>
              <a:t>a ( 1 )=..</a:t>
            </a:r>
          </a:p>
          <a:p>
            <a:pPr algn="ctr"/>
            <a:r>
              <a:rPr lang="en-US" sz="1400" b="1">
                <a:solidFill>
                  <a:schemeClr val="bg2"/>
                </a:solidFill>
                <a:latin typeface="Times New Roman" pitchFamily="18" charset="0"/>
                <a:ea typeface="SimSun" pitchFamily="2" charset="-122"/>
              </a:rPr>
              <a:t>b ( 1 )=..</a:t>
            </a:r>
          </a:p>
        </p:txBody>
      </p:sp>
      <p:sp>
        <p:nvSpPr>
          <p:cNvPr id="820240" name="AutoShape 16"/>
          <p:cNvSpPr>
            <a:spLocks noChangeArrowheads="1"/>
          </p:cNvSpPr>
          <p:nvPr/>
        </p:nvSpPr>
        <p:spPr bwMode="auto">
          <a:xfrm>
            <a:off x="5084763" y="4878388"/>
            <a:ext cx="874712" cy="428625"/>
          </a:xfrm>
          <a:prstGeom prst="roundRect">
            <a:avLst>
              <a:gd name="adj" fmla="val 12495"/>
            </a:avLst>
          </a:prstGeom>
          <a:gradFill rotWithShape="0">
            <a:gsLst>
              <a:gs pos="0">
                <a:srgbClr val="FC0128"/>
              </a:gs>
              <a:gs pos="100000">
                <a:srgbClr val="FC0128">
                  <a:gamma/>
                  <a:tint val="50196"/>
                  <a:invGamma/>
                </a:srgbClr>
              </a:gs>
            </a:gsLst>
            <a:path path="rect">
              <a:fillToRect r="100000" b="100000"/>
            </a:path>
          </a:gradFill>
          <a:ln w="12700">
            <a:solidFill>
              <a:schemeClr val="bg2"/>
            </a:solidFill>
            <a:round/>
            <a:headEnd/>
            <a:tailEnd/>
          </a:ln>
          <a:effectLst>
            <a:outerShdw dist="107763" dir="2700000" algn="ctr" rotWithShape="0">
              <a:schemeClr val="bg2"/>
            </a:outerShdw>
          </a:effectLst>
        </p:spPr>
        <p:txBody>
          <a:bodyPr wrap="none" lIns="90488" tIns="44450" rIns="90488" bIns="44450" anchor="ctr"/>
          <a:lstStyle/>
          <a:p>
            <a:pPr algn="ctr"/>
            <a:r>
              <a:rPr lang="en-US" sz="1400" b="1">
                <a:solidFill>
                  <a:schemeClr val="bg2"/>
                </a:solidFill>
                <a:latin typeface="Times New Roman" pitchFamily="18" charset="0"/>
                <a:ea typeface="SimSun" pitchFamily="2" charset="-122"/>
              </a:rPr>
              <a:t>a ( 2 )=..</a:t>
            </a:r>
          </a:p>
          <a:p>
            <a:pPr algn="ctr"/>
            <a:r>
              <a:rPr lang="en-US" sz="1400" b="1">
                <a:solidFill>
                  <a:schemeClr val="bg2"/>
                </a:solidFill>
                <a:latin typeface="Times New Roman" pitchFamily="18" charset="0"/>
                <a:ea typeface="SimSun" pitchFamily="2" charset="-122"/>
              </a:rPr>
              <a:t>b ( 2 )=..</a:t>
            </a:r>
          </a:p>
        </p:txBody>
      </p:sp>
      <p:sp>
        <p:nvSpPr>
          <p:cNvPr id="820241" name="Oval 17"/>
          <p:cNvSpPr>
            <a:spLocks noChangeArrowheads="1"/>
          </p:cNvSpPr>
          <p:nvPr/>
        </p:nvSpPr>
        <p:spPr bwMode="auto">
          <a:xfrm>
            <a:off x="2647950" y="5870575"/>
            <a:ext cx="541338" cy="428625"/>
          </a:xfrm>
          <a:prstGeom prst="ellipse">
            <a:avLst/>
          </a:prstGeom>
          <a:solidFill>
            <a:schemeClr val="accent2"/>
          </a:solidFill>
          <a:ln w="12700">
            <a:solidFill>
              <a:schemeClr val="bg2"/>
            </a:solidFill>
            <a:round/>
            <a:headEnd/>
            <a:tailEnd/>
          </a:ln>
          <a:effectLst>
            <a:outerShdw dist="107763" dir="2700000" algn="ctr" rotWithShape="0">
              <a:schemeClr val="bg2"/>
            </a:outerShdw>
          </a:effectLst>
        </p:spPr>
        <p:txBody>
          <a:bodyPr wrap="none" lIns="90488" tIns="44450" rIns="90488" bIns="44450" anchor="ctr"/>
          <a:lstStyle/>
          <a:p>
            <a:pPr algn="ctr"/>
            <a:r>
              <a:rPr lang="en-US" sz="2400" b="1">
                <a:solidFill>
                  <a:schemeClr val="bg2"/>
                </a:solidFill>
                <a:latin typeface="Times New Roman" pitchFamily="18" charset="0"/>
                <a:ea typeface="SimSun" pitchFamily="2" charset="-122"/>
              </a:rPr>
              <a:t>+</a:t>
            </a:r>
          </a:p>
        </p:txBody>
      </p:sp>
      <p:sp>
        <p:nvSpPr>
          <p:cNvPr id="820242" name="Oval 18"/>
          <p:cNvSpPr>
            <a:spLocks noChangeArrowheads="1"/>
          </p:cNvSpPr>
          <p:nvPr/>
        </p:nvSpPr>
        <p:spPr bwMode="auto">
          <a:xfrm>
            <a:off x="3867150" y="5870575"/>
            <a:ext cx="541338" cy="428625"/>
          </a:xfrm>
          <a:prstGeom prst="ellipse">
            <a:avLst/>
          </a:prstGeom>
          <a:solidFill>
            <a:schemeClr val="accent2"/>
          </a:solidFill>
          <a:ln w="12700">
            <a:solidFill>
              <a:schemeClr val="bg2"/>
            </a:solidFill>
            <a:round/>
            <a:headEnd/>
            <a:tailEnd/>
          </a:ln>
          <a:effectLst>
            <a:outerShdw dist="107763" dir="2700000" algn="ctr" rotWithShape="0">
              <a:schemeClr val="bg2"/>
            </a:outerShdw>
          </a:effectLst>
        </p:spPr>
        <p:txBody>
          <a:bodyPr wrap="none" lIns="90488" tIns="44450" rIns="90488" bIns="44450" anchor="ctr"/>
          <a:lstStyle/>
          <a:p>
            <a:pPr algn="ctr"/>
            <a:r>
              <a:rPr lang="en-US" sz="2400" b="1">
                <a:solidFill>
                  <a:schemeClr val="bg2"/>
                </a:solidFill>
                <a:latin typeface="Times New Roman" pitchFamily="18" charset="0"/>
                <a:ea typeface="SimSun" pitchFamily="2" charset="-122"/>
              </a:rPr>
              <a:t>x</a:t>
            </a:r>
          </a:p>
        </p:txBody>
      </p:sp>
      <p:sp>
        <p:nvSpPr>
          <p:cNvPr id="820243" name="Oval 19"/>
          <p:cNvSpPr>
            <a:spLocks noChangeArrowheads="1"/>
          </p:cNvSpPr>
          <p:nvPr/>
        </p:nvSpPr>
        <p:spPr bwMode="auto">
          <a:xfrm>
            <a:off x="4973638" y="5870575"/>
            <a:ext cx="652462" cy="428625"/>
          </a:xfrm>
          <a:prstGeom prst="ellipse">
            <a:avLst/>
          </a:prstGeom>
          <a:solidFill>
            <a:schemeClr val="accent2"/>
          </a:solidFill>
          <a:ln w="12700">
            <a:solidFill>
              <a:schemeClr val="bg2"/>
            </a:solidFill>
            <a:round/>
            <a:headEnd/>
            <a:tailEnd/>
          </a:ln>
          <a:effectLst>
            <a:outerShdw dist="107763" dir="2700000" algn="ctr" rotWithShape="0">
              <a:schemeClr val="bg2"/>
            </a:outerShdw>
          </a:effectLst>
        </p:spPr>
        <p:txBody>
          <a:bodyPr wrap="none" lIns="90488" tIns="44450" rIns="90488" bIns="44450" anchor="ctr"/>
          <a:lstStyle/>
          <a:p>
            <a:pPr algn="ctr"/>
            <a:r>
              <a:rPr lang="en-US" b="1">
                <a:solidFill>
                  <a:schemeClr val="bg2"/>
                </a:solidFill>
                <a:latin typeface="Times New Roman" pitchFamily="18" charset="0"/>
                <a:ea typeface="SimSun" pitchFamily="2" charset="-122"/>
              </a:rPr>
              <a:t>Load</a:t>
            </a:r>
          </a:p>
        </p:txBody>
      </p:sp>
      <p:sp>
        <p:nvSpPr>
          <p:cNvPr id="820244" name="Line 20"/>
          <p:cNvSpPr>
            <a:spLocks noChangeShapeType="1"/>
          </p:cNvSpPr>
          <p:nvPr/>
        </p:nvSpPr>
        <p:spPr bwMode="auto">
          <a:xfrm>
            <a:off x="4076700" y="4235450"/>
            <a:ext cx="3175" cy="630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5" name="Line 21"/>
          <p:cNvSpPr>
            <a:spLocks noChangeShapeType="1"/>
          </p:cNvSpPr>
          <p:nvPr/>
        </p:nvSpPr>
        <p:spPr bwMode="auto">
          <a:xfrm flipH="1">
            <a:off x="2635250" y="4254500"/>
            <a:ext cx="1466850" cy="611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6" name="Line 22"/>
          <p:cNvSpPr>
            <a:spLocks noChangeShapeType="1"/>
          </p:cNvSpPr>
          <p:nvPr/>
        </p:nvSpPr>
        <p:spPr bwMode="auto">
          <a:xfrm>
            <a:off x="4083050" y="4254500"/>
            <a:ext cx="1431925" cy="611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7" name="Line 23"/>
          <p:cNvSpPr>
            <a:spLocks noChangeShapeType="1"/>
          </p:cNvSpPr>
          <p:nvPr/>
        </p:nvSpPr>
        <p:spPr bwMode="auto">
          <a:xfrm>
            <a:off x="4079875" y="5319713"/>
            <a:ext cx="0" cy="538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8" name="Line 24"/>
          <p:cNvSpPr>
            <a:spLocks noChangeShapeType="1"/>
          </p:cNvSpPr>
          <p:nvPr/>
        </p:nvSpPr>
        <p:spPr bwMode="auto">
          <a:xfrm flipH="1">
            <a:off x="2855913" y="5319713"/>
            <a:ext cx="1230312" cy="538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9" name="Line 25"/>
          <p:cNvSpPr>
            <a:spLocks noChangeShapeType="1"/>
          </p:cNvSpPr>
          <p:nvPr/>
        </p:nvSpPr>
        <p:spPr bwMode="auto">
          <a:xfrm>
            <a:off x="4086225" y="5319713"/>
            <a:ext cx="1206500" cy="538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50" name="Line 26"/>
          <p:cNvSpPr>
            <a:spLocks noChangeShapeType="1"/>
          </p:cNvSpPr>
          <p:nvPr/>
        </p:nvSpPr>
        <p:spPr bwMode="auto">
          <a:xfrm>
            <a:off x="3276600" y="1981200"/>
            <a:ext cx="300038"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51" name="Text Box 27"/>
          <p:cNvSpPr txBox="1">
            <a:spLocks noChangeArrowheads="1"/>
          </p:cNvSpPr>
          <p:nvPr/>
        </p:nvSpPr>
        <p:spPr bwMode="auto">
          <a:xfrm>
            <a:off x="63500" y="1757363"/>
            <a:ext cx="16351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500" b="1">
                <a:solidFill>
                  <a:schemeClr val="tx2"/>
                </a:solidFill>
                <a:latin typeface="Comic Sans MS" pitchFamily="66" charset="0"/>
                <a:ea typeface="SimSun" pitchFamily="2" charset="-122"/>
              </a:rPr>
              <a:t>PVM/MPI</a:t>
            </a:r>
          </a:p>
        </p:txBody>
      </p:sp>
      <p:sp>
        <p:nvSpPr>
          <p:cNvPr id="820252" name="Line 28"/>
          <p:cNvSpPr>
            <a:spLocks noChangeShapeType="1"/>
          </p:cNvSpPr>
          <p:nvPr/>
        </p:nvSpPr>
        <p:spPr bwMode="auto">
          <a:xfrm>
            <a:off x="4876800" y="1981200"/>
            <a:ext cx="300038"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53" name="Text Box 29"/>
          <p:cNvSpPr txBox="1">
            <a:spLocks noChangeArrowheads="1"/>
          </p:cNvSpPr>
          <p:nvPr/>
        </p:nvSpPr>
        <p:spPr bwMode="auto">
          <a:xfrm>
            <a:off x="152400" y="3433763"/>
            <a:ext cx="14351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500" b="1">
                <a:solidFill>
                  <a:schemeClr val="tx2"/>
                </a:solidFill>
                <a:latin typeface="Comic Sans MS" pitchFamily="66" charset="0"/>
                <a:ea typeface="SimSun" pitchFamily="2" charset="-122"/>
              </a:rPr>
              <a:t>Threads</a:t>
            </a:r>
          </a:p>
        </p:txBody>
      </p:sp>
      <p:sp>
        <p:nvSpPr>
          <p:cNvPr id="820254" name="Text Box 30"/>
          <p:cNvSpPr txBox="1">
            <a:spLocks noChangeArrowheads="1"/>
          </p:cNvSpPr>
          <p:nvPr/>
        </p:nvSpPr>
        <p:spPr bwMode="auto">
          <a:xfrm>
            <a:off x="152400" y="4881563"/>
            <a:ext cx="162401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500" b="1">
                <a:solidFill>
                  <a:schemeClr val="tx2"/>
                </a:solidFill>
                <a:latin typeface="Comic Sans MS" pitchFamily="66" charset="0"/>
                <a:ea typeface="SimSun" pitchFamily="2" charset="-122"/>
              </a:rPr>
              <a:t>Compilers</a:t>
            </a:r>
          </a:p>
        </p:txBody>
      </p:sp>
      <p:sp>
        <p:nvSpPr>
          <p:cNvPr id="820255" name="Text Box 31"/>
          <p:cNvSpPr txBox="1">
            <a:spLocks noChangeArrowheads="1"/>
          </p:cNvSpPr>
          <p:nvPr/>
        </p:nvSpPr>
        <p:spPr bwMode="auto">
          <a:xfrm>
            <a:off x="228600" y="5872163"/>
            <a:ext cx="7842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500" b="1">
                <a:solidFill>
                  <a:schemeClr val="tx2"/>
                </a:solidFill>
                <a:latin typeface="Comic Sans MS" pitchFamily="66" charset="0"/>
                <a:ea typeface="SimSun" pitchFamily="2" charset="-122"/>
              </a:rPr>
              <a:t>CPU</a:t>
            </a:r>
          </a:p>
        </p:txBody>
      </p:sp>
      <p:sp>
        <p:nvSpPr>
          <p:cNvPr id="820256" name="Rectangle 32"/>
          <p:cNvSpPr>
            <a:spLocks noGrp="1" noChangeArrowheads="1"/>
          </p:cNvSpPr>
          <p:nvPr>
            <p:ph type="title"/>
          </p:nvPr>
        </p:nvSpPr>
        <p:spPr>
          <a:xfrm>
            <a:off x="533400" y="228600"/>
            <a:ext cx="8143875" cy="1038225"/>
          </a:xfrm>
          <a:noFill/>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nchorCtr="0"/>
          <a:lstStyle/>
          <a:p>
            <a:r>
              <a:rPr lang="en-US"/>
              <a:t>Levels of Parallelism</a:t>
            </a:r>
          </a:p>
        </p:txBody>
      </p:sp>
    </p:spTree>
    <p:extLst>
      <p:ext uri="{BB962C8B-B14F-4D97-AF65-F5344CB8AC3E}">
        <p14:creationId xmlns:p14="http://schemas.microsoft.com/office/powerpoint/2010/main" val="3239067134"/>
      </p:ext>
    </p:extLst>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629E7CF5-2F6D-4275-8CA3-78A58CAAFA18}" type="slidenum">
              <a:rPr lang="en-US"/>
              <a:pPr/>
              <a:t>110</a:t>
            </a:fld>
            <a:endParaRPr lang="en-US"/>
          </a:p>
        </p:txBody>
      </p:sp>
      <p:sp>
        <p:nvSpPr>
          <p:cNvPr id="501764" name="Rectangle 4"/>
          <p:cNvSpPr>
            <a:spLocks noGrp="1" noChangeArrowheads="1"/>
          </p:cNvSpPr>
          <p:nvPr>
            <p:ph type="title"/>
          </p:nvPr>
        </p:nvSpPr>
        <p:spPr/>
        <p:txBody>
          <a:bodyPr/>
          <a:lstStyle/>
          <a:p>
            <a:r>
              <a:rPr lang="en-GB" altLang="he-IL"/>
              <a:t>Global File System (GFS)</a:t>
            </a:r>
          </a:p>
        </p:txBody>
      </p:sp>
      <p:sp>
        <p:nvSpPr>
          <p:cNvPr id="501765" name="Rectangle 5"/>
          <p:cNvSpPr>
            <a:spLocks noGrp="1" noChangeArrowheads="1"/>
          </p:cNvSpPr>
          <p:nvPr>
            <p:ph type="body" idx="1"/>
          </p:nvPr>
        </p:nvSpPr>
        <p:spPr/>
        <p:txBody>
          <a:bodyPr/>
          <a:lstStyle/>
          <a:p>
            <a:r>
              <a:rPr lang="en-GB" altLang="he-IL" sz="2800"/>
              <a:t>Provides local caching and cache consistency over the cluster using a unique locking mechanism</a:t>
            </a:r>
          </a:p>
          <a:p>
            <a:r>
              <a:rPr lang="en-GB" altLang="he-IL" sz="2800"/>
              <a:t>Provides direct access from any node to any storage entity </a:t>
            </a:r>
          </a:p>
          <a:p>
            <a:r>
              <a:rPr lang="en-GB" altLang="he-IL" sz="2800"/>
              <a:t>GFS + process migration combine the advantages of load-balancing with direct disk access from any node - for parallel file operations</a:t>
            </a:r>
          </a:p>
          <a:p>
            <a:r>
              <a:rPr lang="en-GB" altLang="he-IL" sz="2800"/>
              <a:t>Non-GNU License (SPL)</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39732E85-D8F5-4279-BD4B-892A94D6157B}" type="slidenum">
              <a:rPr lang="en-US"/>
              <a:pPr/>
              <a:t>111</a:t>
            </a:fld>
            <a:endParaRPr lang="en-US"/>
          </a:p>
        </p:txBody>
      </p:sp>
      <p:sp>
        <p:nvSpPr>
          <p:cNvPr id="503814" name="Rectangle 6"/>
          <p:cNvSpPr>
            <a:spLocks noGrp="1" noChangeArrowheads="1"/>
          </p:cNvSpPr>
          <p:nvPr>
            <p:ph type="title"/>
          </p:nvPr>
        </p:nvSpPr>
        <p:spPr/>
        <p:txBody>
          <a:bodyPr/>
          <a:lstStyle/>
          <a:p>
            <a:r>
              <a:rPr lang="en-GB" altLang="he-IL"/>
              <a:t>The MOSIX File System (MFS)</a:t>
            </a:r>
          </a:p>
        </p:txBody>
      </p:sp>
      <p:sp>
        <p:nvSpPr>
          <p:cNvPr id="503815" name="Rectangle 7"/>
          <p:cNvSpPr>
            <a:spLocks noGrp="1" noChangeArrowheads="1"/>
          </p:cNvSpPr>
          <p:nvPr>
            <p:ph type="body" idx="1"/>
          </p:nvPr>
        </p:nvSpPr>
        <p:spPr/>
        <p:txBody>
          <a:bodyPr/>
          <a:lstStyle/>
          <a:p>
            <a:pPr>
              <a:lnSpc>
                <a:spcPct val="80000"/>
              </a:lnSpc>
            </a:pPr>
            <a:r>
              <a:rPr lang="en-GB" altLang="he-IL" sz="2800"/>
              <a:t>Provides a unified view of all files and all mounted FSs on all the nodes of a MOSIX cluster as if they were within a single file system.</a:t>
            </a:r>
          </a:p>
          <a:p>
            <a:pPr>
              <a:lnSpc>
                <a:spcPct val="80000"/>
              </a:lnSpc>
            </a:pPr>
            <a:r>
              <a:rPr lang="en-GB" altLang="he-IL" sz="2800"/>
              <a:t>Makes all directories and regular files throughout </a:t>
            </a:r>
            <a:br>
              <a:rPr lang="en-GB" altLang="he-IL" sz="2800"/>
            </a:br>
            <a:r>
              <a:rPr lang="en-GB" altLang="he-IL" sz="2800"/>
              <a:t>an openMOSIX cluster available from all the nodes</a:t>
            </a:r>
          </a:p>
          <a:p>
            <a:pPr>
              <a:lnSpc>
                <a:spcPct val="80000"/>
              </a:lnSpc>
            </a:pPr>
            <a:r>
              <a:rPr lang="en-GB" altLang="he-IL" sz="2800"/>
              <a:t>Provides cache consistency</a:t>
            </a:r>
          </a:p>
          <a:p>
            <a:pPr>
              <a:lnSpc>
                <a:spcPct val="80000"/>
              </a:lnSpc>
            </a:pPr>
            <a:r>
              <a:rPr lang="en-GB" altLang="he-IL" sz="2800"/>
              <a:t>Allows parallel file access by proper distribution of files (a process migrates to the node with the needed files)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3815">
                                            <p:txEl>
                                              <p:pRg st="0" end="0"/>
                                            </p:txEl>
                                          </p:spTgt>
                                        </p:tgtEl>
                                        <p:attrNameLst>
                                          <p:attrName>style.visibility</p:attrName>
                                        </p:attrNameLst>
                                      </p:cBhvr>
                                      <p:to>
                                        <p:strVal val="visible"/>
                                      </p:to>
                                    </p:set>
                                    <p:anim calcmode="lin" valueType="num">
                                      <p:cBhvr additive="base">
                                        <p:cTn id="7" dur="500" fill="hold"/>
                                        <p:tgtEl>
                                          <p:spTgt spid="5038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38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3815">
                                            <p:txEl>
                                              <p:pRg st="1" end="1"/>
                                            </p:txEl>
                                          </p:spTgt>
                                        </p:tgtEl>
                                        <p:attrNameLst>
                                          <p:attrName>style.visibility</p:attrName>
                                        </p:attrNameLst>
                                      </p:cBhvr>
                                      <p:to>
                                        <p:strVal val="visible"/>
                                      </p:to>
                                    </p:set>
                                    <p:anim calcmode="lin" valueType="num">
                                      <p:cBhvr additive="base">
                                        <p:cTn id="13" dur="500" fill="hold"/>
                                        <p:tgtEl>
                                          <p:spTgt spid="5038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38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3815">
                                            <p:txEl>
                                              <p:pRg st="2" end="2"/>
                                            </p:txEl>
                                          </p:spTgt>
                                        </p:tgtEl>
                                        <p:attrNameLst>
                                          <p:attrName>style.visibility</p:attrName>
                                        </p:attrNameLst>
                                      </p:cBhvr>
                                      <p:to>
                                        <p:strVal val="visible"/>
                                      </p:to>
                                    </p:set>
                                    <p:anim calcmode="lin" valueType="num">
                                      <p:cBhvr additive="base">
                                        <p:cTn id="19" dur="500" fill="hold"/>
                                        <p:tgtEl>
                                          <p:spTgt spid="5038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38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3815">
                                            <p:txEl>
                                              <p:pRg st="3" end="3"/>
                                            </p:txEl>
                                          </p:spTgt>
                                        </p:tgtEl>
                                        <p:attrNameLst>
                                          <p:attrName>style.visibility</p:attrName>
                                        </p:attrNameLst>
                                      </p:cBhvr>
                                      <p:to>
                                        <p:strVal val="visible"/>
                                      </p:to>
                                    </p:set>
                                    <p:anim calcmode="lin" valueType="num">
                                      <p:cBhvr additive="base">
                                        <p:cTn id="25" dur="500" fill="hold"/>
                                        <p:tgtEl>
                                          <p:spTgt spid="5038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38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5"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en-US" smtClean="0"/>
              <a:t>Mateti, Clusters</a:t>
            </a:r>
            <a:endParaRPr lang="en-US"/>
          </a:p>
        </p:txBody>
      </p:sp>
      <p:sp>
        <p:nvSpPr>
          <p:cNvPr id="23" name="Slide Number Placeholder 5"/>
          <p:cNvSpPr>
            <a:spLocks noGrp="1"/>
          </p:cNvSpPr>
          <p:nvPr>
            <p:ph type="sldNum" sz="quarter" idx="12"/>
          </p:nvPr>
        </p:nvSpPr>
        <p:spPr/>
        <p:txBody>
          <a:bodyPr/>
          <a:lstStyle/>
          <a:p>
            <a:fld id="{0BDBF42F-C37A-4D0F-9B7C-8E84182392AA}" type="slidenum">
              <a:rPr lang="en-US"/>
              <a:pPr/>
              <a:t>112</a:t>
            </a:fld>
            <a:endParaRPr lang="en-US"/>
          </a:p>
        </p:txBody>
      </p:sp>
      <p:sp>
        <p:nvSpPr>
          <p:cNvPr id="505858" name="Rectangle 2"/>
          <p:cNvSpPr>
            <a:spLocks noGrp="1" noChangeArrowheads="1"/>
          </p:cNvSpPr>
          <p:nvPr>
            <p:ph type="title"/>
          </p:nvPr>
        </p:nvSpPr>
        <p:spPr/>
        <p:txBody>
          <a:bodyPr/>
          <a:lstStyle/>
          <a:p>
            <a:r>
              <a:rPr lang="en-US"/>
              <a:t>MFS Namespace</a:t>
            </a:r>
          </a:p>
        </p:txBody>
      </p:sp>
      <p:sp>
        <p:nvSpPr>
          <p:cNvPr id="505877" name="Rectangle 21"/>
          <p:cNvSpPr>
            <a:spLocks noGrp="1" noChangeArrowheads="1"/>
          </p:cNvSpPr>
          <p:nvPr>
            <p:ph idx="1"/>
          </p:nvPr>
        </p:nvSpPr>
        <p:spPr/>
        <p:txBody>
          <a:bodyPr/>
          <a:lstStyle/>
          <a:p>
            <a:endParaRPr lang="en-US"/>
          </a:p>
        </p:txBody>
      </p:sp>
      <p:sp>
        <p:nvSpPr>
          <p:cNvPr id="505859" name="Rectangle 3"/>
          <p:cNvSpPr>
            <a:spLocks noChangeArrowheads="1"/>
          </p:cNvSpPr>
          <p:nvPr/>
        </p:nvSpPr>
        <p:spPr bwMode="auto">
          <a:xfrm>
            <a:off x="3832225" y="2384425"/>
            <a:ext cx="617538" cy="261938"/>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a:t>
            </a:r>
          </a:p>
        </p:txBody>
      </p:sp>
      <p:sp>
        <p:nvSpPr>
          <p:cNvPr id="505860" name="Rectangle 4"/>
          <p:cNvSpPr>
            <a:spLocks noChangeArrowheads="1"/>
          </p:cNvSpPr>
          <p:nvPr/>
        </p:nvSpPr>
        <p:spPr bwMode="auto">
          <a:xfrm>
            <a:off x="2786063" y="2841625"/>
            <a:ext cx="247650" cy="195263"/>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etc</a:t>
            </a:r>
          </a:p>
        </p:txBody>
      </p:sp>
      <p:sp>
        <p:nvSpPr>
          <p:cNvPr id="505861" name="Rectangle 5"/>
          <p:cNvSpPr>
            <a:spLocks noChangeArrowheads="1"/>
          </p:cNvSpPr>
          <p:nvPr/>
        </p:nvSpPr>
        <p:spPr bwMode="auto">
          <a:xfrm>
            <a:off x="3278188" y="2841625"/>
            <a:ext cx="247650" cy="195263"/>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usr</a:t>
            </a:r>
          </a:p>
        </p:txBody>
      </p:sp>
      <p:sp>
        <p:nvSpPr>
          <p:cNvPr id="505862" name="Rectangle 6"/>
          <p:cNvSpPr>
            <a:spLocks noChangeArrowheads="1"/>
          </p:cNvSpPr>
          <p:nvPr/>
        </p:nvSpPr>
        <p:spPr bwMode="auto">
          <a:xfrm>
            <a:off x="3771900" y="2841625"/>
            <a:ext cx="246063" cy="195263"/>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var</a:t>
            </a:r>
          </a:p>
        </p:txBody>
      </p:sp>
      <p:sp>
        <p:nvSpPr>
          <p:cNvPr id="505863" name="Rectangle 7"/>
          <p:cNvSpPr>
            <a:spLocks noChangeArrowheads="1"/>
          </p:cNvSpPr>
          <p:nvPr/>
        </p:nvSpPr>
        <p:spPr bwMode="auto">
          <a:xfrm>
            <a:off x="4140200" y="2841625"/>
            <a:ext cx="247650" cy="195263"/>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bin</a:t>
            </a:r>
          </a:p>
        </p:txBody>
      </p:sp>
      <p:sp>
        <p:nvSpPr>
          <p:cNvPr id="505864" name="Rectangle 8"/>
          <p:cNvSpPr>
            <a:spLocks noChangeArrowheads="1"/>
          </p:cNvSpPr>
          <p:nvPr/>
        </p:nvSpPr>
        <p:spPr bwMode="auto">
          <a:xfrm>
            <a:off x="5003800" y="2906713"/>
            <a:ext cx="492125" cy="327025"/>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mfs</a:t>
            </a:r>
          </a:p>
          <a:p>
            <a:pPr algn="ctr" defTabSz="801688"/>
            <a:r>
              <a:rPr lang="en-US" sz="3200" b="1">
                <a:latin typeface="Times New Roman" pitchFamily="18" charset="0"/>
                <a:cs typeface="Times New Roman (Hebrew)" pitchFamily="18" charset="-79"/>
              </a:rPr>
              <a:t>/</a:t>
            </a:r>
          </a:p>
        </p:txBody>
      </p:sp>
      <p:sp>
        <p:nvSpPr>
          <p:cNvPr id="505865" name="Rectangle 9"/>
          <p:cNvSpPr>
            <a:spLocks noChangeArrowheads="1"/>
          </p:cNvSpPr>
          <p:nvPr/>
        </p:nvSpPr>
        <p:spPr bwMode="auto">
          <a:xfrm>
            <a:off x="2108200" y="2319338"/>
            <a:ext cx="3263900" cy="1304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866" name="Rectangle 10"/>
          <p:cNvSpPr>
            <a:spLocks noChangeArrowheads="1"/>
          </p:cNvSpPr>
          <p:nvPr/>
        </p:nvSpPr>
        <p:spPr bwMode="auto">
          <a:xfrm>
            <a:off x="4818063" y="2646363"/>
            <a:ext cx="2895600" cy="2479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867" name="Rectangle 11"/>
          <p:cNvSpPr>
            <a:spLocks noChangeArrowheads="1"/>
          </p:cNvSpPr>
          <p:nvPr/>
        </p:nvSpPr>
        <p:spPr bwMode="auto">
          <a:xfrm>
            <a:off x="4941888" y="3821113"/>
            <a:ext cx="369887" cy="261937"/>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etc</a:t>
            </a:r>
          </a:p>
        </p:txBody>
      </p:sp>
      <p:sp>
        <p:nvSpPr>
          <p:cNvPr id="505868" name="Rectangle 12"/>
          <p:cNvSpPr>
            <a:spLocks noChangeArrowheads="1"/>
          </p:cNvSpPr>
          <p:nvPr/>
        </p:nvSpPr>
        <p:spPr bwMode="auto">
          <a:xfrm>
            <a:off x="5495925" y="3821113"/>
            <a:ext cx="430213" cy="261937"/>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usr</a:t>
            </a:r>
          </a:p>
        </p:txBody>
      </p:sp>
      <p:sp>
        <p:nvSpPr>
          <p:cNvPr id="505869" name="Rectangle 13"/>
          <p:cNvSpPr>
            <a:spLocks noChangeArrowheads="1"/>
          </p:cNvSpPr>
          <p:nvPr/>
        </p:nvSpPr>
        <p:spPr bwMode="auto">
          <a:xfrm>
            <a:off x="6049963" y="3821113"/>
            <a:ext cx="307975" cy="261937"/>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var</a:t>
            </a:r>
          </a:p>
        </p:txBody>
      </p:sp>
      <p:sp>
        <p:nvSpPr>
          <p:cNvPr id="505870" name="Rectangle 14"/>
          <p:cNvSpPr>
            <a:spLocks noChangeArrowheads="1"/>
          </p:cNvSpPr>
          <p:nvPr/>
        </p:nvSpPr>
        <p:spPr bwMode="auto">
          <a:xfrm>
            <a:off x="6542088" y="3821113"/>
            <a:ext cx="309562" cy="261937"/>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bin</a:t>
            </a:r>
          </a:p>
        </p:txBody>
      </p:sp>
      <p:sp>
        <p:nvSpPr>
          <p:cNvPr id="505871" name="Rectangle 15"/>
          <p:cNvSpPr>
            <a:spLocks noChangeArrowheads="1"/>
          </p:cNvSpPr>
          <p:nvPr/>
        </p:nvSpPr>
        <p:spPr bwMode="auto">
          <a:xfrm>
            <a:off x="7159625" y="3821113"/>
            <a:ext cx="431800" cy="261937"/>
          </a:xfrm>
          <a:prstGeom prst="rect">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9" tIns="40060" rIns="80119" bIns="40060" anchor="ctr"/>
          <a:lstStyle/>
          <a:p>
            <a:pPr algn="ctr" defTabSz="801688"/>
            <a:r>
              <a:rPr lang="en-US" sz="2100">
                <a:latin typeface="Times New Roman" pitchFamily="18" charset="0"/>
                <a:cs typeface="Times New Roman (Hebrew)" pitchFamily="18" charset="-79"/>
              </a:rPr>
              <a:t>mfs</a:t>
            </a:r>
          </a:p>
        </p:txBody>
      </p:sp>
      <p:sp>
        <p:nvSpPr>
          <p:cNvPr id="505872" name="Line 16"/>
          <p:cNvSpPr>
            <a:spLocks noChangeShapeType="1"/>
          </p:cNvSpPr>
          <p:nvPr/>
        </p:nvSpPr>
        <p:spPr bwMode="auto">
          <a:xfrm>
            <a:off x="4449763" y="2579688"/>
            <a:ext cx="554037" cy="327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3" name="Line 17"/>
          <p:cNvSpPr>
            <a:spLocks noChangeShapeType="1"/>
          </p:cNvSpPr>
          <p:nvPr/>
        </p:nvSpPr>
        <p:spPr bwMode="auto">
          <a:xfrm flipH="1" flipV="1">
            <a:off x="5680075" y="2319338"/>
            <a:ext cx="1724025" cy="143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4" name="Line 18"/>
          <p:cNvSpPr>
            <a:spLocks noChangeShapeType="1"/>
          </p:cNvSpPr>
          <p:nvPr/>
        </p:nvSpPr>
        <p:spPr bwMode="auto">
          <a:xfrm flipH="1">
            <a:off x="4510088" y="2319338"/>
            <a:ext cx="1169987" cy="130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5" name="WordArt 19"/>
          <p:cNvSpPr>
            <a:spLocks noChangeArrowheads="1" noChangeShapeType="1" noTextEdit="1"/>
          </p:cNvSpPr>
          <p:nvPr/>
        </p:nvSpPr>
        <p:spPr bwMode="auto">
          <a:xfrm>
            <a:off x="2108200" y="3560763"/>
            <a:ext cx="652463" cy="2841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node1</a:t>
            </a:r>
          </a:p>
        </p:txBody>
      </p:sp>
      <p:sp>
        <p:nvSpPr>
          <p:cNvPr id="505876" name="WordArt 20"/>
          <p:cNvSpPr>
            <a:spLocks noChangeArrowheads="1" noChangeShapeType="1" noTextEdit="1"/>
          </p:cNvSpPr>
          <p:nvPr/>
        </p:nvSpPr>
        <p:spPr bwMode="auto">
          <a:xfrm>
            <a:off x="5003800" y="5257800"/>
            <a:ext cx="650875" cy="2841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node2</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AD135AA-E39E-48E9-905E-8B67D914F9A5}" type="slidenum">
              <a:rPr lang="en-US"/>
              <a:pPr/>
              <a:t>113</a:t>
            </a:fld>
            <a:endParaRPr lang="en-US"/>
          </a:p>
        </p:txBody>
      </p:sp>
      <p:sp>
        <p:nvSpPr>
          <p:cNvPr id="808964" name="Rectangle 4"/>
          <p:cNvSpPr>
            <a:spLocks noGrp="1" noChangeArrowheads="1"/>
          </p:cNvSpPr>
          <p:nvPr>
            <p:ph type="title"/>
          </p:nvPr>
        </p:nvSpPr>
        <p:spPr/>
        <p:txBody>
          <a:bodyPr/>
          <a:lstStyle/>
          <a:p>
            <a:r>
              <a:rPr lang="en-US"/>
              <a:t>Lustre: A scalable File System </a:t>
            </a:r>
          </a:p>
        </p:txBody>
      </p:sp>
      <p:sp>
        <p:nvSpPr>
          <p:cNvPr id="808965" name="Rectangle 5"/>
          <p:cNvSpPr>
            <a:spLocks noGrp="1" noChangeArrowheads="1"/>
          </p:cNvSpPr>
          <p:nvPr>
            <p:ph type="body" idx="1"/>
          </p:nvPr>
        </p:nvSpPr>
        <p:spPr/>
        <p:txBody>
          <a:bodyPr/>
          <a:lstStyle/>
          <a:p>
            <a:pPr>
              <a:lnSpc>
                <a:spcPct val="80000"/>
              </a:lnSpc>
            </a:pPr>
            <a:r>
              <a:rPr lang="en-US" sz="2800">
                <a:hlinkClick r:id="rId2"/>
              </a:rPr>
              <a:t>http://www.lustre.org/</a:t>
            </a:r>
            <a:r>
              <a:rPr lang="en-US" sz="2800"/>
              <a:t> </a:t>
            </a:r>
          </a:p>
          <a:p>
            <a:pPr>
              <a:lnSpc>
                <a:spcPct val="80000"/>
              </a:lnSpc>
            </a:pPr>
            <a:r>
              <a:rPr lang="en-US" sz="2800"/>
              <a:t>Scalable data serving through parallel data striping </a:t>
            </a:r>
          </a:p>
          <a:p>
            <a:pPr>
              <a:lnSpc>
                <a:spcPct val="80000"/>
              </a:lnSpc>
            </a:pPr>
            <a:r>
              <a:rPr lang="en-US" sz="2800"/>
              <a:t>Scalable meta data </a:t>
            </a:r>
          </a:p>
          <a:p>
            <a:pPr>
              <a:lnSpc>
                <a:spcPct val="80000"/>
              </a:lnSpc>
            </a:pPr>
            <a:r>
              <a:rPr lang="en-US" sz="2800"/>
              <a:t>Separation of file meta data and storage allocation meta data to further increase scalability </a:t>
            </a:r>
          </a:p>
          <a:p>
            <a:pPr>
              <a:lnSpc>
                <a:spcPct val="80000"/>
              </a:lnSpc>
            </a:pPr>
            <a:r>
              <a:rPr lang="en-US" sz="2800"/>
              <a:t>Object technology - allowing stackable, value-add functionality </a:t>
            </a:r>
          </a:p>
          <a:p>
            <a:pPr>
              <a:lnSpc>
                <a:spcPct val="80000"/>
              </a:lnSpc>
            </a:pPr>
            <a:r>
              <a:rPr lang="en-US" sz="2800"/>
              <a:t>Distributed operation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2AFD87A6-50B2-4AAE-BFA1-B2083E19FCDD}" type="slidenum">
              <a:rPr lang="en-US"/>
              <a:pPr/>
              <a:t>114</a:t>
            </a:fld>
            <a:endParaRPr lang="en-US"/>
          </a:p>
        </p:txBody>
      </p:sp>
      <p:sp>
        <p:nvSpPr>
          <p:cNvPr id="798724" name="Rectangle 4"/>
          <p:cNvSpPr>
            <a:spLocks noGrp="1" noChangeArrowheads="1"/>
          </p:cNvSpPr>
          <p:nvPr>
            <p:ph type="title"/>
          </p:nvPr>
        </p:nvSpPr>
        <p:spPr/>
        <p:txBody>
          <a:bodyPr/>
          <a:lstStyle/>
          <a:p>
            <a:r>
              <a:rPr lang="en-US" sz="4000"/>
              <a:t>Parallel Virtual File System (PVFS)</a:t>
            </a:r>
          </a:p>
        </p:txBody>
      </p:sp>
      <p:sp>
        <p:nvSpPr>
          <p:cNvPr id="798725" name="Rectangle 5"/>
          <p:cNvSpPr>
            <a:spLocks noGrp="1" noChangeArrowheads="1"/>
          </p:cNvSpPr>
          <p:nvPr>
            <p:ph type="body" idx="1"/>
          </p:nvPr>
        </p:nvSpPr>
        <p:spPr/>
        <p:txBody>
          <a:bodyPr/>
          <a:lstStyle/>
          <a:p>
            <a:r>
              <a:rPr lang="en-US">
                <a:hlinkClick r:id="rId2"/>
              </a:rPr>
              <a:t>http://www.parl.clemson.edu/pvfs/</a:t>
            </a:r>
            <a:endParaRPr lang="en-US"/>
          </a:p>
          <a:p>
            <a:r>
              <a:rPr lang="en-US"/>
              <a:t>User-controlled striping of files across nodes </a:t>
            </a:r>
          </a:p>
          <a:p>
            <a:r>
              <a:rPr lang="en-US"/>
              <a:t>Commodity network and storage hardware </a:t>
            </a:r>
          </a:p>
          <a:p>
            <a:r>
              <a:rPr lang="en-US"/>
              <a:t>MPI-IO support through ROMIO</a:t>
            </a:r>
          </a:p>
          <a:p>
            <a:r>
              <a:rPr lang="en-US"/>
              <a:t>Traditional Linux file system access through the pvfs-kernel package </a:t>
            </a:r>
          </a:p>
          <a:p>
            <a:r>
              <a:rPr lang="en-US"/>
              <a:t>The native PVFS library interface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B2CEF263-82A0-4149-8651-0154452214D6}" type="slidenum">
              <a:rPr lang="en-US"/>
              <a:pPr/>
              <a:t>115</a:t>
            </a:fld>
            <a:endParaRPr lang="en-US"/>
          </a:p>
        </p:txBody>
      </p:sp>
      <p:sp>
        <p:nvSpPr>
          <p:cNvPr id="799746" name="Rectangle 2"/>
          <p:cNvSpPr>
            <a:spLocks noGrp="1" noChangeArrowheads="1"/>
          </p:cNvSpPr>
          <p:nvPr>
            <p:ph type="title"/>
          </p:nvPr>
        </p:nvSpPr>
        <p:spPr/>
        <p:txBody>
          <a:bodyPr/>
          <a:lstStyle/>
          <a:p>
            <a:r>
              <a:rPr lang="en-US" sz="4000"/>
              <a:t>General Parallel File Sys (GPFS)</a:t>
            </a:r>
          </a:p>
        </p:txBody>
      </p:sp>
      <p:sp>
        <p:nvSpPr>
          <p:cNvPr id="799747" name="Rectangle 3"/>
          <p:cNvSpPr>
            <a:spLocks noGrp="1" noChangeArrowheads="1"/>
          </p:cNvSpPr>
          <p:nvPr>
            <p:ph type="body" idx="1"/>
          </p:nvPr>
        </p:nvSpPr>
        <p:spPr/>
        <p:txBody>
          <a:bodyPr/>
          <a:lstStyle/>
          <a:p>
            <a:r>
              <a:rPr lang="en-US" sz="2800">
                <a:hlinkClick r:id="rId2"/>
              </a:rPr>
              <a:t>www.ibm.com/servers/eserver/clusters/software/gpfs.html</a:t>
            </a:r>
            <a:endParaRPr lang="en-US" sz="2800"/>
          </a:p>
          <a:p>
            <a:r>
              <a:rPr lang="en-US" sz="2800"/>
              <a:t>“GPFS for Linux provides world class performance, scalability, and availability for file systems. It offers compliance to most UNIX file standards for end user applications and administrative extensions for ongoing management and tuning. It scales with the size of the Linux cluster and provides NFS Export capabilities outside the cluster.”</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78D141BE-6B94-4AD1-9261-A40D34722960}" type="slidenum">
              <a:rPr lang="en-US"/>
              <a:pPr/>
              <a:t>116</a:t>
            </a:fld>
            <a:endParaRPr lang="en-US"/>
          </a:p>
        </p:txBody>
      </p:sp>
      <p:sp>
        <p:nvSpPr>
          <p:cNvPr id="534530" name="Rectangle 2"/>
          <p:cNvSpPr>
            <a:spLocks noGrp="1" noChangeArrowheads="1"/>
          </p:cNvSpPr>
          <p:nvPr>
            <p:ph type="title"/>
          </p:nvPr>
        </p:nvSpPr>
        <p:spPr>
          <a:xfrm>
            <a:off x="455613" y="277813"/>
            <a:ext cx="8231187" cy="1139825"/>
          </a:xfrm>
        </p:spPr>
        <p:txBody>
          <a:bodyPr/>
          <a:lstStyle/>
          <a:p>
            <a:r>
              <a:rPr lang="en-US"/>
              <a:t>Mosix Ancillary Tools</a:t>
            </a:r>
          </a:p>
        </p:txBody>
      </p:sp>
      <p:sp>
        <p:nvSpPr>
          <p:cNvPr id="534531" name="Rectangle 3"/>
          <p:cNvSpPr>
            <a:spLocks noGrp="1" noChangeArrowheads="1"/>
          </p:cNvSpPr>
          <p:nvPr>
            <p:ph type="body" idx="1"/>
          </p:nvPr>
        </p:nvSpPr>
        <p:spPr>
          <a:xfrm>
            <a:off x="457200" y="1598613"/>
            <a:ext cx="8229600" cy="4532312"/>
          </a:xfrm>
        </p:spPr>
        <p:txBody>
          <a:bodyPr/>
          <a:lstStyle/>
          <a:p>
            <a:r>
              <a:rPr lang="en-US" sz="2800"/>
              <a:t>Kernel debugger</a:t>
            </a:r>
          </a:p>
          <a:p>
            <a:r>
              <a:rPr lang="en-US" sz="2800"/>
              <a:t>Kernel profiler </a:t>
            </a:r>
          </a:p>
          <a:p>
            <a:r>
              <a:rPr lang="en-US" sz="2800"/>
              <a:t>Parallel make (all exec() become mexec())</a:t>
            </a:r>
          </a:p>
          <a:p>
            <a:r>
              <a:rPr lang="en-US" sz="2800"/>
              <a:t>openMosix pvm</a:t>
            </a:r>
          </a:p>
          <a:p>
            <a:r>
              <a:rPr lang="en-US" sz="2800"/>
              <a:t>openMosix mm5</a:t>
            </a:r>
          </a:p>
          <a:p>
            <a:r>
              <a:rPr lang="en-US" sz="2800"/>
              <a:t>openMosix HMMER</a:t>
            </a:r>
          </a:p>
          <a:p>
            <a:r>
              <a:rPr lang="en-US" sz="2800"/>
              <a:t>openMosix Mathematica</a:t>
            </a:r>
          </a:p>
          <a:p>
            <a:pPr lvl="1"/>
            <a:endParaRPr lang="en-US"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03125433-BEA6-4853-AE91-F21B7B7B13F3}" type="slidenum">
              <a:rPr lang="en-US"/>
              <a:pPr/>
              <a:t>117</a:t>
            </a:fld>
            <a:endParaRPr lang="en-US"/>
          </a:p>
        </p:txBody>
      </p:sp>
      <p:sp>
        <p:nvSpPr>
          <p:cNvPr id="535556" name="Rectangle 4"/>
          <p:cNvSpPr>
            <a:spLocks noGrp="1" noChangeArrowheads="1"/>
          </p:cNvSpPr>
          <p:nvPr>
            <p:ph type="title"/>
          </p:nvPr>
        </p:nvSpPr>
        <p:spPr/>
        <p:txBody>
          <a:bodyPr/>
          <a:lstStyle/>
          <a:p>
            <a:r>
              <a:rPr lang="en-GB" altLang="he-IL"/>
              <a:t>Cluster Administration</a:t>
            </a:r>
          </a:p>
        </p:txBody>
      </p:sp>
      <p:sp>
        <p:nvSpPr>
          <p:cNvPr id="535557" name="Rectangle 5"/>
          <p:cNvSpPr>
            <a:spLocks noGrp="1" noChangeArrowheads="1"/>
          </p:cNvSpPr>
          <p:nvPr>
            <p:ph type="body" idx="1"/>
          </p:nvPr>
        </p:nvSpPr>
        <p:spPr/>
        <p:txBody>
          <a:bodyPr/>
          <a:lstStyle/>
          <a:p>
            <a:r>
              <a:rPr lang="it-IT" altLang="he-IL"/>
              <a:t>LTSP (www.ltsp.org)</a:t>
            </a:r>
          </a:p>
          <a:p>
            <a:r>
              <a:rPr lang="en-US" altLang="he-IL"/>
              <a:t>C</a:t>
            </a:r>
            <a:r>
              <a:rPr lang="it-IT" altLang="he-IL"/>
              <a:t>lu</a:t>
            </a:r>
            <a:r>
              <a:rPr lang="en-US" altLang="he-IL"/>
              <a:t>mpO</a:t>
            </a:r>
            <a:r>
              <a:rPr lang="it-IT" altLang="he-IL"/>
              <a:t>s (</a:t>
            </a:r>
            <a:r>
              <a:rPr lang="it-IT" altLang="he-IL">
                <a:hlinkClick r:id="rId3"/>
              </a:rPr>
              <a:t>www.clumpos.org</a:t>
            </a:r>
            <a:r>
              <a:rPr lang="it-IT" altLang="he-IL"/>
              <a:t>)</a:t>
            </a:r>
          </a:p>
          <a:p>
            <a:r>
              <a:rPr lang="en-GB" altLang="he-IL"/>
              <a:t>Mps</a:t>
            </a:r>
          </a:p>
          <a:p>
            <a:r>
              <a:rPr lang="en-GB" altLang="he-IL"/>
              <a:t>Mtop</a:t>
            </a:r>
          </a:p>
          <a:p>
            <a:r>
              <a:rPr lang="en-GB" altLang="he-IL"/>
              <a:t>Mosctl</a:t>
            </a:r>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F17B0BBA-C171-427E-888B-6F4B0105D068}" type="slidenum">
              <a:rPr lang="en-US"/>
              <a:pPr/>
              <a:t>118</a:t>
            </a:fld>
            <a:endParaRPr lang="en-US"/>
          </a:p>
        </p:txBody>
      </p:sp>
      <p:sp>
        <p:nvSpPr>
          <p:cNvPr id="788484" name="Rectangle 4"/>
          <p:cNvSpPr>
            <a:spLocks noGrp="1" noChangeArrowheads="1"/>
          </p:cNvSpPr>
          <p:nvPr>
            <p:ph type="title"/>
          </p:nvPr>
        </p:nvSpPr>
        <p:spPr/>
        <p:txBody>
          <a:bodyPr/>
          <a:lstStyle/>
          <a:p>
            <a:r>
              <a:rPr lang="en-US"/>
              <a:t>Mosix commands &amp; files</a:t>
            </a:r>
          </a:p>
        </p:txBody>
      </p:sp>
      <p:sp>
        <p:nvSpPr>
          <p:cNvPr id="788485" name="Rectangle 5"/>
          <p:cNvSpPr>
            <a:spLocks noGrp="1" noChangeArrowheads="1"/>
          </p:cNvSpPr>
          <p:nvPr>
            <p:ph type="body" idx="1"/>
          </p:nvPr>
        </p:nvSpPr>
        <p:spPr/>
        <p:txBody>
          <a:bodyPr/>
          <a:lstStyle/>
          <a:p>
            <a:pPr>
              <a:lnSpc>
                <a:spcPct val="70000"/>
              </a:lnSpc>
            </a:pPr>
            <a:r>
              <a:rPr lang="en-US" sz="1800"/>
              <a:t>setpe – starts and stops Mosix on the current node</a:t>
            </a:r>
          </a:p>
          <a:p>
            <a:pPr>
              <a:lnSpc>
                <a:spcPct val="70000"/>
              </a:lnSpc>
            </a:pPr>
            <a:r>
              <a:rPr lang="en-US" sz="1800"/>
              <a:t>tune – calibrates the node speed parameters</a:t>
            </a:r>
          </a:p>
          <a:p>
            <a:pPr>
              <a:lnSpc>
                <a:spcPct val="70000"/>
              </a:lnSpc>
            </a:pPr>
            <a:r>
              <a:rPr lang="en-US" sz="1800"/>
              <a:t>mtune – calibrates the node MFS parameters</a:t>
            </a:r>
          </a:p>
          <a:p>
            <a:pPr>
              <a:lnSpc>
                <a:spcPct val="70000"/>
              </a:lnSpc>
            </a:pPr>
            <a:r>
              <a:rPr lang="en-US" sz="1800"/>
              <a:t>migrate – forces a process to migrate</a:t>
            </a:r>
          </a:p>
          <a:p>
            <a:pPr>
              <a:lnSpc>
                <a:spcPct val="70000"/>
              </a:lnSpc>
            </a:pPr>
            <a:r>
              <a:rPr lang="en-US" sz="1800"/>
              <a:t>mosctl – comprehensive Mosix administration tool</a:t>
            </a:r>
          </a:p>
          <a:p>
            <a:pPr>
              <a:lnSpc>
                <a:spcPct val="70000"/>
              </a:lnSpc>
            </a:pPr>
            <a:r>
              <a:rPr lang="en-US" sz="1800"/>
              <a:t>mosrun, nomig, runhome, runon, cpujob, iojob, nodecay, fastdecay, slowdecay – various way to start a program in a specific way</a:t>
            </a:r>
          </a:p>
          <a:p>
            <a:pPr>
              <a:lnSpc>
                <a:spcPct val="70000"/>
              </a:lnSpc>
            </a:pPr>
            <a:r>
              <a:rPr lang="en-US" sz="1800"/>
              <a:t>mon &amp; mosixview – CLI and graphic interface to monitor the cluster status</a:t>
            </a:r>
          </a:p>
          <a:p>
            <a:pPr>
              <a:lnSpc>
                <a:spcPct val="70000"/>
              </a:lnSpc>
            </a:pPr>
            <a:endParaRPr lang="en-US" sz="1800"/>
          </a:p>
          <a:p>
            <a:pPr>
              <a:lnSpc>
                <a:spcPct val="70000"/>
              </a:lnSpc>
            </a:pPr>
            <a:r>
              <a:rPr lang="en-US" sz="1800"/>
              <a:t>/etc/mosix.map – contains the IP numbers of the cluster nodes</a:t>
            </a:r>
          </a:p>
          <a:p>
            <a:pPr>
              <a:lnSpc>
                <a:spcPct val="70000"/>
              </a:lnSpc>
            </a:pPr>
            <a:r>
              <a:rPr lang="en-US" sz="1800"/>
              <a:t>/etc/mosgates – contains the number of gateway nodes present in the cluster</a:t>
            </a:r>
          </a:p>
          <a:p>
            <a:pPr>
              <a:lnSpc>
                <a:spcPct val="70000"/>
              </a:lnSpc>
            </a:pPr>
            <a:r>
              <a:rPr lang="en-US" sz="1800"/>
              <a:t>/etc/overheads – contains the output of the ‘tune’ command to be loaded at startup</a:t>
            </a:r>
          </a:p>
          <a:p>
            <a:pPr>
              <a:lnSpc>
                <a:spcPct val="70000"/>
              </a:lnSpc>
            </a:pPr>
            <a:r>
              <a:rPr lang="en-US" sz="1800"/>
              <a:t>/etc/mfscosts – contains the output of the ‘mtune’ command to be loaded at startup</a:t>
            </a:r>
          </a:p>
          <a:p>
            <a:pPr>
              <a:lnSpc>
                <a:spcPct val="70000"/>
              </a:lnSpc>
            </a:pPr>
            <a:r>
              <a:rPr lang="en-US" sz="1800"/>
              <a:t>/proc/mosix/admin/* - various files, sometimes binary, to check and control Mosix</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62873B8-FD9B-43F9-A2AE-D4270C8C3A9F}" type="slidenum">
              <a:rPr lang="en-US"/>
              <a:pPr/>
              <a:t>119</a:t>
            </a:fld>
            <a:endParaRPr lang="en-US"/>
          </a:p>
        </p:txBody>
      </p:sp>
      <p:sp>
        <p:nvSpPr>
          <p:cNvPr id="537604" name="Rectangle 4"/>
          <p:cNvSpPr>
            <a:spLocks noGrp="1" noChangeArrowheads="1"/>
          </p:cNvSpPr>
          <p:nvPr>
            <p:ph type="title"/>
          </p:nvPr>
        </p:nvSpPr>
        <p:spPr/>
        <p:txBody>
          <a:bodyPr/>
          <a:lstStyle/>
          <a:p>
            <a:r>
              <a:rPr lang="en-GB" altLang="he-IL"/>
              <a:t>Monitoring</a:t>
            </a:r>
          </a:p>
        </p:txBody>
      </p:sp>
      <p:sp>
        <p:nvSpPr>
          <p:cNvPr id="537605" name="Rectangle 5"/>
          <p:cNvSpPr>
            <a:spLocks noGrp="1" noChangeArrowheads="1"/>
          </p:cNvSpPr>
          <p:nvPr>
            <p:ph type="body" idx="1"/>
          </p:nvPr>
        </p:nvSpPr>
        <p:spPr/>
        <p:txBody>
          <a:bodyPr/>
          <a:lstStyle/>
          <a:p>
            <a:pPr>
              <a:lnSpc>
                <a:spcPct val="80000"/>
              </a:lnSpc>
            </a:pPr>
            <a:r>
              <a:rPr lang="en-GB" altLang="he-IL" sz="2800"/>
              <a:t>Cluster monitor - ‘</a:t>
            </a:r>
            <a:r>
              <a:rPr lang="it-IT" altLang="he-IL" sz="2800"/>
              <a:t>mosmon’(or ‘qtop’)</a:t>
            </a:r>
            <a:r>
              <a:rPr lang="en-GB" altLang="he-IL" sz="2800"/>
              <a:t> </a:t>
            </a:r>
          </a:p>
          <a:p>
            <a:pPr lvl="1">
              <a:lnSpc>
                <a:spcPct val="90000"/>
              </a:lnSpc>
            </a:pPr>
            <a:r>
              <a:rPr lang="en-GB" altLang="he-IL" sz="2400"/>
              <a:t>Displays load, speed, utilization and memory information across the cluster.</a:t>
            </a:r>
          </a:p>
          <a:p>
            <a:pPr lvl="1">
              <a:lnSpc>
                <a:spcPct val="90000"/>
              </a:lnSpc>
            </a:pPr>
            <a:r>
              <a:rPr lang="en-GB" altLang="he-IL" sz="2400"/>
              <a:t>Uses the /proc/hpc/info interface for the retrieving information</a:t>
            </a:r>
          </a:p>
          <a:p>
            <a:pPr>
              <a:lnSpc>
                <a:spcPct val="80000"/>
              </a:lnSpc>
            </a:pPr>
            <a:r>
              <a:rPr lang="en-GB" altLang="he-IL" sz="2800"/>
              <a:t>Applet/CGI based monitoring tools - display cluster properties </a:t>
            </a:r>
          </a:p>
          <a:p>
            <a:pPr lvl="1">
              <a:lnSpc>
                <a:spcPct val="90000"/>
              </a:lnSpc>
            </a:pPr>
            <a:r>
              <a:rPr lang="en-GB" altLang="he-IL" sz="2400"/>
              <a:t>Access via the Internet</a:t>
            </a:r>
          </a:p>
          <a:p>
            <a:pPr lvl="1">
              <a:lnSpc>
                <a:spcPct val="90000"/>
              </a:lnSpc>
            </a:pPr>
            <a:r>
              <a:rPr lang="en-GB" altLang="he-IL" sz="2400"/>
              <a:t>Multiple resources</a:t>
            </a:r>
          </a:p>
          <a:p>
            <a:pPr>
              <a:lnSpc>
                <a:spcPct val="80000"/>
              </a:lnSpc>
            </a:pPr>
            <a:r>
              <a:rPr lang="en-GB" altLang="he-IL" sz="2800"/>
              <a:t>openMosixview with X GUI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7605">
                                            <p:txEl>
                                              <p:pRg st="0" end="0"/>
                                            </p:txEl>
                                          </p:spTgt>
                                        </p:tgtEl>
                                        <p:attrNameLst>
                                          <p:attrName>style.visibility</p:attrName>
                                        </p:attrNameLst>
                                      </p:cBhvr>
                                      <p:to>
                                        <p:strVal val="visible"/>
                                      </p:to>
                                    </p:set>
                                    <p:anim calcmode="lin" valueType="num">
                                      <p:cBhvr additive="base">
                                        <p:cTn id="7" dur="500" fill="hold"/>
                                        <p:tgtEl>
                                          <p:spTgt spid="53760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760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7605">
                                            <p:txEl>
                                              <p:pRg st="1" end="1"/>
                                            </p:txEl>
                                          </p:spTgt>
                                        </p:tgtEl>
                                        <p:attrNameLst>
                                          <p:attrName>style.visibility</p:attrName>
                                        </p:attrNameLst>
                                      </p:cBhvr>
                                      <p:to>
                                        <p:strVal val="visible"/>
                                      </p:to>
                                    </p:set>
                                    <p:anim calcmode="lin" valueType="num">
                                      <p:cBhvr additive="base">
                                        <p:cTn id="11" dur="500" fill="hold"/>
                                        <p:tgtEl>
                                          <p:spTgt spid="53760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760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7605">
                                            <p:txEl>
                                              <p:pRg st="2" end="2"/>
                                            </p:txEl>
                                          </p:spTgt>
                                        </p:tgtEl>
                                        <p:attrNameLst>
                                          <p:attrName>style.visibility</p:attrName>
                                        </p:attrNameLst>
                                      </p:cBhvr>
                                      <p:to>
                                        <p:strVal val="visible"/>
                                      </p:to>
                                    </p:set>
                                    <p:anim calcmode="lin" valueType="num">
                                      <p:cBhvr additive="base">
                                        <p:cTn id="15" dur="500" fill="hold"/>
                                        <p:tgtEl>
                                          <p:spTgt spid="53760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760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7605">
                                            <p:txEl>
                                              <p:pRg st="3" end="3"/>
                                            </p:txEl>
                                          </p:spTgt>
                                        </p:tgtEl>
                                        <p:attrNameLst>
                                          <p:attrName>style.visibility</p:attrName>
                                        </p:attrNameLst>
                                      </p:cBhvr>
                                      <p:to>
                                        <p:strVal val="visible"/>
                                      </p:to>
                                    </p:set>
                                    <p:anim calcmode="lin" valueType="num">
                                      <p:cBhvr additive="base">
                                        <p:cTn id="21" dur="500" fill="hold"/>
                                        <p:tgtEl>
                                          <p:spTgt spid="53760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760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37605">
                                            <p:txEl>
                                              <p:pRg st="4" end="4"/>
                                            </p:txEl>
                                          </p:spTgt>
                                        </p:tgtEl>
                                        <p:attrNameLst>
                                          <p:attrName>style.visibility</p:attrName>
                                        </p:attrNameLst>
                                      </p:cBhvr>
                                      <p:to>
                                        <p:strVal val="visible"/>
                                      </p:to>
                                    </p:set>
                                    <p:anim calcmode="lin" valueType="num">
                                      <p:cBhvr additive="base">
                                        <p:cTn id="25" dur="500" fill="hold"/>
                                        <p:tgtEl>
                                          <p:spTgt spid="53760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760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37605">
                                            <p:txEl>
                                              <p:pRg st="5" end="5"/>
                                            </p:txEl>
                                          </p:spTgt>
                                        </p:tgtEl>
                                        <p:attrNameLst>
                                          <p:attrName>style.visibility</p:attrName>
                                        </p:attrNameLst>
                                      </p:cBhvr>
                                      <p:to>
                                        <p:strVal val="visible"/>
                                      </p:to>
                                    </p:set>
                                    <p:anim calcmode="lin" valueType="num">
                                      <p:cBhvr additive="base">
                                        <p:cTn id="29" dur="500" fill="hold"/>
                                        <p:tgtEl>
                                          <p:spTgt spid="53760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3760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37605">
                                            <p:txEl>
                                              <p:pRg st="6" end="6"/>
                                            </p:txEl>
                                          </p:spTgt>
                                        </p:tgtEl>
                                        <p:attrNameLst>
                                          <p:attrName>style.visibility</p:attrName>
                                        </p:attrNameLst>
                                      </p:cBhvr>
                                      <p:to>
                                        <p:strVal val="visible"/>
                                      </p:to>
                                    </p:set>
                                    <p:anim calcmode="lin" valueType="num">
                                      <p:cBhvr additive="base">
                                        <p:cTn id="35" dur="500" fill="hold"/>
                                        <p:tgtEl>
                                          <p:spTgt spid="53760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3760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26CF6EAE-11E9-49A7-A34D-D75F9286611E}" type="slidenum">
              <a:rPr lang="en-US"/>
              <a:pPr/>
              <a:t>12</a:t>
            </a:fld>
            <a:endParaRPr lang="en-US"/>
          </a:p>
        </p:txBody>
      </p:sp>
      <p:sp>
        <p:nvSpPr>
          <p:cNvPr id="637954" name="Rectangle 2"/>
          <p:cNvSpPr>
            <a:spLocks noGrp="1" noChangeArrowheads="1"/>
          </p:cNvSpPr>
          <p:nvPr>
            <p:ph type="title"/>
          </p:nvPr>
        </p:nvSpPr>
        <p:spPr/>
        <p:txBody>
          <a:bodyPr/>
          <a:lstStyle/>
          <a:p>
            <a:r>
              <a:rPr lang="en-US"/>
              <a:t>Definition of “Parallel”</a:t>
            </a:r>
          </a:p>
        </p:txBody>
      </p:sp>
      <p:sp>
        <p:nvSpPr>
          <p:cNvPr id="637955" name="Rectangle 3"/>
          <p:cNvSpPr>
            <a:spLocks noGrp="1" noChangeArrowheads="1"/>
          </p:cNvSpPr>
          <p:nvPr>
            <p:ph type="body" idx="1"/>
          </p:nvPr>
        </p:nvSpPr>
        <p:spPr/>
        <p:txBody>
          <a:bodyPr/>
          <a:lstStyle/>
          <a:p>
            <a:r>
              <a:rPr lang="en-US"/>
              <a:t>S1 begins at time b1, ends at e1</a:t>
            </a:r>
          </a:p>
          <a:p>
            <a:r>
              <a:rPr lang="en-US"/>
              <a:t>S2 begins at time b2, ends at e2</a:t>
            </a:r>
          </a:p>
          <a:p>
            <a:r>
              <a:rPr lang="en-US"/>
              <a:t>S1 || S2</a:t>
            </a:r>
          </a:p>
          <a:p>
            <a:pPr lvl="1"/>
            <a:r>
              <a:rPr lang="en-US"/>
              <a:t>Begins at min(b1, b2)</a:t>
            </a:r>
          </a:p>
          <a:p>
            <a:pPr lvl="1"/>
            <a:r>
              <a:rPr lang="en-US"/>
              <a:t>Ends at max(e1, e2)</a:t>
            </a:r>
          </a:p>
          <a:p>
            <a:pPr lvl="1"/>
            <a:r>
              <a:rPr lang="en-US"/>
              <a:t>Commutative (Equiv to S2 || S1)</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smtClean="0"/>
              <a:t>Mateti, Clusters</a:t>
            </a:r>
            <a:endParaRPr lang="en-US"/>
          </a:p>
        </p:txBody>
      </p:sp>
      <p:sp>
        <p:nvSpPr>
          <p:cNvPr id="6" name="Slide Number Placeholder 6"/>
          <p:cNvSpPr>
            <a:spLocks noGrp="1"/>
          </p:cNvSpPr>
          <p:nvPr>
            <p:ph type="sldNum" sz="quarter" idx="12"/>
          </p:nvPr>
        </p:nvSpPr>
        <p:spPr/>
        <p:txBody>
          <a:bodyPr/>
          <a:lstStyle/>
          <a:p>
            <a:fld id="{5F4CED02-7BFF-4B65-9D3B-5D4FA9F89E40}" type="slidenum">
              <a:rPr lang="en-US"/>
              <a:pPr/>
              <a:t>120</a:t>
            </a:fld>
            <a:endParaRPr lang="en-US"/>
          </a:p>
        </p:txBody>
      </p:sp>
      <p:sp>
        <p:nvSpPr>
          <p:cNvPr id="539650" name="Rectangle 2"/>
          <p:cNvSpPr>
            <a:spLocks noGrp="1" noChangeArrowheads="1"/>
          </p:cNvSpPr>
          <p:nvPr>
            <p:ph type="title"/>
          </p:nvPr>
        </p:nvSpPr>
        <p:spPr/>
        <p:txBody>
          <a:bodyPr/>
          <a:lstStyle/>
          <a:p>
            <a:r>
              <a:rPr lang="it-IT"/>
              <a:t>openMosixview</a:t>
            </a:r>
            <a:endParaRPr lang="en-GB"/>
          </a:p>
        </p:txBody>
      </p:sp>
      <p:sp>
        <p:nvSpPr>
          <p:cNvPr id="539651" name="Rectangle 3"/>
          <p:cNvSpPr>
            <a:spLocks noGrp="1" noChangeArrowheads="1"/>
          </p:cNvSpPr>
          <p:nvPr>
            <p:ph type="body" sz="half" idx="1"/>
          </p:nvPr>
        </p:nvSpPr>
        <p:spPr>
          <a:xfrm>
            <a:off x="457200" y="1600200"/>
            <a:ext cx="4673600" cy="4530725"/>
          </a:xfrm>
        </p:spPr>
        <p:txBody>
          <a:bodyPr/>
          <a:lstStyle/>
          <a:p>
            <a:r>
              <a:rPr lang="it-IT" sz="2800"/>
              <a:t>by Mathias Rechemburg</a:t>
            </a:r>
          </a:p>
          <a:p>
            <a:r>
              <a:rPr lang="it-IT" sz="2800"/>
              <a:t>www.mosixview.com</a:t>
            </a:r>
            <a:endParaRPr lang="en-GB" sz="2800"/>
          </a:p>
        </p:txBody>
      </p:sp>
      <p:pic>
        <p:nvPicPr>
          <p:cNvPr id="539652" name="Picture 4" descr="mosixview"/>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913313" y="1804988"/>
            <a:ext cx="3810000" cy="304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98377B3C-E81E-446D-AA03-1B40CD95FDC2}" type="slidenum">
              <a:rPr lang="en-US"/>
              <a:pPr/>
              <a:t>121</a:t>
            </a:fld>
            <a:endParaRPr lang="en-US"/>
          </a:p>
        </p:txBody>
      </p:sp>
      <p:sp>
        <p:nvSpPr>
          <p:cNvPr id="555010" name="Rectangle 2"/>
          <p:cNvSpPr>
            <a:spLocks noGrp="1" noChangeArrowheads="1"/>
          </p:cNvSpPr>
          <p:nvPr>
            <p:ph type="title"/>
          </p:nvPr>
        </p:nvSpPr>
        <p:spPr/>
        <p:txBody>
          <a:bodyPr/>
          <a:lstStyle/>
          <a:p>
            <a:r>
              <a:rPr lang="en-US"/>
              <a:t>Qlusters OS</a:t>
            </a:r>
          </a:p>
        </p:txBody>
      </p:sp>
      <p:sp>
        <p:nvSpPr>
          <p:cNvPr id="555011" name="Rectangle 3"/>
          <p:cNvSpPr>
            <a:spLocks noGrp="1" noChangeArrowheads="1"/>
          </p:cNvSpPr>
          <p:nvPr>
            <p:ph type="body" idx="1"/>
          </p:nvPr>
        </p:nvSpPr>
        <p:spPr/>
        <p:txBody>
          <a:bodyPr/>
          <a:lstStyle/>
          <a:p>
            <a:pPr marL="501650" indent="-431800" defTabSz="455613"/>
            <a:r>
              <a:rPr lang="en-US">
                <a:hlinkClick r:id="rId2"/>
              </a:rPr>
              <a:t>http://www.qlusters.com/</a:t>
            </a:r>
            <a:endParaRPr lang="en-US"/>
          </a:p>
          <a:p>
            <a:pPr marL="501650" indent="-431800" defTabSz="455613"/>
            <a:r>
              <a:rPr lang="en-US"/>
              <a:t>Based in part on openMosix technology</a:t>
            </a:r>
          </a:p>
          <a:p>
            <a:pPr marL="501650" indent="-431800" defTabSz="455613"/>
            <a:r>
              <a:rPr lang="en-US"/>
              <a:t>Migrating sockets</a:t>
            </a:r>
          </a:p>
          <a:p>
            <a:pPr marL="501650" indent="-431800" defTabSz="455613"/>
            <a:r>
              <a:rPr lang="en-US"/>
              <a:t>Network RAM already implemented</a:t>
            </a:r>
          </a:p>
          <a:p>
            <a:pPr marL="501650" indent="-431800" defTabSz="455613"/>
            <a:r>
              <a:rPr lang="en-US"/>
              <a:t>Cluster Installer, Configurator, Monitor, Queue Manager, Launcher, Scheduler</a:t>
            </a:r>
          </a:p>
          <a:p>
            <a:pPr marL="501650" indent="-431800" defTabSz="455613"/>
            <a:r>
              <a:rPr lang="en-US"/>
              <a:t>Partnership with IBM, Compaq, Red Hat and Intel</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r>
              <a:rPr lang="en-US" smtClean="0"/>
              <a:t>Mateti, Clusters</a:t>
            </a:r>
            <a:endParaRPr lang="en-US"/>
          </a:p>
        </p:txBody>
      </p:sp>
      <p:sp>
        <p:nvSpPr>
          <p:cNvPr id="4" name="Slide Number Placeholder 5"/>
          <p:cNvSpPr>
            <a:spLocks noGrp="1"/>
          </p:cNvSpPr>
          <p:nvPr>
            <p:ph type="sldNum" sz="quarter" idx="12"/>
          </p:nvPr>
        </p:nvSpPr>
        <p:spPr/>
        <p:txBody>
          <a:bodyPr/>
          <a:lstStyle/>
          <a:p>
            <a:fld id="{0AA7C786-D3B9-4B15-A1E8-D47658AC03C5}" type="slidenum">
              <a:rPr lang="en-US"/>
              <a:pPr/>
              <a:t>122</a:t>
            </a:fld>
            <a:endParaRPr lang="en-US"/>
          </a:p>
        </p:txBody>
      </p:sp>
      <p:sp>
        <p:nvSpPr>
          <p:cNvPr id="556034" name="Rectangle 2"/>
          <p:cNvSpPr>
            <a:spLocks noGrp="1" noChangeArrowheads="1"/>
          </p:cNvSpPr>
          <p:nvPr>
            <p:ph type="title"/>
          </p:nvPr>
        </p:nvSpPr>
        <p:spPr>
          <a:xfrm>
            <a:off x="685800" y="304800"/>
            <a:ext cx="7772400" cy="1143000"/>
          </a:xfrm>
        </p:spPr>
        <p:txBody>
          <a:bodyPr/>
          <a:lstStyle/>
          <a:p>
            <a:r>
              <a:rPr lang="it-IT"/>
              <a:t>QlusterOS Monitor</a:t>
            </a:r>
            <a:endParaRPr lang="en-GB"/>
          </a:p>
        </p:txBody>
      </p:sp>
    </p:spTree>
    <p:controls>
      <mc:AlternateContent xmlns:mc="http://schemas.openxmlformats.org/markup-compatibility/2006">
        <mc:Choice xmlns:v="urn:schemas-microsoft-com:vml" Requires="v">
          <p:control spid="556036" r:id="rId2" imgW="7771429" imgH="4723810"/>
        </mc:Choice>
        <mc:Fallback>
          <p:control r:id="rId2" imgW="7771429" imgH="4723810">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71600"/>
                  <a:ext cx="7772400" cy="4724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DC665A9C-55A6-47A7-9495-F3E5AA7F8A97}" type="slidenum">
              <a:rPr lang="en-US"/>
              <a:pPr/>
              <a:t>13</a:t>
            </a:fld>
            <a:endParaRPr lang="en-US"/>
          </a:p>
        </p:txBody>
      </p:sp>
      <p:sp>
        <p:nvSpPr>
          <p:cNvPr id="638978" name="Rectangle 2"/>
          <p:cNvSpPr>
            <a:spLocks noGrp="1" noChangeArrowheads="1"/>
          </p:cNvSpPr>
          <p:nvPr>
            <p:ph type="title"/>
          </p:nvPr>
        </p:nvSpPr>
        <p:spPr/>
        <p:txBody>
          <a:bodyPr/>
          <a:lstStyle/>
          <a:p>
            <a:r>
              <a:rPr lang="en-US"/>
              <a:t>Data Dependency</a:t>
            </a:r>
          </a:p>
        </p:txBody>
      </p:sp>
      <p:sp>
        <p:nvSpPr>
          <p:cNvPr id="638979" name="Rectangle 3"/>
          <p:cNvSpPr>
            <a:spLocks noGrp="1" noChangeArrowheads="1"/>
          </p:cNvSpPr>
          <p:nvPr>
            <p:ph type="body" idx="1"/>
          </p:nvPr>
        </p:nvSpPr>
        <p:spPr/>
        <p:txBody>
          <a:bodyPr/>
          <a:lstStyle/>
          <a:p>
            <a:r>
              <a:rPr lang="en-US"/>
              <a:t>x := a + b;    y := c + d;</a:t>
            </a:r>
          </a:p>
          <a:p>
            <a:r>
              <a:rPr lang="en-US"/>
              <a:t>x := a + b ||  y := c + d;</a:t>
            </a:r>
          </a:p>
          <a:p>
            <a:r>
              <a:rPr lang="en-US"/>
              <a:t>y := c + d;     x := a + b;</a:t>
            </a:r>
          </a:p>
          <a:p>
            <a:r>
              <a:rPr lang="en-US"/>
              <a:t>X depends on a and b, y depends on c and d</a:t>
            </a:r>
          </a:p>
          <a:p>
            <a:r>
              <a:rPr lang="en-US"/>
              <a:t>Assumed a, b, c, d were independent</a:t>
            </a:r>
          </a:p>
          <a:p>
            <a:endParaRPr lang="en-US"/>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DE60534-408B-4AA3-8095-5378ACC1D3B7}" type="slidenum">
              <a:rPr lang="en-US"/>
              <a:pPr/>
              <a:t>14</a:t>
            </a:fld>
            <a:endParaRPr lang="en-US"/>
          </a:p>
        </p:txBody>
      </p:sp>
      <p:sp>
        <p:nvSpPr>
          <p:cNvPr id="640002" name="Rectangle 2"/>
          <p:cNvSpPr>
            <a:spLocks noGrp="1" noChangeArrowheads="1"/>
          </p:cNvSpPr>
          <p:nvPr>
            <p:ph type="title"/>
          </p:nvPr>
        </p:nvSpPr>
        <p:spPr/>
        <p:txBody>
          <a:bodyPr/>
          <a:lstStyle/>
          <a:p>
            <a:r>
              <a:rPr lang="en-US"/>
              <a:t>Types of Parallelism</a:t>
            </a:r>
          </a:p>
        </p:txBody>
      </p:sp>
      <p:sp>
        <p:nvSpPr>
          <p:cNvPr id="640003" name="Rectangle 3"/>
          <p:cNvSpPr>
            <a:spLocks noGrp="1" noChangeArrowheads="1"/>
          </p:cNvSpPr>
          <p:nvPr>
            <p:ph type="body" idx="1"/>
          </p:nvPr>
        </p:nvSpPr>
        <p:spPr/>
        <p:txBody>
          <a:bodyPr/>
          <a:lstStyle/>
          <a:p>
            <a:r>
              <a:rPr lang="en-US"/>
              <a:t>Result:  Data structure can be split into parts of same structure.</a:t>
            </a:r>
          </a:p>
          <a:p>
            <a:r>
              <a:rPr lang="en-US"/>
              <a:t>Specialist: Each node specializes.  Pipelines.</a:t>
            </a:r>
          </a:p>
          <a:p>
            <a:r>
              <a:rPr lang="en-US"/>
              <a:t>Agenda: Have list of things to do.  Each node can generalize.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6E72D9F7-84F5-483A-BE54-8DDB5E3F3EBC}" type="slidenum">
              <a:rPr lang="en-US"/>
              <a:pPr/>
              <a:t>15</a:t>
            </a:fld>
            <a:endParaRPr lang="en-US"/>
          </a:p>
        </p:txBody>
      </p:sp>
      <p:sp>
        <p:nvSpPr>
          <p:cNvPr id="641026" name="Rectangle 2"/>
          <p:cNvSpPr>
            <a:spLocks noGrp="1" noChangeArrowheads="1"/>
          </p:cNvSpPr>
          <p:nvPr>
            <p:ph type="title"/>
          </p:nvPr>
        </p:nvSpPr>
        <p:spPr/>
        <p:txBody>
          <a:bodyPr/>
          <a:lstStyle/>
          <a:p>
            <a:r>
              <a:rPr lang="en-US"/>
              <a:t>Result Parallelism</a:t>
            </a:r>
          </a:p>
        </p:txBody>
      </p:sp>
      <p:sp>
        <p:nvSpPr>
          <p:cNvPr id="641027" name="Rectangle 3"/>
          <p:cNvSpPr>
            <a:spLocks noGrp="1" noChangeArrowheads="1"/>
          </p:cNvSpPr>
          <p:nvPr>
            <p:ph type="body" idx="1"/>
          </p:nvPr>
        </p:nvSpPr>
        <p:spPr/>
        <p:txBody>
          <a:bodyPr/>
          <a:lstStyle/>
          <a:p>
            <a:r>
              <a:rPr lang="en-US" sz="2800"/>
              <a:t>Also called </a:t>
            </a:r>
          </a:p>
          <a:p>
            <a:pPr lvl="1"/>
            <a:r>
              <a:rPr lang="en-US" sz="2400"/>
              <a:t>Embarrassingly Parallel</a:t>
            </a:r>
          </a:p>
          <a:p>
            <a:pPr lvl="1"/>
            <a:r>
              <a:rPr lang="en-US" sz="2400"/>
              <a:t>Perfect Parallel</a:t>
            </a:r>
          </a:p>
          <a:p>
            <a:r>
              <a:rPr lang="en-US" sz="2800"/>
              <a:t>Computations that can be subdivided into sets of independent tasks that require little or no communication </a:t>
            </a:r>
          </a:p>
          <a:p>
            <a:pPr lvl="1"/>
            <a:r>
              <a:rPr lang="en-US" sz="2400"/>
              <a:t>Monte Carlo simulations</a:t>
            </a:r>
          </a:p>
          <a:p>
            <a:pPr lvl="1"/>
            <a:r>
              <a:rPr lang="en-US" sz="2400"/>
              <a:t>F(x, y, z)</a:t>
            </a:r>
          </a:p>
          <a:p>
            <a:pPr>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9A77CC8F-1340-4605-A4A5-1198EA5E143A}" type="slidenum">
              <a:rPr lang="en-US"/>
              <a:pPr/>
              <a:t>16</a:t>
            </a:fld>
            <a:endParaRPr lang="en-US"/>
          </a:p>
        </p:txBody>
      </p:sp>
      <p:sp>
        <p:nvSpPr>
          <p:cNvPr id="645122" name="Rectangle 2"/>
          <p:cNvSpPr>
            <a:spLocks noGrp="1" noChangeArrowheads="1"/>
          </p:cNvSpPr>
          <p:nvPr>
            <p:ph type="title"/>
          </p:nvPr>
        </p:nvSpPr>
        <p:spPr/>
        <p:txBody>
          <a:bodyPr/>
          <a:lstStyle/>
          <a:p>
            <a:r>
              <a:rPr lang="en-US"/>
              <a:t>Specialist Parallelism</a:t>
            </a:r>
          </a:p>
        </p:txBody>
      </p:sp>
      <p:sp>
        <p:nvSpPr>
          <p:cNvPr id="645123" name="Rectangle 3"/>
          <p:cNvSpPr>
            <a:spLocks noGrp="1" noChangeArrowheads="1"/>
          </p:cNvSpPr>
          <p:nvPr>
            <p:ph type="body" idx="1"/>
          </p:nvPr>
        </p:nvSpPr>
        <p:spPr/>
        <p:txBody>
          <a:bodyPr/>
          <a:lstStyle/>
          <a:p>
            <a:r>
              <a:rPr lang="en-US" sz="2800"/>
              <a:t>Different operations performed simultaneously on different processors </a:t>
            </a:r>
          </a:p>
          <a:p>
            <a:r>
              <a:rPr lang="en-US" sz="2800"/>
              <a:t>E.g., Simulating a chemical plant; one processor simulates the preprocessing of chemicals, one simulates reactions in first batch, another simulates refining the products, etc.</a:t>
            </a:r>
          </a:p>
          <a:p>
            <a:endParaRPr lang="en-US" sz="2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B381D9B4-AB2B-4EE4-ADE5-9965F9813747}" type="slidenum">
              <a:rPr lang="en-US"/>
              <a:pPr/>
              <a:t>17</a:t>
            </a:fld>
            <a:endParaRPr lang="en-US"/>
          </a:p>
        </p:txBody>
      </p:sp>
      <p:sp>
        <p:nvSpPr>
          <p:cNvPr id="642050" name="Rectangle 2"/>
          <p:cNvSpPr>
            <a:spLocks noGrp="1" noChangeArrowheads="1"/>
          </p:cNvSpPr>
          <p:nvPr>
            <p:ph type="title"/>
          </p:nvPr>
        </p:nvSpPr>
        <p:spPr/>
        <p:txBody>
          <a:bodyPr/>
          <a:lstStyle/>
          <a:p>
            <a:r>
              <a:rPr lang="en-US"/>
              <a:t>Agenda Parallelism: MW Model</a:t>
            </a:r>
          </a:p>
        </p:txBody>
      </p:sp>
      <p:sp>
        <p:nvSpPr>
          <p:cNvPr id="642051" name="Rectangle 3"/>
          <p:cNvSpPr>
            <a:spLocks noGrp="1" noChangeArrowheads="1"/>
          </p:cNvSpPr>
          <p:nvPr>
            <p:ph type="body" idx="1"/>
          </p:nvPr>
        </p:nvSpPr>
        <p:spPr/>
        <p:txBody>
          <a:bodyPr/>
          <a:lstStyle/>
          <a:p>
            <a:r>
              <a:rPr lang="en-US" sz="2800"/>
              <a:t>Manager </a:t>
            </a:r>
          </a:p>
          <a:p>
            <a:pPr lvl="1"/>
            <a:r>
              <a:rPr lang="en-US" sz="2400"/>
              <a:t>Initiates computation </a:t>
            </a:r>
          </a:p>
          <a:p>
            <a:pPr lvl="1"/>
            <a:r>
              <a:rPr lang="en-US" sz="2400"/>
              <a:t>Tracks progress </a:t>
            </a:r>
          </a:p>
          <a:p>
            <a:pPr lvl="1"/>
            <a:r>
              <a:rPr lang="en-US" sz="2400"/>
              <a:t>Handles worker’s requests </a:t>
            </a:r>
          </a:p>
          <a:p>
            <a:pPr lvl="1"/>
            <a:r>
              <a:rPr lang="en-US" sz="2400"/>
              <a:t>Interfaces with user</a:t>
            </a:r>
          </a:p>
          <a:p>
            <a:r>
              <a:rPr lang="en-US" sz="2800"/>
              <a:t>Workers </a:t>
            </a:r>
          </a:p>
          <a:p>
            <a:pPr lvl="1"/>
            <a:r>
              <a:rPr lang="en-US" sz="2400"/>
              <a:t>Spawned and terminated by manager </a:t>
            </a:r>
          </a:p>
          <a:p>
            <a:pPr lvl="1"/>
            <a:r>
              <a:rPr lang="en-US" sz="2400"/>
              <a:t>Make requests to manager </a:t>
            </a:r>
          </a:p>
          <a:p>
            <a:pPr lvl="1"/>
            <a:r>
              <a:rPr lang="en-US" sz="2400"/>
              <a:t>Send results to manager</a:t>
            </a:r>
          </a:p>
          <a:p>
            <a:endParaRPr lang="en-US" sz="2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39D38EF8-B09A-4481-AD87-227A5A78551A}" type="slidenum">
              <a:rPr lang="en-US"/>
              <a:pPr/>
              <a:t>18</a:t>
            </a:fld>
            <a:endParaRPr lang="en-US"/>
          </a:p>
        </p:txBody>
      </p:sp>
      <p:sp>
        <p:nvSpPr>
          <p:cNvPr id="849922" name="Rectangle 2"/>
          <p:cNvSpPr>
            <a:spLocks noGrp="1" noChangeArrowheads="1"/>
          </p:cNvSpPr>
          <p:nvPr>
            <p:ph type="title"/>
          </p:nvPr>
        </p:nvSpPr>
        <p:spPr/>
        <p:txBody>
          <a:bodyPr/>
          <a:lstStyle/>
          <a:p>
            <a:r>
              <a:rPr lang="en-US"/>
              <a:t>Embarrassingly Parallel</a:t>
            </a:r>
          </a:p>
        </p:txBody>
      </p:sp>
      <p:sp>
        <p:nvSpPr>
          <p:cNvPr id="849923" name="Rectangle 3"/>
          <p:cNvSpPr>
            <a:spLocks noGrp="1" noChangeArrowheads="1"/>
          </p:cNvSpPr>
          <p:nvPr>
            <p:ph type="body" idx="1"/>
          </p:nvPr>
        </p:nvSpPr>
        <p:spPr/>
        <p:txBody>
          <a:bodyPr/>
          <a:lstStyle/>
          <a:p>
            <a:r>
              <a:rPr lang="en-US"/>
              <a:t>Result Parallelism is obvious</a:t>
            </a:r>
          </a:p>
          <a:p>
            <a:r>
              <a:rPr lang="en-US"/>
              <a:t>Ex1: Compute the square root of each of the million numbers given.</a:t>
            </a:r>
          </a:p>
          <a:p>
            <a:r>
              <a:rPr lang="en-US"/>
              <a:t>Ex2: Search for a given set of words among a billion web pages.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F70A938F-F27C-4416-AEA9-DE0BCE6A9990}" type="slidenum">
              <a:rPr lang="en-US"/>
              <a:pPr/>
              <a:t>19</a:t>
            </a:fld>
            <a:endParaRPr lang="en-US"/>
          </a:p>
        </p:txBody>
      </p:sp>
      <p:sp>
        <p:nvSpPr>
          <p:cNvPr id="643074" name="Rectangle 2"/>
          <p:cNvSpPr>
            <a:spLocks noGrp="1" noChangeArrowheads="1"/>
          </p:cNvSpPr>
          <p:nvPr>
            <p:ph type="title"/>
          </p:nvPr>
        </p:nvSpPr>
        <p:spPr/>
        <p:txBody>
          <a:bodyPr/>
          <a:lstStyle/>
          <a:p>
            <a:r>
              <a:rPr lang="en-US"/>
              <a:t>Reduction</a:t>
            </a:r>
          </a:p>
        </p:txBody>
      </p:sp>
      <p:sp>
        <p:nvSpPr>
          <p:cNvPr id="643075" name="Rectangle 3"/>
          <p:cNvSpPr>
            <a:spLocks noGrp="1" noChangeArrowheads="1"/>
          </p:cNvSpPr>
          <p:nvPr>
            <p:ph type="body" idx="1"/>
          </p:nvPr>
        </p:nvSpPr>
        <p:spPr/>
        <p:txBody>
          <a:bodyPr/>
          <a:lstStyle/>
          <a:p>
            <a:r>
              <a:rPr lang="en-US"/>
              <a:t>Combine several sub-results into one</a:t>
            </a:r>
          </a:p>
          <a:p>
            <a:r>
              <a:rPr lang="en-US"/>
              <a:t>Reduce r1 r2 … rn with op</a:t>
            </a:r>
          </a:p>
          <a:p>
            <a:r>
              <a:rPr lang="en-US"/>
              <a:t>Becomes r1 op r2 op … op rn</a:t>
            </a:r>
          </a:p>
          <a:p>
            <a:r>
              <a:rPr lang="en-US"/>
              <a:t>Hadoop is based on this idea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Mateti, Clusters</a:t>
            </a:r>
            <a:endParaRPr lang="en-US"/>
          </a:p>
        </p:txBody>
      </p:sp>
      <p:sp>
        <p:nvSpPr>
          <p:cNvPr id="5" name="Slide Number Placeholder 4"/>
          <p:cNvSpPr>
            <a:spLocks noGrp="1"/>
          </p:cNvSpPr>
          <p:nvPr>
            <p:ph type="sldNum" sz="quarter" idx="12"/>
          </p:nvPr>
        </p:nvSpPr>
        <p:spPr/>
        <p:txBody>
          <a:bodyPr/>
          <a:lstStyle/>
          <a:p>
            <a:fld id="{A8DD0267-9D8A-4325-916C-70812CECF5D8}" type="slidenum">
              <a:rPr lang="en-US"/>
              <a:pPr/>
              <a:t>2</a:t>
            </a:fld>
            <a:endParaRPr lang="en-US"/>
          </a:p>
        </p:txBody>
      </p:sp>
      <p:sp>
        <p:nvSpPr>
          <p:cNvPr id="450564" name="Rectangle 4"/>
          <p:cNvSpPr>
            <a:spLocks noGrp="1" noChangeArrowheads="1"/>
          </p:cNvSpPr>
          <p:nvPr>
            <p:ph type="title"/>
          </p:nvPr>
        </p:nvSpPr>
        <p:spPr/>
        <p:txBody>
          <a:bodyPr/>
          <a:lstStyle/>
          <a:p>
            <a:r>
              <a:rPr lang="en-US"/>
              <a:t>Abstract</a:t>
            </a:r>
          </a:p>
        </p:txBody>
      </p:sp>
      <p:sp>
        <p:nvSpPr>
          <p:cNvPr id="450563" name="Rectangle 3"/>
          <p:cNvSpPr>
            <a:spLocks noGrp="1" noChangeArrowheads="1"/>
          </p:cNvSpPr>
          <p:nvPr>
            <p:ph type="body" idx="4294967295"/>
          </p:nvPr>
        </p:nvSpPr>
        <p:spPr>
          <a:xfrm>
            <a:off x="373063" y="1454150"/>
            <a:ext cx="8229600" cy="4530725"/>
          </a:xfrm>
        </p:spPr>
        <p:txBody>
          <a:bodyPr/>
          <a:lstStyle/>
          <a:p>
            <a:pPr>
              <a:buFont typeface="Wingdings" pitchFamily="2" charset="2"/>
              <a:buNone/>
            </a:pPr>
            <a:r>
              <a:rPr lang="en-US"/>
              <a:t>   Cluster computing distributes the computational load to collections of similar machines.  This talk describes what cluster computing is, the typical Linux packages used, and examples of large clusters in use today.   This talk also reviews cluster computing modifications of the Linux kernel.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9B2E417-B9D5-473D-A858-7A3FF3885A36}" type="slidenum">
              <a:rPr lang="en-US"/>
              <a:pPr/>
              <a:t>20</a:t>
            </a:fld>
            <a:endParaRPr lang="en-US"/>
          </a:p>
        </p:txBody>
      </p:sp>
      <p:sp>
        <p:nvSpPr>
          <p:cNvPr id="647170" name="Rectangle 2"/>
          <p:cNvSpPr>
            <a:spLocks noGrp="1" noChangeArrowheads="1"/>
          </p:cNvSpPr>
          <p:nvPr>
            <p:ph type="title"/>
          </p:nvPr>
        </p:nvSpPr>
        <p:spPr/>
        <p:txBody>
          <a:bodyPr/>
          <a:lstStyle/>
          <a:p>
            <a:r>
              <a:rPr lang="en-US"/>
              <a:t>Shared Memory</a:t>
            </a:r>
          </a:p>
        </p:txBody>
      </p:sp>
      <p:sp>
        <p:nvSpPr>
          <p:cNvPr id="647171" name="Rectangle 3"/>
          <p:cNvSpPr>
            <a:spLocks noGrp="1" noChangeArrowheads="1"/>
          </p:cNvSpPr>
          <p:nvPr>
            <p:ph type="body" idx="1"/>
          </p:nvPr>
        </p:nvSpPr>
        <p:spPr/>
        <p:txBody>
          <a:bodyPr/>
          <a:lstStyle/>
          <a:p>
            <a:r>
              <a:rPr lang="en-US"/>
              <a:t>Process A writes to a memory location</a:t>
            </a:r>
          </a:p>
          <a:p>
            <a:r>
              <a:rPr lang="en-US"/>
              <a:t>Process B reads from that memory location</a:t>
            </a:r>
          </a:p>
          <a:p>
            <a:r>
              <a:rPr lang="en-US"/>
              <a:t>Synchronization is crucial</a:t>
            </a:r>
          </a:p>
          <a:p>
            <a:r>
              <a:rPr lang="en-US"/>
              <a:t>Excellent speed</a:t>
            </a:r>
          </a:p>
          <a:p>
            <a:r>
              <a:rPr lang="en-US"/>
              <a:t>Semantics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88B93DA8-859F-4384-9C87-90B00522FF6B}" type="slidenum">
              <a:rPr lang="en-US"/>
              <a:pPr/>
              <a:t>21</a:t>
            </a:fld>
            <a:endParaRPr lang="en-US"/>
          </a:p>
        </p:txBody>
      </p:sp>
      <p:sp>
        <p:nvSpPr>
          <p:cNvPr id="648194" name="Rectangle 2"/>
          <p:cNvSpPr>
            <a:spLocks noGrp="1" noChangeArrowheads="1"/>
          </p:cNvSpPr>
          <p:nvPr>
            <p:ph type="title"/>
          </p:nvPr>
        </p:nvSpPr>
        <p:spPr/>
        <p:txBody>
          <a:bodyPr/>
          <a:lstStyle/>
          <a:p>
            <a:r>
              <a:rPr lang="en-US"/>
              <a:t>Shared Memory</a:t>
            </a:r>
          </a:p>
        </p:txBody>
      </p:sp>
      <p:sp>
        <p:nvSpPr>
          <p:cNvPr id="648195" name="Rectangle 3"/>
          <p:cNvSpPr>
            <a:spLocks noGrp="1" noChangeArrowheads="1"/>
          </p:cNvSpPr>
          <p:nvPr>
            <p:ph type="body" idx="1"/>
          </p:nvPr>
        </p:nvSpPr>
        <p:spPr/>
        <p:txBody>
          <a:bodyPr/>
          <a:lstStyle/>
          <a:p>
            <a:r>
              <a:rPr lang="en-US"/>
              <a:t>Needs hardware support: </a:t>
            </a:r>
          </a:p>
          <a:p>
            <a:pPr lvl="1"/>
            <a:r>
              <a:rPr lang="en-US"/>
              <a:t>multi-ported memory</a:t>
            </a:r>
          </a:p>
          <a:p>
            <a:r>
              <a:rPr lang="en-US"/>
              <a:t>Atomic operations: </a:t>
            </a:r>
          </a:p>
          <a:p>
            <a:pPr lvl="1"/>
            <a:r>
              <a:rPr lang="en-US"/>
              <a:t>Test-and-Set</a:t>
            </a:r>
          </a:p>
          <a:p>
            <a:pPr lvl="1"/>
            <a:r>
              <a:rPr lang="en-US"/>
              <a:t>Semaphores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89AB421A-7382-4B32-8571-F215B2270DEA}" type="slidenum">
              <a:rPr lang="en-US"/>
              <a:pPr/>
              <a:t>22</a:t>
            </a:fld>
            <a:endParaRPr lang="en-US"/>
          </a:p>
        </p:txBody>
      </p:sp>
      <p:sp>
        <p:nvSpPr>
          <p:cNvPr id="649218" name="Rectangle 2"/>
          <p:cNvSpPr>
            <a:spLocks noGrp="1" noChangeArrowheads="1"/>
          </p:cNvSpPr>
          <p:nvPr>
            <p:ph type="title"/>
          </p:nvPr>
        </p:nvSpPr>
        <p:spPr/>
        <p:txBody>
          <a:bodyPr/>
          <a:lstStyle/>
          <a:p>
            <a:r>
              <a:rPr lang="en-US"/>
              <a:t>Shared Memory Semantics:  Assumptions</a:t>
            </a:r>
          </a:p>
        </p:txBody>
      </p:sp>
      <p:sp>
        <p:nvSpPr>
          <p:cNvPr id="649219" name="Rectangle 3"/>
          <p:cNvSpPr>
            <a:spLocks noGrp="1" noChangeArrowheads="1"/>
          </p:cNvSpPr>
          <p:nvPr>
            <p:ph type="body" idx="1"/>
          </p:nvPr>
        </p:nvSpPr>
        <p:spPr/>
        <p:txBody>
          <a:bodyPr/>
          <a:lstStyle/>
          <a:p>
            <a:r>
              <a:rPr lang="en-US" sz="2400"/>
              <a:t>Global time is available.  Discrete increments.</a:t>
            </a:r>
          </a:p>
          <a:p>
            <a:r>
              <a:rPr lang="en-US" sz="2400"/>
              <a:t>Shared variable, s = vi at ti, i=0,…</a:t>
            </a:r>
          </a:p>
          <a:p>
            <a:r>
              <a:rPr lang="en-US" sz="2400"/>
              <a:t>Process A:  s := v1  at time t1</a:t>
            </a:r>
          </a:p>
          <a:p>
            <a:r>
              <a:rPr lang="en-US" sz="2400"/>
              <a:t>Assume no other assignment occurred after t1.</a:t>
            </a:r>
          </a:p>
          <a:p>
            <a:r>
              <a:rPr lang="en-US" sz="2400"/>
              <a:t>Process B reads s at time t and gets value v.</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3E653915-AE15-4118-B362-0EB1D8FD9854}" type="slidenum">
              <a:rPr lang="en-US"/>
              <a:pPr/>
              <a:t>23</a:t>
            </a:fld>
            <a:endParaRPr lang="en-US"/>
          </a:p>
        </p:txBody>
      </p:sp>
      <p:sp>
        <p:nvSpPr>
          <p:cNvPr id="650242" name="Rectangle 2"/>
          <p:cNvSpPr>
            <a:spLocks noGrp="1" noChangeArrowheads="1"/>
          </p:cNvSpPr>
          <p:nvPr>
            <p:ph type="title"/>
          </p:nvPr>
        </p:nvSpPr>
        <p:spPr/>
        <p:txBody>
          <a:bodyPr/>
          <a:lstStyle/>
          <a:p>
            <a:r>
              <a:rPr lang="en-US"/>
              <a:t>Shared Memory: Semantics</a:t>
            </a:r>
          </a:p>
        </p:txBody>
      </p:sp>
      <p:sp>
        <p:nvSpPr>
          <p:cNvPr id="650243" name="Rectangle 3"/>
          <p:cNvSpPr>
            <a:spLocks noGrp="1" noChangeArrowheads="1"/>
          </p:cNvSpPr>
          <p:nvPr>
            <p:ph type="body" idx="1"/>
          </p:nvPr>
        </p:nvSpPr>
        <p:spPr/>
        <p:txBody>
          <a:bodyPr/>
          <a:lstStyle/>
          <a:p>
            <a:r>
              <a:rPr lang="en-US" sz="2800"/>
              <a:t>Value of Shared Variable</a:t>
            </a:r>
          </a:p>
          <a:p>
            <a:pPr lvl="1"/>
            <a:r>
              <a:rPr lang="en-US" sz="2400"/>
              <a:t>v = v1, if t &gt; t1</a:t>
            </a:r>
          </a:p>
          <a:p>
            <a:pPr lvl="1"/>
            <a:r>
              <a:rPr lang="en-US" sz="2400"/>
              <a:t>v = v0, if t &lt; t1</a:t>
            </a:r>
          </a:p>
          <a:p>
            <a:pPr lvl="1"/>
            <a:r>
              <a:rPr lang="en-US" sz="2400"/>
              <a:t>v = ??, if t = t1</a:t>
            </a:r>
          </a:p>
          <a:p>
            <a:r>
              <a:rPr lang="en-US" sz="2800"/>
              <a:t>t = t1 +- discrete quantum</a:t>
            </a:r>
          </a:p>
          <a:p>
            <a:r>
              <a:rPr lang="en-US" sz="2800"/>
              <a:t>Next Update of Shared Variable</a:t>
            </a:r>
          </a:p>
          <a:p>
            <a:pPr lvl="1"/>
            <a:r>
              <a:rPr lang="en-US" sz="2400"/>
              <a:t>Occurs at t2</a:t>
            </a:r>
          </a:p>
          <a:p>
            <a:pPr lvl="1"/>
            <a:r>
              <a:rPr lang="en-US" sz="2400"/>
              <a:t>t2 = t1 + ?</a:t>
            </a:r>
          </a:p>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08ADA04-20E2-4F02-B4AF-8591118AE104}" type="slidenum">
              <a:rPr lang="en-US"/>
              <a:pPr/>
              <a:t>24</a:t>
            </a:fld>
            <a:endParaRPr lang="en-US"/>
          </a:p>
        </p:txBody>
      </p:sp>
      <p:sp>
        <p:nvSpPr>
          <p:cNvPr id="724994" name="Rectangle 2"/>
          <p:cNvSpPr>
            <a:spLocks noGrp="1" noChangeArrowheads="1"/>
          </p:cNvSpPr>
          <p:nvPr>
            <p:ph type="title"/>
          </p:nvPr>
        </p:nvSpPr>
        <p:spPr/>
        <p:txBody>
          <a:bodyPr/>
          <a:lstStyle/>
          <a:p>
            <a:r>
              <a:rPr lang="en-US"/>
              <a:t>Distributed Shared Memory</a:t>
            </a:r>
          </a:p>
        </p:txBody>
      </p:sp>
      <p:sp>
        <p:nvSpPr>
          <p:cNvPr id="724995" name="Rectangle 3"/>
          <p:cNvSpPr>
            <a:spLocks noGrp="1" noChangeArrowheads="1"/>
          </p:cNvSpPr>
          <p:nvPr>
            <p:ph type="body" idx="1"/>
          </p:nvPr>
        </p:nvSpPr>
        <p:spPr/>
        <p:txBody>
          <a:bodyPr/>
          <a:lstStyle/>
          <a:p>
            <a:r>
              <a:rPr lang="en-US"/>
              <a:t>“Simultaneous” read/write access by spatially distributed processors</a:t>
            </a:r>
          </a:p>
          <a:p>
            <a:r>
              <a:rPr lang="en-US"/>
              <a:t>Abstraction layer of an implementation built from message passing primitives</a:t>
            </a:r>
          </a:p>
          <a:p>
            <a:r>
              <a:rPr lang="en-US"/>
              <a:t>Semantics not so clean</a:t>
            </a:r>
          </a:p>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7AF73C8E-9EC3-4906-A61C-1089DF683942}" type="slidenum">
              <a:rPr lang="en-US"/>
              <a:pPr/>
              <a:t>25</a:t>
            </a:fld>
            <a:endParaRPr lang="en-US"/>
          </a:p>
        </p:txBody>
      </p:sp>
      <p:sp>
        <p:nvSpPr>
          <p:cNvPr id="651266" name="Rectangle 2"/>
          <p:cNvSpPr>
            <a:spLocks noGrp="1" noChangeArrowheads="1"/>
          </p:cNvSpPr>
          <p:nvPr>
            <p:ph type="title"/>
          </p:nvPr>
        </p:nvSpPr>
        <p:spPr/>
        <p:txBody>
          <a:bodyPr/>
          <a:lstStyle/>
          <a:p>
            <a:pPr marL="838200" indent="-838200"/>
            <a:r>
              <a:rPr lang="en-US"/>
              <a:t>Semaphores</a:t>
            </a:r>
          </a:p>
        </p:txBody>
      </p:sp>
      <p:sp>
        <p:nvSpPr>
          <p:cNvPr id="651267" name="Rectangle 3"/>
          <p:cNvSpPr>
            <a:spLocks noGrp="1" noChangeArrowheads="1"/>
          </p:cNvSpPr>
          <p:nvPr>
            <p:ph type="body" idx="1"/>
          </p:nvPr>
        </p:nvSpPr>
        <p:spPr/>
        <p:txBody>
          <a:bodyPr/>
          <a:lstStyle/>
          <a:p>
            <a:endParaRPr lang="en-US"/>
          </a:p>
          <a:p>
            <a:r>
              <a:rPr lang="en-US"/>
              <a:t>Semaphore s;</a:t>
            </a:r>
          </a:p>
          <a:p>
            <a:r>
              <a:rPr lang="en-US"/>
              <a:t>V(s)  ::= </a:t>
            </a:r>
            <a:r>
              <a:rPr lang="en-US">
                <a:sym typeface="Symbol" pitchFamily="18" charset="2"/>
              </a:rPr>
              <a:t></a:t>
            </a:r>
            <a:r>
              <a:rPr lang="en-US"/>
              <a:t> s := s + 1 </a:t>
            </a:r>
            <a:r>
              <a:rPr lang="en-US">
                <a:sym typeface="Symbol" pitchFamily="18" charset="2"/>
              </a:rPr>
              <a:t></a:t>
            </a:r>
          </a:p>
          <a:p>
            <a:r>
              <a:rPr lang="en-US"/>
              <a:t>P(s)  ::= </a:t>
            </a:r>
            <a:r>
              <a:rPr lang="en-US">
                <a:sym typeface="Symbol" pitchFamily="18" charset="2"/>
              </a:rPr>
              <a:t> </a:t>
            </a:r>
            <a:r>
              <a:rPr lang="en-US"/>
              <a:t>when s &gt; 0 do s := s – 1 </a:t>
            </a:r>
            <a:r>
              <a:rPr lang="en-US">
                <a:sym typeface="Symbol" pitchFamily="18" charset="2"/>
              </a:rPr>
              <a:t></a:t>
            </a:r>
          </a:p>
          <a:p>
            <a:pPr lvl="1">
              <a:buFont typeface="Wingdings" pitchFamily="2" charset="2"/>
              <a:buNone/>
            </a:pPr>
            <a:endParaRPr lang="en-US"/>
          </a:p>
          <a:p>
            <a:pPr>
              <a:buFont typeface="Wingdings" pitchFamily="2" charset="2"/>
              <a:buNone/>
            </a:pPr>
            <a:r>
              <a:rPr lang="en-US"/>
              <a:t>Deeply studied theory.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6CAE524-D02C-4F87-BCF0-616E7D3AC3A3}" type="slidenum">
              <a:rPr lang="en-US"/>
              <a:pPr/>
              <a:t>26</a:t>
            </a:fld>
            <a:endParaRPr lang="en-US"/>
          </a:p>
        </p:txBody>
      </p:sp>
      <p:sp>
        <p:nvSpPr>
          <p:cNvPr id="698370" name="Rectangle 2"/>
          <p:cNvSpPr>
            <a:spLocks noGrp="1" noChangeArrowheads="1"/>
          </p:cNvSpPr>
          <p:nvPr>
            <p:ph type="title"/>
          </p:nvPr>
        </p:nvSpPr>
        <p:spPr/>
        <p:txBody>
          <a:bodyPr/>
          <a:lstStyle/>
          <a:p>
            <a:pPr marL="838200" indent="-838200"/>
            <a:r>
              <a:rPr lang="en-US"/>
              <a:t>Condition Variables</a:t>
            </a:r>
          </a:p>
        </p:txBody>
      </p:sp>
      <p:sp>
        <p:nvSpPr>
          <p:cNvPr id="698371" name="Rectangle 3"/>
          <p:cNvSpPr>
            <a:spLocks noGrp="1" noChangeArrowheads="1"/>
          </p:cNvSpPr>
          <p:nvPr>
            <p:ph type="body" idx="1"/>
          </p:nvPr>
        </p:nvSpPr>
        <p:spPr/>
        <p:txBody>
          <a:bodyPr/>
          <a:lstStyle/>
          <a:p>
            <a:r>
              <a:rPr lang="en-US"/>
              <a:t>Condition C;</a:t>
            </a:r>
          </a:p>
          <a:p>
            <a:r>
              <a:rPr lang="en-US"/>
              <a:t>C.wait()</a:t>
            </a:r>
          </a:p>
          <a:p>
            <a:r>
              <a:rPr lang="en-US"/>
              <a:t>C.signal()</a:t>
            </a:r>
          </a:p>
          <a:p>
            <a:pPr lvl="1"/>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281EBB9C-C2DC-463C-ABB0-2EF13F6A4583}" type="slidenum">
              <a:rPr lang="en-US"/>
              <a:pPr/>
              <a:t>27</a:t>
            </a:fld>
            <a:endParaRPr lang="en-US"/>
          </a:p>
        </p:txBody>
      </p:sp>
      <p:sp>
        <p:nvSpPr>
          <p:cNvPr id="652290" name="Rectangle 2"/>
          <p:cNvSpPr>
            <a:spLocks noGrp="1" noChangeArrowheads="1"/>
          </p:cNvSpPr>
          <p:nvPr>
            <p:ph type="title"/>
          </p:nvPr>
        </p:nvSpPr>
        <p:spPr/>
        <p:txBody>
          <a:bodyPr/>
          <a:lstStyle/>
          <a:p>
            <a:r>
              <a:rPr lang="en-US"/>
              <a:t>Distributed Shared Memory</a:t>
            </a:r>
          </a:p>
        </p:txBody>
      </p:sp>
      <p:sp>
        <p:nvSpPr>
          <p:cNvPr id="652291" name="Rectangle 3"/>
          <p:cNvSpPr>
            <a:spLocks noGrp="1" noChangeArrowheads="1"/>
          </p:cNvSpPr>
          <p:nvPr>
            <p:ph type="body" idx="1"/>
          </p:nvPr>
        </p:nvSpPr>
        <p:spPr/>
        <p:txBody>
          <a:bodyPr/>
          <a:lstStyle/>
          <a:p>
            <a:r>
              <a:rPr lang="en-US"/>
              <a:t>A common address space that all the computers in the cluster share.</a:t>
            </a:r>
          </a:p>
          <a:p>
            <a:r>
              <a:rPr lang="en-US"/>
              <a:t>Difficult to describe semantics. </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99028D8A-54AC-4C49-8196-317708D2EB87}" type="slidenum">
              <a:rPr lang="en-US"/>
              <a:pPr/>
              <a:t>28</a:t>
            </a:fld>
            <a:endParaRPr lang="en-US"/>
          </a:p>
        </p:txBody>
      </p:sp>
      <p:sp>
        <p:nvSpPr>
          <p:cNvPr id="653314" name="Rectangle 2"/>
          <p:cNvSpPr>
            <a:spLocks noGrp="1" noChangeArrowheads="1"/>
          </p:cNvSpPr>
          <p:nvPr>
            <p:ph type="title"/>
          </p:nvPr>
        </p:nvSpPr>
        <p:spPr/>
        <p:txBody>
          <a:bodyPr/>
          <a:lstStyle/>
          <a:p>
            <a:r>
              <a:rPr lang="en-US"/>
              <a:t>Distributed Shared Memory: Issues</a:t>
            </a:r>
          </a:p>
        </p:txBody>
      </p:sp>
      <p:sp>
        <p:nvSpPr>
          <p:cNvPr id="653315" name="Rectangle 3"/>
          <p:cNvSpPr>
            <a:spLocks noGrp="1" noChangeArrowheads="1"/>
          </p:cNvSpPr>
          <p:nvPr>
            <p:ph type="body" idx="1"/>
          </p:nvPr>
        </p:nvSpPr>
        <p:spPr/>
        <p:txBody>
          <a:bodyPr/>
          <a:lstStyle/>
          <a:p>
            <a:r>
              <a:rPr lang="en-US"/>
              <a:t>Distributed</a:t>
            </a:r>
          </a:p>
          <a:p>
            <a:pPr lvl="1"/>
            <a:r>
              <a:rPr lang="en-US"/>
              <a:t>Spatially</a:t>
            </a:r>
          </a:p>
          <a:p>
            <a:pPr lvl="1"/>
            <a:r>
              <a:rPr lang="en-US"/>
              <a:t>LAN</a:t>
            </a:r>
          </a:p>
          <a:p>
            <a:pPr lvl="1"/>
            <a:r>
              <a:rPr lang="en-US"/>
              <a:t>WAN</a:t>
            </a:r>
          </a:p>
          <a:p>
            <a:r>
              <a:rPr lang="en-US"/>
              <a:t>No global time available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7B53893C-CA32-4E7C-808A-F7CA8BFF8B32}" type="slidenum">
              <a:rPr lang="en-US"/>
              <a:pPr/>
              <a:t>29</a:t>
            </a:fld>
            <a:endParaRPr lang="en-US"/>
          </a:p>
        </p:txBody>
      </p:sp>
      <p:sp>
        <p:nvSpPr>
          <p:cNvPr id="825346" name="Rectangle 2"/>
          <p:cNvSpPr>
            <a:spLocks noGrp="1" noChangeArrowheads="1"/>
          </p:cNvSpPr>
          <p:nvPr>
            <p:ph type="title"/>
          </p:nvPr>
        </p:nvSpPr>
        <p:spPr/>
        <p:txBody>
          <a:bodyPr/>
          <a:lstStyle/>
          <a:p>
            <a:r>
              <a:rPr lang="en-US"/>
              <a:t>Distributed Computing</a:t>
            </a:r>
          </a:p>
        </p:txBody>
      </p:sp>
      <p:sp>
        <p:nvSpPr>
          <p:cNvPr id="825347" name="Rectangle 3"/>
          <p:cNvSpPr>
            <a:spLocks noGrp="1" noChangeArrowheads="1"/>
          </p:cNvSpPr>
          <p:nvPr>
            <p:ph type="body" idx="1"/>
          </p:nvPr>
        </p:nvSpPr>
        <p:spPr/>
        <p:txBody>
          <a:bodyPr/>
          <a:lstStyle/>
          <a:p>
            <a:r>
              <a:rPr lang="en-US"/>
              <a:t>No shared memory</a:t>
            </a:r>
          </a:p>
          <a:p>
            <a:r>
              <a:rPr lang="en-US"/>
              <a:t>Communication among processes</a:t>
            </a:r>
          </a:p>
          <a:p>
            <a:pPr lvl="1"/>
            <a:r>
              <a:rPr lang="en-US"/>
              <a:t>Send a message</a:t>
            </a:r>
          </a:p>
          <a:p>
            <a:pPr lvl="1"/>
            <a:r>
              <a:rPr lang="en-US"/>
              <a:t>Receive a message</a:t>
            </a:r>
          </a:p>
          <a:p>
            <a:r>
              <a:rPr lang="en-US"/>
              <a:t>Asynchronous</a:t>
            </a:r>
          </a:p>
          <a:p>
            <a:r>
              <a:rPr lang="en-US"/>
              <a:t>Synchronous</a:t>
            </a:r>
          </a:p>
          <a:p>
            <a:r>
              <a:rPr lang="en-US"/>
              <a:t>Synergy among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smtClean="0"/>
              <a:t>Mateti, Clusters</a:t>
            </a:r>
            <a:endParaRPr lang="en-US"/>
          </a:p>
        </p:txBody>
      </p:sp>
      <p:sp>
        <p:nvSpPr>
          <p:cNvPr id="6" name="Slide Number Placeholder 6"/>
          <p:cNvSpPr>
            <a:spLocks noGrp="1"/>
          </p:cNvSpPr>
          <p:nvPr>
            <p:ph type="sldNum" sz="quarter" idx="12"/>
          </p:nvPr>
        </p:nvSpPr>
        <p:spPr/>
        <p:txBody>
          <a:bodyPr/>
          <a:lstStyle/>
          <a:p>
            <a:fld id="{698E604E-F85D-4BCD-8E83-1B511F80A5BA}" type="slidenum">
              <a:rPr lang="en-US"/>
              <a:pPr/>
              <a:t>3</a:t>
            </a:fld>
            <a:endParaRPr lang="en-US"/>
          </a:p>
        </p:txBody>
      </p:sp>
      <p:sp>
        <p:nvSpPr>
          <p:cNvPr id="709634" name="Rectangle 2"/>
          <p:cNvSpPr>
            <a:spLocks noGrp="1" noChangeArrowheads="1"/>
          </p:cNvSpPr>
          <p:nvPr>
            <p:ph type="title"/>
          </p:nvPr>
        </p:nvSpPr>
        <p:spPr/>
        <p:txBody>
          <a:bodyPr/>
          <a:lstStyle/>
          <a:p>
            <a:r>
              <a:rPr lang="en-US" sz="3600" dirty="0"/>
              <a:t>What </a:t>
            </a:r>
            <a:r>
              <a:rPr lang="en-US" sz="3600" i="1" dirty="0"/>
              <a:t>Kind</a:t>
            </a:r>
            <a:r>
              <a:rPr lang="en-US" sz="3600" dirty="0"/>
              <a:t> of Computing, did you say?</a:t>
            </a:r>
          </a:p>
        </p:txBody>
      </p:sp>
      <p:sp>
        <p:nvSpPr>
          <p:cNvPr id="709635" name="Rectangle 3"/>
          <p:cNvSpPr>
            <a:spLocks noGrp="1" noChangeArrowheads="1"/>
          </p:cNvSpPr>
          <p:nvPr>
            <p:ph type="body" sz="half" idx="1"/>
          </p:nvPr>
        </p:nvSpPr>
        <p:spPr>
          <a:xfrm>
            <a:off x="457200" y="1600200"/>
            <a:ext cx="4033838" cy="4530725"/>
          </a:xfrm>
        </p:spPr>
        <p:txBody>
          <a:bodyPr/>
          <a:lstStyle/>
          <a:p>
            <a:r>
              <a:rPr lang="en-US"/>
              <a:t>Sequential</a:t>
            </a:r>
          </a:p>
          <a:p>
            <a:r>
              <a:rPr lang="en-US"/>
              <a:t>Concurrent</a:t>
            </a:r>
          </a:p>
          <a:p>
            <a:r>
              <a:rPr lang="en-US"/>
              <a:t>Parallel</a:t>
            </a:r>
          </a:p>
          <a:p>
            <a:r>
              <a:rPr lang="en-US"/>
              <a:t>Distributed</a:t>
            </a:r>
          </a:p>
          <a:p>
            <a:r>
              <a:rPr lang="en-US"/>
              <a:t>Networked</a:t>
            </a:r>
          </a:p>
          <a:p>
            <a:r>
              <a:rPr lang="en-US"/>
              <a:t>Migratory</a:t>
            </a:r>
          </a:p>
        </p:txBody>
      </p:sp>
      <p:sp>
        <p:nvSpPr>
          <p:cNvPr id="709636" name="Rectangle 4"/>
          <p:cNvSpPr>
            <a:spLocks noGrp="1" noChangeArrowheads="1"/>
          </p:cNvSpPr>
          <p:nvPr>
            <p:ph type="body" sz="half" idx="2"/>
          </p:nvPr>
        </p:nvSpPr>
        <p:spPr>
          <a:xfrm>
            <a:off x="4652963" y="1600200"/>
            <a:ext cx="4033837" cy="4530725"/>
          </a:xfrm>
        </p:spPr>
        <p:txBody>
          <a:bodyPr/>
          <a:lstStyle/>
          <a:p>
            <a:r>
              <a:rPr lang="en-US" dirty="0"/>
              <a:t>Cluster</a:t>
            </a:r>
          </a:p>
          <a:p>
            <a:r>
              <a:rPr lang="en-US" dirty="0"/>
              <a:t>Grid</a:t>
            </a:r>
          </a:p>
          <a:p>
            <a:r>
              <a:rPr lang="en-US" dirty="0"/>
              <a:t>Pervasive</a:t>
            </a:r>
          </a:p>
          <a:p>
            <a:r>
              <a:rPr lang="en-US" dirty="0" smtClean="0"/>
              <a:t>Cloud</a:t>
            </a:r>
          </a:p>
          <a:p>
            <a:r>
              <a:rPr lang="en-US" dirty="0" smtClean="0"/>
              <a:t>Quantum</a:t>
            </a:r>
            <a:endParaRPr lang="en-US" dirty="0"/>
          </a:p>
          <a:p>
            <a:r>
              <a:rPr lang="en-US" dirty="0"/>
              <a:t>Optical</a:t>
            </a:r>
          </a:p>
          <a:p>
            <a:r>
              <a:rPr lang="en-US" dirty="0"/>
              <a:t>Molecular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D20CE233-F491-4BF4-8F27-66D8C44B41F9}" type="slidenum">
              <a:rPr lang="en-US"/>
              <a:pPr/>
              <a:t>30</a:t>
            </a:fld>
            <a:endParaRPr lang="en-US"/>
          </a:p>
        </p:txBody>
      </p:sp>
      <p:sp>
        <p:nvSpPr>
          <p:cNvPr id="654338" name="Rectangle 2"/>
          <p:cNvSpPr>
            <a:spLocks noGrp="1" noChangeArrowheads="1"/>
          </p:cNvSpPr>
          <p:nvPr>
            <p:ph type="title"/>
          </p:nvPr>
        </p:nvSpPr>
        <p:spPr/>
        <p:txBody>
          <a:bodyPr/>
          <a:lstStyle/>
          <a:p>
            <a:r>
              <a:rPr lang="en-US"/>
              <a:t>Messages</a:t>
            </a:r>
          </a:p>
        </p:txBody>
      </p:sp>
      <p:sp>
        <p:nvSpPr>
          <p:cNvPr id="654339" name="Rectangle 3"/>
          <p:cNvSpPr>
            <a:spLocks noGrp="1" noChangeArrowheads="1"/>
          </p:cNvSpPr>
          <p:nvPr>
            <p:ph type="body" idx="1"/>
          </p:nvPr>
        </p:nvSpPr>
        <p:spPr/>
        <p:txBody>
          <a:bodyPr/>
          <a:lstStyle/>
          <a:p>
            <a:r>
              <a:rPr lang="en-US"/>
              <a:t>Messages are sequences of bytes moving between processes</a:t>
            </a:r>
          </a:p>
          <a:p>
            <a:r>
              <a:rPr lang="en-US"/>
              <a:t>The sender and receiver must agree on the type structure of values in the message</a:t>
            </a:r>
          </a:p>
          <a:p>
            <a:r>
              <a:rPr lang="en-US"/>
              <a:t>“Marshalling”: data layout so that there is no ambiguity such as “four chars” v. “one integer”.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A74647DF-E20A-4ADC-BE39-AF7F56963188}" type="slidenum">
              <a:rPr lang="en-US"/>
              <a:pPr/>
              <a:t>31</a:t>
            </a:fld>
            <a:endParaRPr lang="en-US"/>
          </a:p>
        </p:txBody>
      </p:sp>
      <p:sp>
        <p:nvSpPr>
          <p:cNvPr id="655362" name="Rectangle 2"/>
          <p:cNvSpPr>
            <a:spLocks noGrp="1" noChangeArrowheads="1"/>
          </p:cNvSpPr>
          <p:nvPr>
            <p:ph type="title"/>
          </p:nvPr>
        </p:nvSpPr>
        <p:spPr/>
        <p:txBody>
          <a:bodyPr/>
          <a:lstStyle/>
          <a:p>
            <a:r>
              <a:rPr lang="en-US"/>
              <a:t>Message Passing</a:t>
            </a:r>
          </a:p>
        </p:txBody>
      </p:sp>
      <p:sp>
        <p:nvSpPr>
          <p:cNvPr id="655363" name="Rectangle 3"/>
          <p:cNvSpPr>
            <a:spLocks noGrp="1" noChangeArrowheads="1"/>
          </p:cNvSpPr>
          <p:nvPr>
            <p:ph type="body" idx="1"/>
          </p:nvPr>
        </p:nvSpPr>
        <p:spPr/>
        <p:txBody>
          <a:bodyPr/>
          <a:lstStyle/>
          <a:p>
            <a:r>
              <a:rPr lang="en-US"/>
              <a:t>Process A sends a data buffer as a message to process B.</a:t>
            </a:r>
          </a:p>
          <a:p>
            <a:r>
              <a:rPr lang="en-US"/>
              <a:t>Process B waits for a message from A, and when it arrives copies it into its own local memory.</a:t>
            </a:r>
          </a:p>
          <a:p>
            <a:r>
              <a:rPr lang="en-US"/>
              <a:t>No memory shared between A and B.</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851BFD8D-DEF4-4833-9636-E29E8C650C42}" type="slidenum">
              <a:rPr lang="en-US"/>
              <a:pPr/>
              <a:t>32</a:t>
            </a:fld>
            <a:endParaRPr lang="en-US"/>
          </a:p>
        </p:txBody>
      </p:sp>
      <p:sp>
        <p:nvSpPr>
          <p:cNvPr id="656386" name="Rectangle 2"/>
          <p:cNvSpPr>
            <a:spLocks noGrp="1" noChangeArrowheads="1"/>
          </p:cNvSpPr>
          <p:nvPr>
            <p:ph type="title"/>
          </p:nvPr>
        </p:nvSpPr>
        <p:spPr/>
        <p:txBody>
          <a:bodyPr/>
          <a:lstStyle/>
          <a:p>
            <a:r>
              <a:rPr lang="en-US"/>
              <a:t>Message Passing</a:t>
            </a:r>
          </a:p>
        </p:txBody>
      </p:sp>
      <p:sp>
        <p:nvSpPr>
          <p:cNvPr id="656387" name="Rectangle 3"/>
          <p:cNvSpPr>
            <a:spLocks noGrp="1" noChangeArrowheads="1"/>
          </p:cNvSpPr>
          <p:nvPr>
            <p:ph type="body" idx="1"/>
          </p:nvPr>
        </p:nvSpPr>
        <p:spPr/>
        <p:txBody>
          <a:bodyPr/>
          <a:lstStyle/>
          <a:p>
            <a:r>
              <a:rPr lang="en-US" sz="2800"/>
              <a:t>Obviously, </a:t>
            </a:r>
          </a:p>
          <a:p>
            <a:pPr lvl="1">
              <a:lnSpc>
                <a:spcPct val="90000"/>
              </a:lnSpc>
            </a:pPr>
            <a:r>
              <a:rPr lang="en-US" sz="2400"/>
              <a:t>Messages cannot be received before they are sent.</a:t>
            </a:r>
          </a:p>
          <a:p>
            <a:pPr lvl="1">
              <a:lnSpc>
                <a:spcPct val="90000"/>
              </a:lnSpc>
            </a:pPr>
            <a:r>
              <a:rPr lang="en-US" sz="2400"/>
              <a:t>A receiver waits until there is a message.</a:t>
            </a:r>
          </a:p>
          <a:p>
            <a:r>
              <a:rPr lang="en-US" sz="2800"/>
              <a:t>Asynchronous</a:t>
            </a:r>
          </a:p>
          <a:p>
            <a:pPr lvl="1">
              <a:lnSpc>
                <a:spcPct val="90000"/>
              </a:lnSpc>
            </a:pPr>
            <a:r>
              <a:rPr lang="en-US" sz="2400"/>
              <a:t>Sender never blocks, even if infinitely many messages are waiting to be received</a:t>
            </a:r>
          </a:p>
          <a:p>
            <a:pPr lvl="1">
              <a:lnSpc>
                <a:spcPct val="90000"/>
              </a:lnSpc>
            </a:pPr>
            <a:r>
              <a:rPr lang="en-US" sz="2400"/>
              <a:t>Semi-asynchronous is a practical version of above with large but finite amount of buffering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3DF1C71C-1128-464D-B00A-5CD449E4349B}" type="slidenum">
              <a:rPr lang="en-US"/>
              <a:pPr/>
              <a:t>33</a:t>
            </a:fld>
            <a:endParaRPr lang="en-US"/>
          </a:p>
        </p:txBody>
      </p:sp>
      <p:sp>
        <p:nvSpPr>
          <p:cNvPr id="657410" name="Rectangle 2"/>
          <p:cNvSpPr>
            <a:spLocks noGrp="1" noChangeArrowheads="1"/>
          </p:cNvSpPr>
          <p:nvPr>
            <p:ph type="title"/>
          </p:nvPr>
        </p:nvSpPr>
        <p:spPr/>
        <p:txBody>
          <a:bodyPr/>
          <a:lstStyle/>
          <a:p>
            <a:r>
              <a:rPr lang="en-US"/>
              <a:t>Message Passing: Point to Point</a:t>
            </a:r>
          </a:p>
        </p:txBody>
      </p:sp>
      <p:sp>
        <p:nvSpPr>
          <p:cNvPr id="657411" name="Rectangle 3"/>
          <p:cNvSpPr>
            <a:spLocks noGrp="1" noChangeArrowheads="1"/>
          </p:cNvSpPr>
          <p:nvPr>
            <p:ph type="body" idx="1"/>
          </p:nvPr>
        </p:nvSpPr>
        <p:spPr/>
        <p:txBody>
          <a:bodyPr/>
          <a:lstStyle/>
          <a:p>
            <a:r>
              <a:rPr lang="en-US"/>
              <a:t>Q:  send(m, P) </a:t>
            </a:r>
          </a:p>
          <a:p>
            <a:pPr lvl="1">
              <a:lnSpc>
                <a:spcPct val="90000"/>
              </a:lnSpc>
            </a:pPr>
            <a:r>
              <a:rPr lang="en-US"/>
              <a:t>Send message  M to process P</a:t>
            </a:r>
          </a:p>
          <a:p>
            <a:r>
              <a:rPr lang="en-US"/>
              <a:t>P: recv(x, Q)</a:t>
            </a:r>
          </a:p>
          <a:p>
            <a:pPr lvl="1">
              <a:lnSpc>
                <a:spcPct val="90000"/>
              </a:lnSpc>
            </a:pPr>
            <a:r>
              <a:rPr lang="en-US"/>
              <a:t>Receive message from process Q, and place it in variable x</a:t>
            </a:r>
          </a:p>
          <a:p>
            <a:r>
              <a:rPr lang="en-US"/>
              <a:t>The message data</a:t>
            </a:r>
          </a:p>
          <a:p>
            <a:pPr lvl="1">
              <a:lnSpc>
                <a:spcPct val="90000"/>
              </a:lnSpc>
            </a:pPr>
            <a:r>
              <a:rPr lang="en-US"/>
              <a:t>Type of x must match that of m</a:t>
            </a:r>
          </a:p>
          <a:p>
            <a:pPr lvl="1">
              <a:lnSpc>
                <a:spcPct val="90000"/>
              </a:lnSpc>
            </a:pPr>
            <a:r>
              <a:rPr lang="en-US"/>
              <a:t> As if x := m</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922428D1-F55D-4FEA-9E7B-134AD44332A7}" type="slidenum">
              <a:rPr lang="en-US"/>
              <a:pPr/>
              <a:t>34</a:t>
            </a:fld>
            <a:endParaRPr lang="en-US"/>
          </a:p>
        </p:txBody>
      </p:sp>
      <p:sp>
        <p:nvSpPr>
          <p:cNvPr id="658434" name="Rectangle 2"/>
          <p:cNvSpPr>
            <a:spLocks noGrp="1" noChangeArrowheads="1"/>
          </p:cNvSpPr>
          <p:nvPr>
            <p:ph type="title"/>
          </p:nvPr>
        </p:nvSpPr>
        <p:spPr/>
        <p:txBody>
          <a:bodyPr/>
          <a:lstStyle/>
          <a:p>
            <a:r>
              <a:rPr lang="en-US"/>
              <a:t>Broadcast</a:t>
            </a:r>
          </a:p>
        </p:txBody>
      </p:sp>
      <p:sp>
        <p:nvSpPr>
          <p:cNvPr id="658435" name="Rectangle 3"/>
          <p:cNvSpPr>
            <a:spLocks noGrp="1" noChangeArrowheads="1"/>
          </p:cNvSpPr>
          <p:nvPr>
            <p:ph type="body" idx="1"/>
          </p:nvPr>
        </p:nvSpPr>
        <p:spPr/>
        <p:txBody>
          <a:bodyPr/>
          <a:lstStyle/>
          <a:p>
            <a:r>
              <a:rPr lang="en-US"/>
              <a:t>One sender Q, multiple receivers P</a:t>
            </a:r>
          </a:p>
          <a:p>
            <a:r>
              <a:rPr lang="en-US"/>
              <a:t>Not all receivers may receive at the same time</a:t>
            </a:r>
          </a:p>
          <a:p>
            <a:r>
              <a:rPr lang="en-US"/>
              <a:t>Q:  broadcast (m) </a:t>
            </a:r>
          </a:p>
          <a:p>
            <a:pPr lvl="1"/>
            <a:r>
              <a:rPr lang="en-US"/>
              <a:t>Send message  M to processes</a:t>
            </a:r>
          </a:p>
          <a:p>
            <a:r>
              <a:rPr lang="en-US"/>
              <a:t>P: recv(x, Q)</a:t>
            </a:r>
          </a:p>
          <a:p>
            <a:pPr lvl="1"/>
            <a:r>
              <a:rPr lang="en-US"/>
              <a:t>Receive message from process Q, and place it in variable 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6AE8BE5F-8097-4ADD-A670-3278C7CE8484}" type="slidenum">
              <a:rPr lang="en-US"/>
              <a:pPr/>
              <a:t>35</a:t>
            </a:fld>
            <a:endParaRPr lang="en-US"/>
          </a:p>
        </p:txBody>
      </p:sp>
      <p:sp>
        <p:nvSpPr>
          <p:cNvPr id="660482" name="Rectangle 2"/>
          <p:cNvSpPr>
            <a:spLocks noGrp="1" noChangeArrowheads="1"/>
          </p:cNvSpPr>
          <p:nvPr>
            <p:ph type="title"/>
          </p:nvPr>
        </p:nvSpPr>
        <p:spPr/>
        <p:txBody>
          <a:bodyPr/>
          <a:lstStyle/>
          <a:p>
            <a:r>
              <a:rPr lang="en-US"/>
              <a:t>Synchronous Message Passing</a:t>
            </a:r>
          </a:p>
        </p:txBody>
      </p:sp>
      <p:sp>
        <p:nvSpPr>
          <p:cNvPr id="660483" name="Rectangle 3"/>
          <p:cNvSpPr>
            <a:spLocks noGrp="1" noChangeArrowheads="1"/>
          </p:cNvSpPr>
          <p:nvPr>
            <p:ph type="body" idx="1"/>
          </p:nvPr>
        </p:nvSpPr>
        <p:spPr/>
        <p:txBody>
          <a:bodyPr/>
          <a:lstStyle/>
          <a:p>
            <a:r>
              <a:rPr lang="en-US"/>
              <a:t>Sender blocks until receiver is ready to receive.</a:t>
            </a:r>
          </a:p>
          <a:p>
            <a:r>
              <a:rPr lang="en-US"/>
              <a:t>Cannot send messages to self.</a:t>
            </a:r>
          </a:p>
          <a:p>
            <a:r>
              <a:rPr lang="en-US"/>
              <a:t>No buffering.</a:t>
            </a:r>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64D07838-9897-4D43-BBF4-388417ADD65B}" type="slidenum">
              <a:rPr lang="en-US"/>
              <a:pPr/>
              <a:t>36</a:t>
            </a:fld>
            <a:endParaRPr lang="en-US"/>
          </a:p>
        </p:txBody>
      </p:sp>
      <p:sp>
        <p:nvSpPr>
          <p:cNvPr id="699394" name="Rectangle 2"/>
          <p:cNvSpPr>
            <a:spLocks noGrp="1" noChangeArrowheads="1"/>
          </p:cNvSpPr>
          <p:nvPr>
            <p:ph type="title"/>
          </p:nvPr>
        </p:nvSpPr>
        <p:spPr/>
        <p:txBody>
          <a:bodyPr/>
          <a:lstStyle/>
          <a:p>
            <a:r>
              <a:rPr lang="en-US" sz="4000"/>
              <a:t>Asynchronous Message Passing</a:t>
            </a:r>
          </a:p>
        </p:txBody>
      </p:sp>
      <p:sp>
        <p:nvSpPr>
          <p:cNvPr id="699395" name="Rectangle 3"/>
          <p:cNvSpPr>
            <a:spLocks noGrp="1" noChangeArrowheads="1"/>
          </p:cNvSpPr>
          <p:nvPr>
            <p:ph type="body" idx="1"/>
          </p:nvPr>
        </p:nvSpPr>
        <p:spPr/>
        <p:txBody>
          <a:bodyPr/>
          <a:lstStyle/>
          <a:p>
            <a:r>
              <a:rPr lang="en-US"/>
              <a:t>Sender never blocks.</a:t>
            </a:r>
          </a:p>
          <a:p>
            <a:r>
              <a:rPr lang="en-US"/>
              <a:t>Receiver receives when ready.</a:t>
            </a:r>
          </a:p>
          <a:p>
            <a:r>
              <a:rPr lang="en-US"/>
              <a:t>Can send messages to self.</a:t>
            </a:r>
          </a:p>
          <a:p>
            <a:r>
              <a:rPr lang="en-US"/>
              <a:t>Infinite buffering.</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C85649B7-CD14-43C4-B541-E32D52428AE6}" type="slidenum">
              <a:rPr lang="en-US"/>
              <a:pPr/>
              <a:t>37</a:t>
            </a:fld>
            <a:endParaRPr lang="en-US"/>
          </a:p>
        </p:txBody>
      </p:sp>
      <p:sp>
        <p:nvSpPr>
          <p:cNvPr id="661506" name="Rectangle 2"/>
          <p:cNvSpPr>
            <a:spLocks noGrp="1" noChangeArrowheads="1"/>
          </p:cNvSpPr>
          <p:nvPr>
            <p:ph type="title"/>
          </p:nvPr>
        </p:nvSpPr>
        <p:spPr/>
        <p:txBody>
          <a:bodyPr/>
          <a:lstStyle/>
          <a:p>
            <a:r>
              <a:rPr lang="en-US"/>
              <a:t>Message Passing</a:t>
            </a:r>
          </a:p>
        </p:txBody>
      </p:sp>
      <p:sp>
        <p:nvSpPr>
          <p:cNvPr id="661507" name="Rectangle 3"/>
          <p:cNvSpPr>
            <a:spLocks noGrp="1" noChangeArrowheads="1"/>
          </p:cNvSpPr>
          <p:nvPr>
            <p:ph type="body" idx="1"/>
          </p:nvPr>
        </p:nvSpPr>
        <p:spPr/>
        <p:txBody>
          <a:bodyPr/>
          <a:lstStyle/>
          <a:p>
            <a:r>
              <a:rPr lang="en-US"/>
              <a:t>Speed not so good </a:t>
            </a:r>
          </a:p>
          <a:p>
            <a:pPr lvl="1"/>
            <a:r>
              <a:rPr lang="en-US"/>
              <a:t>Sender copies message into system buffers.</a:t>
            </a:r>
          </a:p>
          <a:p>
            <a:pPr lvl="1"/>
            <a:r>
              <a:rPr lang="en-US"/>
              <a:t>Message travels the network.</a:t>
            </a:r>
          </a:p>
          <a:p>
            <a:pPr lvl="1"/>
            <a:r>
              <a:rPr lang="en-US"/>
              <a:t>Receiver copies message from system buffers into local memory.</a:t>
            </a:r>
          </a:p>
          <a:p>
            <a:pPr lvl="1"/>
            <a:r>
              <a:rPr lang="en-US"/>
              <a:t>Special virtual memory techniques help.</a:t>
            </a:r>
          </a:p>
          <a:p>
            <a:r>
              <a:rPr lang="en-US"/>
              <a:t>Programming Quality</a:t>
            </a:r>
          </a:p>
          <a:p>
            <a:pPr lvl="1"/>
            <a:r>
              <a:rPr lang="en-US"/>
              <a:t>less error-prone cf. shared memory</a:t>
            </a:r>
          </a:p>
          <a:p>
            <a:endParaRPr lang="en-US"/>
          </a:p>
          <a:p>
            <a:pPr>
              <a:buFont typeface="Wingdings" pitchFamily="2" charset="2"/>
              <a:buNone/>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06E15D1B-C5B6-443B-A62B-CD8CEF77B0BB}" type="slidenum">
              <a:rPr lang="en-US"/>
              <a:pPr/>
              <a:t>38</a:t>
            </a:fld>
            <a:endParaRPr lang="en-US"/>
          </a:p>
        </p:txBody>
      </p:sp>
      <p:sp>
        <p:nvSpPr>
          <p:cNvPr id="710658" name="Rectangle 2"/>
          <p:cNvSpPr>
            <a:spLocks noGrp="1" noChangeArrowheads="1"/>
          </p:cNvSpPr>
          <p:nvPr>
            <p:ph type="title"/>
          </p:nvPr>
        </p:nvSpPr>
        <p:spPr/>
        <p:txBody>
          <a:bodyPr/>
          <a:lstStyle/>
          <a:p>
            <a:r>
              <a:rPr lang="en-US"/>
              <a:t>Computer Architectures</a:t>
            </a:r>
          </a:p>
        </p:txBody>
      </p:sp>
      <p:sp>
        <p:nvSpPr>
          <p:cNvPr id="710659" name="Rectangle 3"/>
          <p:cNvSpPr>
            <a:spLocks noGrp="1" noChangeArrowheads="1"/>
          </p:cNvSpPr>
          <p:nvPr>
            <p:ph type="body" idx="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8835814B-C633-4E49-A699-9D946E5F7DE6}" type="slidenum">
              <a:rPr lang="en-US"/>
              <a:pPr/>
              <a:t>39</a:t>
            </a:fld>
            <a:endParaRPr lang="en-US"/>
          </a:p>
        </p:txBody>
      </p:sp>
      <p:sp>
        <p:nvSpPr>
          <p:cNvPr id="833538" name="Rectangle 2"/>
          <p:cNvSpPr>
            <a:spLocks noGrp="1" noChangeArrowheads="1"/>
          </p:cNvSpPr>
          <p:nvPr>
            <p:ph type="title"/>
          </p:nvPr>
        </p:nvSpPr>
        <p:spPr/>
        <p:txBody>
          <a:bodyPr/>
          <a:lstStyle/>
          <a:p>
            <a:r>
              <a:rPr lang="en-US"/>
              <a:t>Architectures of Top 500 Sys</a:t>
            </a:r>
          </a:p>
        </p:txBody>
      </p:sp>
      <p:pic>
        <p:nvPicPr>
          <p:cNvPr id="833539" name="Picture 3" descr="arc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20775" y="1636713"/>
            <a:ext cx="731202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ctrTitle"/>
          </p:nvPr>
        </p:nvSpPr>
        <p:spPr/>
        <p:txBody>
          <a:bodyPr/>
          <a:lstStyle/>
          <a:p>
            <a:r>
              <a:rPr lang="en-US"/>
              <a:t>Fundamentals Overview</a:t>
            </a:r>
          </a:p>
        </p:txBody>
      </p:sp>
      <p:sp>
        <p:nvSpPr>
          <p:cNvPr id="828420" name="Rectangle 4"/>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D0B28D6F-424A-42F4-9ED2-38110C55F70A}" type="slidenum">
              <a:rPr lang="en-US"/>
              <a:pPr/>
              <a:t>40</a:t>
            </a:fld>
            <a:endParaRPr lang="en-US"/>
          </a:p>
        </p:txBody>
      </p:sp>
      <p:sp>
        <p:nvSpPr>
          <p:cNvPr id="702466" name="Rectangle 2"/>
          <p:cNvSpPr>
            <a:spLocks noGrp="1" noChangeArrowheads="1"/>
          </p:cNvSpPr>
          <p:nvPr>
            <p:ph type="title"/>
          </p:nvPr>
        </p:nvSpPr>
        <p:spPr/>
        <p:txBody>
          <a:bodyPr/>
          <a:lstStyle/>
          <a:p>
            <a:r>
              <a:rPr lang="en-US"/>
              <a:t>“Parallel” Computers</a:t>
            </a:r>
          </a:p>
        </p:txBody>
      </p:sp>
      <p:sp>
        <p:nvSpPr>
          <p:cNvPr id="702467" name="Rectangle 3"/>
          <p:cNvSpPr>
            <a:spLocks noGrp="1" noChangeArrowheads="1"/>
          </p:cNvSpPr>
          <p:nvPr>
            <p:ph type="body" idx="1"/>
          </p:nvPr>
        </p:nvSpPr>
        <p:spPr/>
        <p:txBody>
          <a:bodyPr/>
          <a:lstStyle/>
          <a:p>
            <a:r>
              <a:rPr lang="en-US"/>
              <a:t>Traditional supercomputers</a:t>
            </a:r>
          </a:p>
          <a:p>
            <a:pPr lvl="1"/>
            <a:r>
              <a:rPr lang="en-US"/>
              <a:t>SIMD, MIMD, pipelines</a:t>
            </a:r>
          </a:p>
          <a:p>
            <a:pPr lvl="1"/>
            <a:r>
              <a:rPr lang="en-US"/>
              <a:t>Tightly coupled shared memory</a:t>
            </a:r>
          </a:p>
          <a:p>
            <a:pPr lvl="1"/>
            <a:r>
              <a:rPr lang="en-US"/>
              <a:t>Bus level connections</a:t>
            </a:r>
          </a:p>
          <a:p>
            <a:pPr lvl="1"/>
            <a:r>
              <a:rPr lang="en-US"/>
              <a:t>Expensive to buy and to maintain</a:t>
            </a:r>
          </a:p>
          <a:p>
            <a:r>
              <a:rPr lang="en-US"/>
              <a:t>Cooperating networks of computers</a:t>
            </a:r>
          </a:p>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0ABBB52-48F0-4D92-84A0-7EBC224C8D23}" type="slidenum">
              <a:rPr lang="en-US"/>
              <a:pPr/>
              <a:t>41</a:t>
            </a:fld>
            <a:endParaRPr lang="en-US"/>
          </a:p>
        </p:txBody>
      </p:sp>
      <p:sp>
        <p:nvSpPr>
          <p:cNvPr id="704514" name="Rectangle 2"/>
          <p:cNvSpPr>
            <a:spLocks noGrp="1" noChangeArrowheads="1"/>
          </p:cNvSpPr>
          <p:nvPr>
            <p:ph type="title"/>
          </p:nvPr>
        </p:nvSpPr>
        <p:spPr/>
        <p:txBody>
          <a:bodyPr/>
          <a:lstStyle/>
          <a:p>
            <a:r>
              <a:rPr lang="th-TH"/>
              <a:t>Traditional Supercomputer</a:t>
            </a:r>
            <a:r>
              <a:rPr lang="en-US"/>
              <a:t>s</a:t>
            </a:r>
            <a:endParaRPr lang="th-TH"/>
          </a:p>
        </p:txBody>
      </p:sp>
      <p:sp>
        <p:nvSpPr>
          <p:cNvPr id="704515" name="Rectangle 3"/>
          <p:cNvSpPr>
            <a:spLocks noGrp="1" noChangeArrowheads="1"/>
          </p:cNvSpPr>
          <p:nvPr>
            <p:ph type="body" idx="1"/>
          </p:nvPr>
        </p:nvSpPr>
        <p:spPr>
          <a:xfrm>
            <a:off x="514350" y="1647825"/>
            <a:ext cx="8091488" cy="3608388"/>
          </a:xfrm>
        </p:spPr>
        <p:txBody>
          <a:bodyPr/>
          <a:lstStyle/>
          <a:p>
            <a:r>
              <a:rPr lang="th-TH"/>
              <a:t>Very high starting cost</a:t>
            </a:r>
          </a:p>
          <a:p>
            <a:pPr lvl="1"/>
            <a:r>
              <a:rPr lang="th-TH"/>
              <a:t>Expensive </a:t>
            </a:r>
            <a:r>
              <a:rPr lang="en-US"/>
              <a:t>hardware</a:t>
            </a:r>
          </a:p>
          <a:p>
            <a:pPr lvl="1"/>
            <a:r>
              <a:rPr lang="en-US"/>
              <a:t>Expensive </a:t>
            </a:r>
            <a:r>
              <a:rPr lang="th-TH"/>
              <a:t>software</a:t>
            </a:r>
          </a:p>
          <a:p>
            <a:r>
              <a:rPr lang="th-TH"/>
              <a:t>High maintenance</a:t>
            </a:r>
          </a:p>
          <a:p>
            <a:r>
              <a:rPr lang="en-US"/>
              <a:t>Expensive to </a:t>
            </a:r>
            <a:r>
              <a:rPr lang="th-TH"/>
              <a:t>upgrade</a:t>
            </a:r>
          </a:p>
          <a:p>
            <a:pPr>
              <a:buFont typeface="Wingdings" pitchFamily="2" charset="2"/>
              <a:buNone/>
            </a:pPr>
            <a:endParaRPr lang="th-TH"/>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9D43DB3E-A211-4BFB-83C2-6B110F0FFE12}" type="slidenum">
              <a:rPr lang="en-US"/>
              <a:pPr/>
              <a:t>42</a:t>
            </a:fld>
            <a:endParaRPr lang="en-US"/>
          </a:p>
        </p:txBody>
      </p:sp>
      <p:sp>
        <p:nvSpPr>
          <p:cNvPr id="835586" name="Rectangle 2"/>
          <p:cNvSpPr>
            <a:spLocks noGrp="1" noChangeArrowheads="1"/>
          </p:cNvSpPr>
          <p:nvPr>
            <p:ph type="title"/>
          </p:nvPr>
        </p:nvSpPr>
        <p:spPr/>
        <p:txBody>
          <a:bodyPr/>
          <a:lstStyle/>
          <a:p>
            <a:r>
              <a:rPr lang="en-US"/>
              <a:t>Computational Grids</a:t>
            </a:r>
          </a:p>
        </p:txBody>
      </p:sp>
      <p:sp>
        <p:nvSpPr>
          <p:cNvPr id="835587" name="Rectangle 3"/>
          <p:cNvSpPr>
            <a:spLocks noGrp="1" noChangeArrowheads="1"/>
          </p:cNvSpPr>
          <p:nvPr>
            <p:ph type="body" idx="1"/>
          </p:nvPr>
        </p:nvSpPr>
        <p:spPr/>
        <p:txBody>
          <a:bodyPr/>
          <a:lstStyle/>
          <a:p>
            <a:pPr>
              <a:buFont typeface="Wingdings" pitchFamily="2" charset="2"/>
              <a:buNone/>
            </a:pPr>
            <a:r>
              <a:rPr lang="en-US"/>
              <a:t>   “Grids are persistent environments that enable software applications to integrate instruments, displays, computational and information resources that are managed by diverse organizations in widespread locations.”</a:t>
            </a:r>
          </a:p>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A907BCE-7EF2-4C29-8AF8-980474323D00}" type="slidenum">
              <a:rPr lang="en-US"/>
              <a:pPr/>
              <a:t>43</a:t>
            </a:fld>
            <a:endParaRPr lang="en-US"/>
          </a:p>
        </p:txBody>
      </p:sp>
      <p:sp>
        <p:nvSpPr>
          <p:cNvPr id="836610" name="Rectangle 2"/>
          <p:cNvSpPr>
            <a:spLocks noGrp="1" noChangeArrowheads="1"/>
          </p:cNvSpPr>
          <p:nvPr>
            <p:ph type="title"/>
          </p:nvPr>
        </p:nvSpPr>
        <p:spPr/>
        <p:txBody>
          <a:bodyPr/>
          <a:lstStyle/>
          <a:p>
            <a:r>
              <a:rPr lang="en-US"/>
              <a:t>Computational Grids</a:t>
            </a:r>
          </a:p>
        </p:txBody>
      </p:sp>
      <p:sp>
        <p:nvSpPr>
          <p:cNvPr id="836611" name="Rectangle 3"/>
          <p:cNvSpPr>
            <a:spLocks noGrp="1" noChangeArrowheads="1"/>
          </p:cNvSpPr>
          <p:nvPr>
            <p:ph type="body" idx="1"/>
          </p:nvPr>
        </p:nvSpPr>
        <p:spPr/>
        <p:txBody>
          <a:bodyPr/>
          <a:lstStyle/>
          <a:p>
            <a:r>
              <a:rPr lang="en-US"/>
              <a:t>Individual nodes can be supercomputers, or NOW</a:t>
            </a:r>
          </a:p>
          <a:p>
            <a:r>
              <a:rPr lang="en-US"/>
              <a:t>High availability</a:t>
            </a:r>
          </a:p>
          <a:p>
            <a:r>
              <a:rPr lang="en-US"/>
              <a:t>Accommodate peak usage</a:t>
            </a:r>
          </a:p>
          <a:p>
            <a:r>
              <a:rPr lang="en-US"/>
              <a:t>LAN : Internet :: NOW : Grid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B3901008-B24C-4499-A177-E4FF156DD203}" type="slidenum">
              <a:rPr lang="en-US"/>
              <a:pPr/>
              <a:t>44</a:t>
            </a:fld>
            <a:endParaRPr lang="en-US"/>
          </a:p>
        </p:txBody>
      </p:sp>
      <p:sp>
        <p:nvSpPr>
          <p:cNvPr id="712706" name="Rectangle 2"/>
          <p:cNvSpPr>
            <a:spLocks noGrp="1" noChangeArrowheads="1"/>
          </p:cNvSpPr>
          <p:nvPr>
            <p:ph type="title"/>
          </p:nvPr>
        </p:nvSpPr>
        <p:spPr/>
        <p:txBody>
          <a:bodyPr/>
          <a:lstStyle/>
          <a:p>
            <a:r>
              <a:rPr lang="en-US"/>
              <a:t>Buildings-Full of Workstations </a:t>
            </a:r>
            <a:br>
              <a:rPr lang="en-US"/>
            </a:br>
            <a:endParaRPr lang="en-US"/>
          </a:p>
        </p:txBody>
      </p:sp>
      <p:sp>
        <p:nvSpPr>
          <p:cNvPr id="712707" name="Rectangle 3"/>
          <p:cNvSpPr>
            <a:spLocks noGrp="1" noChangeArrowheads="1"/>
          </p:cNvSpPr>
          <p:nvPr>
            <p:ph type="body" idx="1"/>
          </p:nvPr>
        </p:nvSpPr>
        <p:spPr/>
        <p:txBody>
          <a:bodyPr/>
          <a:lstStyle/>
          <a:p>
            <a:pPr marL="609600" indent="-609600">
              <a:buFontTx/>
              <a:buAutoNum type="arabicPeriod"/>
            </a:pPr>
            <a:r>
              <a:rPr lang="en-US" sz="2800"/>
              <a:t>Distributed OS have not taken a foot hold. </a:t>
            </a:r>
          </a:p>
          <a:p>
            <a:pPr marL="609600" indent="-609600">
              <a:buFontTx/>
              <a:buAutoNum type="arabicPeriod"/>
            </a:pPr>
            <a:r>
              <a:rPr lang="en-US" sz="2800"/>
              <a:t>Powerful personal computers are ubiquitous. </a:t>
            </a:r>
          </a:p>
          <a:p>
            <a:pPr marL="609600" indent="-609600">
              <a:buFontTx/>
              <a:buAutoNum type="arabicPeriod"/>
            </a:pPr>
            <a:r>
              <a:rPr lang="en-US" sz="2800"/>
              <a:t>Mostly idle: more than 90% of the up-time?</a:t>
            </a:r>
          </a:p>
          <a:p>
            <a:pPr marL="609600" indent="-609600">
              <a:buFontTx/>
              <a:buAutoNum type="arabicPeriod"/>
            </a:pPr>
            <a:r>
              <a:rPr lang="en-US" sz="2800"/>
              <a:t>100 Mb/s LANs are common. </a:t>
            </a:r>
          </a:p>
          <a:p>
            <a:pPr marL="609600" indent="-609600">
              <a:buFontTx/>
              <a:buAutoNum type="arabicPeriod"/>
            </a:pPr>
            <a:r>
              <a:rPr lang="en-US" sz="2800"/>
              <a:t>Windows and Linux are the top two OS in terms of installed base. </a:t>
            </a:r>
          </a:p>
          <a:p>
            <a:pPr marL="609600" indent="-609600"/>
            <a:endParaRPr lang="en-US" sz="28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E9D81403-4ED0-4150-A234-E8AAEDD0AC47}" type="slidenum">
              <a:rPr lang="en-US"/>
              <a:pPr/>
              <a:t>45</a:t>
            </a:fld>
            <a:endParaRPr lang="en-US"/>
          </a:p>
        </p:txBody>
      </p:sp>
      <p:sp>
        <p:nvSpPr>
          <p:cNvPr id="707586" name="Rectangle 2"/>
          <p:cNvSpPr>
            <a:spLocks noGrp="1" noChangeArrowheads="1"/>
          </p:cNvSpPr>
          <p:nvPr>
            <p:ph type="title"/>
          </p:nvPr>
        </p:nvSpPr>
        <p:spPr/>
        <p:txBody>
          <a:bodyPr/>
          <a:lstStyle/>
          <a:p>
            <a:r>
              <a:rPr lang="en-US" sz="4000"/>
              <a:t>Networks of Workstations (NOW)</a:t>
            </a:r>
          </a:p>
        </p:txBody>
      </p:sp>
      <p:sp>
        <p:nvSpPr>
          <p:cNvPr id="707587" name="Rectangle 3"/>
          <p:cNvSpPr>
            <a:spLocks noGrp="1" noChangeArrowheads="1"/>
          </p:cNvSpPr>
          <p:nvPr>
            <p:ph type="body" idx="1"/>
          </p:nvPr>
        </p:nvSpPr>
        <p:spPr/>
        <p:txBody>
          <a:bodyPr/>
          <a:lstStyle/>
          <a:p>
            <a:r>
              <a:rPr lang="en-US"/>
              <a:t>Workstation</a:t>
            </a:r>
          </a:p>
          <a:p>
            <a:r>
              <a:rPr lang="en-US"/>
              <a:t>Network</a:t>
            </a:r>
          </a:p>
          <a:p>
            <a:r>
              <a:rPr lang="en-US"/>
              <a:t>Operating System</a:t>
            </a:r>
          </a:p>
          <a:p>
            <a:r>
              <a:rPr lang="en-US"/>
              <a:t>Cooperation</a:t>
            </a:r>
          </a:p>
          <a:p>
            <a:r>
              <a:rPr lang="en-US"/>
              <a:t>Distributed+Parallel Programs</a:t>
            </a:r>
          </a:p>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1F92430E-3A7E-4CCF-802D-41C479919E0C}" type="slidenum">
              <a:rPr lang="en-US"/>
              <a:pPr/>
              <a:t>46</a:t>
            </a:fld>
            <a:endParaRPr lang="en-US"/>
          </a:p>
        </p:txBody>
      </p:sp>
      <p:sp>
        <p:nvSpPr>
          <p:cNvPr id="721922" name="Rectangle 2"/>
          <p:cNvSpPr>
            <a:spLocks noGrp="1" noChangeArrowheads="1"/>
          </p:cNvSpPr>
          <p:nvPr>
            <p:ph type="title"/>
          </p:nvPr>
        </p:nvSpPr>
        <p:spPr/>
        <p:txBody>
          <a:bodyPr/>
          <a:lstStyle/>
          <a:p>
            <a:r>
              <a:rPr lang="en-US"/>
              <a:t>“Workstation OS”</a:t>
            </a:r>
          </a:p>
        </p:txBody>
      </p:sp>
      <p:sp>
        <p:nvSpPr>
          <p:cNvPr id="721923" name="Rectangle 3"/>
          <p:cNvSpPr>
            <a:spLocks noGrp="1" noChangeArrowheads="1"/>
          </p:cNvSpPr>
          <p:nvPr>
            <p:ph type="body" idx="1"/>
          </p:nvPr>
        </p:nvSpPr>
        <p:spPr/>
        <p:txBody>
          <a:bodyPr/>
          <a:lstStyle/>
          <a:p>
            <a:r>
              <a:rPr lang="en-US"/>
              <a:t>Authenticated users</a:t>
            </a:r>
          </a:p>
          <a:p>
            <a:r>
              <a:rPr lang="en-US"/>
              <a:t>Protection of resources</a:t>
            </a:r>
          </a:p>
          <a:p>
            <a:r>
              <a:rPr lang="en-US"/>
              <a:t>Multiple processes</a:t>
            </a:r>
          </a:p>
          <a:p>
            <a:r>
              <a:rPr lang="en-US"/>
              <a:t>Preemptive scheduling</a:t>
            </a:r>
          </a:p>
          <a:p>
            <a:r>
              <a:rPr lang="en-US"/>
              <a:t>Virtual Memory</a:t>
            </a:r>
          </a:p>
          <a:p>
            <a:r>
              <a:rPr lang="en-US"/>
              <a:t>Hierarchical file systems</a:t>
            </a:r>
          </a:p>
          <a:p>
            <a:r>
              <a:rPr lang="en-US"/>
              <a:t>Network centric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771CD109-0EE7-45CA-9D19-A04EE0BCCFFB}" type="slidenum">
              <a:rPr lang="en-US"/>
              <a:pPr/>
              <a:t>47</a:t>
            </a:fld>
            <a:endParaRPr lang="en-US"/>
          </a:p>
        </p:txBody>
      </p:sp>
      <p:sp>
        <p:nvSpPr>
          <p:cNvPr id="791554" name="Rectangle 2"/>
          <p:cNvSpPr>
            <a:spLocks noGrp="1" noChangeArrowheads="1"/>
          </p:cNvSpPr>
          <p:nvPr>
            <p:ph type="title"/>
          </p:nvPr>
        </p:nvSpPr>
        <p:spPr/>
        <p:txBody>
          <a:bodyPr/>
          <a:lstStyle/>
          <a:p>
            <a:r>
              <a:rPr lang="en-US"/>
              <a:t>Clusters of Workstations</a:t>
            </a:r>
          </a:p>
        </p:txBody>
      </p:sp>
      <p:sp>
        <p:nvSpPr>
          <p:cNvPr id="791555" name="Rectangle 3"/>
          <p:cNvSpPr>
            <a:spLocks noGrp="1" noChangeArrowheads="1"/>
          </p:cNvSpPr>
          <p:nvPr>
            <p:ph type="body" idx="1"/>
          </p:nvPr>
        </p:nvSpPr>
        <p:spPr/>
        <p:txBody>
          <a:bodyPr>
            <a:normAutofit lnSpcReduction="10000"/>
          </a:bodyPr>
          <a:lstStyle/>
          <a:p>
            <a:r>
              <a:rPr lang="en-US" dirty="0"/>
              <a:t>Inexpensive alternative to traditional supercomputers</a:t>
            </a:r>
          </a:p>
          <a:p>
            <a:r>
              <a:rPr lang="en-US" dirty="0"/>
              <a:t>High availability</a:t>
            </a:r>
          </a:p>
          <a:p>
            <a:pPr lvl="1">
              <a:lnSpc>
                <a:spcPct val="90000"/>
              </a:lnSpc>
            </a:pPr>
            <a:r>
              <a:rPr lang="en-US" dirty="0"/>
              <a:t>Lower down time</a:t>
            </a:r>
          </a:p>
          <a:p>
            <a:pPr lvl="1">
              <a:lnSpc>
                <a:spcPct val="90000"/>
              </a:lnSpc>
            </a:pPr>
            <a:r>
              <a:rPr lang="en-US" dirty="0"/>
              <a:t>Easier access</a:t>
            </a:r>
          </a:p>
          <a:p>
            <a:r>
              <a:rPr lang="en-US" dirty="0"/>
              <a:t>Development platform with production runs on traditional </a:t>
            </a:r>
            <a:r>
              <a:rPr lang="en-US" dirty="0" smtClean="0"/>
              <a:t>supercomputers</a:t>
            </a:r>
          </a:p>
          <a:p>
            <a:r>
              <a:rPr lang="en-US" dirty="0"/>
              <a:t>Dedicated Nodes</a:t>
            </a:r>
          </a:p>
          <a:p>
            <a:r>
              <a:rPr lang="en-US" dirty="0"/>
              <a:t>Come-and-Go Nodes</a:t>
            </a:r>
          </a:p>
          <a:p>
            <a:endParaRPr lang="en-US" dirty="0"/>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A9C0F80A-574F-4529-B6EB-E1CEA3A2BB6F}" type="slidenum">
              <a:rPr lang="en-US"/>
              <a:pPr/>
              <a:t>48</a:t>
            </a:fld>
            <a:endParaRPr lang="en-US"/>
          </a:p>
        </p:txBody>
      </p:sp>
      <p:sp>
        <p:nvSpPr>
          <p:cNvPr id="690178" name="Rectangle 2"/>
          <p:cNvSpPr>
            <a:spLocks noGrp="1" noChangeArrowheads="1"/>
          </p:cNvSpPr>
          <p:nvPr>
            <p:ph type="title"/>
          </p:nvPr>
        </p:nvSpPr>
        <p:spPr/>
        <p:txBody>
          <a:bodyPr/>
          <a:lstStyle/>
          <a:p>
            <a:r>
              <a:rPr lang="en-US"/>
              <a:t>Clusters with Part Time Nodes</a:t>
            </a:r>
          </a:p>
        </p:txBody>
      </p:sp>
      <p:sp>
        <p:nvSpPr>
          <p:cNvPr id="690179" name="Rectangle 3"/>
          <p:cNvSpPr>
            <a:spLocks noGrp="1" noChangeArrowheads="1"/>
          </p:cNvSpPr>
          <p:nvPr>
            <p:ph type="body" idx="1"/>
          </p:nvPr>
        </p:nvSpPr>
        <p:spPr/>
        <p:txBody>
          <a:bodyPr/>
          <a:lstStyle/>
          <a:p>
            <a:r>
              <a:rPr lang="en-US" sz="2800"/>
              <a:t>Cycle Stealing: Running of jobs on a workstation that don't belong to the owner. </a:t>
            </a:r>
          </a:p>
          <a:p>
            <a:r>
              <a:rPr lang="en-US" sz="2800"/>
              <a:t>Definition of Idleness: E.g., No keyboard and no mouse activity</a:t>
            </a:r>
          </a:p>
          <a:p>
            <a:r>
              <a:rPr lang="en-US" sz="2800"/>
              <a:t>Tools/Libraries</a:t>
            </a:r>
          </a:p>
          <a:p>
            <a:pPr lvl="1">
              <a:lnSpc>
                <a:spcPct val="90000"/>
              </a:lnSpc>
            </a:pPr>
            <a:r>
              <a:rPr lang="en-US" sz="2400"/>
              <a:t>Condor</a:t>
            </a:r>
          </a:p>
          <a:p>
            <a:pPr lvl="1">
              <a:lnSpc>
                <a:spcPct val="90000"/>
              </a:lnSpc>
            </a:pPr>
            <a:r>
              <a:rPr lang="en-US" sz="2400"/>
              <a:t>PVM</a:t>
            </a:r>
          </a:p>
          <a:p>
            <a:pPr lvl="1">
              <a:lnSpc>
                <a:spcPct val="90000"/>
              </a:lnSpc>
            </a:pPr>
            <a:r>
              <a:rPr lang="en-US" sz="2400"/>
              <a:t>MPI</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B2F3B771-70F8-443F-9100-453A37EE3236}" type="slidenum">
              <a:rPr lang="en-US"/>
              <a:pPr/>
              <a:t>49</a:t>
            </a:fld>
            <a:endParaRPr lang="en-US"/>
          </a:p>
        </p:txBody>
      </p:sp>
      <p:sp>
        <p:nvSpPr>
          <p:cNvPr id="608258" name="Rectangle 2"/>
          <p:cNvSpPr>
            <a:spLocks noGrp="1" noChangeArrowheads="1"/>
          </p:cNvSpPr>
          <p:nvPr>
            <p:ph type="title"/>
          </p:nvPr>
        </p:nvSpPr>
        <p:spPr/>
        <p:txBody>
          <a:bodyPr/>
          <a:lstStyle/>
          <a:p>
            <a:r>
              <a:rPr lang="en-US"/>
              <a:t>Cooperation</a:t>
            </a:r>
          </a:p>
        </p:txBody>
      </p:sp>
      <p:sp>
        <p:nvSpPr>
          <p:cNvPr id="608259" name="Rectangle 3"/>
          <p:cNvSpPr>
            <a:spLocks noGrp="1" noChangeArrowheads="1"/>
          </p:cNvSpPr>
          <p:nvPr>
            <p:ph type="body" idx="1"/>
          </p:nvPr>
        </p:nvSpPr>
        <p:spPr/>
        <p:txBody>
          <a:bodyPr/>
          <a:lstStyle/>
          <a:p>
            <a:r>
              <a:rPr lang="en-US"/>
              <a:t>Workstations are “personal”</a:t>
            </a:r>
          </a:p>
          <a:p>
            <a:r>
              <a:rPr lang="en-US"/>
              <a:t>Others use slows you down</a:t>
            </a:r>
          </a:p>
          <a:p>
            <a:r>
              <a:rPr lang="en-US"/>
              <a:t>…</a:t>
            </a:r>
          </a:p>
          <a:p>
            <a:r>
              <a:rPr lang="en-US"/>
              <a:t>Willing to share</a:t>
            </a:r>
          </a:p>
          <a:p>
            <a:r>
              <a:rPr lang="en-US"/>
              <a:t>Willing to trust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54E4DC0E-50D2-41DA-A986-602638228781}" type="slidenum">
              <a:rPr lang="en-US"/>
              <a:pPr/>
              <a:t>5</a:t>
            </a:fld>
            <a:endParaRPr lang="en-US"/>
          </a:p>
        </p:txBody>
      </p:sp>
      <p:sp>
        <p:nvSpPr>
          <p:cNvPr id="627714" name="Rectangle 2"/>
          <p:cNvSpPr>
            <a:spLocks noGrp="1" noChangeArrowheads="1"/>
          </p:cNvSpPr>
          <p:nvPr>
            <p:ph type="title"/>
          </p:nvPr>
        </p:nvSpPr>
        <p:spPr/>
        <p:txBody>
          <a:bodyPr/>
          <a:lstStyle/>
          <a:p>
            <a:r>
              <a:rPr lang="en-US"/>
              <a:t>Fundamentals Overview</a:t>
            </a:r>
          </a:p>
        </p:txBody>
      </p:sp>
      <p:sp>
        <p:nvSpPr>
          <p:cNvPr id="627715" name="Rectangle 3"/>
          <p:cNvSpPr>
            <a:spLocks noGrp="1" noChangeArrowheads="1"/>
          </p:cNvSpPr>
          <p:nvPr>
            <p:ph type="body" idx="1"/>
          </p:nvPr>
        </p:nvSpPr>
        <p:spPr/>
        <p:txBody>
          <a:bodyPr/>
          <a:lstStyle/>
          <a:p>
            <a:r>
              <a:rPr lang="en-US"/>
              <a:t>Granularity of Parallelism </a:t>
            </a:r>
          </a:p>
          <a:p>
            <a:r>
              <a:rPr lang="en-US"/>
              <a:t>Synchronization</a:t>
            </a:r>
          </a:p>
          <a:p>
            <a:r>
              <a:rPr lang="en-US"/>
              <a:t>Message Passing</a:t>
            </a:r>
          </a:p>
          <a:p>
            <a:r>
              <a:rPr lang="en-US"/>
              <a:t>Shared Memory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D7843C6-E89A-4B1C-8D69-0F0C77D8A818}" type="slidenum">
              <a:rPr lang="en-US"/>
              <a:pPr/>
              <a:t>50</a:t>
            </a:fld>
            <a:endParaRPr lang="en-US"/>
          </a:p>
        </p:txBody>
      </p:sp>
      <p:sp>
        <p:nvSpPr>
          <p:cNvPr id="830466" name="Rectangle 2"/>
          <p:cNvSpPr>
            <a:spLocks noGrp="1" noChangeArrowheads="1"/>
          </p:cNvSpPr>
          <p:nvPr>
            <p:ph type="title"/>
          </p:nvPr>
        </p:nvSpPr>
        <p:spPr/>
        <p:txBody>
          <a:bodyPr/>
          <a:lstStyle/>
          <a:p>
            <a:r>
              <a:rPr lang="th-TH"/>
              <a:t>Cluster </a:t>
            </a:r>
            <a:r>
              <a:rPr lang="en-US"/>
              <a:t>Characteristics</a:t>
            </a:r>
            <a:endParaRPr lang="th-TH"/>
          </a:p>
        </p:txBody>
      </p:sp>
      <p:sp>
        <p:nvSpPr>
          <p:cNvPr id="830467" name="Rectangle 3"/>
          <p:cNvSpPr>
            <a:spLocks noGrp="1" noChangeArrowheads="1"/>
          </p:cNvSpPr>
          <p:nvPr>
            <p:ph type="body" idx="1"/>
          </p:nvPr>
        </p:nvSpPr>
        <p:spPr/>
        <p:txBody>
          <a:bodyPr/>
          <a:lstStyle/>
          <a:p>
            <a:r>
              <a:rPr lang="th-TH"/>
              <a:t>Commodity of</a:t>
            </a:r>
            <a:r>
              <a:rPr lang="en-US"/>
              <a:t>f</a:t>
            </a:r>
            <a:r>
              <a:rPr lang="th-TH"/>
              <a:t> the shelf hardware </a:t>
            </a:r>
            <a:endParaRPr lang="en-US"/>
          </a:p>
          <a:p>
            <a:r>
              <a:rPr lang="en-US"/>
              <a:t>N</a:t>
            </a:r>
            <a:r>
              <a:rPr lang="th-TH"/>
              <a:t>etwork</a:t>
            </a:r>
            <a:r>
              <a:rPr lang="en-US"/>
              <a:t>ed</a:t>
            </a:r>
            <a:endParaRPr lang="th-TH"/>
          </a:p>
          <a:p>
            <a:r>
              <a:rPr lang="en-US"/>
              <a:t>Common Home Directories</a:t>
            </a:r>
            <a:endParaRPr lang="th-TH"/>
          </a:p>
          <a:p>
            <a:r>
              <a:rPr lang="th-TH"/>
              <a:t>Open source software and OS</a:t>
            </a:r>
          </a:p>
          <a:p>
            <a:r>
              <a:rPr lang="th-TH"/>
              <a:t>Support </a:t>
            </a:r>
            <a:r>
              <a:rPr lang="en-US"/>
              <a:t>message passing</a:t>
            </a:r>
            <a:r>
              <a:rPr lang="th-TH"/>
              <a:t> programming</a:t>
            </a:r>
            <a:endParaRPr lang="en-US"/>
          </a:p>
          <a:p>
            <a:r>
              <a:rPr lang="en-US"/>
              <a:t>Batch scheduling of jobs</a:t>
            </a:r>
          </a:p>
          <a:p>
            <a:r>
              <a:rPr lang="en-US"/>
              <a:t>Process migration</a:t>
            </a:r>
            <a:endParaRPr lang="th-TH"/>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E2106EF7-15EC-4D99-AC40-42BA9A4DA89A}" type="slidenum">
              <a:rPr lang="en-US"/>
              <a:pPr/>
              <a:t>51</a:t>
            </a:fld>
            <a:endParaRPr lang="en-US"/>
          </a:p>
        </p:txBody>
      </p:sp>
      <p:sp>
        <p:nvSpPr>
          <p:cNvPr id="792578" name="Rectangle 2"/>
          <p:cNvSpPr>
            <a:spLocks noGrp="1" noChangeArrowheads="1"/>
          </p:cNvSpPr>
          <p:nvPr>
            <p:ph type="title"/>
          </p:nvPr>
        </p:nvSpPr>
        <p:spPr>
          <a:noFill/>
          <a:ln/>
        </p:spPr>
        <p:txBody>
          <a:bodyPr lIns="92075" tIns="46038" rIns="92075" bIns="46038" anchorCtr="0"/>
          <a:lstStyle/>
          <a:p>
            <a:r>
              <a:rPr lang="th-TH"/>
              <a:t>Beowulf Cluster </a:t>
            </a:r>
          </a:p>
        </p:txBody>
      </p:sp>
      <p:sp>
        <p:nvSpPr>
          <p:cNvPr id="792579" name="Rectangle 3"/>
          <p:cNvSpPr>
            <a:spLocks noGrp="1" noChangeArrowheads="1"/>
          </p:cNvSpPr>
          <p:nvPr>
            <p:ph type="body" idx="1"/>
          </p:nvPr>
        </p:nvSpPr>
        <p:spPr>
          <a:xfrm>
            <a:off x="930275" y="1666875"/>
            <a:ext cx="7902575" cy="4627563"/>
          </a:xfrm>
          <a:noFill/>
          <a:ln/>
        </p:spPr>
        <p:txBody>
          <a:bodyPr lIns="92075" tIns="46038" rIns="92075" bIns="46038"/>
          <a:lstStyle/>
          <a:p>
            <a:r>
              <a:rPr lang="en-US" sz="2800"/>
              <a:t>Dedicated nodes</a:t>
            </a:r>
          </a:p>
          <a:p>
            <a:r>
              <a:rPr lang="en-US" sz="2800"/>
              <a:t>Single System View</a:t>
            </a:r>
          </a:p>
          <a:p>
            <a:r>
              <a:rPr lang="th-TH" sz="2800"/>
              <a:t>Commodity of the shelf hardware</a:t>
            </a:r>
          </a:p>
          <a:p>
            <a:r>
              <a:rPr lang="th-TH" sz="2800"/>
              <a:t>Internal high speed network</a:t>
            </a:r>
          </a:p>
          <a:p>
            <a:r>
              <a:rPr lang="th-TH" sz="2800"/>
              <a:t>Open source software and OS</a:t>
            </a:r>
          </a:p>
          <a:p>
            <a:r>
              <a:rPr lang="th-TH" sz="2800"/>
              <a:t>Support parallel programming such as MPI, PVM</a:t>
            </a:r>
          </a:p>
          <a:p>
            <a:r>
              <a:rPr lang="en-US" sz="2800"/>
              <a:t>Full trust in each other</a:t>
            </a:r>
          </a:p>
          <a:p>
            <a:pPr lvl="1"/>
            <a:r>
              <a:rPr lang="en-US" sz="2400"/>
              <a:t>Login from one node into another without authentication</a:t>
            </a:r>
          </a:p>
          <a:p>
            <a:pPr lvl="1"/>
            <a:r>
              <a:rPr lang="en-US" sz="2400"/>
              <a:t>Shared file system subtree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Mateti, Clusters</a:t>
            </a:r>
            <a:endParaRPr lang="en-US"/>
          </a:p>
        </p:txBody>
      </p:sp>
      <p:sp>
        <p:nvSpPr>
          <p:cNvPr id="6" name="Slide Number Placeholder 5"/>
          <p:cNvSpPr>
            <a:spLocks noGrp="1"/>
          </p:cNvSpPr>
          <p:nvPr>
            <p:ph type="sldNum" sz="quarter" idx="12"/>
          </p:nvPr>
        </p:nvSpPr>
        <p:spPr/>
        <p:txBody>
          <a:bodyPr/>
          <a:lstStyle/>
          <a:p>
            <a:fld id="{8BC0F480-3105-4EE8-9C95-46920AE3F85D}" type="slidenum">
              <a:rPr lang="en-US"/>
              <a:pPr/>
              <a:t>52</a:t>
            </a:fld>
            <a:endParaRPr lang="en-US"/>
          </a:p>
        </p:txBody>
      </p:sp>
      <p:sp>
        <p:nvSpPr>
          <p:cNvPr id="837634" name="Rectangle 2"/>
          <p:cNvSpPr>
            <a:spLocks noGrp="1" noChangeArrowheads="1"/>
          </p:cNvSpPr>
          <p:nvPr>
            <p:ph type="title"/>
          </p:nvPr>
        </p:nvSpPr>
        <p:spPr>
          <a:xfrm>
            <a:off x="457200" y="277813"/>
            <a:ext cx="5008563" cy="1139825"/>
          </a:xfrm>
        </p:spPr>
        <p:txBody>
          <a:bodyPr/>
          <a:lstStyle/>
          <a:p>
            <a:r>
              <a:rPr lang="en-US"/>
              <a:t>Example Clusters</a:t>
            </a:r>
            <a:endParaRPr lang="th-TH"/>
          </a:p>
        </p:txBody>
      </p:sp>
      <p:sp>
        <p:nvSpPr>
          <p:cNvPr id="837635" name="Rectangle 3"/>
          <p:cNvSpPr>
            <a:spLocks noGrp="1" noChangeArrowheads="1"/>
          </p:cNvSpPr>
          <p:nvPr>
            <p:ph type="body" idx="1"/>
          </p:nvPr>
        </p:nvSpPr>
        <p:spPr>
          <a:xfrm>
            <a:off x="457200" y="1600200"/>
            <a:ext cx="4849813" cy="4530725"/>
          </a:xfrm>
        </p:spPr>
        <p:txBody>
          <a:bodyPr/>
          <a:lstStyle/>
          <a:p>
            <a:r>
              <a:rPr lang="en-US"/>
              <a:t>July 1999</a:t>
            </a:r>
          </a:p>
          <a:p>
            <a:r>
              <a:rPr lang="en-US"/>
              <a:t>1</a:t>
            </a:r>
            <a:r>
              <a:rPr lang="th-TH"/>
              <a:t>000 nodes </a:t>
            </a:r>
            <a:endParaRPr lang="en-US"/>
          </a:p>
          <a:p>
            <a:r>
              <a:rPr lang="th-TH"/>
              <a:t>Used for genetic algorithm research by John </a:t>
            </a:r>
            <a:r>
              <a:rPr lang="en-US"/>
              <a:t>K</a:t>
            </a:r>
            <a:r>
              <a:rPr lang="th-TH"/>
              <a:t>oza, Stanford University</a:t>
            </a:r>
          </a:p>
          <a:p>
            <a:r>
              <a:rPr lang="th-TH">
                <a:hlinkClick r:id="rId2"/>
              </a:rPr>
              <a:t>www.genetic-programming.com/</a:t>
            </a:r>
            <a:r>
              <a:rPr lang="en-US"/>
              <a:t> </a:t>
            </a:r>
            <a:endParaRPr lang="th-TH"/>
          </a:p>
        </p:txBody>
      </p:sp>
      <p:pic>
        <p:nvPicPr>
          <p:cNvPr id="837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38" y="563563"/>
            <a:ext cx="3168650"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smtClean="0"/>
              <a:t>Mateti, Clusters</a:t>
            </a:r>
            <a:endParaRPr lang="en-US"/>
          </a:p>
        </p:txBody>
      </p:sp>
      <p:sp>
        <p:nvSpPr>
          <p:cNvPr id="6" name="Slide Number Placeholder 6"/>
          <p:cNvSpPr>
            <a:spLocks noGrp="1"/>
          </p:cNvSpPr>
          <p:nvPr>
            <p:ph type="sldNum" sz="quarter" idx="12"/>
          </p:nvPr>
        </p:nvSpPr>
        <p:spPr/>
        <p:txBody>
          <a:bodyPr/>
          <a:lstStyle/>
          <a:p>
            <a:fld id="{3FF03754-0BED-4626-944A-DB8DC4197C9B}" type="slidenum">
              <a:rPr lang="en-US"/>
              <a:pPr/>
              <a:t>53</a:t>
            </a:fld>
            <a:endParaRPr lang="en-US"/>
          </a:p>
        </p:txBody>
      </p:sp>
      <p:sp>
        <p:nvSpPr>
          <p:cNvPr id="838658" name="Rectangle 2"/>
          <p:cNvSpPr>
            <a:spLocks noGrp="1" noChangeArrowheads="1"/>
          </p:cNvSpPr>
          <p:nvPr>
            <p:ph type="title"/>
          </p:nvPr>
        </p:nvSpPr>
        <p:spPr/>
        <p:txBody>
          <a:bodyPr/>
          <a:lstStyle/>
          <a:p>
            <a:r>
              <a:rPr lang="en-US" dirty="0" smtClean="0"/>
              <a:t>A Large Cluster </a:t>
            </a:r>
            <a:r>
              <a:rPr lang="en-US" dirty="0"/>
              <a:t>System</a:t>
            </a:r>
          </a:p>
        </p:txBody>
      </p:sp>
      <p:sp>
        <p:nvSpPr>
          <p:cNvPr id="838659" name="Rectangle 3"/>
          <p:cNvSpPr>
            <a:spLocks noGrp="1" noChangeArrowheads="1"/>
          </p:cNvSpPr>
          <p:nvPr>
            <p:ph type="body" sz="half" idx="1"/>
          </p:nvPr>
        </p:nvSpPr>
        <p:spPr/>
        <p:txBody>
          <a:bodyPr/>
          <a:lstStyle/>
          <a:p>
            <a:r>
              <a:rPr lang="en-US" sz="2400"/>
              <a:t>IBM BlueGene, 2007</a:t>
            </a:r>
          </a:p>
          <a:p>
            <a:r>
              <a:rPr lang="en-US" sz="2400"/>
              <a:t>DOE/NNSA/LLNL</a:t>
            </a:r>
          </a:p>
          <a:p>
            <a:r>
              <a:rPr lang="en-US" sz="2400"/>
              <a:t>Memory: 73728 GB</a:t>
            </a:r>
          </a:p>
          <a:p>
            <a:r>
              <a:rPr lang="en-US" sz="2400"/>
              <a:t>OS: CNK/SLES 9</a:t>
            </a:r>
          </a:p>
          <a:p>
            <a:r>
              <a:rPr lang="en-US" sz="2400"/>
              <a:t>Interconnect: Proprietary</a:t>
            </a:r>
          </a:p>
          <a:p>
            <a:r>
              <a:rPr lang="en-US" sz="2400"/>
              <a:t>PowerPC 440</a:t>
            </a:r>
          </a:p>
          <a:p>
            <a:r>
              <a:rPr lang="en-US" sz="2400"/>
              <a:t>106,496 nodes</a:t>
            </a:r>
          </a:p>
          <a:p>
            <a:r>
              <a:rPr lang="en-US" sz="2400"/>
              <a:t>478.2 Tera FLOPS on LINPACK</a:t>
            </a:r>
          </a:p>
        </p:txBody>
      </p:sp>
      <p:pic>
        <p:nvPicPr>
          <p:cNvPr id="83866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Fujitsu K Cluster, #1 Nov 2011</a:t>
            </a:r>
            <a:endParaRPr lang="en-US" dirty="0"/>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a:xfrm>
            <a:off x="5264294" y="1600200"/>
            <a:ext cx="3422505" cy="4530725"/>
          </a:xfrm>
        </p:spPr>
        <p:txBody>
          <a:bodyPr>
            <a:normAutofit/>
          </a:bodyPr>
          <a:lstStyle/>
          <a:p>
            <a:r>
              <a:rPr lang="en-US" dirty="0" smtClean="0"/>
              <a:t>SPARC64 2.0GHz</a:t>
            </a:r>
            <a:r>
              <a:rPr lang="en-US" dirty="0"/>
              <a:t>, Tofu interconnect</a:t>
            </a:r>
          </a:p>
          <a:p>
            <a:r>
              <a:rPr lang="en-US" dirty="0"/>
              <a:t>OS: Linux</a:t>
            </a:r>
          </a:p>
          <a:p>
            <a:r>
              <a:rPr lang="en-US" dirty="0" smtClean="0"/>
              <a:t>229376 GB RAM</a:t>
            </a:r>
            <a:endParaRPr lang="en-US" dirty="0"/>
          </a:p>
          <a:p>
            <a:r>
              <a:rPr lang="en-US" dirty="0" smtClean="0"/>
              <a:t>548352 Cores</a:t>
            </a:r>
            <a:endParaRPr lang="en-US" dirty="0"/>
          </a:p>
        </p:txBody>
      </p:sp>
      <p:sp>
        <p:nvSpPr>
          <p:cNvPr id="5" name="Footer Placeholder 4"/>
          <p:cNvSpPr>
            <a:spLocks noGrp="1"/>
          </p:cNvSpPr>
          <p:nvPr>
            <p:ph type="ftr" sz="quarter" idx="11"/>
          </p:nvPr>
        </p:nvSpPr>
        <p:spPr/>
        <p:txBody>
          <a:bodyPr/>
          <a:lstStyle/>
          <a:p>
            <a:r>
              <a:rPr lang="en-US" smtClean="0"/>
              <a:t>Mateti, Clusters</a:t>
            </a:r>
            <a:endParaRPr lang="en-US"/>
          </a:p>
        </p:txBody>
      </p:sp>
      <p:sp>
        <p:nvSpPr>
          <p:cNvPr id="6" name="Slide Number Placeholder 5"/>
          <p:cNvSpPr>
            <a:spLocks noGrp="1"/>
          </p:cNvSpPr>
          <p:nvPr>
            <p:ph type="sldNum" sz="quarter" idx="12"/>
          </p:nvPr>
        </p:nvSpPr>
        <p:spPr/>
        <p:txBody>
          <a:bodyPr/>
          <a:lstStyle/>
          <a:p>
            <a:fld id="{B28AEFD5-433B-426C-8099-49B886C7108F}" type="slidenum">
              <a:rPr lang="en-US" smtClean="0"/>
              <a:pPr/>
              <a:t>54</a:t>
            </a:fld>
            <a:endParaRPr lang="en-US"/>
          </a:p>
        </p:txBody>
      </p:sp>
      <p:pic>
        <p:nvPicPr>
          <p:cNvPr id="557058" name="Picture 2" descr="C:\Users\Prabhaker\Desktop\k-computer-fujits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94" y="1648690"/>
            <a:ext cx="4876800" cy="451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559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smtClean="0"/>
              <a:t>Mateti, Clusters</a:t>
            </a:r>
            <a:endParaRPr lang="en-US"/>
          </a:p>
        </p:txBody>
      </p:sp>
      <p:sp>
        <p:nvSpPr>
          <p:cNvPr id="6" name="Slide Number Placeholder 6"/>
          <p:cNvSpPr>
            <a:spLocks noGrp="1"/>
          </p:cNvSpPr>
          <p:nvPr>
            <p:ph type="sldNum" sz="quarter" idx="12"/>
          </p:nvPr>
        </p:nvSpPr>
        <p:spPr/>
        <p:txBody>
          <a:bodyPr/>
          <a:lstStyle/>
          <a:p>
            <a:fld id="{0FE579D0-5066-4085-A2F9-2A9BF4A0B8D6}" type="slidenum">
              <a:rPr lang="en-US"/>
              <a:pPr/>
              <a:t>55</a:t>
            </a:fld>
            <a:endParaRPr lang="en-US"/>
          </a:p>
        </p:txBody>
      </p:sp>
      <p:sp>
        <p:nvSpPr>
          <p:cNvPr id="844802" name="Rectangle 2"/>
          <p:cNvSpPr>
            <a:spLocks noGrp="1" noChangeArrowheads="1"/>
          </p:cNvSpPr>
          <p:nvPr>
            <p:ph type="title"/>
          </p:nvPr>
        </p:nvSpPr>
        <p:spPr/>
        <p:txBody>
          <a:bodyPr/>
          <a:lstStyle/>
          <a:p>
            <a:r>
              <a:rPr lang="en-US"/>
              <a:t>Cluster Computers for Rent</a:t>
            </a:r>
          </a:p>
        </p:txBody>
      </p:sp>
      <p:sp>
        <p:nvSpPr>
          <p:cNvPr id="844803" name="Rectangle 3"/>
          <p:cNvSpPr>
            <a:spLocks noGrp="1" noChangeArrowheads="1"/>
          </p:cNvSpPr>
          <p:nvPr>
            <p:ph type="body" sz="half" idx="1"/>
          </p:nvPr>
        </p:nvSpPr>
        <p:spPr>
          <a:xfrm>
            <a:off x="457200" y="1600200"/>
            <a:ext cx="4033838" cy="4530725"/>
          </a:xfrm>
        </p:spPr>
        <p:txBody>
          <a:bodyPr/>
          <a:lstStyle/>
          <a:p>
            <a:pPr>
              <a:lnSpc>
                <a:spcPct val="70000"/>
              </a:lnSpc>
            </a:pPr>
            <a:r>
              <a:rPr lang="en-US" sz="1800"/>
              <a:t>Transfer executable files, source code or data to your secure personal account on TTI servers (1). Do this securely using winscp  for Windows or "secure copy" scp  for Linux.  </a:t>
            </a:r>
          </a:p>
          <a:p>
            <a:pPr>
              <a:lnSpc>
                <a:spcPct val="70000"/>
              </a:lnSpc>
            </a:pPr>
            <a:r>
              <a:rPr lang="en-US" sz="1800"/>
              <a:t>To execute your program, simply submit a job (2) to the scheduler using the "menusub" command or do it manually using "qsub" (we use the popular PBS batch system). There are working examples on how to submit your executable. Your executable is securely placed on one of our in-house clusters for execution (3). </a:t>
            </a:r>
          </a:p>
          <a:p>
            <a:pPr>
              <a:lnSpc>
                <a:spcPct val="70000"/>
              </a:lnSpc>
            </a:pPr>
            <a:r>
              <a:rPr lang="en-US" sz="1800"/>
              <a:t>Your  results and data  are written to your personal account in real time. Download your results (4).</a:t>
            </a:r>
          </a:p>
        </p:txBody>
      </p:sp>
      <p:pic>
        <p:nvPicPr>
          <p:cNvPr id="84480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52963" y="1600200"/>
            <a:ext cx="4033837" cy="4530725"/>
          </a:xfr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71D0CCE0-2B35-47FB-BB84-796DAEA1FB5D}" type="slidenum">
              <a:rPr lang="en-US"/>
              <a:pPr/>
              <a:t>56</a:t>
            </a:fld>
            <a:endParaRPr lang="en-US"/>
          </a:p>
        </p:txBody>
      </p:sp>
      <p:sp>
        <p:nvSpPr>
          <p:cNvPr id="843778" name="Rectangle 2"/>
          <p:cNvSpPr>
            <a:spLocks noGrp="1" noChangeArrowheads="1"/>
          </p:cNvSpPr>
          <p:nvPr>
            <p:ph type="title"/>
          </p:nvPr>
        </p:nvSpPr>
        <p:spPr>
          <a:noFill/>
          <a:ln/>
        </p:spPr>
        <p:txBody>
          <a:bodyPr lIns="92075" tIns="46038" rIns="92075" bIns="46038" anchorCtr="0"/>
          <a:lstStyle/>
          <a:p>
            <a:r>
              <a:rPr lang="th-TH"/>
              <a:t>Why </a:t>
            </a:r>
            <a:r>
              <a:rPr lang="en-US"/>
              <a:t>are Linux Clusters</a:t>
            </a:r>
            <a:r>
              <a:rPr lang="th-TH"/>
              <a:t> </a:t>
            </a:r>
            <a:r>
              <a:rPr lang="en-US"/>
              <a:t>G</a:t>
            </a:r>
            <a:r>
              <a:rPr lang="th-TH"/>
              <a:t>ood?</a:t>
            </a:r>
          </a:p>
        </p:txBody>
      </p:sp>
      <p:sp>
        <p:nvSpPr>
          <p:cNvPr id="843779" name="Rectangle 3"/>
          <p:cNvSpPr>
            <a:spLocks noGrp="1" noChangeArrowheads="1"/>
          </p:cNvSpPr>
          <p:nvPr>
            <p:ph type="body" idx="1"/>
          </p:nvPr>
        </p:nvSpPr>
        <p:spPr>
          <a:xfrm>
            <a:off x="669925" y="1889125"/>
            <a:ext cx="7772400" cy="4114800"/>
          </a:xfrm>
          <a:noFill/>
          <a:ln/>
        </p:spPr>
        <p:txBody>
          <a:bodyPr lIns="92075" tIns="46038" rIns="92075" bIns="46038"/>
          <a:lstStyle/>
          <a:p>
            <a:r>
              <a:rPr lang="th-TH"/>
              <a:t>Low initial implementation cost</a:t>
            </a:r>
          </a:p>
          <a:p>
            <a:pPr lvl="1"/>
            <a:r>
              <a:rPr lang="en-US"/>
              <a:t>Inexpensive </a:t>
            </a:r>
            <a:r>
              <a:rPr lang="th-TH"/>
              <a:t>PCs</a:t>
            </a:r>
            <a:endParaRPr lang="en-US"/>
          </a:p>
          <a:p>
            <a:pPr lvl="1"/>
            <a:r>
              <a:rPr lang="en-US"/>
              <a:t>Standard components</a:t>
            </a:r>
            <a:r>
              <a:rPr lang="th-TH"/>
              <a:t> and Networks</a:t>
            </a:r>
          </a:p>
          <a:p>
            <a:pPr lvl="1"/>
            <a:r>
              <a:rPr lang="th-TH"/>
              <a:t>Free Software</a:t>
            </a:r>
            <a:r>
              <a:rPr lang="en-US"/>
              <a:t>:</a:t>
            </a:r>
            <a:r>
              <a:rPr lang="th-TH"/>
              <a:t> L</a:t>
            </a:r>
            <a:r>
              <a:rPr lang="en-US"/>
              <a:t>inux,</a:t>
            </a:r>
            <a:r>
              <a:rPr lang="th-TH"/>
              <a:t> GNU, MPI, PVM</a:t>
            </a:r>
          </a:p>
          <a:p>
            <a:r>
              <a:rPr lang="th-TH"/>
              <a:t>Scalability:  c</a:t>
            </a:r>
            <a:r>
              <a:rPr lang="en-US"/>
              <a:t>an </a:t>
            </a:r>
            <a:r>
              <a:rPr lang="th-TH"/>
              <a:t>grow and shrink</a:t>
            </a:r>
            <a:endParaRPr lang="en-US"/>
          </a:p>
          <a:p>
            <a:r>
              <a:rPr lang="th-TH"/>
              <a:t>Familiar </a:t>
            </a:r>
            <a:r>
              <a:rPr lang="en-US"/>
              <a:t>t</a:t>
            </a:r>
            <a:r>
              <a:rPr lang="th-TH"/>
              <a:t>echnology, easy for user to adopt the approach, use and maintain system.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3A32BA49-E6D1-4832-BAA7-225A0904C39E}" type="slidenum">
              <a:rPr lang="en-US"/>
              <a:pPr/>
              <a:t>57</a:t>
            </a:fld>
            <a:endParaRPr lang="en-US"/>
          </a:p>
        </p:txBody>
      </p:sp>
      <p:sp>
        <p:nvSpPr>
          <p:cNvPr id="839682" name="Rectangle 2"/>
          <p:cNvSpPr>
            <a:spLocks noGrp="1" noChangeArrowheads="1"/>
          </p:cNvSpPr>
          <p:nvPr>
            <p:ph type="title"/>
          </p:nvPr>
        </p:nvSpPr>
        <p:spPr/>
        <p:txBody>
          <a:bodyPr/>
          <a:lstStyle/>
          <a:p>
            <a:r>
              <a:rPr lang="en-US"/>
              <a:t>2007 OS Share of Top 500</a:t>
            </a:r>
          </a:p>
        </p:txBody>
      </p:sp>
      <p:sp>
        <p:nvSpPr>
          <p:cNvPr id="839683" name="Rectangle 3"/>
          <p:cNvSpPr>
            <a:spLocks noGrp="1" noChangeArrowheads="1"/>
          </p:cNvSpPr>
          <p:nvPr>
            <p:ph type="body" idx="1"/>
          </p:nvPr>
        </p:nvSpPr>
        <p:spPr/>
        <p:txBody>
          <a:bodyPr/>
          <a:lstStyle/>
          <a:p>
            <a:pPr>
              <a:lnSpc>
                <a:spcPct val="80000"/>
              </a:lnSpc>
            </a:pPr>
            <a:endParaRPr lang="en-US" sz="2000"/>
          </a:p>
          <a:p>
            <a:pPr>
              <a:lnSpc>
                <a:spcPct val="80000"/>
              </a:lnSpc>
              <a:buFont typeface="Wingdings" pitchFamily="2" charset="2"/>
              <a:buNone/>
            </a:pPr>
            <a:r>
              <a:rPr lang="en-US" sz="2000"/>
              <a:t>OS      Count 	  Share	   Rmax (GF) 	Rpeak (GF)   Processor</a:t>
            </a:r>
          </a:p>
          <a:p>
            <a:pPr>
              <a:lnSpc>
                <a:spcPct val="80000"/>
              </a:lnSpc>
              <a:buFont typeface="Wingdings" pitchFamily="2" charset="2"/>
              <a:buNone/>
            </a:pPr>
            <a:r>
              <a:rPr lang="en-US" sz="2000"/>
              <a:t>Linux 	  426 	85.20%   4897046 	7956758 	970790</a:t>
            </a:r>
          </a:p>
          <a:p>
            <a:pPr>
              <a:lnSpc>
                <a:spcPct val="80000"/>
              </a:lnSpc>
              <a:buFont typeface="Wingdings" pitchFamily="2" charset="2"/>
              <a:buNone/>
            </a:pPr>
            <a:r>
              <a:rPr lang="en-US" sz="2000"/>
              <a:t>Windows    6 	  1.20%       47495 	    86797 	  12112</a:t>
            </a:r>
          </a:p>
          <a:p>
            <a:pPr>
              <a:lnSpc>
                <a:spcPct val="80000"/>
              </a:lnSpc>
              <a:buFont typeface="Wingdings" pitchFamily="2" charset="2"/>
              <a:buNone/>
            </a:pPr>
            <a:r>
              <a:rPr lang="en-US" sz="2000"/>
              <a:t>Unix 	    30 	  6.00%     408378 	  519178 	  73532</a:t>
            </a:r>
          </a:p>
          <a:p>
            <a:pPr>
              <a:lnSpc>
                <a:spcPct val="80000"/>
              </a:lnSpc>
              <a:buFont typeface="Wingdings" pitchFamily="2" charset="2"/>
              <a:buNone/>
            </a:pPr>
            <a:r>
              <a:rPr lang="en-US" sz="2000"/>
              <a:t>BSD 	      2 	  0.40%       44783 	    50176 	    5696</a:t>
            </a:r>
          </a:p>
          <a:p>
            <a:pPr>
              <a:lnSpc>
                <a:spcPct val="80000"/>
              </a:lnSpc>
              <a:buFont typeface="Wingdings" pitchFamily="2" charset="2"/>
              <a:buNone/>
            </a:pPr>
            <a:r>
              <a:rPr lang="en-US" sz="2000"/>
              <a:t>Mixed       34 	  6.80%   1540037 	1900361 	580693</a:t>
            </a:r>
          </a:p>
          <a:p>
            <a:pPr>
              <a:lnSpc>
                <a:spcPct val="80000"/>
              </a:lnSpc>
              <a:buFont typeface="Wingdings" pitchFamily="2" charset="2"/>
              <a:buNone/>
            </a:pPr>
            <a:r>
              <a:rPr lang="en-US" sz="2000"/>
              <a:t>MacOS      2 	  0.40%       28430 	    44816 	    5272</a:t>
            </a:r>
          </a:p>
          <a:p>
            <a:pPr>
              <a:lnSpc>
                <a:spcPct val="80000"/>
              </a:lnSpc>
              <a:buFont typeface="Wingdings" pitchFamily="2" charset="2"/>
              <a:buNone/>
            </a:pPr>
            <a:r>
              <a:rPr lang="en-US" sz="2000"/>
              <a:t>Totals 	 500 	   100%   6966169        10558086          1648095</a:t>
            </a:r>
          </a:p>
          <a:p>
            <a:pPr>
              <a:lnSpc>
                <a:spcPct val="80000"/>
              </a:lnSpc>
              <a:buFont typeface="Wingdings" pitchFamily="2" charset="2"/>
              <a:buNone/>
            </a:pPr>
            <a:endParaRPr lang="en-US" sz="2000"/>
          </a:p>
          <a:p>
            <a:pPr>
              <a:lnSpc>
                <a:spcPct val="80000"/>
              </a:lnSpc>
              <a:buFont typeface="Wingdings" pitchFamily="2" charset="2"/>
              <a:buNone/>
            </a:pPr>
            <a:r>
              <a:rPr lang="en-US" sz="2000">
                <a:hlinkClick r:id="rId2"/>
              </a:rPr>
              <a:t>http://www.top500.org/stats/list/30/osfam</a:t>
            </a:r>
            <a:r>
              <a:rPr lang="en-US" sz="2000"/>
              <a:t> Nov 2007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2011 Cluster OS Share</a:t>
            </a:r>
            <a:endParaRPr lang="en-US" dirty="0"/>
          </a:p>
        </p:txBody>
      </p:sp>
      <p:sp>
        <p:nvSpPr>
          <p:cNvPr id="3" name="Content Placeholder 2"/>
          <p:cNvSpPr>
            <a:spLocks noGrp="1"/>
          </p:cNvSpPr>
          <p:nvPr>
            <p:ph idx="1"/>
          </p:nvPr>
        </p:nvSpPr>
        <p:spPr/>
        <p:txBody>
          <a:bodyPr/>
          <a:lstStyle/>
          <a:p>
            <a:r>
              <a:rPr lang="en-US" dirty="0"/>
              <a:t>Linux	457	</a:t>
            </a:r>
            <a:r>
              <a:rPr lang="en-US" dirty="0" smtClean="0"/>
              <a:t>91.4</a:t>
            </a:r>
          </a:p>
          <a:p>
            <a:r>
              <a:rPr lang="en-US" dirty="0" smtClean="0"/>
              <a:t>Unix</a:t>
            </a:r>
            <a:r>
              <a:rPr lang="en-US" dirty="0"/>
              <a:t>	30	</a:t>
            </a:r>
            <a:r>
              <a:rPr lang="en-US" dirty="0" smtClean="0"/>
              <a:t>6</a:t>
            </a:r>
          </a:p>
          <a:p>
            <a:r>
              <a:rPr lang="en-US" dirty="0" smtClean="0"/>
              <a:t>Mixed</a:t>
            </a:r>
            <a:r>
              <a:rPr lang="en-US" dirty="0"/>
              <a:t>	11	</a:t>
            </a:r>
            <a:r>
              <a:rPr lang="en-US" dirty="0" smtClean="0"/>
              <a:t>2.2</a:t>
            </a:r>
            <a:endParaRPr lang="en-US" dirty="0"/>
          </a:p>
          <a:p>
            <a:r>
              <a:rPr lang="en-US" dirty="0"/>
              <a:t>BSD Based	</a:t>
            </a:r>
            <a:r>
              <a:rPr lang="en-US" dirty="0" smtClean="0"/>
              <a:t>1</a:t>
            </a:r>
            <a:endParaRPr lang="en-US" dirty="0"/>
          </a:p>
          <a:p>
            <a:r>
              <a:rPr lang="en-US" dirty="0"/>
              <a:t>Windows	</a:t>
            </a:r>
            <a:r>
              <a:rPr lang="en-US" dirty="0" smtClean="0"/>
              <a:t>1</a:t>
            </a:r>
          </a:p>
          <a:p>
            <a:r>
              <a:rPr lang="en-US" dirty="0" smtClean="0"/>
              <a:t>Source: top500.org</a:t>
            </a:r>
            <a:endParaRPr lang="en-US" dirty="0"/>
          </a:p>
          <a:p>
            <a:endParaRPr lang="en-US" dirty="0"/>
          </a:p>
        </p:txBody>
      </p:sp>
      <p:sp>
        <p:nvSpPr>
          <p:cNvPr id="4" name="Footer Placeholder 3"/>
          <p:cNvSpPr>
            <a:spLocks noGrp="1"/>
          </p:cNvSpPr>
          <p:nvPr>
            <p:ph type="ftr" sz="quarter" idx="11"/>
          </p:nvPr>
        </p:nvSpPr>
        <p:spPr/>
        <p:txBody>
          <a:bodyPr/>
          <a:lstStyle/>
          <a:p>
            <a:r>
              <a:rPr lang="en-US" smtClean="0"/>
              <a:t>Mateti, Clusters</a:t>
            </a:r>
            <a:endParaRPr lang="en-US"/>
          </a:p>
        </p:txBody>
      </p:sp>
      <p:sp>
        <p:nvSpPr>
          <p:cNvPr id="5" name="Slide Number Placeholder 4"/>
          <p:cNvSpPr>
            <a:spLocks noGrp="1"/>
          </p:cNvSpPr>
          <p:nvPr>
            <p:ph type="sldNum" sz="quarter" idx="12"/>
          </p:nvPr>
        </p:nvSpPr>
        <p:spPr/>
        <p:txBody>
          <a:bodyPr/>
          <a:lstStyle/>
          <a:p>
            <a:fld id="{1A10605B-A736-40B7-B709-1E57EC424C35}" type="slidenum">
              <a:rPr lang="en-US" smtClean="0"/>
              <a:pPr/>
              <a:t>58</a:t>
            </a:fld>
            <a:endParaRPr lang="en-US"/>
          </a:p>
        </p:txBody>
      </p:sp>
    </p:spTree>
    <p:extLst>
      <p:ext uri="{BB962C8B-B14F-4D97-AF65-F5344CB8AC3E}">
        <p14:creationId xmlns:p14="http://schemas.microsoft.com/office/powerpoint/2010/main" val="1494964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smtClean="0"/>
              <a:t>Mateti, Clusters</a:t>
            </a:r>
            <a:endParaRPr lang="en-US"/>
          </a:p>
        </p:txBody>
      </p:sp>
      <p:sp>
        <p:nvSpPr>
          <p:cNvPr id="6" name="Slide Number Placeholder 6"/>
          <p:cNvSpPr>
            <a:spLocks noGrp="1"/>
          </p:cNvSpPr>
          <p:nvPr>
            <p:ph type="sldNum" sz="quarter" idx="12"/>
          </p:nvPr>
        </p:nvSpPr>
        <p:spPr/>
        <p:txBody>
          <a:bodyPr/>
          <a:lstStyle/>
          <a:p>
            <a:fld id="{2C1B2EE9-EFF7-450F-A941-D268698A4FB5}" type="slidenum">
              <a:rPr lang="en-US"/>
              <a:pPr/>
              <a:t>59</a:t>
            </a:fld>
            <a:endParaRPr lang="en-US"/>
          </a:p>
        </p:txBody>
      </p:sp>
      <p:sp>
        <p:nvSpPr>
          <p:cNvPr id="793602" name="Rectangle 2"/>
          <p:cNvSpPr>
            <a:spLocks noGrp="1" noChangeArrowheads="1"/>
          </p:cNvSpPr>
          <p:nvPr>
            <p:ph type="title"/>
          </p:nvPr>
        </p:nvSpPr>
        <p:spPr/>
        <p:txBody>
          <a:bodyPr/>
          <a:lstStyle/>
          <a:p>
            <a:r>
              <a:rPr lang="en-US" sz="4000"/>
              <a:t>Many Books on Linux Clusters</a:t>
            </a:r>
          </a:p>
        </p:txBody>
      </p:sp>
      <p:sp>
        <p:nvSpPr>
          <p:cNvPr id="793603" name="Rectangle 3"/>
          <p:cNvSpPr>
            <a:spLocks noGrp="1" noChangeArrowheads="1"/>
          </p:cNvSpPr>
          <p:nvPr>
            <p:ph type="body" sz="half" idx="1"/>
          </p:nvPr>
        </p:nvSpPr>
        <p:spPr>
          <a:xfrm>
            <a:off x="457200" y="1600200"/>
            <a:ext cx="5299075" cy="4530725"/>
          </a:xfrm>
        </p:spPr>
        <p:txBody>
          <a:bodyPr/>
          <a:lstStyle/>
          <a:p>
            <a:r>
              <a:rPr lang="en-US" sz="2800"/>
              <a:t>Search:  </a:t>
            </a:r>
          </a:p>
          <a:p>
            <a:pPr lvl="1"/>
            <a:r>
              <a:rPr lang="en-US" sz="2400"/>
              <a:t>google.com</a:t>
            </a:r>
          </a:p>
          <a:p>
            <a:pPr lvl="1"/>
            <a:r>
              <a:rPr lang="en-US" sz="2400"/>
              <a:t>amazon.com</a:t>
            </a:r>
          </a:p>
          <a:p>
            <a:r>
              <a:rPr lang="en-US" sz="2800"/>
              <a:t>Example book:</a:t>
            </a:r>
          </a:p>
          <a:p>
            <a:pPr lvl="1">
              <a:buFont typeface="Wingdings" pitchFamily="2" charset="2"/>
              <a:buNone/>
            </a:pPr>
            <a:r>
              <a:rPr lang="en-US" sz="2400"/>
              <a:t>William Gropp, Ewing Lusk, Thomas Sterling, MIT Press, 2003, ISBN: 0-262-69292-9 </a:t>
            </a:r>
          </a:p>
        </p:txBody>
      </p:sp>
      <p:pic>
        <p:nvPicPr>
          <p:cNvPr id="79360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916613" y="1600200"/>
            <a:ext cx="2770187" cy="45307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61950887-D750-4106-BB31-3A0469C293AE}" type="slidenum">
              <a:rPr lang="en-US"/>
              <a:pPr/>
              <a:t>6</a:t>
            </a:fld>
            <a:endParaRPr lang="en-US"/>
          </a:p>
        </p:txBody>
      </p:sp>
      <p:sp>
        <p:nvSpPr>
          <p:cNvPr id="628738" name="Rectangle 2"/>
          <p:cNvSpPr>
            <a:spLocks noGrp="1" noChangeArrowheads="1"/>
          </p:cNvSpPr>
          <p:nvPr>
            <p:ph type="title"/>
          </p:nvPr>
        </p:nvSpPr>
        <p:spPr/>
        <p:txBody>
          <a:bodyPr/>
          <a:lstStyle/>
          <a:p>
            <a:r>
              <a:rPr lang="en-US"/>
              <a:t>Granularity of Parallelism</a:t>
            </a:r>
          </a:p>
        </p:txBody>
      </p:sp>
      <p:sp>
        <p:nvSpPr>
          <p:cNvPr id="628739" name="Rectangle 3"/>
          <p:cNvSpPr>
            <a:spLocks noGrp="1" noChangeArrowheads="1"/>
          </p:cNvSpPr>
          <p:nvPr>
            <p:ph type="body" idx="1"/>
          </p:nvPr>
        </p:nvSpPr>
        <p:spPr/>
        <p:txBody>
          <a:bodyPr/>
          <a:lstStyle/>
          <a:p>
            <a:r>
              <a:rPr lang="en-US"/>
              <a:t>Fine-Grained Parallelism </a:t>
            </a:r>
          </a:p>
          <a:p>
            <a:r>
              <a:rPr lang="en-US"/>
              <a:t>Medium-Grained Parallelism</a:t>
            </a:r>
          </a:p>
          <a:p>
            <a:r>
              <a:rPr lang="en-US"/>
              <a:t>Coarse-Grained Parallelism </a:t>
            </a:r>
          </a:p>
          <a:p>
            <a:r>
              <a:rPr lang="en-US"/>
              <a:t>NOWs (Networks of Workstations)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CB227867-9DB6-4701-B25F-6492B137D0F2}" type="slidenum">
              <a:rPr lang="en-US"/>
              <a:pPr/>
              <a:t>60</a:t>
            </a:fld>
            <a:endParaRPr lang="en-US"/>
          </a:p>
        </p:txBody>
      </p:sp>
      <p:sp>
        <p:nvSpPr>
          <p:cNvPr id="794626" name="Rectangle 2"/>
          <p:cNvSpPr>
            <a:spLocks noGrp="1" noChangeArrowheads="1"/>
          </p:cNvSpPr>
          <p:nvPr>
            <p:ph type="title"/>
          </p:nvPr>
        </p:nvSpPr>
        <p:spPr>
          <a:noFill/>
          <a:ln/>
        </p:spPr>
        <p:txBody>
          <a:bodyPr lIns="92075" tIns="46038" rIns="92075" bIns="46038" anchorCtr="0"/>
          <a:lstStyle/>
          <a:p>
            <a:r>
              <a:rPr lang="th-TH"/>
              <a:t>Why </a:t>
            </a:r>
            <a:r>
              <a:rPr lang="en-US"/>
              <a:t>Is </a:t>
            </a:r>
            <a:r>
              <a:rPr lang="th-TH"/>
              <a:t>Beowulf </a:t>
            </a:r>
            <a:r>
              <a:rPr lang="en-US"/>
              <a:t>G</a:t>
            </a:r>
            <a:r>
              <a:rPr lang="th-TH"/>
              <a:t>ood?</a:t>
            </a:r>
          </a:p>
        </p:txBody>
      </p:sp>
      <p:sp>
        <p:nvSpPr>
          <p:cNvPr id="794627" name="Rectangle 3"/>
          <p:cNvSpPr>
            <a:spLocks noGrp="1" noChangeArrowheads="1"/>
          </p:cNvSpPr>
          <p:nvPr>
            <p:ph type="body" idx="1"/>
          </p:nvPr>
        </p:nvSpPr>
        <p:spPr>
          <a:xfrm>
            <a:off x="669925" y="1889125"/>
            <a:ext cx="7772400" cy="4114800"/>
          </a:xfrm>
          <a:noFill/>
          <a:ln/>
        </p:spPr>
        <p:txBody>
          <a:bodyPr lIns="92075" tIns="46038" rIns="92075" bIns="46038"/>
          <a:lstStyle/>
          <a:p>
            <a:r>
              <a:rPr lang="th-TH"/>
              <a:t>Low initial implementation cost</a:t>
            </a:r>
          </a:p>
          <a:p>
            <a:pPr lvl="1"/>
            <a:r>
              <a:rPr lang="en-US"/>
              <a:t>Inexpensive </a:t>
            </a:r>
            <a:r>
              <a:rPr lang="th-TH"/>
              <a:t>PCs</a:t>
            </a:r>
            <a:endParaRPr lang="en-US"/>
          </a:p>
          <a:p>
            <a:pPr lvl="1"/>
            <a:r>
              <a:rPr lang="en-US"/>
              <a:t>Standard components</a:t>
            </a:r>
            <a:r>
              <a:rPr lang="th-TH"/>
              <a:t> and Networks</a:t>
            </a:r>
          </a:p>
          <a:p>
            <a:pPr lvl="1"/>
            <a:r>
              <a:rPr lang="th-TH"/>
              <a:t>Free Software</a:t>
            </a:r>
            <a:r>
              <a:rPr lang="en-US"/>
              <a:t>:</a:t>
            </a:r>
            <a:r>
              <a:rPr lang="th-TH"/>
              <a:t> L</a:t>
            </a:r>
            <a:r>
              <a:rPr lang="en-US"/>
              <a:t>inux,</a:t>
            </a:r>
            <a:r>
              <a:rPr lang="th-TH"/>
              <a:t> GNU, MPI, PVM</a:t>
            </a:r>
          </a:p>
          <a:p>
            <a:r>
              <a:rPr lang="th-TH"/>
              <a:t>Scalability:  c</a:t>
            </a:r>
            <a:r>
              <a:rPr lang="en-US"/>
              <a:t>an </a:t>
            </a:r>
            <a:r>
              <a:rPr lang="th-TH"/>
              <a:t>grow and shrink</a:t>
            </a:r>
            <a:endParaRPr lang="en-US"/>
          </a:p>
          <a:p>
            <a:r>
              <a:rPr lang="th-TH"/>
              <a:t>Familiar </a:t>
            </a:r>
            <a:r>
              <a:rPr lang="en-US"/>
              <a:t>t</a:t>
            </a:r>
            <a:r>
              <a:rPr lang="th-TH"/>
              <a:t>echnology, easy for user to adopt the approach, use and maintain system.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682F6B05-348B-49C1-9BE9-07F90EF3AB2E}" type="slidenum">
              <a:rPr lang="en-US"/>
              <a:pPr/>
              <a:t>61</a:t>
            </a:fld>
            <a:endParaRPr lang="en-US"/>
          </a:p>
        </p:txBody>
      </p:sp>
      <p:sp>
        <p:nvSpPr>
          <p:cNvPr id="720898" name="Rectangle 2"/>
          <p:cNvSpPr>
            <a:spLocks noGrp="1" noChangeArrowheads="1"/>
          </p:cNvSpPr>
          <p:nvPr>
            <p:ph type="title"/>
          </p:nvPr>
        </p:nvSpPr>
        <p:spPr/>
        <p:txBody>
          <a:bodyPr/>
          <a:lstStyle/>
          <a:p>
            <a:r>
              <a:rPr lang="th-TH"/>
              <a:t>Single System </a:t>
            </a:r>
            <a:r>
              <a:rPr lang="en-US"/>
              <a:t>Image</a:t>
            </a:r>
            <a:endParaRPr lang="th-TH"/>
          </a:p>
        </p:txBody>
      </p:sp>
      <p:sp>
        <p:nvSpPr>
          <p:cNvPr id="720899" name="Rectangle 3"/>
          <p:cNvSpPr>
            <a:spLocks noGrp="1" noChangeArrowheads="1"/>
          </p:cNvSpPr>
          <p:nvPr>
            <p:ph type="body" idx="1"/>
          </p:nvPr>
        </p:nvSpPr>
        <p:spPr/>
        <p:txBody>
          <a:bodyPr/>
          <a:lstStyle/>
          <a:p>
            <a:r>
              <a:rPr lang="th-TH"/>
              <a:t>Common filesystem view from any node</a:t>
            </a:r>
          </a:p>
          <a:p>
            <a:r>
              <a:rPr lang="th-TH"/>
              <a:t>Common account</a:t>
            </a:r>
            <a:r>
              <a:rPr lang="en-US"/>
              <a:t>s</a:t>
            </a:r>
            <a:r>
              <a:rPr lang="th-TH"/>
              <a:t> on all nodes</a:t>
            </a:r>
          </a:p>
          <a:p>
            <a:r>
              <a:rPr lang="th-TH"/>
              <a:t>Single software installation point </a:t>
            </a:r>
          </a:p>
          <a:p>
            <a:r>
              <a:rPr lang="th-TH"/>
              <a:t>Easy to install and maintain system </a:t>
            </a:r>
          </a:p>
          <a:p>
            <a:r>
              <a:rPr lang="th-TH"/>
              <a:t>Easy to use for </a:t>
            </a:r>
            <a:r>
              <a:rPr lang="en-US"/>
              <a:t>end-</a:t>
            </a:r>
            <a:r>
              <a:rPr lang="th-TH"/>
              <a:t>users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4"/>
          <p:cNvSpPr>
            <a:spLocks noGrp="1"/>
          </p:cNvSpPr>
          <p:nvPr>
            <p:ph type="ftr" sz="quarter" idx="11"/>
          </p:nvPr>
        </p:nvSpPr>
        <p:spPr/>
        <p:txBody>
          <a:bodyPr/>
          <a:lstStyle/>
          <a:p>
            <a:r>
              <a:rPr lang="en-US" smtClean="0"/>
              <a:t>Mateti, Clusters</a:t>
            </a:r>
            <a:endParaRPr lang="en-US"/>
          </a:p>
        </p:txBody>
      </p:sp>
      <p:sp>
        <p:nvSpPr>
          <p:cNvPr id="53" name="Slide Number Placeholder 5"/>
          <p:cNvSpPr>
            <a:spLocks noGrp="1"/>
          </p:cNvSpPr>
          <p:nvPr>
            <p:ph type="sldNum" sz="quarter" idx="12"/>
          </p:nvPr>
        </p:nvSpPr>
        <p:spPr/>
        <p:txBody>
          <a:bodyPr/>
          <a:lstStyle/>
          <a:p>
            <a:fld id="{816B35B1-139F-423A-921F-88765F7FF904}" type="slidenum">
              <a:rPr lang="en-US"/>
              <a:pPr/>
              <a:t>62</a:t>
            </a:fld>
            <a:endParaRPr lang="en-US"/>
          </a:p>
        </p:txBody>
      </p:sp>
      <p:sp>
        <p:nvSpPr>
          <p:cNvPr id="715778" name="Rectangle 2"/>
          <p:cNvSpPr>
            <a:spLocks noGrp="1" noChangeArrowheads="1"/>
          </p:cNvSpPr>
          <p:nvPr>
            <p:ph type="title"/>
          </p:nvPr>
        </p:nvSpPr>
        <p:spPr>
          <a:noFill/>
          <a:ln/>
        </p:spPr>
        <p:txBody>
          <a:bodyPr lIns="92075" tIns="46038" rIns="92075" bIns="46038" anchorCtr="0"/>
          <a:lstStyle/>
          <a:p>
            <a:r>
              <a:rPr lang="th-TH" sz="3600"/>
              <a:t>Close</a:t>
            </a:r>
            <a:r>
              <a:rPr lang="en-US" sz="3600"/>
              <a:t>d</a:t>
            </a:r>
            <a:r>
              <a:rPr lang="th-TH" sz="3600"/>
              <a:t> Cluster Configuration</a:t>
            </a:r>
          </a:p>
        </p:txBody>
      </p:sp>
      <p:sp>
        <p:nvSpPr>
          <p:cNvPr id="715779" name="AutoShape 3"/>
          <p:cNvSpPr>
            <a:spLocks noChangeArrowheads="1"/>
          </p:cNvSpPr>
          <p:nvPr/>
        </p:nvSpPr>
        <p:spPr bwMode="auto">
          <a:xfrm>
            <a:off x="2216150" y="2443163"/>
            <a:ext cx="977900" cy="901700"/>
          </a:xfrm>
          <a:prstGeom prst="cube">
            <a:avLst>
              <a:gd name="adj" fmla="val 24995"/>
            </a:avLst>
          </a:prstGeom>
          <a:gradFill rotWithShape="0">
            <a:gsLst>
              <a:gs pos="0">
                <a:schemeClr val="accent1"/>
              </a:gs>
              <a:gs pos="100000">
                <a:schemeClr val="accent1">
                  <a:gamma/>
                  <a:shade val="46275"/>
                  <a:invGamma/>
                </a:scheme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5780" name="AutoShape 4"/>
          <p:cNvSpPr>
            <a:spLocks noChangeArrowheads="1"/>
          </p:cNvSpPr>
          <p:nvPr/>
        </p:nvSpPr>
        <p:spPr bwMode="auto">
          <a:xfrm>
            <a:off x="5492750" y="2443163"/>
            <a:ext cx="977900" cy="901700"/>
          </a:xfrm>
          <a:prstGeom prst="cube">
            <a:avLst>
              <a:gd name="adj" fmla="val 24995"/>
            </a:avLst>
          </a:prstGeom>
          <a:gradFill rotWithShape="0">
            <a:gsLst>
              <a:gs pos="0">
                <a:schemeClr val="accent1"/>
              </a:gs>
              <a:gs pos="100000">
                <a:schemeClr val="accent1">
                  <a:gamma/>
                  <a:shade val="46275"/>
                  <a:invGamma/>
                </a:scheme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5781" name="AutoShape 5"/>
          <p:cNvSpPr>
            <a:spLocks noChangeArrowheads="1"/>
          </p:cNvSpPr>
          <p:nvPr/>
        </p:nvSpPr>
        <p:spPr bwMode="auto">
          <a:xfrm>
            <a:off x="4425950" y="2443163"/>
            <a:ext cx="977900" cy="901700"/>
          </a:xfrm>
          <a:prstGeom prst="cube">
            <a:avLst>
              <a:gd name="adj" fmla="val 24995"/>
            </a:avLst>
          </a:prstGeom>
          <a:gradFill rotWithShape="0">
            <a:gsLst>
              <a:gs pos="0">
                <a:schemeClr val="accent1"/>
              </a:gs>
              <a:gs pos="100000">
                <a:schemeClr val="accent1">
                  <a:gamma/>
                  <a:shade val="46275"/>
                  <a:invGamma/>
                </a:scheme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5782" name="AutoShape 6"/>
          <p:cNvSpPr>
            <a:spLocks noChangeArrowheads="1"/>
          </p:cNvSpPr>
          <p:nvPr/>
        </p:nvSpPr>
        <p:spPr bwMode="auto">
          <a:xfrm>
            <a:off x="3282950" y="2443163"/>
            <a:ext cx="977900" cy="901700"/>
          </a:xfrm>
          <a:prstGeom prst="cube">
            <a:avLst>
              <a:gd name="adj" fmla="val 24995"/>
            </a:avLst>
          </a:prstGeom>
          <a:gradFill rotWithShape="0">
            <a:gsLst>
              <a:gs pos="0">
                <a:schemeClr val="accent1"/>
              </a:gs>
              <a:gs pos="100000">
                <a:schemeClr val="accent1">
                  <a:gamma/>
                  <a:shade val="46275"/>
                  <a:invGamma/>
                </a:scheme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5783" name="AutoShape 7"/>
          <p:cNvSpPr>
            <a:spLocks noChangeArrowheads="1"/>
          </p:cNvSpPr>
          <p:nvPr/>
        </p:nvSpPr>
        <p:spPr bwMode="auto">
          <a:xfrm>
            <a:off x="3435350" y="3967163"/>
            <a:ext cx="1282700" cy="1282700"/>
          </a:xfrm>
          <a:prstGeom prst="cube">
            <a:avLst>
              <a:gd name="adj" fmla="val 24995"/>
            </a:avLst>
          </a:prstGeom>
          <a:solidFill>
            <a:srgbClr val="00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endParaRPr lang="en-US" sz="2400">
              <a:latin typeface="CordiaUPC" pitchFamily="34" charset="-34"/>
            </a:endParaRPr>
          </a:p>
        </p:txBody>
      </p:sp>
      <p:sp>
        <p:nvSpPr>
          <p:cNvPr id="715784" name="Line 8"/>
          <p:cNvSpPr>
            <a:spLocks noChangeShapeType="1"/>
          </p:cNvSpPr>
          <p:nvPr/>
        </p:nvSpPr>
        <p:spPr bwMode="auto">
          <a:xfrm>
            <a:off x="1676400" y="3732213"/>
            <a:ext cx="5334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85" name="Line 9"/>
          <p:cNvSpPr>
            <a:spLocks noChangeShapeType="1"/>
          </p:cNvSpPr>
          <p:nvPr/>
        </p:nvSpPr>
        <p:spPr bwMode="auto">
          <a:xfrm>
            <a:off x="1752600" y="2132013"/>
            <a:ext cx="5334000" cy="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86" name="Line 10"/>
          <p:cNvSpPr>
            <a:spLocks noChangeShapeType="1"/>
          </p:cNvSpPr>
          <p:nvPr/>
        </p:nvSpPr>
        <p:spPr bwMode="auto">
          <a:xfrm flipV="1">
            <a:off x="2590800" y="33512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87" name="Line 11"/>
          <p:cNvSpPr>
            <a:spLocks noChangeShapeType="1"/>
          </p:cNvSpPr>
          <p:nvPr/>
        </p:nvSpPr>
        <p:spPr bwMode="auto">
          <a:xfrm flipV="1">
            <a:off x="3733800" y="33512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88" name="Line 12"/>
          <p:cNvSpPr>
            <a:spLocks noChangeShapeType="1"/>
          </p:cNvSpPr>
          <p:nvPr/>
        </p:nvSpPr>
        <p:spPr bwMode="auto">
          <a:xfrm flipV="1">
            <a:off x="4876800" y="33512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89" name="Line 13"/>
          <p:cNvSpPr>
            <a:spLocks noChangeShapeType="1"/>
          </p:cNvSpPr>
          <p:nvPr/>
        </p:nvSpPr>
        <p:spPr bwMode="auto">
          <a:xfrm flipV="1">
            <a:off x="5867400" y="33512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90" name="Line 14"/>
          <p:cNvSpPr>
            <a:spLocks noChangeShapeType="1"/>
          </p:cNvSpPr>
          <p:nvPr/>
        </p:nvSpPr>
        <p:spPr bwMode="auto">
          <a:xfrm>
            <a:off x="2743200" y="21320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91" name="Line 15"/>
          <p:cNvSpPr>
            <a:spLocks noChangeShapeType="1"/>
          </p:cNvSpPr>
          <p:nvPr/>
        </p:nvSpPr>
        <p:spPr bwMode="auto">
          <a:xfrm>
            <a:off x="3810000" y="21320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92" name="Line 16"/>
          <p:cNvSpPr>
            <a:spLocks noChangeShapeType="1"/>
          </p:cNvSpPr>
          <p:nvPr/>
        </p:nvSpPr>
        <p:spPr bwMode="auto">
          <a:xfrm>
            <a:off x="4876800" y="21320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93" name="Line 17"/>
          <p:cNvSpPr>
            <a:spLocks noChangeShapeType="1"/>
          </p:cNvSpPr>
          <p:nvPr/>
        </p:nvSpPr>
        <p:spPr bwMode="auto">
          <a:xfrm>
            <a:off x="5943600" y="21320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94" name="Line 18"/>
          <p:cNvSpPr>
            <a:spLocks noChangeShapeType="1"/>
          </p:cNvSpPr>
          <p:nvPr/>
        </p:nvSpPr>
        <p:spPr bwMode="auto">
          <a:xfrm>
            <a:off x="4191000" y="37322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95" name="Line 19"/>
          <p:cNvSpPr>
            <a:spLocks noChangeShapeType="1"/>
          </p:cNvSpPr>
          <p:nvPr/>
        </p:nvSpPr>
        <p:spPr bwMode="auto">
          <a:xfrm>
            <a:off x="1524000" y="5789613"/>
            <a:ext cx="464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96" name="Line 20"/>
          <p:cNvSpPr>
            <a:spLocks noChangeShapeType="1"/>
          </p:cNvSpPr>
          <p:nvPr/>
        </p:nvSpPr>
        <p:spPr bwMode="auto">
          <a:xfrm>
            <a:off x="1905000" y="5256213"/>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797" name="Rectangle 21"/>
          <p:cNvSpPr>
            <a:spLocks noChangeArrowheads="1"/>
          </p:cNvSpPr>
          <p:nvPr/>
        </p:nvSpPr>
        <p:spPr bwMode="auto">
          <a:xfrm>
            <a:off x="3489325" y="1582738"/>
            <a:ext cx="209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a:r>
              <a:rPr lang="th-TH" sz="2400">
                <a:latin typeface="CordiaUPC" pitchFamily="34" charset="-34"/>
              </a:rPr>
              <a:t>High Speed Network </a:t>
            </a:r>
          </a:p>
        </p:txBody>
      </p:sp>
      <p:sp>
        <p:nvSpPr>
          <p:cNvPr id="715798" name="Rectangle 22"/>
          <p:cNvSpPr>
            <a:spLocks noChangeArrowheads="1"/>
          </p:cNvSpPr>
          <p:nvPr/>
        </p:nvSpPr>
        <p:spPr bwMode="auto">
          <a:xfrm>
            <a:off x="5241925" y="3792538"/>
            <a:ext cx="163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a:r>
              <a:rPr lang="th-TH" sz="2400">
                <a:latin typeface="CordiaUPC" pitchFamily="34" charset="-34"/>
              </a:rPr>
              <a:t>Service Network</a:t>
            </a:r>
          </a:p>
        </p:txBody>
      </p:sp>
      <p:sp>
        <p:nvSpPr>
          <p:cNvPr id="715799" name="Line 23"/>
          <p:cNvSpPr>
            <a:spLocks noChangeShapeType="1"/>
          </p:cNvSpPr>
          <p:nvPr/>
        </p:nvSpPr>
        <p:spPr bwMode="auto">
          <a:xfrm>
            <a:off x="1905000" y="3732213"/>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00" name="AutoShape 24"/>
          <p:cNvSpPr>
            <a:spLocks noChangeArrowheads="1"/>
          </p:cNvSpPr>
          <p:nvPr/>
        </p:nvSpPr>
        <p:spPr bwMode="auto">
          <a:xfrm>
            <a:off x="1454150" y="4348163"/>
            <a:ext cx="977900" cy="901700"/>
          </a:xfrm>
          <a:prstGeom prst="cube">
            <a:avLst>
              <a:gd name="adj" fmla="val 24995"/>
            </a:avLst>
          </a:prstGeom>
          <a:solidFill>
            <a:srgbClr val="FF00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gateway</a:t>
            </a:r>
          </a:p>
          <a:p>
            <a:pPr algn="ctr" defTabSz="762000"/>
            <a:r>
              <a:rPr lang="th-TH" sz="2000">
                <a:latin typeface="CordiaUPC" pitchFamily="34" charset="-34"/>
              </a:rPr>
              <a:t>node</a:t>
            </a:r>
          </a:p>
        </p:txBody>
      </p:sp>
      <p:sp>
        <p:nvSpPr>
          <p:cNvPr id="715801" name="Rectangle 25"/>
          <p:cNvSpPr>
            <a:spLocks noChangeArrowheads="1"/>
          </p:cNvSpPr>
          <p:nvPr/>
        </p:nvSpPr>
        <p:spPr bwMode="auto">
          <a:xfrm>
            <a:off x="4784725" y="5316538"/>
            <a:ext cx="169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a:r>
              <a:rPr lang="th-TH" sz="2400">
                <a:latin typeface="CordiaUPC" pitchFamily="34" charset="-34"/>
              </a:rPr>
              <a:t>External Network</a:t>
            </a:r>
          </a:p>
        </p:txBody>
      </p:sp>
      <p:sp>
        <p:nvSpPr>
          <p:cNvPr id="715802" name="AutoShape 26"/>
          <p:cNvSpPr>
            <a:spLocks noChangeArrowheads="1"/>
          </p:cNvSpPr>
          <p:nvPr/>
        </p:nvSpPr>
        <p:spPr bwMode="auto">
          <a:xfrm>
            <a:off x="2216150" y="2443163"/>
            <a:ext cx="977900" cy="901700"/>
          </a:xfrm>
          <a:prstGeom prst="cube">
            <a:avLst>
              <a:gd name="adj" fmla="val 24995"/>
            </a:avLst>
          </a:prstGeom>
          <a:gradFill rotWithShape="0">
            <a:gsLst>
              <a:gs pos="0">
                <a:schemeClr val="accent1"/>
              </a:gs>
              <a:gs pos="100000">
                <a:schemeClr val="accent1">
                  <a:gamma/>
                  <a:shade val="46275"/>
                  <a:invGamma/>
                </a:scheme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5803" name="AutoShape 27"/>
          <p:cNvSpPr>
            <a:spLocks noChangeArrowheads="1"/>
          </p:cNvSpPr>
          <p:nvPr/>
        </p:nvSpPr>
        <p:spPr bwMode="auto">
          <a:xfrm>
            <a:off x="5492750" y="2443163"/>
            <a:ext cx="977900" cy="901700"/>
          </a:xfrm>
          <a:prstGeom prst="cube">
            <a:avLst>
              <a:gd name="adj" fmla="val 24995"/>
            </a:avLst>
          </a:prstGeom>
          <a:gradFill rotWithShape="0">
            <a:gsLst>
              <a:gs pos="0">
                <a:schemeClr val="accent1"/>
              </a:gs>
              <a:gs pos="100000">
                <a:schemeClr val="accent1">
                  <a:gamma/>
                  <a:shade val="46275"/>
                  <a:invGamma/>
                </a:scheme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5804" name="AutoShape 28"/>
          <p:cNvSpPr>
            <a:spLocks noChangeArrowheads="1"/>
          </p:cNvSpPr>
          <p:nvPr/>
        </p:nvSpPr>
        <p:spPr bwMode="auto">
          <a:xfrm>
            <a:off x="4425950" y="2443163"/>
            <a:ext cx="977900" cy="901700"/>
          </a:xfrm>
          <a:prstGeom prst="cube">
            <a:avLst>
              <a:gd name="adj" fmla="val 24995"/>
            </a:avLst>
          </a:prstGeom>
          <a:gradFill rotWithShape="0">
            <a:gsLst>
              <a:gs pos="0">
                <a:schemeClr val="accent1"/>
              </a:gs>
              <a:gs pos="100000">
                <a:schemeClr val="accent1">
                  <a:gamma/>
                  <a:shade val="46275"/>
                  <a:invGamma/>
                </a:scheme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5805" name="AutoShape 29"/>
          <p:cNvSpPr>
            <a:spLocks noChangeArrowheads="1"/>
          </p:cNvSpPr>
          <p:nvPr/>
        </p:nvSpPr>
        <p:spPr bwMode="auto">
          <a:xfrm>
            <a:off x="3282950" y="2443163"/>
            <a:ext cx="977900" cy="901700"/>
          </a:xfrm>
          <a:prstGeom prst="cube">
            <a:avLst>
              <a:gd name="adj" fmla="val 24995"/>
            </a:avLst>
          </a:prstGeom>
          <a:gradFill rotWithShape="0">
            <a:gsLst>
              <a:gs pos="0">
                <a:schemeClr val="accent1"/>
              </a:gs>
              <a:gs pos="100000">
                <a:schemeClr val="accent1">
                  <a:gamma/>
                  <a:shade val="46275"/>
                  <a:invGamma/>
                </a:scheme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5806" name="AutoShape 30"/>
          <p:cNvSpPr>
            <a:spLocks noChangeArrowheads="1"/>
          </p:cNvSpPr>
          <p:nvPr/>
        </p:nvSpPr>
        <p:spPr bwMode="auto">
          <a:xfrm>
            <a:off x="3435350" y="3967163"/>
            <a:ext cx="1282700" cy="1282700"/>
          </a:xfrm>
          <a:prstGeom prst="cube">
            <a:avLst>
              <a:gd name="adj" fmla="val 24995"/>
            </a:avLst>
          </a:prstGeom>
          <a:gradFill rotWithShape="0">
            <a:gsLst>
              <a:gs pos="0">
                <a:srgbClr val="FFCC00"/>
              </a:gs>
              <a:gs pos="100000">
                <a:srgbClr val="FFCC00">
                  <a:gamma/>
                  <a:shade val="46275"/>
                  <a:invGamma/>
                </a:srgb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endParaRPr lang="en-US" sz="2000">
              <a:latin typeface="CordiaUPC" pitchFamily="34" charset="-34"/>
            </a:endParaRPr>
          </a:p>
        </p:txBody>
      </p:sp>
      <p:sp>
        <p:nvSpPr>
          <p:cNvPr id="715807" name="Line 31"/>
          <p:cNvSpPr>
            <a:spLocks noChangeShapeType="1"/>
          </p:cNvSpPr>
          <p:nvPr/>
        </p:nvSpPr>
        <p:spPr bwMode="auto">
          <a:xfrm>
            <a:off x="1676400" y="3732213"/>
            <a:ext cx="632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08" name="Line 32"/>
          <p:cNvSpPr>
            <a:spLocks noChangeShapeType="1"/>
          </p:cNvSpPr>
          <p:nvPr/>
        </p:nvSpPr>
        <p:spPr bwMode="auto">
          <a:xfrm>
            <a:off x="1752600" y="2132013"/>
            <a:ext cx="6096000" cy="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09" name="Line 33"/>
          <p:cNvSpPr>
            <a:spLocks noChangeShapeType="1"/>
          </p:cNvSpPr>
          <p:nvPr/>
        </p:nvSpPr>
        <p:spPr bwMode="auto">
          <a:xfrm flipV="1">
            <a:off x="2590800" y="33512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0" name="Line 34"/>
          <p:cNvSpPr>
            <a:spLocks noChangeShapeType="1"/>
          </p:cNvSpPr>
          <p:nvPr/>
        </p:nvSpPr>
        <p:spPr bwMode="auto">
          <a:xfrm flipV="1">
            <a:off x="3733800" y="33512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1" name="Line 35"/>
          <p:cNvSpPr>
            <a:spLocks noChangeShapeType="1"/>
          </p:cNvSpPr>
          <p:nvPr/>
        </p:nvSpPr>
        <p:spPr bwMode="auto">
          <a:xfrm flipV="1">
            <a:off x="4876800" y="33512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2" name="Line 36"/>
          <p:cNvSpPr>
            <a:spLocks noChangeShapeType="1"/>
          </p:cNvSpPr>
          <p:nvPr/>
        </p:nvSpPr>
        <p:spPr bwMode="auto">
          <a:xfrm flipV="1">
            <a:off x="5867400" y="33512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3" name="Line 37"/>
          <p:cNvSpPr>
            <a:spLocks noChangeShapeType="1"/>
          </p:cNvSpPr>
          <p:nvPr/>
        </p:nvSpPr>
        <p:spPr bwMode="auto">
          <a:xfrm>
            <a:off x="2743200" y="21320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4" name="Line 38"/>
          <p:cNvSpPr>
            <a:spLocks noChangeShapeType="1"/>
          </p:cNvSpPr>
          <p:nvPr/>
        </p:nvSpPr>
        <p:spPr bwMode="auto">
          <a:xfrm>
            <a:off x="3810000" y="21320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5" name="Line 39"/>
          <p:cNvSpPr>
            <a:spLocks noChangeShapeType="1"/>
          </p:cNvSpPr>
          <p:nvPr/>
        </p:nvSpPr>
        <p:spPr bwMode="auto">
          <a:xfrm>
            <a:off x="4876800" y="21320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6" name="Line 40"/>
          <p:cNvSpPr>
            <a:spLocks noChangeShapeType="1"/>
          </p:cNvSpPr>
          <p:nvPr/>
        </p:nvSpPr>
        <p:spPr bwMode="auto">
          <a:xfrm>
            <a:off x="5943600" y="2132013"/>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7" name="Line 41"/>
          <p:cNvSpPr>
            <a:spLocks noChangeShapeType="1"/>
          </p:cNvSpPr>
          <p:nvPr/>
        </p:nvSpPr>
        <p:spPr bwMode="auto">
          <a:xfrm>
            <a:off x="4191000" y="37322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8" name="Line 42"/>
          <p:cNvSpPr>
            <a:spLocks noChangeShapeType="1"/>
          </p:cNvSpPr>
          <p:nvPr/>
        </p:nvSpPr>
        <p:spPr bwMode="auto">
          <a:xfrm>
            <a:off x="1524000" y="5789613"/>
            <a:ext cx="464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19" name="Line 43"/>
          <p:cNvSpPr>
            <a:spLocks noChangeShapeType="1"/>
          </p:cNvSpPr>
          <p:nvPr/>
        </p:nvSpPr>
        <p:spPr bwMode="auto">
          <a:xfrm>
            <a:off x="1905000" y="5256213"/>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20" name="Rectangle 44"/>
          <p:cNvSpPr>
            <a:spLocks noChangeArrowheads="1"/>
          </p:cNvSpPr>
          <p:nvPr/>
        </p:nvSpPr>
        <p:spPr bwMode="auto">
          <a:xfrm>
            <a:off x="3489325" y="1582738"/>
            <a:ext cx="209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a:r>
              <a:rPr lang="th-TH" sz="2400">
                <a:latin typeface="CordiaUPC" pitchFamily="34" charset="-34"/>
              </a:rPr>
              <a:t>High Speed Network </a:t>
            </a:r>
          </a:p>
        </p:txBody>
      </p:sp>
      <p:sp>
        <p:nvSpPr>
          <p:cNvPr id="715821" name="Line 45"/>
          <p:cNvSpPr>
            <a:spLocks noChangeShapeType="1"/>
          </p:cNvSpPr>
          <p:nvPr/>
        </p:nvSpPr>
        <p:spPr bwMode="auto">
          <a:xfrm>
            <a:off x="1905000" y="3732213"/>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22" name="AutoShape 46"/>
          <p:cNvSpPr>
            <a:spLocks noChangeArrowheads="1"/>
          </p:cNvSpPr>
          <p:nvPr/>
        </p:nvSpPr>
        <p:spPr bwMode="auto">
          <a:xfrm>
            <a:off x="1454150" y="4348163"/>
            <a:ext cx="977900" cy="901700"/>
          </a:xfrm>
          <a:prstGeom prst="cube">
            <a:avLst>
              <a:gd name="adj" fmla="val 24995"/>
            </a:avLst>
          </a:prstGeom>
          <a:gradFill rotWithShape="0">
            <a:gsLst>
              <a:gs pos="0">
                <a:srgbClr val="FF0066"/>
              </a:gs>
              <a:gs pos="100000">
                <a:srgbClr val="FF0066">
                  <a:gamma/>
                  <a:shade val="46275"/>
                  <a:invGamma/>
                </a:srgb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gateway</a:t>
            </a:r>
          </a:p>
          <a:p>
            <a:pPr algn="ctr" defTabSz="762000"/>
            <a:r>
              <a:rPr lang="th-TH" sz="2000">
                <a:latin typeface="CordiaUPC" pitchFamily="34" charset="-34"/>
              </a:rPr>
              <a:t>node</a:t>
            </a:r>
          </a:p>
        </p:txBody>
      </p:sp>
      <p:sp>
        <p:nvSpPr>
          <p:cNvPr id="715823" name="Rectangle 47"/>
          <p:cNvSpPr>
            <a:spLocks noChangeArrowheads="1"/>
          </p:cNvSpPr>
          <p:nvPr/>
        </p:nvSpPr>
        <p:spPr bwMode="auto">
          <a:xfrm>
            <a:off x="4784725" y="5316538"/>
            <a:ext cx="169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a:r>
              <a:rPr lang="th-TH" sz="2400">
                <a:latin typeface="CordiaUPC" pitchFamily="34" charset="-34"/>
              </a:rPr>
              <a:t>External Network</a:t>
            </a:r>
          </a:p>
        </p:txBody>
      </p:sp>
      <p:sp>
        <p:nvSpPr>
          <p:cNvPr id="715824" name="AutoShape 48"/>
          <p:cNvSpPr>
            <a:spLocks noChangeArrowheads="1"/>
          </p:cNvSpPr>
          <p:nvPr/>
        </p:nvSpPr>
        <p:spPr bwMode="auto">
          <a:xfrm>
            <a:off x="6711950" y="2214563"/>
            <a:ext cx="977900" cy="1435100"/>
          </a:xfrm>
          <a:prstGeom prst="cube">
            <a:avLst>
              <a:gd name="adj" fmla="val 24995"/>
            </a:avLst>
          </a:prstGeom>
          <a:gradFill rotWithShape="0">
            <a:gsLst>
              <a:gs pos="0">
                <a:srgbClr val="0099FF"/>
              </a:gs>
              <a:gs pos="100000">
                <a:srgbClr val="0099FF">
                  <a:gamma/>
                  <a:shade val="46275"/>
                  <a:invGamma/>
                </a:srgb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File </a:t>
            </a:r>
          </a:p>
          <a:p>
            <a:pPr algn="ctr" defTabSz="762000"/>
            <a:r>
              <a:rPr lang="th-TH" sz="2000">
                <a:latin typeface="CordiaUPC" pitchFamily="34" charset="-34"/>
              </a:rPr>
              <a:t>Server</a:t>
            </a:r>
          </a:p>
          <a:p>
            <a:pPr algn="ctr" defTabSz="762000"/>
            <a:r>
              <a:rPr lang="th-TH" sz="2000">
                <a:latin typeface="CordiaUPC" pitchFamily="34" charset="-34"/>
              </a:rPr>
              <a:t>node</a:t>
            </a:r>
          </a:p>
        </p:txBody>
      </p:sp>
      <p:sp>
        <p:nvSpPr>
          <p:cNvPr id="715825" name="Line 49"/>
          <p:cNvSpPr>
            <a:spLocks noChangeShapeType="1"/>
          </p:cNvSpPr>
          <p:nvPr/>
        </p:nvSpPr>
        <p:spPr bwMode="auto">
          <a:xfrm>
            <a:off x="7086600" y="3656013"/>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26" name="Line 50"/>
          <p:cNvSpPr>
            <a:spLocks noChangeShapeType="1"/>
          </p:cNvSpPr>
          <p:nvPr/>
        </p:nvSpPr>
        <p:spPr bwMode="auto">
          <a:xfrm flipV="1">
            <a:off x="7239000" y="2132013"/>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828" name="Rectangle 52"/>
          <p:cNvSpPr>
            <a:spLocks noChangeArrowheads="1"/>
          </p:cNvSpPr>
          <p:nvPr/>
        </p:nvSpPr>
        <p:spPr bwMode="auto">
          <a:xfrm>
            <a:off x="3435350" y="4584700"/>
            <a:ext cx="1279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h-TH" sz="2000">
                <a:latin typeface="CordiaUPC" pitchFamily="34" charset="-34"/>
                <a:cs typeface="Angsana New" pitchFamily="18" charset="-34"/>
              </a:rPr>
              <a:t>Front-end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1"/>
          </p:nvPr>
        </p:nvSpPr>
        <p:spPr/>
        <p:txBody>
          <a:bodyPr/>
          <a:lstStyle/>
          <a:p>
            <a:r>
              <a:rPr lang="en-US" smtClean="0"/>
              <a:t>Mateti, Clusters</a:t>
            </a:r>
            <a:endParaRPr lang="en-US"/>
          </a:p>
        </p:txBody>
      </p:sp>
      <p:sp>
        <p:nvSpPr>
          <p:cNvPr id="40" name="Slide Number Placeholder 4"/>
          <p:cNvSpPr>
            <a:spLocks noGrp="1"/>
          </p:cNvSpPr>
          <p:nvPr>
            <p:ph type="sldNum" sz="quarter" idx="12"/>
          </p:nvPr>
        </p:nvSpPr>
        <p:spPr/>
        <p:txBody>
          <a:bodyPr/>
          <a:lstStyle/>
          <a:p>
            <a:fld id="{CFBB422B-E2CB-4C6C-BDE6-590F34B19C8E}" type="slidenum">
              <a:rPr lang="en-US"/>
              <a:pPr/>
              <a:t>63</a:t>
            </a:fld>
            <a:endParaRPr lang="en-US"/>
          </a:p>
        </p:txBody>
      </p:sp>
      <p:sp>
        <p:nvSpPr>
          <p:cNvPr id="716802" name="Rectangle 2"/>
          <p:cNvSpPr>
            <a:spLocks noGrp="1" noChangeArrowheads="1"/>
          </p:cNvSpPr>
          <p:nvPr>
            <p:ph type="title"/>
          </p:nvPr>
        </p:nvSpPr>
        <p:spPr/>
        <p:txBody>
          <a:bodyPr/>
          <a:lstStyle/>
          <a:p>
            <a:r>
              <a:rPr lang="th-TH" sz="4000"/>
              <a:t>Open Cluster Configuration</a:t>
            </a:r>
          </a:p>
        </p:txBody>
      </p:sp>
      <p:sp>
        <p:nvSpPr>
          <p:cNvPr id="716803" name="AutoShape 3"/>
          <p:cNvSpPr>
            <a:spLocks noChangeArrowheads="1"/>
          </p:cNvSpPr>
          <p:nvPr/>
        </p:nvSpPr>
        <p:spPr bwMode="auto">
          <a:xfrm>
            <a:off x="2479675" y="3059113"/>
            <a:ext cx="977900" cy="901700"/>
          </a:xfrm>
          <a:prstGeom prst="cube">
            <a:avLst>
              <a:gd name="adj" fmla="val 24995"/>
            </a:avLst>
          </a:prstGeom>
          <a:gradFill rotWithShape="0">
            <a:gsLst>
              <a:gs pos="0">
                <a:schemeClr val="accent1">
                  <a:gamma/>
                  <a:shade val="75294"/>
                  <a:invGamma/>
                </a:schemeClr>
              </a:gs>
              <a:gs pos="100000">
                <a:schemeClr val="accent1"/>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6804" name="AutoShape 4"/>
          <p:cNvSpPr>
            <a:spLocks noChangeArrowheads="1"/>
          </p:cNvSpPr>
          <p:nvPr/>
        </p:nvSpPr>
        <p:spPr bwMode="auto">
          <a:xfrm>
            <a:off x="5756275" y="3059113"/>
            <a:ext cx="977900" cy="901700"/>
          </a:xfrm>
          <a:prstGeom prst="cube">
            <a:avLst>
              <a:gd name="adj" fmla="val 24995"/>
            </a:avLst>
          </a:prstGeom>
          <a:gradFill rotWithShape="0">
            <a:gsLst>
              <a:gs pos="0">
                <a:schemeClr val="accent1">
                  <a:gamma/>
                  <a:shade val="75294"/>
                  <a:invGamma/>
                </a:schemeClr>
              </a:gs>
              <a:gs pos="100000">
                <a:schemeClr val="accent1"/>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6805" name="AutoShape 5"/>
          <p:cNvSpPr>
            <a:spLocks noChangeArrowheads="1"/>
          </p:cNvSpPr>
          <p:nvPr/>
        </p:nvSpPr>
        <p:spPr bwMode="auto">
          <a:xfrm>
            <a:off x="4689475" y="3059113"/>
            <a:ext cx="977900" cy="901700"/>
          </a:xfrm>
          <a:prstGeom prst="cube">
            <a:avLst>
              <a:gd name="adj" fmla="val 24995"/>
            </a:avLst>
          </a:prstGeom>
          <a:gradFill rotWithShape="0">
            <a:gsLst>
              <a:gs pos="0">
                <a:schemeClr val="accent1">
                  <a:gamma/>
                  <a:shade val="75294"/>
                  <a:invGamma/>
                </a:schemeClr>
              </a:gs>
              <a:gs pos="100000">
                <a:schemeClr val="accent1"/>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6806" name="AutoShape 6"/>
          <p:cNvSpPr>
            <a:spLocks noChangeArrowheads="1"/>
          </p:cNvSpPr>
          <p:nvPr/>
        </p:nvSpPr>
        <p:spPr bwMode="auto">
          <a:xfrm>
            <a:off x="3546475" y="3059113"/>
            <a:ext cx="977900" cy="901700"/>
          </a:xfrm>
          <a:prstGeom prst="cube">
            <a:avLst>
              <a:gd name="adj" fmla="val 24995"/>
            </a:avLst>
          </a:prstGeom>
          <a:gradFill rotWithShape="0">
            <a:gsLst>
              <a:gs pos="0">
                <a:schemeClr val="accent1">
                  <a:gamma/>
                  <a:shade val="75294"/>
                  <a:invGamma/>
                </a:schemeClr>
              </a:gs>
              <a:gs pos="100000">
                <a:schemeClr val="accent1"/>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6807" name="Line 7"/>
          <p:cNvSpPr>
            <a:spLocks noChangeShapeType="1"/>
          </p:cNvSpPr>
          <p:nvPr/>
        </p:nvSpPr>
        <p:spPr bwMode="auto">
          <a:xfrm>
            <a:off x="1939925" y="4348163"/>
            <a:ext cx="5334000" cy="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08" name="Line 8"/>
          <p:cNvSpPr>
            <a:spLocks noChangeShapeType="1"/>
          </p:cNvSpPr>
          <p:nvPr/>
        </p:nvSpPr>
        <p:spPr bwMode="auto">
          <a:xfrm>
            <a:off x="2016125" y="2747963"/>
            <a:ext cx="5334000" cy="0"/>
          </a:xfrm>
          <a:prstGeom prst="line">
            <a:avLst/>
          </a:prstGeom>
          <a:noFill/>
          <a:ln w="762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09" name="Line 9"/>
          <p:cNvSpPr>
            <a:spLocks noChangeShapeType="1"/>
          </p:cNvSpPr>
          <p:nvPr/>
        </p:nvSpPr>
        <p:spPr bwMode="auto">
          <a:xfrm flipV="1">
            <a:off x="2854325" y="39671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10" name="Line 10"/>
          <p:cNvSpPr>
            <a:spLocks noChangeShapeType="1"/>
          </p:cNvSpPr>
          <p:nvPr/>
        </p:nvSpPr>
        <p:spPr bwMode="auto">
          <a:xfrm flipV="1">
            <a:off x="3997325" y="39671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11" name="Line 11"/>
          <p:cNvSpPr>
            <a:spLocks noChangeShapeType="1"/>
          </p:cNvSpPr>
          <p:nvPr/>
        </p:nvSpPr>
        <p:spPr bwMode="auto">
          <a:xfrm flipV="1">
            <a:off x="5140325" y="39671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12" name="Line 12"/>
          <p:cNvSpPr>
            <a:spLocks noChangeShapeType="1"/>
          </p:cNvSpPr>
          <p:nvPr/>
        </p:nvSpPr>
        <p:spPr bwMode="auto">
          <a:xfrm flipV="1">
            <a:off x="6130925" y="39671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13" name="Line 13"/>
          <p:cNvSpPr>
            <a:spLocks noChangeShapeType="1"/>
          </p:cNvSpPr>
          <p:nvPr/>
        </p:nvSpPr>
        <p:spPr bwMode="auto">
          <a:xfrm>
            <a:off x="3006725" y="27479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14" name="Line 14"/>
          <p:cNvSpPr>
            <a:spLocks noChangeShapeType="1"/>
          </p:cNvSpPr>
          <p:nvPr/>
        </p:nvSpPr>
        <p:spPr bwMode="auto">
          <a:xfrm>
            <a:off x="4073525" y="27479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15" name="Line 15"/>
          <p:cNvSpPr>
            <a:spLocks noChangeShapeType="1"/>
          </p:cNvSpPr>
          <p:nvPr/>
        </p:nvSpPr>
        <p:spPr bwMode="auto">
          <a:xfrm>
            <a:off x="5140325" y="27479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16" name="Line 16"/>
          <p:cNvSpPr>
            <a:spLocks noChangeShapeType="1"/>
          </p:cNvSpPr>
          <p:nvPr/>
        </p:nvSpPr>
        <p:spPr bwMode="auto">
          <a:xfrm>
            <a:off x="6207125" y="27479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17" name="AutoShape 17"/>
          <p:cNvSpPr>
            <a:spLocks noChangeArrowheads="1"/>
          </p:cNvSpPr>
          <p:nvPr/>
        </p:nvSpPr>
        <p:spPr bwMode="auto">
          <a:xfrm>
            <a:off x="2479675" y="3059113"/>
            <a:ext cx="977900" cy="901700"/>
          </a:xfrm>
          <a:prstGeom prst="cube">
            <a:avLst>
              <a:gd name="adj" fmla="val 24995"/>
            </a:avLst>
          </a:prstGeom>
          <a:gradFill rotWithShape="0">
            <a:gsLst>
              <a:gs pos="0">
                <a:schemeClr val="accent1">
                  <a:gamma/>
                  <a:shade val="75294"/>
                  <a:invGamma/>
                </a:schemeClr>
              </a:gs>
              <a:gs pos="100000">
                <a:schemeClr val="accent1"/>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6818" name="AutoShape 18"/>
          <p:cNvSpPr>
            <a:spLocks noChangeArrowheads="1"/>
          </p:cNvSpPr>
          <p:nvPr/>
        </p:nvSpPr>
        <p:spPr bwMode="auto">
          <a:xfrm>
            <a:off x="5756275" y="3059113"/>
            <a:ext cx="977900" cy="901700"/>
          </a:xfrm>
          <a:prstGeom prst="cube">
            <a:avLst>
              <a:gd name="adj" fmla="val 24995"/>
            </a:avLst>
          </a:prstGeom>
          <a:gradFill rotWithShape="0">
            <a:gsLst>
              <a:gs pos="0">
                <a:schemeClr val="accent1">
                  <a:gamma/>
                  <a:shade val="75294"/>
                  <a:invGamma/>
                </a:schemeClr>
              </a:gs>
              <a:gs pos="100000">
                <a:schemeClr val="accent1"/>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6819" name="AutoShape 19"/>
          <p:cNvSpPr>
            <a:spLocks noChangeArrowheads="1"/>
          </p:cNvSpPr>
          <p:nvPr/>
        </p:nvSpPr>
        <p:spPr bwMode="auto">
          <a:xfrm>
            <a:off x="4689475" y="3059113"/>
            <a:ext cx="977900" cy="901700"/>
          </a:xfrm>
          <a:prstGeom prst="cube">
            <a:avLst>
              <a:gd name="adj" fmla="val 24995"/>
            </a:avLst>
          </a:prstGeom>
          <a:gradFill rotWithShape="0">
            <a:gsLst>
              <a:gs pos="0">
                <a:schemeClr val="accent1">
                  <a:gamma/>
                  <a:shade val="75294"/>
                  <a:invGamma/>
                </a:schemeClr>
              </a:gs>
              <a:gs pos="100000">
                <a:schemeClr val="accent1"/>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6820" name="AutoShape 20"/>
          <p:cNvSpPr>
            <a:spLocks noChangeArrowheads="1"/>
          </p:cNvSpPr>
          <p:nvPr/>
        </p:nvSpPr>
        <p:spPr bwMode="auto">
          <a:xfrm>
            <a:off x="3546475" y="3059113"/>
            <a:ext cx="977900" cy="901700"/>
          </a:xfrm>
          <a:prstGeom prst="cube">
            <a:avLst>
              <a:gd name="adj" fmla="val 24995"/>
            </a:avLst>
          </a:prstGeom>
          <a:gradFill rotWithShape="0">
            <a:gsLst>
              <a:gs pos="0">
                <a:schemeClr val="accent1">
                  <a:gamma/>
                  <a:shade val="75294"/>
                  <a:invGamma/>
                </a:schemeClr>
              </a:gs>
              <a:gs pos="100000">
                <a:schemeClr val="accent1"/>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compute</a:t>
            </a:r>
          </a:p>
          <a:p>
            <a:pPr algn="ctr" defTabSz="762000"/>
            <a:r>
              <a:rPr lang="th-TH" sz="2000">
                <a:latin typeface="CordiaUPC" pitchFamily="34" charset="-34"/>
              </a:rPr>
              <a:t>node</a:t>
            </a:r>
          </a:p>
        </p:txBody>
      </p:sp>
      <p:sp>
        <p:nvSpPr>
          <p:cNvPr id="716821" name="AutoShape 21"/>
          <p:cNvSpPr>
            <a:spLocks noChangeArrowheads="1"/>
          </p:cNvSpPr>
          <p:nvPr/>
        </p:nvSpPr>
        <p:spPr bwMode="auto">
          <a:xfrm>
            <a:off x="2208213" y="4768850"/>
            <a:ext cx="1282700" cy="1282700"/>
          </a:xfrm>
          <a:prstGeom prst="cube">
            <a:avLst>
              <a:gd name="adj" fmla="val 24995"/>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endParaRPr lang="en-US" sz="2000">
              <a:solidFill>
                <a:schemeClr val="folHlink"/>
              </a:solidFill>
              <a:latin typeface="CordiaUPC" pitchFamily="34" charset="-34"/>
            </a:endParaRPr>
          </a:p>
        </p:txBody>
      </p:sp>
      <p:sp>
        <p:nvSpPr>
          <p:cNvPr id="716822" name="Line 22"/>
          <p:cNvSpPr>
            <a:spLocks noChangeShapeType="1"/>
          </p:cNvSpPr>
          <p:nvPr/>
        </p:nvSpPr>
        <p:spPr bwMode="auto">
          <a:xfrm>
            <a:off x="1939925" y="4348163"/>
            <a:ext cx="6324600" cy="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23" name="Line 23"/>
          <p:cNvSpPr>
            <a:spLocks noChangeShapeType="1"/>
          </p:cNvSpPr>
          <p:nvPr/>
        </p:nvSpPr>
        <p:spPr bwMode="auto">
          <a:xfrm>
            <a:off x="2016125" y="2747963"/>
            <a:ext cx="6096000" cy="0"/>
          </a:xfrm>
          <a:prstGeom prst="line">
            <a:avLst/>
          </a:prstGeom>
          <a:noFill/>
          <a:ln w="762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24" name="Line 24"/>
          <p:cNvSpPr>
            <a:spLocks noChangeShapeType="1"/>
          </p:cNvSpPr>
          <p:nvPr/>
        </p:nvSpPr>
        <p:spPr bwMode="auto">
          <a:xfrm flipV="1">
            <a:off x="2854325" y="39671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25" name="Line 25"/>
          <p:cNvSpPr>
            <a:spLocks noChangeShapeType="1"/>
          </p:cNvSpPr>
          <p:nvPr/>
        </p:nvSpPr>
        <p:spPr bwMode="auto">
          <a:xfrm flipV="1">
            <a:off x="3997325" y="39671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26" name="Line 26"/>
          <p:cNvSpPr>
            <a:spLocks noChangeShapeType="1"/>
          </p:cNvSpPr>
          <p:nvPr/>
        </p:nvSpPr>
        <p:spPr bwMode="auto">
          <a:xfrm flipV="1">
            <a:off x="5140325" y="39671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27" name="Line 27"/>
          <p:cNvSpPr>
            <a:spLocks noChangeShapeType="1"/>
          </p:cNvSpPr>
          <p:nvPr/>
        </p:nvSpPr>
        <p:spPr bwMode="auto">
          <a:xfrm flipV="1">
            <a:off x="6130925" y="39671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28" name="Line 28"/>
          <p:cNvSpPr>
            <a:spLocks noChangeShapeType="1"/>
          </p:cNvSpPr>
          <p:nvPr/>
        </p:nvSpPr>
        <p:spPr bwMode="auto">
          <a:xfrm>
            <a:off x="3006725" y="27479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29" name="Line 29"/>
          <p:cNvSpPr>
            <a:spLocks noChangeShapeType="1"/>
          </p:cNvSpPr>
          <p:nvPr/>
        </p:nvSpPr>
        <p:spPr bwMode="auto">
          <a:xfrm>
            <a:off x="4073525" y="27479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0" name="Line 30"/>
          <p:cNvSpPr>
            <a:spLocks noChangeShapeType="1"/>
          </p:cNvSpPr>
          <p:nvPr/>
        </p:nvSpPr>
        <p:spPr bwMode="auto">
          <a:xfrm>
            <a:off x="5140325" y="27479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1" name="Line 31"/>
          <p:cNvSpPr>
            <a:spLocks noChangeShapeType="1"/>
          </p:cNvSpPr>
          <p:nvPr/>
        </p:nvSpPr>
        <p:spPr bwMode="auto">
          <a:xfrm>
            <a:off x="6207125" y="2747963"/>
            <a:ext cx="0" cy="3810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2" name="Line 32"/>
          <p:cNvSpPr>
            <a:spLocks noChangeShapeType="1"/>
          </p:cNvSpPr>
          <p:nvPr/>
        </p:nvSpPr>
        <p:spPr bwMode="auto">
          <a:xfrm>
            <a:off x="2849563" y="4384675"/>
            <a:ext cx="0" cy="474663"/>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3" name="Rectangle 33"/>
          <p:cNvSpPr>
            <a:spLocks noChangeArrowheads="1"/>
          </p:cNvSpPr>
          <p:nvPr/>
        </p:nvSpPr>
        <p:spPr bwMode="auto">
          <a:xfrm>
            <a:off x="5233988" y="4635500"/>
            <a:ext cx="2492375" cy="457200"/>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a:r>
              <a:rPr lang="th-TH" sz="2400">
                <a:latin typeface="CordiaUPC" pitchFamily="34" charset="-34"/>
              </a:rPr>
              <a:t>External Network</a:t>
            </a:r>
          </a:p>
        </p:txBody>
      </p:sp>
      <p:sp>
        <p:nvSpPr>
          <p:cNvPr id="716834" name="AutoShape 34"/>
          <p:cNvSpPr>
            <a:spLocks noChangeArrowheads="1"/>
          </p:cNvSpPr>
          <p:nvPr/>
        </p:nvSpPr>
        <p:spPr bwMode="auto">
          <a:xfrm>
            <a:off x="6975475" y="2830513"/>
            <a:ext cx="977900" cy="1435100"/>
          </a:xfrm>
          <a:prstGeom prst="cube">
            <a:avLst>
              <a:gd name="adj" fmla="val 24995"/>
            </a:avLst>
          </a:prstGeom>
          <a:solidFill>
            <a:srgbClr val="FF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a:r>
              <a:rPr lang="th-TH" sz="2000">
                <a:latin typeface="CordiaUPC" pitchFamily="34" charset="-34"/>
              </a:rPr>
              <a:t>File </a:t>
            </a:r>
          </a:p>
          <a:p>
            <a:pPr algn="ctr" defTabSz="762000"/>
            <a:r>
              <a:rPr lang="th-TH" sz="2000">
                <a:latin typeface="CordiaUPC" pitchFamily="34" charset="-34"/>
              </a:rPr>
              <a:t>Server</a:t>
            </a:r>
          </a:p>
          <a:p>
            <a:pPr algn="ctr" defTabSz="762000"/>
            <a:r>
              <a:rPr lang="th-TH" sz="2000">
                <a:latin typeface="CordiaUPC" pitchFamily="34" charset="-34"/>
              </a:rPr>
              <a:t>node</a:t>
            </a:r>
          </a:p>
        </p:txBody>
      </p:sp>
      <p:sp>
        <p:nvSpPr>
          <p:cNvPr id="716835" name="Line 35"/>
          <p:cNvSpPr>
            <a:spLocks noChangeShapeType="1"/>
          </p:cNvSpPr>
          <p:nvPr/>
        </p:nvSpPr>
        <p:spPr bwMode="auto">
          <a:xfrm>
            <a:off x="7350125" y="4271963"/>
            <a:ext cx="0" cy="762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6" name="Line 36"/>
          <p:cNvSpPr>
            <a:spLocks noChangeShapeType="1"/>
          </p:cNvSpPr>
          <p:nvPr/>
        </p:nvSpPr>
        <p:spPr bwMode="auto">
          <a:xfrm flipV="1">
            <a:off x="7502525" y="2747963"/>
            <a:ext cx="0" cy="228600"/>
          </a:xfrm>
          <a:prstGeom prst="line">
            <a:avLst/>
          </a:prstGeom>
          <a:no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7" name="Rectangle 37"/>
          <p:cNvSpPr>
            <a:spLocks noChangeArrowheads="1"/>
          </p:cNvSpPr>
          <p:nvPr/>
        </p:nvSpPr>
        <p:spPr bwMode="auto">
          <a:xfrm>
            <a:off x="3406775" y="2130425"/>
            <a:ext cx="3030538" cy="457200"/>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a:r>
              <a:rPr lang="th-TH" sz="2400">
                <a:latin typeface="CordiaUPC" pitchFamily="34" charset="-34"/>
              </a:rPr>
              <a:t>High Speed Network </a:t>
            </a:r>
          </a:p>
        </p:txBody>
      </p:sp>
      <p:sp>
        <p:nvSpPr>
          <p:cNvPr id="716838" name="Rectangle 38"/>
          <p:cNvSpPr>
            <a:spLocks noChangeArrowheads="1"/>
          </p:cNvSpPr>
          <p:nvPr/>
        </p:nvSpPr>
        <p:spPr bwMode="auto">
          <a:xfrm>
            <a:off x="2139950" y="5362575"/>
            <a:ext cx="139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h-TH" sz="2400">
                <a:solidFill>
                  <a:schemeClr val="folHlink"/>
                </a:solidFill>
                <a:latin typeface="Times New Roman" pitchFamily="18" charset="0"/>
                <a:cs typeface="Angsana New" pitchFamily="18" charset="-34"/>
              </a:rPr>
              <a:t>Front-end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6E9719BD-267E-4D53-8933-860344EFF86A}" type="slidenum">
              <a:rPr lang="en-US"/>
              <a:pPr/>
              <a:t>64</a:t>
            </a:fld>
            <a:endParaRPr lang="en-US"/>
          </a:p>
        </p:txBody>
      </p:sp>
      <p:sp>
        <p:nvSpPr>
          <p:cNvPr id="717826" name="Rectangle 2"/>
          <p:cNvSpPr>
            <a:spLocks noGrp="1" noChangeArrowheads="1"/>
          </p:cNvSpPr>
          <p:nvPr>
            <p:ph type="title"/>
          </p:nvPr>
        </p:nvSpPr>
        <p:spPr/>
        <p:txBody>
          <a:bodyPr/>
          <a:lstStyle/>
          <a:p>
            <a:r>
              <a:rPr lang="en-US"/>
              <a:t>DIY </a:t>
            </a:r>
            <a:r>
              <a:rPr lang="th-TH"/>
              <a:t>Interconnection Network</a:t>
            </a:r>
          </a:p>
        </p:txBody>
      </p:sp>
      <p:sp>
        <p:nvSpPr>
          <p:cNvPr id="717827" name="Rectangle 3"/>
          <p:cNvSpPr>
            <a:spLocks noGrp="1" noChangeArrowheads="1"/>
          </p:cNvSpPr>
          <p:nvPr>
            <p:ph type="body" idx="1"/>
          </p:nvPr>
        </p:nvSpPr>
        <p:spPr/>
        <p:txBody>
          <a:bodyPr/>
          <a:lstStyle/>
          <a:p>
            <a:r>
              <a:rPr lang="th-TH"/>
              <a:t>Most popular</a:t>
            </a:r>
            <a:r>
              <a:rPr lang="en-US"/>
              <a:t>:</a:t>
            </a:r>
            <a:r>
              <a:rPr lang="th-TH"/>
              <a:t> Fast Ethernet</a:t>
            </a:r>
          </a:p>
          <a:p>
            <a:r>
              <a:rPr lang="en-US"/>
              <a:t>Network</a:t>
            </a:r>
            <a:r>
              <a:rPr lang="th-TH"/>
              <a:t> topologies</a:t>
            </a:r>
            <a:endParaRPr lang="en-US"/>
          </a:p>
          <a:p>
            <a:pPr lvl="1"/>
            <a:r>
              <a:rPr lang="en-US"/>
              <a:t>M</a:t>
            </a:r>
            <a:r>
              <a:rPr lang="th-TH"/>
              <a:t>esh</a:t>
            </a:r>
            <a:endParaRPr lang="en-US"/>
          </a:p>
          <a:p>
            <a:pPr lvl="1"/>
            <a:r>
              <a:rPr lang="th-TH"/>
              <a:t>Torus</a:t>
            </a:r>
          </a:p>
          <a:p>
            <a:r>
              <a:rPr lang="th-TH"/>
              <a:t>Switch </a:t>
            </a:r>
            <a:r>
              <a:rPr lang="en-US"/>
              <a:t>v. </a:t>
            </a:r>
            <a:r>
              <a:rPr lang="th-TH"/>
              <a:t>Hub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D553224A-1BB9-4C33-A1C8-DEBA489C09AE}" type="slidenum">
              <a:rPr lang="en-US"/>
              <a:pPr/>
              <a:t>65</a:t>
            </a:fld>
            <a:endParaRPr lang="en-US"/>
          </a:p>
        </p:txBody>
      </p:sp>
      <p:sp>
        <p:nvSpPr>
          <p:cNvPr id="718850" name="Rectangle 2"/>
          <p:cNvSpPr>
            <a:spLocks noGrp="1" noChangeArrowheads="1"/>
          </p:cNvSpPr>
          <p:nvPr>
            <p:ph type="title"/>
          </p:nvPr>
        </p:nvSpPr>
        <p:spPr/>
        <p:txBody>
          <a:bodyPr/>
          <a:lstStyle/>
          <a:p>
            <a:r>
              <a:rPr lang="th-TH"/>
              <a:t>Software </a:t>
            </a:r>
            <a:r>
              <a:rPr lang="en-US"/>
              <a:t>C</a:t>
            </a:r>
            <a:r>
              <a:rPr lang="th-TH"/>
              <a:t>omponents</a:t>
            </a:r>
          </a:p>
        </p:txBody>
      </p:sp>
      <p:sp>
        <p:nvSpPr>
          <p:cNvPr id="718851" name="Rectangle 3"/>
          <p:cNvSpPr>
            <a:spLocks noGrp="1" noChangeArrowheads="1"/>
          </p:cNvSpPr>
          <p:nvPr>
            <p:ph type="body" idx="1"/>
          </p:nvPr>
        </p:nvSpPr>
        <p:spPr/>
        <p:txBody>
          <a:bodyPr/>
          <a:lstStyle/>
          <a:p>
            <a:r>
              <a:rPr lang="th-TH"/>
              <a:t>Operating System</a:t>
            </a:r>
          </a:p>
          <a:p>
            <a:pPr lvl="1"/>
            <a:r>
              <a:rPr lang="th-TH"/>
              <a:t>L</a:t>
            </a:r>
            <a:r>
              <a:rPr lang="en-US"/>
              <a:t>inux</a:t>
            </a:r>
            <a:r>
              <a:rPr lang="th-TH"/>
              <a:t>,</a:t>
            </a:r>
            <a:r>
              <a:rPr lang="en-US"/>
              <a:t> </a:t>
            </a:r>
            <a:r>
              <a:rPr lang="th-TH"/>
              <a:t>FreeBSD</a:t>
            </a:r>
            <a:r>
              <a:rPr lang="en-US"/>
              <a:t>, …</a:t>
            </a:r>
            <a:endParaRPr lang="th-TH"/>
          </a:p>
          <a:p>
            <a:r>
              <a:rPr lang="en-US"/>
              <a:t>“</a:t>
            </a:r>
            <a:r>
              <a:rPr lang="th-TH"/>
              <a:t>Parallel</a:t>
            </a:r>
            <a:r>
              <a:rPr lang="en-US"/>
              <a:t>”</a:t>
            </a:r>
            <a:r>
              <a:rPr lang="th-TH"/>
              <a:t> </a:t>
            </a:r>
            <a:r>
              <a:rPr lang="en-US"/>
              <a:t>P</a:t>
            </a:r>
            <a:r>
              <a:rPr lang="th-TH"/>
              <a:t>rogram</a:t>
            </a:r>
            <a:r>
              <a:rPr lang="en-US"/>
              <a:t>s</a:t>
            </a:r>
            <a:endParaRPr lang="th-TH"/>
          </a:p>
          <a:p>
            <a:pPr lvl="1"/>
            <a:r>
              <a:rPr lang="th-TH"/>
              <a:t>PVM, MPI</a:t>
            </a:r>
            <a:r>
              <a:rPr lang="en-US"/>
              <a:t>, …</a:t>
            </a:r>
            <a:endParaRPr lang="th-TH"/>
          </a:p>
          <a:p>
            <a:r>
              <a:rPr lang="th-TH"/>
              <a:t>Utilities</a:t>
            </a:r>
            <a:endParaRPr lang="en-US"/>
          </a:p>
          <a:p>
            <a:r>
              <a:rPr lang="en-US"/>
              <a:t>Open source</a:t>
            </a:r>
            <a:endParaRPr lang="th-TH"/>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A116E582-1738-4DAF-A2E3-542FF87048BF}" type="slidenum">
              <a:rPr lang="en-US"/>
              <a:pPr/>
              <a:t>66</a:t>
            </a:fld>
            <a:endParaRPr lang="en-US"/>
          </a:p>
        </p:txBody>
      </p:sp>
      <p:sp>
        <p:nvSpPr>
          <p:cNvPr id="700418" name="Rectangle 2"/>
          <p:cNvSpPr>
            <a:spLocks noGrp="1" noChangeArrowheads="1"/>
          </p:cNvSpPr>
          <p:nvPr>
            <p:ph type="title"/>
          </p:nvPr>
        </p:nvSpPr>
        <p:spPr/>
        <p:txBody>
          <a:bodyPr/>
          <a:lstStyle/>
          <a:p>
            <a:r>
              <a:rPr lang="en-US"/>
              <a:t>Cluster Comput</a:t>
            </a:r>
            <a:r>
              <a:rPr lang="en-US" i="1"/>
              <a:t>ing</a:t>
            </a:r>
          </a:p>
        </p:txBody>
      </p:sp>
      <p:sp>
        <p:nvSpPr>
          <p:cNvPr id="700419" name="Rectangle 3"/>
          <p:cNvSpPr>
            <a:spLocks noGrp="1" noChangeArrowheads="1"/>
          </p:cNvSpPr>
          <p:nvPr>
            <p:ph type="body" idx="1"/>
          </p:nvPr>
        </p:nvSpPr>
        <p:spPr/>
        <p:txBody>
          <a:bodyPr/>
          <a:lstStyle/>
          <a:p>
            <a:r>
              <a:rPr lang="en-US"/>
              <a:t>Ordinary programs run as-is on clusters is </a:t>
            </a:r>
            <a:r>
              <a:rPr lang="en-US" i="1"/>
              <a:t>not</a:t>
            </a:r>
            <a:r>
              <a:rPr lang="en-US"/>
              <a:t> cluster computing</a:t>
            </a:r>
          </a:p>
          <a:p>
            <a:r>
              <a:rPr lang="en-US"/>
              <a:t>Cluster computing takes advantage of :</a:t>
            </a:r>
          </a:p>
          <a:p>
            <a:pPr lvl="1"/>
            <a:r>
              <a:rPr lang="en-US"/>
              <a:t>Result parallelism</a:t>
            </a:r>
          </a:p>
          <a:p>
            <a:pPr lvl="1"/>
            <a:r>
              <a:rPr lang="en-US"/>
              <a:t>Agenda parallelism</a:t>
            </a:r>
          </a:p>
          <a:p>
            <a:pPr lvl="1"/>
            <a:r>
              <a:rPr lang="en-US"/>
              <a:t>Reduction operations</a:t>
            </a:r>
          </a:p>
          <a:p>
            <a:pPr lvl="1"/>
            <a:r>
              <a:rPr lang="en-US"/>
              <a:t>Process-grain parallelism</a:t>
            </a:r>
          </a:p>
          <a:p>
            <a:pPr lvl="1"/>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73D7FFFB-9807-4A4A-A2AC-D4D086A88C26}" type="slidenum">
              <a:rPr lang="en-US"/>
              <a:pPr/>
              <a:t>67</a:t>
            </a:fld>
            <a:endParaRPr lang="en-US"/>
          </a:p>
        </p:txBody>
      </p:sp>
      <p:sp>
        <p:nvSpPr>
          <p:cNvPr id="840706" name="Rectangle 2"/>
          <p:cNvSpPr>
            <a:spLocks noGrp="1" noChangeArrowheads="1"/>
          </p:cNvSpPr>
          <p:nvPr>
            <p:ph type="title"/>
          </p:nvPr>
        </p:nvSpPr>
        <p:spPr/>
        <p:txBody>
          <a:bodyPr/>
          <a:lstStyle/>
          <a:p>
            <a:r>
              <a:rPr lang="en-US"/>
              <a:t>Google Linux Clusters</a:t>
            </a:r>
          </a:p>
        </p:txBody>
      </p:sp>
      <p:sp>
        <p:nvSpPr>
          <p:cNvPr id="840707" name="Rectangle 3"/>
          <p:cNvSpPr>
            <a:spLocks noGrp="1" noChangeArrowheads="1"/>
          </p:cNvSpPr>
          <p:nvPr>
            <p:ph type="body" idx="1"/>
          </p:nvPr>
        </p:nvSpPr>
        <p:spPr/>
        <p:txBody>
          <a:bodyPr/>
          <a:lstStyle/>
          <a:p>
            <a:r>
              <a:rPr lang="en-US"/>
              <a:t>GFS: The Google File System </a:t>
            </a:r>
          </a:p>
          <a:p>
            <a:pPr lvl="1"/>
            <a:r>
              <a:rPr lang="en-US"/>
              <a:t>thousands of terabytes of storage across thousands of disks on over a thousand machines</a:t>
            </a:r>
          </a:p>
          <a:p>
            <a:r>
              <a:rPr lang="en-US"/>
              <a:t>150 million queries per day</a:t>
            </a:r>
          </a:p>
          <a:p>
            <a:r>
              <a:rPr lang="en-US"/>
              <a:t>Average response time of  0.25 sec</a:t>
            </a:r>
          </a:p>
          <a:p>
            <a:r>
              <a:rPr lang="en-US"/>
              <a:t>Near-100% uptime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0ED7A2A7-1E16-4EE7-9AE1-3477D4251375}" type="slidenum">
              <a:rPr lang="en-US"/>
              <a:pPr/>
              <a:t>68</a:t>
            </a:fld>
            <a:endParaRPr lang="en-US"/>
          </a:p>
        </p:txBody>
      </p:sp>
      <p:sp>
        <p:nvSpPr>
          <p:cNvPr id="784386" name="Rectangle 2"/>
          <p:cNvSpPr>
            <a:spLocks noGrp="1" noChangeArrowheads="1"/>
          </p:cNvSpPr>
          <p:nvPr>
            <p:ph type="title"/>
          </p:nvPr>
        </p:nvSpPr>
        <p:spPr/>
        <p:txBody>
          <a:bodyPr/>
          <a:lstStyle/>
          <a:p>
            <a:r>
              <a:rPr lang="en-US" altLang="zh-TW" sz="4000">
                <a:ea typeface="新細明體" pitchFamily="18" charset="-120"/>
              </a:rPr>
              <a:t>Cluster Computing Applications </a:t>
            </a:r>
          </a:p>
        </p:txBody>
      </p:sp>
      <p:sp>
        <p:nvSpPr>
          <p:cNvPr id="784387" name="Rectangle 3"/>
          <p:cNvSpPr>
            <a:spLocks noGrp="1" noChangeArrowheads="1"/>
          </p:cNvSpPr>
          <p:nvPr>
            <p:ph type="body" idx="1"/>
          </p:nvPr>
        </p:nvSpPr>
        <p:spPr/>
        <p:txBody>
          <a:bodyPr/>
          <a:lstStyle/>
          <a:p>
            <a:pPr>
              <a:lnSpc>
                <a:spcPct val="90000"/>
              </a:lnSpc>
            </a:pPr>
            <a:r>
              <a:rPr lang="en-US" altLang="zh-TW" sz="2400">
                <a:ea typeface="新細明體" pitchFamily="18" charset="-120"/>
              </a:rPr>
              <a:t>Mathematical</a:t>
            </a:r>
          </a:p>
          <a:p>
            <a:pPr lvl="1">
              <a:lnSpc>
                <a:spcPct val="90000"/>
              </a:lnSpc>
            </a:pPr>
            <a:r>
              <a:rPr lang="en-US" altLang="zh-TW" sz="2000">
                <a:ea typeface="新細明體" pitchFamily="18" charset="-120"/>
              </a:rPr>
              <a:t>fftw  (fast Fourier transform)</a:t>
            </a:r>
          </a:p>
          <a:p>
            <a:pPr lvl="1">
              <a:lnSpc>
                <a:spcPct val="90000"/>
              </a:lnSpc>
            </a:pPr>
            <a:r>
              <a:rPr lang="en-US" altLang="zh-TW" sz="2000">
                <a:ea typeface="新細明體" pitchFamily="18" charset="-120"/>
              </a:rPr>
              <a:t>pblas (parallel basic linear algebra software)</a:t>
            </a:r>
          </a:p>
          <a:p>
            <a:pPr lvl="1">
              <a:lnSpc>
                <a:spcPct val="90000"/>
              </a:lnSpc>
            </a:pPr>
            <a:r>
              <a:rPr lang="en-US" altLang="zh-TW" sz="2000">
                <a:ea typeface="新細明體" pitchFamily="18" charset="-120"/>
              </a:rPr>
              <a:t>atlas (a collections of mathematical library)</a:t>
            </a:r>
          </a:p>
          <a:p>
            <a:pPr lvl="1">
              <a:lnSpc>
                <a:spcPct val="90000"/>
              </a:lnSpc>
            </a:pPr>
            <a:r>
              <a:rPr lang="en-US" altLang="zh-TW" sz="2000">
                <a:ea typeface="新細明體" pitchFamily="18" charset="-120"/>
                <a:hlinkClick r:id="rId2"/>
              </a:rPr>
              <a:t>sprng</a:t>
            </a:r>
            <a:r>
              <a:rPr lang="en-US" altLang="zh-TW" sz="2000">
                <a:ea typeface="新細明體" pitchFamily="18" charset="-120"/>
              </a:rPr>
              <a:t> (scalable parallel random number generator)</a:t>
            </a:r>
          </a:p>
          <a:p>
            <a:pPr lvl="1">
              <a:lnSpc>
                <a:spcPct val="90000"/>
              </a:lnSpc>
            </a:pPr>
            <a:r>
              <a:rPr lang="en-US" altLang="zh-TW" sz="2000">
                <a:ea typeface="新細明體" pitchFamily="18" charset="-120"/>
                <a:hlinkClick r:id="rId3"/>
              </a:rPr>
              <a:t>MPITB</a:t>
            </a:r>
            <a:r>
              <a:rPr lang="en-US" altLang="zh-TW" sz="2000">
                <a:ea typeface="新細明體" pitchFamily="18" charset="-120"/>
              </a:rPr>
              <a:t> -- MPI toolbox for MATLAB</a:t>
            </a:r>
          </a:p>
          <a:p>
            <a:pPr>
              <a:lnSpc>
                <a:spcPct val="90000"/>
              </a:lnSpc>
            </a:pPr>
            <a:r>
              <a:rPr lang="en-US" altLang="zh-TW" sz="2400">
                <a:ea typeface="新細明體" pitchFamily="18" charset="-120"/>
              </a:rPr>
              <a:t>Quantum Chemistry software</a:t>
            </a:r>
          </a:p>
          <a:p>
            <a:pPr lvl="1">
              <a:lnSpc>
                <a:spcPct val="90000"/>
              </a:lnSpc>
            </a:pPr>
            <a:r>
              <a:rPr lang="en-US" altLang="zh-TW" sz="2000">
                <a:ea typeface="新細明體" pitchFamily="18" charset="-120"/>
              </a:rPr>
              <a:t>Gaussian, </a:t>
            </a:r>
            <a:r>
              <a:rPr lang="en-US" altLang="zh-TW" sz="2000">
                <a:ea typeface="新細明體" pitchFamily="18" charset="-120"/>
                <a:hlinkClick r:id="rId4"/>
              </a:rPr>
              <a:t>qchem</a:t>
            </a:r>
            <a:endParaRPr lang="en-US" altLang="zh-TW" sz="2000">
              <a:ea typeface="新細明體" pitchFamily="18" charset="-120"/>
            </a:endParaRPr>
          </a:p>
          <a:p>
            <a:pPr>
              <a:lnSpc>
                <a:spcPct val="90000"/>
              </a:lnSpc>
            </a:pPr>
            <a:r>
              <a:rPr lang="en-US" altLang="zh-TW" sz="2400">
                <a:ea typeface="新細明體" pitchFamily="18" charset="-120"/>
              </a:rPr>
              <a:t>Molecular Dynamic solver</a:t>
            </a:r>
          </a:p>
          <a:p>
            <a:pPr lvl="1">
              <a:lnSpc>
                <a:spcPct val="90000"/>
              </a:lnSpc>
            </a:pPr>
            <a:r>
              <a:rPr lang="en-US" altLang="zh-TW" sz="2000">
                <a:ea typeface="新細明體" pitchFamily="18" charset="-120"/>
                <a:hlinkClick r:id="rId5"/>
              </a:rPr>
              <a:t>NAMD</a:t>
            </a:r>
            <a:r>
              <a:rPr lang="en-US" altLang="zh-TW" sz="2000">
                <a:ea typeface="新細明體" pitchFamily="18" charset="-120"/>
              </a:rPr>
              <a:t>, </a:t>
            </a:r>
            <a:r>
              <a:rPr lang="en-US" altLang="zh-TW" sz="2000">
                <a:ea typeface="新細明體" pitchFamily="18" charset="-120"/>
                <a:hlinkClick r:id="rId6"/>
              </a:rPr>
              <a:t>gromacs</a:t>
            </a:r>
            <a:r>
              <a:rPr lang="en-US" altLang="zh-TW" sz="2000">
                <a:ea typeface="新細明體" pitchFamily="18" charset="-120"/>
              </a:rPr>
              <a:t>, </a:t>
            </a:r>
            <a:r>
              <a:rPr lang="en-US" altLang="zh-TW" sz="2000">
                <a:ea typeface="新細明體" pitchFamily="18" charset="-120"/>
                <a:hlinkClick r:id="rId7"/>
              </a:rPr>
              <a:t>gamess</a:t>
            </a:r>
            <a:endParaRPr lang="en-US" altLang="zh-TW" sz="2000">
              <a:ea typeface="新細明體" pitchFamily="18" charset="-120"/>
            </a:endParaRPr>
          </a:p>
          <a:p>
            <a:pPr>
              <a:lnSpc>
                <a:spcPct val="90000"/>
              </a:lnSpc>
            </a:pPr>
            <a:r>
              <a:rPr lang="en-US" altLang="zh-TW" sz="2400">
                <a:ea typeface="新細明體" pitchFamily="18" charset="-120"/>
              </a:rPr>
              <a:t>Weather modeling</a:t>
            </a:r>
          </a:p>
          <a:p>
            <a:pPr lvl="1">
              <a:lnSpc>
                <a:spcPct val="90000"/>
              </a:lnSpc>
            </a:pPr>
            <a:r>
              <a:rPr lang="en-US" altLang="zh-TW" sz="2000">
                <a:ea typeface="新細明體" pitchFamily="18" charset="-120"/>
              </a:rPr>
              <a:t>MM5 (</a:t>
            </a:r>
            <a:r>
              <a:rPr lang="en-US" altLang="zh-TW" sz="2000">
                <a:ea typeface="新細明體" pitchFamily="18" charset="-120"/>
                <a:hlinkClick r:id="rId8"/>
              </a:rPr>
              <a:t>http://www.mmm.ucar.edu/mm5/mm5-home.html</a:t>
            </a:r>
            <a:r>
              <a:rPr lang="en-US" altLang="zh-TW" sz="2000">
                <a:ea typeface="新細明體" pitchFamily="18" charset="-120"/>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C340368F-7980-45A7-92DA-1508C65576BA}" type="slidenum">
              <a:rPr lang="en-US"/>
              <a:pPr/>
              <a:t>69</a:t>
            </a:fld>
            <a:endParaRPr lang="en-US"/>
          </a:p>
        </p:txBody>
      </p:sp>
      <p:sp>
        <p:nvSpPr>
          <p:cNvPr id="666626" name="Rectangle 2"/>
          <p:cNvSpPr>
            <a:spLocks noGrp="1" noChangeArrowheads="1"/>
          </p:cNvSpPr>
          <p:nvPr>
            <p:ph type="title"/>
          </p:nvPr>
        </p:nvSpPr>
        <p:spPr/>
        <p:txBody>
          <a:bodyPr/>
          <a:lstStyle/>
          <a:p>
            <a:r>
              <a:rPr lang="en-US" sz="3600"/>
              <a:t>Development of Cluster Programs</a:t>
            </a:r>
          </a:p>
        </p:txBody>
      </p:sp>
      <p:sp>
        <p:nvSpPr>
          <p:cNvPr id="666627" name="Rectangle 3"/>
          <p:cNvSpPr>
            <a:spLocks noGrp="1" noChangeArrowheads="1"/>
          </p:cNvSpPr>
          <p:nvPr>
            <p:ph type="body" idx="1"/>
          </p:nvPr>
        </p:nvSpPr>
        <p:spPr/>
        <p:txBody>
          <a:bodyPr/>
          <a:lstStyle/>
          <a:p>
            <a:r>
              <a:rPr lang="en-US"/>
              <a:t>New algorithms + code</a:t>
            </a:r>
          </a:p>
          <a:p>
            <a:r>
              <a:rPr lang="en-US"/>
              <a:t>Old programs re-done:</a:t>
            </a:r>
          </a:p>
          <a:p>
            <a:pPr lvl="1"/>
            <a:r>
              <a:rPr lang="en-US"/>
              <a:t>Reverse engineer design, and re-code</a:t>
            </a:r>
          </a:p>
          <a:p>
            <a:pPr lvl="1"/>
            <a:r>
              <a:rPr lang="en-US"/>
              <a:t>Use new languages that have distributed and parallel primitives</a:t>
            </a:r>
          </a:p>
          <a:p>
            <a:pPr lvl="1"/>
            <a:r>
              <a:rPr lang="en-US"/>
              <a:t>With new libraries</a:t>
            </a:r>
          </a:p>
          <a:p>
            <a:r>
              <a:rPr lang="en-US"/>
              <a:t>Parallelize legacy code</a:t>
            </a:r>
          </a:p>
          <a:p>
            <a:pPr lvl="1"/>
            <a:r>
              <a:rPr lang="en-US"/>
              <a:t>Mechanical conversion by software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52DB4861-A076-401B-86A6-37FD22B81206}" type="slidenum">
              <a:rPr lang="en-US"/>
              <a:pPr/>
              <a:t>7</a:t>
            </a:fld>
            <a:endParaRPr lang="en-US"/>
          </a:p>
        </p:txBody>
      </p:sp>
      <p:sp>
        <p:nvSpPr>
          <p:cNvPr id="629762" name="Rectangle 2"/>
          <p:cNvSpPr>
            <a:spLocks noGrp="1" noChangeArrowheads="1"/>
          </p:cNvSpPr>
          <p:nvPr>
            <p:ph type="title"/>
          </p:nvPr>
        </p:nvSpPr>
        <p:spPr/>
        <p:txBody>
          <a:bodyPr/>
          <a:lstStyle/>
          <a:p>
            <a:r>
              <a:rPr lang="en-US"/>
              <a:t>Fine-Grained Machines</a:t>
            </a:r>
          </a:p>
        </p:txBody>
      </p:sp>
      <p:sp>
        <p:nvSpPr>
          <p:cNvPr id="629763" name="Rectangle 3"/>
          <p:cNvSpPr>
            <a:spLocks noGrp="1" noChangeArrowheads="1"/>
          </p:cNvSpPr>
          <p:nvPr>
            <p:ph type="body" idx="1"/>
          </p:nvPr>
        </p:nvSpPr>
        <p:spPr/>
        <p:txBody>
          <a:bodyPr/>
          <a:lstStyle/>
          <a:p>
            <a:r>
              <a:rPr lang="en-US" sz="2800"/>
              <a:t>Tens of thousands of Processor Elements</a:t>
            </a:r>
          </a:p>
          <a:p>
            <a:r>
              <a:rPr lang="en-US" sz="2800"/>
              <a:t>Processor Elements </a:t>
            </a:r>
          </a:p>
          <a:p>
            <a:pPr lvl="1"/>
            <a:r>
              <a:rPr lang="en-US" sz="2400"/>
              <a:t>Slow (bit serial) </a:t>
            </a:r>
          </a:p>
          <a:p>
            <a:pPr lvl="1"/>
            <a:r>
              <a:rPr lang="en-US" sz="2400"/>
              <a:t>Small Fast Private RAM</a:t>
            </a:r>
          </a:p>
          <a:p>
            <a:pPr lvl="1"/>
            <a:r>
              <a:rPr lang="en-US" sz="2400"/>
              <a:t>Shared Memory </a:t>
            </a:r>
          </a:p>
          <a:p>
            <a:r>
              <a:rPr lang="en-US" sz="2800"/>
              <a:t>Interconnection Networks </a:t>
            </a:r>
          </a:p>
          <a:p>
            <a:pPr lvl="1"/>
            <a:r>
              <a:rPr lang="en-US" sz="2400"/>
              <a:t>Message Passing </a:t>
            </a:r>
          </a:p>
          <a:p>
            <a:r>
              <a:rPr lang="en-US" sz="2800"/>
              <a:t>Single Instruction Multiple Data (SIMD)</a:t>
            </a:r>
          </a:p>
          <a:p>
            <a:endParaRPr lang="en-US" sz="28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DF550883-FCFB-42EB-9498-F53FCBA9DE28}" type="slidenum">
              <a:rPr lang="en-US"/>
              <a:pPr/>
              <a:t>70</a:t>
            </a:fld>
            <a:endParaRPr lang="en-US"/>
          </a:p>
        </p:txBody>
      </p:sp>
      <p:sp>
        <p:nvSpPr>
          <p:cNvPr id="609282" name="Rectangle 2"/>
          <p:cNvSpPr>
            <a:spLocks noGrp="1" noChangeArrowheads="1"/>
          </p:cNvSpPr>
          <p:nvPr>
            <p:ph type="title"/>
          </p:nvPr>
        </p:nvSpPr>
        <p:spPr/>
        <p:txBody>
          <a:bodyPr/>
          <a:lstStyle/>
          <a:p>
            <a:r>
              <a:rPr lang="en-US"/>
              <a:t>Distributed Programs</a:t>
            </a:r>
          </a:p>
        </p:txBody>
      </p:sp>
      <p:sp>
        <p:nvSpPr>
          <p:cNvPr id="609283" name="Rectangle 3"/>
          <p:cNvSpPr>
            <a:spLocks noGrp="1" noChangeArrowheads="1"/>
          </p:cNvSpPr>
          <p:nvPr>
            <p:ph type="body" idx="1"/>
          </p:nvPr>
        </p:nvSpPr>
        <p:spPr/>
        <p:txBody>
          <a:bodyPr/>
          <a:lstStyle/>
          <a:p>
            <a:r>
              <a:rPr lang="en-US" sz="2800"/>
              <a:t>Spatially distributed programs</a:t>
            </a:r>
          </a:p>
          <a:p>
            <a:pPr lvl="1">
              <a:lnSpc>
                <a:spcPct val="90000"/>
              </a:lnSpc>
            </a:pPr>
            <a:r>
              <a:rPr lang="en-US" sz="2400"/>
              <a:t>A part here, a part there, …</a:t>
            </a:r>
          </a:p>
          <a:p>
            <a:pPr lvl="1">
              <a:lnSpc>
                <a:spcPct val="90000"/>
              </a:lnSpc>
            </a:pPr>
            <a:r>
              <a:rPr lang="en-US" sz="2400"/>
              <a:t>Parallel</a:t>
            </a:r>
          </a:p>
          <a:p>
            <a:pPr lvl="1">
              <a:lnSpc>
                <a:spcPct val="90000"/>
              </a:lnSpc>
            </a:pPr>
            <a:r>
              <a:rPr lang="en-US" sz="2400"/>
              <a:t>Synergy</a:t>
            </a:r>
          </a:p>
          <a:p>
            <a:r>
              <a:rPr lang="en-US" sz="2800"/>
              <a:t>Temporally distributed programs</a:t>
            </a:r>
          </a:p>
          <a:p>
            <a:pPr lvl="1">
              <a:lnSpc>
                <a:spcPct val="90000"/>
              </a:lnSpc>
            </a:pPr>
            <a:r>
              <a:rPr lang="en-US" sz="2400"/>
              <a:t>Compute half today, half tomorrow</a:t>
            </a:r>
          </a:p>
          <a:p>
            <a:pPr lvl="1">
              <a:lnSpc>
                <a:spcPct val="90000"/>
              </a:lnSpc>
            </a:pPr>
            <a:r>
              <a:rPr lang="en-US" sz="2400"/>
              <a:t>Combine the results at the end</a:t>
            </a:r>
          </a:p>
          <a:p>
            <a:r>
              <a:rPr lang="en-US" sz="2800"/>
              <a:t>Migratory programs</a:t>
            </a:r>
          </a:p>
          <a:p>
            <a:pPr lvl="1">
              <a:lnSpc>
                <a:spcPct val="90000"/>
              </a:lnSpc>
            </a:pPr>
            <a:r>
              <a:rPr lang="en-US" sz="2400"/>
              <a:t>Have computation, will travel</a:t>
            </a:r>
          </a:p>
          <a:p>
            <a:endParaRPr lang="en-US"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5D1310C2-E103-4F09-B125-B9B7F3CB97A8}" type="slidenum">
              <a:rPr lang="en-US"/>
              <a:pPr/>
              <a:t>71</a:t>
            </a:fld>
            <a:endParaRPr lang="en-US"/>
          </a:p>
        </p:txBody>
      </p:sp>
      <p:sp>
        <p:nvSpPr>
          <p:cNvPr id="610306" name="Rectangle 2"/>
          <p:cNvSpPr>
            <a:spLocks noGrp="1" noChangeArrowheads="1"/>
          </p:cNvSpPr>
          <p:nvPr>
            <p:ph type="title"/>
          </p:nvPr>
        </p:nvSpPr>
        <p:spPr/>
        <p:txBody>
          <a:bodyPr/>
          <a:lstStyle/>
          <a:p>
            <a:r>
              <a:rPr lang="en-US"/>
              <a:t>Technological Bases of Distributed+Parallel Programs</a:t>
            </a:r>
          </a:p>
        </p:txBody>
      </p:sp>
      <p:sp>
        <p:nvSpPr>
          <p:cNvPr id="610307" name="Rectangle 3"/>
          <p:cNvSpPr>
            <a:spLocks noGrp="1" noChangeArrowheads="1"/>
          </p:cNvSpPr>
          <p:nvPr>
            <p:ph type="body" idx="1"/>
          </p:nvPr>
        </p:nvSpPr>
        <p:spPr/>
        <p:txBody>
          <a:bodyPr/>
          <a:lstStyle/>
          <a:p>
            <a:r>
              <a:rPr lang="en-US"/>
              <a:t>Spatially distributed programs</a:t>
            </a:r>
          </a:p>
          <a:p>
            <a:pPr lvl="1"/>
            <a:r>
              <a:rPr lang="en-US"/>
              <a:t>Message passing</a:t>
            </a:r>
          </a:p>
          <a:p>
            <a:r>
              <a:rPr lang="en-US"/>
              <a:t>Temporally distributed programs</a:t>
            </a:r>
          </a:p>
          <a:p>
            <a:pPr lvl="1"/>
            <a:r>
              <a:rPr lang="en-US"/>
              <a:t>Shared memory</a:t>
            </a:r>
          </a:p>
          <a:p>
            <a:r>
              <a:rPr lang="en-US"/>
              <a:t>Migratory programs</a:t>
            </a:r>
          </a:p>
          <a:p>
            <a:pPr lvl="1"/>
            <a:r>
              <a:rPr lang="en-US"/>
              <a:t>Serialization of data and programs</a:t>
            </a:r>
          </a:p>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DF575907-A665-412D-AB99-0A05766C7A0C}" type="slidenum">
              <a:rPr lang="en-US"/>
              <a:pPr/>
              <a:t>72</a:t>
            </a:fld>
            <a:endParaRPr lang="en-US"/>
          </a:p>
        </p:txBody>
      </p:sp>
      <p:sp>
        <p:nvSpPr>
          <p:cNvPr id="612354" name="Rectangle 2"/>
          <p:cNvSpPr>
            <a:spLocks noGrp="1" noChangeArrowheads="1"/>
          </p:cNvSpPr>
          <p:nvPr>
            <p:ph type="title"/>
          </p:nvPr>
        </p:nvSpPr>
        <p:spPr/>
        <p:txBody>
          <a:bodyPr/>
          <a:lstStyle/>
          <a:p>
            <a:r>
              <a:rPr lang="en-US"/>
              <a:t>Technological Bases for Migratory programs</a:t>
            </a:r>
          </a:p>
        </p:txBody>
      </p:sp>
      <p:sp>
        <p:nvSpPr>
          <p:cNvPr id="612355" name="Rectangle 3"/>
          <p:cNvSpPr>
            <a:spLocks noGrp="1" noChangeArrowheads="1"/>
          </p:cNvSpPr>
          <p:nvPr>
            <p:ph type="body" idx="1"/>
          </p:nvPr>
        </p:nvSpPr>
        <p:spPr/>
        <p:txBody>
          <a:bodyPr/>
          <a:lstStyle/>
          <a:p>
            <a:r>
              <a:rPr lang="en-US"/>
              <a:t>Same CPU architecture</a:t>
            </a:r>
          </a:p>
          <a:p>
            <a:pPr lvl="1"/>
            <a:r>
              <a:rPr lang="en-US"/>
              <a:t>X86, PowerPC, MIPS, SPARC, …, JVM</a:t>
            </a:r>
          </a:p>
          <a:p>
            <a:r>
              <a:rPr lang="en-US"/>
              <a:t>Same OS + environment</a:t>
            </a:r>
          </a:p>
          <a:p>
            <a:r>
              <a:rPr lang="en-US"/>
              <a:t>Be able to “checkpoint”</a:t>
            </a:r>
          </a:p>
          <a:p>
            <a:pPr lvl="1"/>
            <a:r>
              <a:rPr lang="en-US"/>
              <a:t>suspend, and </a:t>
            </a:r>
          </a:p>
          <a:p>
            <a:pPr lvl="1"/>
            <a:r>
              <a:rPr lang="en-US"/>
              <a:t>then resume computation </a:t>
            </a:r>
          </a:p>
          <a:p>
            <a:pPr lvl="1"/>
            <a:r>
              <a:rPr lang="en-US"/>
              <a:t>without loss of progress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5F38D07B-D157-4B5A-B336-BF5371FCD3C3}" type="slidenum">
              <a:rPr lang="en-US"/>
              <a:pPr/>
              <a:t>73</a:t>
            </a:fld>
            <a:endParaRPr lang="en-US"/>
          </a:p>
        </p:txBody>
      </p:sp>
      <p:sp>
        <p:nvSpPr>
          <p:cNvPr id="615426" name="Rectangle 2"/>
          <p:cNvSpPr>
            <a:spLocks noGrp="1" noChangeArrowheads="1"/>
          </p:cNvSpPr>
          <p:nvPr>
            <p:ph type="title"/>
          </p:nvPr>
        </p:nvSpPr>
        <p:spPr/>
        <p:txBody>
          <a:bodyPr/>
          <a:lstStyle/>
          <a:p>
            <a:r>
              <a:rPr lang="en-US"/>
              <a:t>Parallel Programming Languages</a:t>
            </a:r>
          </a:p>
        </p:txBody>
      </p:sp>
      <p:sp>
        <p:nvSpPr>
          <p:cNvPr id="615427" name="Rectangle 3"/>
          <p:cNvSpPr>
            <a:spLocks noGrp="1" noChangeArrowheads="1"/>
          </p:cNvSpPr>
          <p:nvPr>
            <p:ph type="body" idx="1"/>
          </p:nvPr>
        </p:nvSpPr>
        <p:spPr/>
        <p:txBody>
          <a:bodyPr/>
          <a:lstStyle/>
          <a:p>
            <a:r>
              <a:rPr lang="en-US"/>
              <a:t>Shared-memory languages</a:t>
            </a:r>
          </a:p>
          <a:p>
            <a:r>
              <a:rPr lang="en-US"/>
              <a:t>Distributed-memory languages</a:t>
            </a:r>
          </a:p>
          <a:p>
            <a:r>
              <a:rPr lang="en-US"/>
              <a:t>Object-oriented languages </a:t>
            </a:r>
          </a:p>
          <a:p>
            <a:r>
              <a:rPr lang="en-US"/>
              <a:t>Functional programming languages</a:t>
            </a:r>
          </a:p>
          <a:p>
            <a:r>
              <a:rPr lang="en-US"/>
              <a:t>Concurrent logic languages </a:t>
            </a:r>
          </a:p>
          <a:p>
            <a:r>
              <a:rPr lang="en-US"/>
              <a:t>Data flow languages</a:t>
            </a:r>
          </a:p>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C576F583-0C9A-4360-8D34-D842DB9A32DA}" type="slidenum">
              <a:rPr lang="en-US"/>
              <a:pPr/>
              <a:t>74</a:t>
            </a:fld>
            <a:endParaRPr lang="en-US"/>
          </a:p>
        </p:txBody>
      </p:sp>
      <p:sp>
        <p:nvSpPr>
          <p:cNvPr id="674818" name="Rectangle 2"/>
          <p:cNvSpPr>
            <a:spLocks noGrp="1" noChangeArrowheads="1"/>
          </p:cNvSpPr>
          <p:nvPr>
            <p:ph type="title"/>
          </p:nvPr>
        </p:nvSpPr>
        <p:spPr/>
        <p:txBody>
          <a:bodyPr/>
          <a:lstStyle/>
          <a:p>
            <a:r>
              <a:rPr lang="en-US" sz="4000"/>
              <a:t>Linda: Tuple Spaces, shared mem</a:t>
            </a:r>
          </a:p>
        </p:txBody>
      </p:sp>
      <p:sp>
        <p:nvSpPr>
          <p:cNvPr id="674819" name="Rectangle 3"/>
          <p:cNvSpPr>
            <a:spLocks noGrp="1" noChangeArrowheads="1"/>
          </p:cNvSpPr>
          <p:nvPr>
            <p:ph type="body" idx="1"/>
          </p:nvPr>
        </p:nvSpPr>
        <p:spPr/>
        <p:txBody>
          <a:bodyPr/>
          <a:lstStyle/>
          <a:p>
            <a:r>
              <a:rPr lang="en-US"/>
              <a:t>&lt;v1, v2, …, vk&gt;</a:t>
            </a:r>
          </a:p>
          <a:p>
            <a:r>
              <a:rPr lang="en-US"/>
              <a:t>Atomic Primitives</a:t>
            </a:r>
          </a:p>
          <a:p>
            <a:pPr lvl="1"/>
            <a:r>
              <a:rPr lang="en-US"/>
              <a:t>In (t)</a:t>
            </a:r>
          </a:p>
          <a:p>
            <a:pPr lvl="1"/>
            <a:r>
              <a:rPr lang="en-US"/>
              <a:t>Read (t)</a:t>
            </a:r>
          </a:p>
          <a:p>
            <a:pPr lvl="1"/>
            <a:r>
              <a:rPr lang="en-US"/>
              <a:t>Out (t)</a:t>
            </a:r>
          </a:p>
          <a:p>
            <a:pPr lvl="1"/>
            <a:r>
              <a:rPr lang="en-US"/>
              <a:t>Eval (t)</a:t>
            </a:r>
          </a:p>
          <a:p>
            <a:r>
              <a:rPr lang="en-US"/>
              <a:t>Host language: e.g., C/Linda, JavaSpaces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93088674-FFD0-46DA-A822-902EA1008290}" type="slidenum">
              <a:rPr lang="en-US"/>
              <a:pPr/>
              <a:t>75</a:t>
            </a:fld>
            <a:endParaRPr lang="en-US"/>
          </a:p>
        </p:txBody>
      </p:sp>
      <p:sp>
        <p:nvSpPr>
          <p:cNvPr id="675842" name="Rectangle 2"/>
          <p:cNvSpPr>
            <a:spLocks noGrp="1" noChangeArrowheads="1"/>
          </p:cNvSpPr>
          <p:nvPr>
            <p:ph type="title"/>
          </p:nvPr>
        </p:nvSpPr>
        <p:spPr/>
        <p:txBody>
          <a:bodyPr/>
          <a:lstStyle/>
          <a:p>
            <a:r>
              <a:rPr lang="en-US"/>
              <a:t>Data Parallel Languages</a:t>
            </a:r>
          </a:p>
        </p:txBody>
      </p:sp>
      <p:sp>
        <p:nvSpPr>
          <p:cNvPr id="675843" name="Rectangle 3"/>
          <p:cNvSpPr>
            <a:spLocks noGrp="1" noChangeArrowheads="1"/>
          </p:cNvSpPr>
          <p:nvPr>
            <p:ph type="body" idx="1"/>
          </p:nvPr>
        </p:nvSpPr>
        <p:spPr/>
        <p:txBody>
          <a:bodyPr/>
          <a:lstStyle/>
          <a:p>
            <a:r>
              <a:rPr lang="en-US"/>
              <a:t>Data is distributed over the processors as a arrays </a:t>
            </a:r>
          </a:p>
          <a:p>
            <a:r>
              <a:rPr lang="en-US"/>
              <a:t>Entire arrays are manipulated:</a:t>
            </a:r>
          </a:p>
          <a:p>
            <a:pPr lvl="1"/>
            <a:r>
              <a:rPr lang="en-US"/>
              <a:t>A(1:100) = B(1:100) + C(1:100) </a:t>
            </a:r>
          </a:p>
          <a:p>
            <a:r>
              <a:rPr lang="en-US"/>
              <a:t>Compiler generates parallel code</a:t>
            </a:r>
          </a:p>
          <a:p>
            <a:pPr lvl="1"/>
            <a:r>
              <a:rPr lang="en-US"/>
              <a:t>Fortran 90</a:t>
            </a:r>
          </a:p>
          <a:p>
            <a:pPr lvl="1"/>
            <a:r>
              <a:rPr lang="en-US"/>
              <a:t>High Performance Fortran (HPF)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056DF57F-34D5-4C0B-AD96-60995A750513}" type="slidenum">
              <a:rPr lang="en-US"/>
              <a:pPr/>
              <a:t>76</a:t>
            </a:fld>
            <a:endParaRPr lang="en-US"/>
          </a:p>
        </p:txBody>
      </p:sp>
      <p:sp>
        <p:nvSpPr>
          <p:cNvPr id="676868" name="Rectangle 4"/>
          <p:cNvSpPr>
            <a:spLocks noGrp="1" noChangeArrowheads="1"/>
          </p:cNvSpPr>
          <p:nvPr>
            <p:ph type="title"/>
          </p:nvPr>
        </p:nvSpPr>
        <p:spPr/>
        <p:txBody>
          <a:bodyPr/>
          <a:lstStyle/>
          <a:p>
            <a:r>
              <a:rPr lang="en-US"/>
              <a:t>Parallel Functional Languages</a:t>
            </a:r>
          </a:p>
        </p:txBody>
      </p:sp>
      <p:sp>
        <p:nvSpPr>
          <p:cNvPr id="676869" name="Rectangle 5"/>
          <p:cNvSpPr>
            <a:spLocks noGrp="1" noChangeArrowheads="1"/>
          </p:cNvSpPr>
          <p:nvPr>
            <p:ph type="body" idx="1"/>
          </p:nvPr>
        </p:nvSpPr>
        <p:spPr/>
        <p:txBody>
          <a:bodyPr/>
          <a:lstStyle/>
          <a:p>
            <a:r>
              <a:rPr lang="en-US"/>
              <a:t>Erlang </a:t>
            </a:r>
            <a:r>
              <a:rPr lang="en-US">
                <a:hlinkClick r:id="rId2"/>
              </a:rPr>
              <a:t>http://www.erlang.org/</a:t>
            </a:r>
            <a:r>
              <a:rPr lang="en-US"/>
              <a:t> </a:t>
            </a:r>
          </a:p>
          <a:p>
            <a:r>
              <a:rPr lang="en-US"/>
              <a:t>SISAL </a:t>
            </a:r>
            <a:r>
              <a:rPr lang="en-US">
                <a:hlinkClick r:id="rId3"/>
              </a:rPr>
              <a:t>http://www.llnl.gov/sisal/</a:t>
            </a:r>
            <a:endParaRPr lang="en-US"/>
          </a:p>
          <a:p>
            <a:r>
              <a:rPr lang="en-US"/>
              <a:t>PCN Argonne</a:t>
            </a:r>
          </a:p>
          <a:p>
            <a:r>
              <a:rPr lang="en-US"/>
              <a:t>Haskell-Eden </a:t>
            </a:r>
            <a:r>
              <a:rPr lang="en-US">
                <a:hlinkClick r:id="rId4"/>
              </a:rPr>
              <a:t>http://www.mathematik.uni-marburg.de/~eden</a:t>
            </a:r>
            <a:r>
              <a:rPr lang="en-US"/>
              <a:t> </a:t>
            </a:r>
          </a:p>
          <a:p>
            <a:r>
              <a:rPr lang="en-US"/>
              <a:t>Objective Caml with BSP</a:t>
            </a:r>
          </a:p>
          <a:p>
            <a:r>
              <a:rPr lang="en-US"/>
              <a:t>SAC Functional Array Language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92E53729-DA68-46AF-A0A2-6B872648CCFB}" type="slidenum">
              <a:rPr lang="en-US"/>
              <a:pPr/>
              <a:t>77</a:t>
            </a:fld>
            <a:endParaRPr lang="en-US"/>
          </a:p>
        </p:txBody>
      </p:sp>
      <p:sp>
        <p:nvSpPr>
          <p:cNvPr id="670722" name="Rectangle 2"/>
          <p:cNvSpPr>
            <a:spLocks noGrp="1" noChangeArrowheads="1"/>
          </p:cNvSpPr>
          <p:nvPr>
            <p:ph type="title"/>
          </p:nvPr>
        </p:nvSpPr>
        <p:spPr/>
        <p:txBody>
          <a:bodyPr/>
          <a:lstStyle/>
          <a:p>
            <a:r>
              <a:rPr lang="en-US"/>
              <a:t>Message Passing Libraries</a:t>
            </a:r>
          </a:p>
        </p:txBody>
      </p:sp>
      <p:sp>
        <p:nvSpPr>
          <p:cNvPr id="670723" name="Rectangle 3"/>
          <p:cNvSpPr>
            <a:spLocks noGrp="1" noChangeArrowheads="1"/>
          </p:cNvSpPr>
          <p:nvPr>
            <p:ph type="body" idx="1"/>
          </p:nvPr>
        </p:nvSpPr>
        <p:spPr/>
        <p:txBody>
          <a:bodyPr/>
          <a:lstStyle/>
          <a:p>
            <a:r>
              <a:rPr lang="en-US"/>
              <a:t>Programmer is responsible for initial data distribution, synchronization, and sending and receiving information</a:t>
            </a:r>
          </a:p>
          <a:p>
            <a:r>
              <a:rPr lang="en-US"/>
              <a:t>Parallel Virtual Machine (PVM)</a:t>
            </a:r>
          </a:p>
          <a:p>
            <a:r>
              <a:rPr lang="en-US"/>
              <a:t>Message Passing Interface (MPI)</a:t>
            </a:r>
          </a:p>
          <a:p>
            <a:r>
              <a:rPr lang="en-US"/>
              <a:t>Bulk Synchronous Parallel model (BSP)</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D4160B0-D686-4B3F-9BBD-F9B82848EDAF}" type="slidenum">
              <a:rPr lang="en-US"/>
              <a:pPr/>
              <a:t>78</a:t>
            </a:fld>
            <a:endParaRPr lang="en-US"/>
          </a:p>
        </p:txBody>
      </p:sp>
      <p:sp>
        <p:nvSpPr>
          <p:cNvPr id="671746" name="Rectangle 2"/>
          <p:cNvSpPr>
            <a:spLocks noGrp="1" noChangeArrowheads="1"/>
          </p:cNvSpPr>
          <p:nvPr>
            <p:ph type="title"/>
          </p:nvPr>
        </p:nvSpPr>
        <p:spPr/>
        <p:txBody>
          <a:bodyPr/>
          <a:lstStyle/>
          <a:p>
            <a:r>
              <a:rPr lang="en-US"/>
              <a:t>BSP: Bulk Synchronous Parallel model</a:t>
            </a:r>
          </a:p>
        </p:txBody>
      </p:sp>
      <p:sp>
        <p:nvSpPr>
          <p:cNvPr id="671747" name="Rectangle 3"/>
          <p:cNvSpPr>
            <a:spLocks noGrp="1" noChangeArrowheads="1"/>
          </p:cNvSpPr>
          <p:nvPr>
            <p:ph type="body" idx="1"/>
          </p:nvPr>
        </p:nvSpPr>
        <p:spPr/>
        <p:txBody>
          <a:bodyPr/>
          <a:lstStyle/>
          <a:p>
            <a:r>
              <a:rPr lang="en-US" sz="2800"/>
              <a:t>Divides computation into </a:t>
            </a:r>
            <a:r>
              <a:rPr lang="en-US" sz="2800" i="1"/>
              <a:t>supersteps</a:t>
            </a:r>
          </a:p>
          <a:p>
            <a:r>
              <a:rPr lang="en-US" sz="2800"/>
              <a:t>In each superstep a processor can work on local data and send messages. </a:t>
            </a:r>
          </a:p>
          <a:p>
            <a:r>
              <a:rPr lang="en-US" sz="2800"/>
              <a:t>At the end of the superstep, a barrier synchronization takes place and all processors receive the messages which were sent in the previous superstep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87DB8D29-9AD9-4BEF-9F22-09E426EC883B}" type="slidenum">
              <a:rPr lang="en-US"/>
              <a:pPr/>
              <a:t>79</a:t>
            </a:fld>
            <a:endParaRPr lang="en-US"/>
          </a:p>
        </p:txBody>
      </p:sp>
      <p:sp>
        <p:nvSpPr>
          <p:cNvPr id="790530" name="Rectangle 2"/>
          <p:cNvSpPr>
            <a:spLocks noGrp="1" noChangeArrowheads="1"/>
          </p:cNvSpPr>
          <p:nvPr>
            <p:ph type="title"/>
          </p:nvPr>
        </p:nvSpPr>
        <p:spPr/>
        <p:txBody>
          <a:bodyPr/>
          <a:lstStyle/>
          <a:p>
            <a:r>
              <a:rPr lang="en-US"/>
              <a:t>BSP: Bulk Synchronous Parallel model</a:t>
            </a:r>
          </a:p>
        </p:txBody>
      </p:sp>
      <p:sp>
        <p:nvSpPr>
          <p:cNvPr id="790531" name="Rectangle 3"/>
          <p:cNvSpPr>
            <a:spLocks noGrp="1" noChangeArrowheads="1"/>
          </p:cNvSpPr>
          <p:nvPr>
            <p:ph type="body" idx="1"/>
          </p:nvPr>
        </p:nvSpPr>
        <p:spPr/>
        <p:txBody>
          <a:bodyPr/>
          <a:lstStyle/>
          <a:p>
            <a:r>
              <a:rPr lang="en-US" sz="2800"/>
              <a:t>http://www.bsp-worldwide.org/</a:t>
            </a:r>
          </a:p>
          <a:p>
            <a:r>
              <a:rPr lang="en-US" sz="2800"/>
              <a:t>Book: </a:t>
            </a:r>
            <a:br>
              <a:rPr lang="en-US" sz="2800"/>
            </a:br>
            <a:r>
              <a:rPr lang="en-US" sz="2800"/>
              <a:t>Rob H. Bisseling,</a:t>
            </a:r>
            <a:br>
              <a:rPr lang="en-US" sz="2800"/>
            </a:br>
            <a:r>
              <a:rPr lang="en-US" sz="2800"/>
              <a:t>“Parallel Scientific Computation: A Structured Approach using BSP and MPI,”</a:t>
            </a:r>
            <a:br>
              <a:rPr lang="en-US" sz="2800"/>
            </a:br>
            <a:r>
              <a:rPr lang="en-US" sz="2800"/>
              <a:t>Oxford University Press, 2004,</a:t>
            </a:r>
            <a:br>
              <a:rPr lang="en-US" sz="2800"/>
            </a:br>
            <a:r>
              <a:rPr lang="en-US" sz="2800"/>
              <a:t>324 pages,</a:t>
            </a:r>
            <a:br>
              <a:rPr lang="en-US" sz="2800"/>
            </a:br>
            <a:r>
              <a:rPr lang="en-US" sz="2800"/>
              <a:t>ISBN 0-19-852939-2.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94988B1C-0561-4B31-A07C-525CC51C593E}" type="slidenum">
              <a:rPr lang="en-US"/>
              <a:pPr/>
              <a:t>8</a:t>
            </a:fld>
            <a:endParaRPr lang="en-US"/>
          </a:p>
        </p:txBody>
      </p:sp>
      <p:sp>
        <p:nvSpPr>
          <p:cNvPr id="631810" name="Rectangle 2"/>
          <p:cNvSpPr>
            <a:spLocks noGrp="1" noChangeArrowheads="1"/>
          </p:cNvSpPr>
          <p:nvPr>
            <p:ph type="title"/>
          </p:nvPr>
        </p:nvSpPr>
        <p:spPr/>
        <p:txBody>
          <a:bodyPr/>
          <a:lstStyle/>
          <a:p>
            <a:r>
              <a:rPr lang="en-US"/>
              <a:t>Medium-Grained Machines</a:t>
            </a:r>
          </a:p>
        </p:txBody>
      </p:sp>
      <p:sp>
        <p:nvSpPr>
          <p:cNvPr id="631811" name="Rectangle 3"/>
          <p:cNvSpPr>
            <a:spLocks noGrp="1" noChangeArrowheads="1"/>
          </p:cNvSpPr>
          <p:nvPr>
            <p:ph type="body" idx="1"/>
          </p:nvPr>
        </p:nvSpPr>
        <p:spPr/>
        <p:txBody>
          <a:bodyPr/>
          <a:lstStyle/>
          <a:p>
            <a:r>
              <a:rPr lang="en-US"/>
              <a:t>Typical Configurations </a:t>
            </a:r>
          </a:p>
          <a:p>
            <a:pPr lvl="1">
              <a:lnSpc>
                <a:spcPct val="90000"/>
              </a:lnSpc>
            </a:pPr>
            <a:r>
              <a:rPr lang="en-US"/>
              <a:t>Thousands of processors </a:t>
            </a:r>
          </a:p>
          <a:p>
            <a:pPr lvl="1">
              <a:lnSpc>
                <a:spcPct val="90000"/>
              </a:lnSpc>
            </a:pPr>
            <a:r>
              <a:rPr lang="en-US"/>
              <a:t>Processors have power between coarse- and fine-grained </a:t>
            </a:r>
          </a:p>
          <a:p>
            <a:r>
              <a:rPr lang="en-US"/>
              <a:t>Either shared or distributed memory</a:t>
            </a:r>
          </a:p>
          <a:p>
            <a:r>
              <a:rPr lang="en-US"/>
              <a:t>Traditionally: Research Machines </a:t>
            </a:r>
          </a:p>
          <a:p>
            <a:r>
              <a:rPr lang="en-US"/>
              <a:t>Single Code Multiple Data (SCMD)</a:t>
            </a:r>
          </a:p>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707BD222-624A-4A40-A770-86DB5C8545F8}" type="slidenum">
              <a:rPr lang="en-US"/>
              <a:pPr/>
              <a:t>80</a:t>
            </a:fld>
            <a:endParaRPr lang="en-US"/>
          </a:p>
        </p:txBody>
      </p:sp>
      <p:sp>
        <p:nvSpPr>
          <p:cNvPr id="672770" name="Rectangle 2"/>
          <p:cNvSpPr>
            <a:spLocks noGrp="1" noChangeArrowheads="1"/>
          </p:cNvSpPr>
          <p:nvPr>
            <p:ph type="title"/>
          </p:nvPr>
        </p:nvSpPr>
        <p:spPr/>
        <p:txBody>
          <a:bodyPr/>
          <a:lstStyle/>
          <a:p>
            <a:r>
              <a:rPr lang="en-US"/>
              <a:t>BSP Library</a:t>
            </a:r>
          </a:p>
        </p:txBody>
      </p:sp>
      <p:sp>
        <p:nvSpPr>
          <p:cNvPr id="672771" name="Rectangle 3"/>
          <p:cNvSpPr>
            <a:spLocks noGrp="1" noChangeArrowheads="1"/>
          </p:cNvSpPr>
          <p:nvPr>
            <p:ph type="body" idx="1"/>
          </p:nvPr>
        </p:nvSpPr>
        <p:spPr/>
        <p:txBody>
          <a:bodyPr/>
          <a:lstStyle/>
          <a:p>
            <a:r>
              <a:rPr lang="en-US"/>
              <a:t>Small number of subroutines to implement </a:t>
            </a:r>
          </a:p>
          <a:p>
            <a:pPr lvl="1"/>
            <a:r>
              <a:rPr lang="en-US"/>
              <a:t>process creation, </a:t>
            </a:r>
          </a:p>
          <a:p>
            <a:pPr lvl="1"/>
            <a:r>
              <a:rPr lang="en-US"/>
              <a:t>remote data access, and </a:t>
            </a:r>
          </a:p>
          <a:p>
            <a:pPr lvl="1"/>
            <a:r>
              <a:rPr lang="en-US"/>
              <a:t>bulk synchronization.</a:t>
            </a:r>
          </a:p>
          <a:p>
            <a:r>
              <a:rPr lang="en-US"/>
              <a:t>Linked to C, Fortran, … programs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09A590CF-A1EB-494F-86C4-A49912FF2C8C}" type="slidenum">
              <a:rPr lang="en-US"/>
              <a:pPr/>
              <a:t>81</a:t>
            </a:fld>
            <a:endParaRPr lang="en-US"/>
          </a:p>
        </p:txBody>
      </p:sp>
      <p:sp>
        <p:nvSpPr>
          <p:cNvPr id="729092" name="Rectangle 4"/>
          <p:cNvSpPr>
            <a:spLocks noGrp="1" noChangeArrowheads="1"/>
          </p:cNvSpPr>
          <p:nvPr>
            <p:ph type="title"/>
          </p:nvPr>
        </p:nvSpPr>
        <p:spPr/>
        <p:txBody>
          <a:bodyPr/>
          <a:lstStyle/>
          <a:p>
            <a:r>
              <a:rPr lang="en-US"/>
              <a:t>Portable Batch System (PBS)</a:t>
            </a:r>
          </a:p>
        </p:txBody>
      </p:sp>
      <p:sp>
        <p:nvSpPr>
          <p:cNvPr id="729093" name="Rectangle 5"/>
          <p:cNvSpPr>
            <a:spLocks noGrp="1" noChangeArrowheads="1"/>
          </p:cNvSpPr>
          <p:nvPr>
            <p:ph type="body" idx="1"/>
          </p:nvPr>
        </p:nvSpPr>
        <p:spPr/>
        <p:txBody>
          <a:bodyPr/>
          <a:lstStyle/>
          <a:p>
            <a:pPr>
              <a:lnSpc>
                <a:spcPct val="70000"/>
              </a:lnSpc>
            </a:pPr>
            <a:r>
              <a:rPr lang="en-US" sz="1600"/>
              <a:t>Prepare a .cmd file </a:t>
            </a:r>
          </a:p>
          <a:p>
            <a:pPr lvl="1">
              <a:lnSpc>
                <a:spcPct val="70000"/>
              </a:lnSpc>
            </a:pPr>
            <a:r>
              <a:rPr lang="en-US" sz="1400"/>
              <a:t>naming the program and its arguments</a:t>
            </a:r>
          </a:p>
          <a:p>
            <a:pPr lvl="1">
              <a:lnSpc>
                <a:spcPct val="70000"/>
              </a:lnSpc>
            </a:pPr>
            <a:r>
              <a:rPr lang="en-US" sz="1400"/>
              <a:t>properties of the job</a:t>
            </a:r>
          </a:p>
          <a:p>
            <a:pPr lvl="1">
              <a:lnSpc>
                <a:spcPct val="70000"/>
              </a:lnSpc>
            </a:pPr>
            <a:r>
              <a:rPr lang="en-US" sz="1400"/>
              <a:t>the needed resources </a:t>
            </a:r>
          </a:p>
          <a:p>
            <a:pPr>
              <a:lnSpc>
                <a:spcPct val="70000"/>
              </a:lnSpc>
            </a:pPr>
            <a:r>
              <a:rPr lang="en-US" sz="1600"/>
              <a:t>Submit .cmd to the PBS Job Server: </a:t>
            </a:r>
            <a:r>
              <a:rPr lang="en-US" sz="1600" b="1"/>
              <a:t>qsub</a:t>
            </a:r>
            <a:r>
              <a:rPr lang="en-US" sz="1600"/>
              <a:t> command </a:t>
            </a:r>
          </a:p>
          <a:p>
            <a:pPr>
              <a:lnSpc>
                <a:spcPct val="70000"/>
              </a:lnSpc>
            </a:pPr>
            <a:r>
              <a:rPr lang="en-US" sz="1600"/>
              <a:t>Routing and Scheduling: The Job Server </a:t>
            </a:r>
          </a:p>
          <a:p>
            <a:pPr lvl="1">
              <a:lnSpc>
                <a:spcPct val="80000"/>
              </a:lnSpc>
            </a:pPr>
            <a:r>
              <a:rPr lang="en-US" sz="1400"/>
              <a:t>examines .cmd details to route the job to an execution queue. </a:t>
            </a:r>
          </a:p>
          <a:p>
            <a:pPr lvl="1">
              <a:lnSpc>
                <a:spcPct val="80000"/>
              </a:lnSpc>
            </a:pPr>
            <a:r>
              <a:rPr lang="en-US" sz="1400"/>
              <a:t>allocates one or more cluster nodes to the job</a:t>
            </a:r>
          </a:p>
          <a:p>
            <a:pPr lvl="1">
              <a:lnSpc>
                <a:spcPct val="80000"/>
              </a:lnSpc>
            </a:pPr>
            <a:r>
              <a:rPr lang="en-US" sz="1400"/>
              <a:t>communicates with the Execution Servers (mom's) on the cluster to determine the current state of the nodes.  </a:t>
            </a:r>
          </a:p>
          <a:p>
            <a:pPr lvl="1">
              <a:lnSpc>
                <a:spcPct val="80000"/>
              </a:lnSpc>
            </a:pPr>
            <a:r>
              <a:rPr lang="en-US" sz="1400"/>
              <a:t>When all of the needed are allocated, passes the .cmd on to the Execution Server on the first node allocated (the "mother superior"). </a:t>
            </a:r>
          </a:p>
          <a:p>
            <a:pPr>
              <a:lnSpc>
                <a:spcPct val="70000"/>
              </a:lnSpc>
            </a:pPr>
            <a:r>
              <a:rPr lang="en-US" sz="1600"/>
              <a:t>Execution Server </a:t>
            </a:r>
          </a:p>
          <a:p>
            <a:pPr lvl="1">
              <a:lnSpc>
                <a:spcPct val="80000"/>
              </a:lnSpc>
            </a:pPr>
            <a:r>
              <a:rPr lang="en-US" sz="1400"/>
              <a:t>will </a:t>
            </a:r>
            <a:r>
              <a:rPr lang="en-US" sz="1400" b="1"/>
              <a:t>login</a:t>
            </a:r>
            <a:r>
              <a:rPr lang="en-US" sz="1400"/>
              <a:t> on the first node as the submitting user and run the .cmd file in the user's home directory.  </a:t>
            </a:r>
          </a:p>
          <a:p>
            <a:pPr lvl="1">
              <a:lnSpc>
                <a:spcPct val="80000"/>
              </a:lnSpc>
            </a:pPr>
            <a:r>
              <a:rPr lang="en-US" sz="1400"/>
              <a:t>Run an installation defined prologue script.</a:t>
            </a:r>
          </a:p>
          <a:p>
            <a:pPr lvl="1">
              <a:lnSpc>
                <a:spcPct val="80000"/>
              </a:lnSpc>
            </a:pPr>
            <a:r>
              <a:rPr lang="en-US" sz="1400"/>
              <a:t>Gathers the job's output to the standard output and standard error </a:t>
            </a:r>
          </a:p>
          <a:p>
            <a:pPr lvl="1">
              <a:lnSpc>
                <a:spcPct val="80000"/>
              </a:lnSpc>
            </a:pPr>
            <a:r>
              <a:rPr lang="en-US" sz="1400"/>
              <a:t>It will execute installation defined epilogue script.</a:t>
            </a:r>
          </a:p>
          <a:p>
            <a:pPr lvl="1">
              <a:lnSpc>
                <a:spcPct val="80000"/>
              </a:lnSpc>
            </a:pPr>
            <a:r>
              <a:rPr lang="en-US" sz="1400"/>
              <a:t>Delivers stdout and stdout to the user.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3C276132-72E5-4050-B78B-9E3B60514AC0}" type="slidenum">
              <a:rPr lang="en-US"/>
              <a:pPr/>
              <a:t>82</a:t>
            </a:fld>
            <a:endParaRPr lang="en-US"/>
          </a:p>
        </p:txBody>
      </p:sp>
      <p:sp>
        <p:nvSpPr>
          <p:cNvPr id="789510" name="Rectangle 6"/>
          <p:cNvSpPr>
            <a:spLocks noGrp="1" noChangeArrowheads="1"/>
          </p:cNvSpPr>
          <p:nvPr>
            <p:ph type="title"/>
          </p:nvPr>
        </p:nvSpPr>
        <p:spPr/>
        <p:txBody>
          <a:bodyPr/>
          <a:lstStyle/>
          <a:p>
            <a:r>
              <a:rPr lang="en-US"/>
              <a:t>TORQUE, an open source PBS</a:t>
            </a:r>
          </a:p>
        </p:txBody>
      </p:sp>
      <p:sp>
        <p:nvSpPr>
          <p:cNvPr id="789511" name="Rectangle 7"/>
          <p:cNvSpPr>
            <a:spLocks noGrp="1" noChangeArrowheads="1"/>
          </p:cNvSpPr>
          <p:nvPr>
            <p:ph type="body" idx="1"/>
          </p:nvPr>
        </p:nvSpPr>
        <p:spPr/>
        <p:txBody>
          <a:bodyPr/>
          <a:lstStyle/>
          <a:p>
            <a:pPr>
              <a:lnSpc>
                <a:spcPct val="70000"/>
              </a:lnSpc>
            </a:pPr>
            <a:r>
              <a:rPr lang="en-US" sz="2400"/>
              <a:t>Tera-scale Open-source Resource and QUEue manager (TORQUE) enhances OpenPBS </a:t>
            </a:r>
          </a:p>
          <a:p>
            <a:pPr>
              <a:lnSpc>
                <a:spcPct val="70000"/>
              </a:lnSpc>
            </a:pPr>
            <a:r>
              <a:rPr lang="en-US" sz="2400"/>
              <a:t>Fault Tolerance </a:t>
            </a:r>
          </a:p>
          <a:p>
            <a:pPr lvl="1">
              <a:lnSpc>
                <a:spcPct val="80000"/>
              </a:lnSpc>
            </a:pPr>
            <a:r>
              <a:rPr lang="en-US" sz="2000"/>
              <a:t>Additional failure conditions checked/handled </a:t>
            </a:r>
          </a:p>
          <a:p>
            <a:pPr lvl="1">
              <a:lnSpc>
                <a:spcPct val="80000"/>
              </a:lnSpc>
            </a:pPr>
            <a:r>
              <a:rPr lang="en-US" sz="2000"/>
              <a:t>Node health check script support </a:t>
            </a:r>
          </a:p>
          <a:p>
            <a:pPr>
              <a:lnSpc>
                <a:spcPct val="70000"/>
              </a:lnSpc>
            </a:pPr>
            <a:r>
              <a:rPr lang="en-US" sz="2400"/>
              <a:t>Scheduling Interface </a:t>
            </a:r>
          </a:p>
          <a:p>
            <a:pPr>
              <a:lnSpc>
                <a:spcPct val="70000"/>
              </a:lnSpc>
            </a:pPr>
            <a:r>
              <a:rPr lang="en-US" sz="2400"/>
              <a:t>Scalability </a:t>
            </a:r>
          </a:p>
          <a:p>
            <a:pPr lvl="1">
              <a:lnSpc>
                <a:spcPct val="80000"/>
              </a:lnSpc>
            </a:pPr>
            <a:r>
              <a:rPr lang="en-US" sz="2000"/>
              <a:t>Significantly improved server to MOM communication model </a:t>
            </a:r>
          </a:p>
          <a:p>
            <a:pPr lvl="1">
              <a:lnSpc>
                <a:spcPct val="80000"/>
              </a:lnSpc>
            </a:pPr>
            <a:r>
              <a:rPr lang="en-US" sz="2000"/>
              <a:t>Ability to handle larger clusters (over 15 TF/2,500 processors) </a:t>
            </a:r>
          </a:p>
          <a:p>
            <a:pPr lvl="1">
              <a:lnSpc>
                <a:spcPct val="80000"/>
              </a:lnSpc>
            </a:pPr>
            <a:r>
              <a:rPr lang="en-US" sz="2000"/>
              <a:t>Ability to handle larger jobs (over 2000 processors) </a:t>
            </a:r>
          </a:p>
          <a:p>
            <a:pPr lvl="1">
              <a:lnSpc>
                <a:spcPct val="80000"/>
              </a:lnSpc>
            </a:pPr>
            <a:r>
              <a:rPr lang="en-US" sz="2000"/>
              <a:t>Ability to support larger server messages </a:t>
            </a:r>
          </a:p>
          <a:p>
            <a:pPr>
              <a:lnSpc>
                <a:spcPct val="70000"/>
              </a:lnSpc>
            </a:pPr>
            <a:r>
              <a:rPr lang="en-US" sz="2400"/>
              <a:t>Logging</a:t>
            </a:r>
          </a:p>
          <a:p>
            <a:pPr>
              <a:lnSpc>
                <a:spcPct val="70000"/>
              </a:lnSpc>
            </a:pPr>
            <a:r>
              <a:rPr lang="en-US" sz="2400"/>
              <a:t>http://www.supercluster.org/projects/torque/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B220C7F0-D59C-4756-BE1D-FE0177CB3670}" type="slidenum">
              <a:rPr lang="en-US"/>
              <a:pPr/>
              <a:t>83</a:t>
            </a:fld>
            <a:endParaRPr lang="en-US"/>
          </a:p>
        </p:txBody>
      </p:sp>
      <p:sp>
        <p:nvSpPr>
          <p:cNvPr id="616450" name="Rectangle 2"/>
          <p:cNvSpPr>
            <a:spLocks noGrp="1" noChangeArrowheads="1"/>
          </p:cNvSpPr>
          <p:nvPr>
            <p:ph type="title"/>
          </p:nvPr>
        </p:nvSpPr>
        <p:spPr/>
        <p:txBody>
          <a:bodyPr/>
          <a:lstStyle/>
          <a:p>
            <a:r>
              <a:rPr lang="en-US"/>
              <a:t>PVM, and MPI</a:t>
            </a:r>
          </a:p>
        </p:txBody>
      </p:sp>
      <p:sp>
        <p:nvSpPr>
          <p:cNvPr id="616451" name="Rectangle 3"/>
          <p:cNvSpPr>
            <a:spLocks noGrp="1" noChangeArrowheads="1"/>
          </p:cNvSpPr>
          <p:nvPr>
            <p:ph type="body" idx="1"/>
          </p:nvPr>
        </p:nvSpPr>
        <p:spPr/>
        <p:txBody>
          <a:bodyPr/>
          <a:lstStyle/>
          <a:p>
            <a:r>
              <a:rPr lang="en-US"/>
              <a:t>Message passing primitives</a:t>
            </a:r>
          </a:p>
          <a:p>
            <a:r>
              <a:rPr lang="en-US"/>
              <a:t>Can be embedded in many existing programming languages</a:t>
            </a:r>
          </a:p>
          <a:p>
            <a:r>
              <a:rPr lang="en-US"/>
              <a:t>Architecturally portable</a:t>
            </a:r>
          </a:p>
          <a:p>
            <a:r>
              <a:rPr lang="en-US"/>
              <a:t>Open-sourced implementations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076572D1-BB69-485A-8088-66B1559ADD97}" type="slidenum">
              <a:rPr lang="en-US"/>
              <a:pPr/>
              <a:t>84</a:t>
            </a:fld>
            <a:endParaRPr lang="en-US"/>
          </a:p>
        </p:txBody>
      </p:sp>
      <p:sp>
        <p:nvSpPr>
          <p:cNvPr id="841730" name="Rectangle 2"/>
          <p:cNvSpPr>
            <a:spLocks noGrp="1" noChangeArrowheads="1"/>
          </p:cNvSpPr>
          <p:nvPr>
            <p:ph type="title"/>
          </p:nvPr>
        </p:nvSpPr>
        <p:spPr/>
        <p:txBody>
          <a:bodyPr/>
          <a:lstStyle/>
          <a:p>
            <a:r>
              <a:rPr lang="en-US"/>
              <a:t>Parallel Virtual Machine (</a:t>
            </a:r>
            <a:r>
              <a:rPr lang="th-TH"/>
              <a:t>PVM</a:t>
            </a:r>
            <a:r>
              <a:rPr lang="en-US"/>
              <a:t>) </a:t>
            </a:r>
            <a:endParaRPr lang="th-TH"/>
          </a:p>
        </p:txBody>
      </p:sp>
      <p:sp>
        <p:nvSpPr>
          <p:cNvPr id="841731" name="Rectangle 3"/>
          <p:cNvSpPr>
            <a:spLocks noGrp="1" noChangeArrowheads="1"/>
          </p:cNvSpPr>
          <p:nvPr>
            <p:ph type="body" idx="1"/>
          </p:nvPr>
        </p:nvSpPr>
        <p:spPr/>
        <p:txBody>
          <a:bodyPr/>
          <a:lstStyle/>
          <a:p>
            <a:r>
              <a:rPr lang="en-US"/>
              <a:t>PVM enables a heterogeneous collection of networked computers to be used as a single large parallel computer. </a:t>
            </a:r>
          </a:p>
          <a:p>
            <a:r>
              <a:rPr lang="en-US"/>
              <a:t>Older than MPI</a:t>
            </a:r>
          </a:p>
          <a:p>
            <a:r>
              <a:rPr lang="en-US"/>
              <a:t>Large scientific/engineering user community</a:t>
            </a:r>
          </a:p>
          <a:p>
            <a:r>
              <a:rPr lang="th-TH">
                <a:cs typeface="Angsana New" pitchFamily="18" charset="-34"/>
                <a:hlinkClick r:id="rId2"/>
              </a:rPr>
              <a:t>http://www.csm.ornl.gov/pvm/</a:t>
            </a:r>
            <a:r>
              <a:rPr lang="en-US">
                <a:cs typeface="Angsana New" pitchFamily="18" charset="-34"/>
              </a:rPr>
              <a:t> </a:t>
            </a:r>
            <a:endParaRPr lang="th-TH">
              <a:cs typeface="Angsana New" pitchFamily="18" charset="-34"/>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79B50159-4604-4482-BABC-61E6DEB46580}" type="slidenum">
              <a:rPr lang="en-US"/>
              <a:pPr/>
              <a:t>85</a:t>
            </a:fld>
            <a:endParaRPr lang="en-US"/>
          </a:p>
        </p:txBody>
      </p:sp>
      <p:sp>
        <p:nvSpPr>
          <p:cNvPr id="842754" name="Rectangle 2"/>
          <p:cNvSpPr>
            <a:spLocks noGrp="1" noChangeArrowheads="1"/>
          </p:cNvSpPr>
          <p:nvPr>
            <p:ph type="title"/>
          </p:nvPr>
        </p:nvSpPr>
        <p:spPr/>
        <p:txBody>
          <a:bodyPr/>
          <a:lstStyle/>
          <a:p>
            <a:r>
              <a:rPr lang="th-TH" sz="4000">
                <a:cs typeface="Angsana New" pitchFamily="18" charset="-34"/>
              </a:rPr>
              <a:t>Message Passing Interface (MPI)</a:t>
            </a:r>
          </a:p>
        </p:txBody>
      </p:sp>
      <p:sp>
        <p:nvSpPr>
          <p:cNvPr id="842755" name="Rectangle 3"/>
          <p:cNvSpPr>
            <a:spLocks noGrp="1" noChangeArrowheads="1"/>
          </p:cNvSpPr>
          <p:nvPr>
            <p:ph type="body" idx="1"/>
          </p:nvPr>
        </p:nvSpPr>
        <p:spPr/>
        <p:txBody>
          <a:bodyPr/>
          <a:lstStyle/>
          <a:p>
            <a:r>
              <a:rPr lang="th-TH">
                <a:cs typeface="Angsana New" pitchFamily="18" charset="-34"/>
                <a:hlinkClick r:id="rId2"/>
              </a:rPr>
              <a:t>http://www-unix.mcs.anl.gov/mpi/</a:t>
            </a:r>
            <a:endParaRPr lang="en-US"/>
          </a:p>
          <a:p>
            <a:r>
              <a:rPr lang="en-US"/>
              <a:t>MPI-2.0  </a:t>
            </a:r>
            <a:r>
              <a:rPr lang="en-US">
                <a:hlinkClick r:id="rId3"/>
              </a:rPr>
              <a:t>http://www.mpi-forum.org/docs/</a:t>
            </a:r>
            <a:r>
              <a:rPr lang="en-US"/>
              <a:t> </a:t>
            </a:r>
          </a:p>
          <a:p>
            <a:r>
              <a:rPr lang="th-TH"/>
              <a:t>MPI</a:t>
            </a:r>
            <a:r>
              <a:rPr lang="en-US"/>
              <a:t>CH: </a:t>
            </a:r>
            <a:r>
              <a:rPr lang="en-US">
                <a:hlinkClick r:id="rId4"/>
              </a:rPr>
              <a:t>www.mcs.anl.gov/mpi/mpich/</a:t>
            </a:r>
            <a:r>
              <a:rPr lang="en-US"/>
              <a:t> </a:t>
            </a:r>
            <a:r>
              <a:rPr lang="th-TH"/>
              <a:t>by Argonne National Laboratory and Missisippy State University</a:t>
            </a:r>
          </a:p>
          <a:p>
            <a:r>
              <a:rPr lang="en-US"/>
              <a:t>LAM: </a:t>
            </a:r>
            <a:r>
              <a:rPr lang="en-US">
                <a:hlinkClick r:id="rId5"/>
              </a:rPr>
              <a:t>http://www.lam-mpi.org/</a:t>
            </a:r>
            <a:endParaRPr lang="en-US"/>
          </a:p>
          <a:p>
            <a:r>
              <a:rPr lang="en-US">
                <a:hlinkClick r:id="rId6"/>
              </a:rPr>
              <a:t>http://www.open-mpi.org/</a:t>
            </a:r>
            <a:r>
              <a:rPr lang="en-US"/>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1EFE8441-3592-4754-9BF2-ECA60236E540}" type="slidenum">
              <a:rPr lang="en-US"/>
              <a:pPr/>
              <a:t>86</a:t>
            </a:fld>
            <a:endParaRPr lang="en-US"/>
          </a:p>
        </p:txBody>
      </p:sp>
      <p:sp>
        <p:nvSpPr>
          <p:cNvPr id="669698" name="Rectangle 2"/>
          <p:cNvSpPr>
            <a:spLocks noGrp="1" noChangeArrowheads="1"/>
          </p:cNvSpPr>
          <p:nvPr>
            <p:ph type="title"/>
          </p:nvPr>
        </p:nvSpPr>
        <p:spPr/>
        <p:txBody>
          <a:bodyPr/>
          <a:lstStyle/>
          <a:p>
            <a:r>
              <a:rPr lang="en-US"/>
              <a:t>OpenMP for shared memory </a:t>
            </a:r>
          </a:p>
        </p:txBody>
      </p:sp>
      <p:sp>
        <p:nvSpPr>
          <p:cNvPr id="669699" name="Rectangle 3"/>
          <p:cNvSpPr>
            <a:spLocks noGrp="1" noChangeArrowheads="1"/>
          </p:cNvSpPr>
          <p:nvPr>
            <p:ph type="body" idx="1"/>
          </p:nvPr>
        </p:nvSpPr>
        <p:spPr/>
        <p:txBody>
          <a:bodyPr/>
          <a:lstStyle/>
          <a:p>
            <a:endParaRPr lang="en-US"/>
          </a:p>
          <a:p>
            <a:r>
              <a:rPr lang="en-US"/>
              <a:t>Distributed shared memory API</a:t>
            </a:r>
          </a:p>
          <a:p>
            <a:r>
              <a:rPr lang="en-US"/>
              <a:t>User-gives hints as directives to the compiler</a:t>
            </a:r>
          </a:p>
          <a:p>
            <a:r>
              <a:rPr lang="en-US"/>
              <a:t>http://www.openmp.org</a:t>
            </a:r>
          </a:p>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E8519F5D-01BA-4B42-99EB-25507CBB360D}" type="slidenum">
              <a:rPr lang="en-US"/>
              <a:pPr/>
              <a:t>87</a:t>
            </a:fld>
            <a:endParaRPr lang="en-US"/>
          </a:p>
        </p:txBody>
      </p:sp>
      <p:sp>
        <p:nvSpPr>
          <p:cNvPr id="619522" name="Rectangle 2"/>
          <p:cNvSpPr>
            <a:spLocks noGrp="1" noChangeArrowheads="1"/>
          </p:cNvSpPr>
          <p:nvPr>
            <p:ph type="title"/>
          </p:nvPr>
        </p:nvSpPr>
        <p:spPr/>
        <p:txBody>
          <a:bodyPr/>
          <a:lstStyle/>
          <a:p>
            <a:r>
              <a:rPr lang="en-US"/>
              <a:t>SPMD</a:t>
            </a:r>
          </a:p>
        </p:txBody>
      </p:sp>
      <p:sp>
        <p:nvSpPr>
          <p:cNvPr id="619523" name="Rectangle 3"/>
          <p:cNvSpPr>
            <a:spLocks noGrp="1" noChangeArrowheads="1"/>
          </p:cNvSpPr>
          <p:nvPr>
            <p:ph type="body" idx="1"/>
          </p:nvPr>
        </p:nvSpPr>
        <p:spPr/>
        <p:txBody>
          <a:bodyPr/>
          <a:lstStyle/>
          <a:p>
            <a:r>
              <a:rPr lang="en-US"/>
              <a:t>Single program, multiple data</a:t>
            </a:r>
          </a:p>
          <a:p>
            <a:r>
              <a:rPr lang="en-US"/>
              <a:t>Contrast with SIMD</a:t>
            </a:r>
          </a:p>
          <a:p>
            <a:r>
              <a:rPr lang="en-US"/>
              <a:t>Same program runs on multiple nodes</a:t>
            </a:r>
          </a:p>
          <a:p>
            <a:r>
              <a:rPr lang="en-US"/>
              <a:t>May or may not be lock-step</a:t>
            </a:r>
          </a:p>
          <a:p>
            <a:r>
              <a:rPr lang="en-US"/>
              <a:t>Nodes may be of different speeds</a:t>
            </a:r>
          </a:p>
          <a:p>
            <a:r>
              <a:rPr lang="en-US"/>
              <a:t>Barrier synchronization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15D9316A-993F-444C-9C2B-C1877FB497E9}" type="slidenum">
              <a:rPr lang="en-US"/>
              <a:pPr/>
              <a:t>88</a:t>
            </a:fld>
            <a:endParaRPr lang="en-US"/>
          </a:p>
        </p:txBody>
      </p:sp>
      <p:sp>
        <p:nvSpPr>
          <p:cNvPr id="846850" name="Rectangle 2"/>
          <p:cNvSpPr>
            <a:spLocks noGrp="1" noChangeArrowheads="1"/>
          </p:cNvSpPr>
          <p:nvPr>
            <p:ph type="title"/>
          </p:nvPr>
        </p:nvSpPr>
        <p:spPr/>
        <p:txBody>
          <a:bodyPr/>
          <a:lstStyle/>
          <a:p>
            <a:r>
              <a:rPr lang="en-US"/>
              <a:t>Condor</a:t>
            </a:r>
          </a:p>
        </p:txBody>
      </p:sp>
      <p:sp>
        <p:nvSpPr>
          <p:cNvPr id="846851" name="Rectangle 3"/>
          <p:cNvSpPr>
            <a:spLocks noGrp="1" noChangeArrowheads="1"/>
          </p:cNvSpPr>
          <p:nvPr>
            <p:ph type="body" idx="1"/>
          </p:nvPr>
        </p:nvSpPr>
        <p:spPr/>
        <p:txBody>
          <a:bodyPr/>
          <a:lstStyle/>
          <a:p>
            <a:r>
              <a:rPr lang="en-US"/>
              <a:t>Cooperating workstations: come and go.</a:t>
            </a:r>
          </a:p>
          <a:p>
            <a:r>
              <a:rPr lang="en-US"/>
              <a:t>Migratory programs</a:t>
            </a:r>
          </a:p>
          <a:p>
            <a:pPr lvl="1"/>
            <a:r>
              <a:rPr lang="en-US"/>
              <a:t>Checkpointing</a:t>
            </a:r>
          </a:p>
          <a:p>
            <a:pPr lvl="1"/>
            <a:r>
              <a:rPr lang="en-US"/>
              <a:t>Remote IO</a:t>
            </a:r>
          </a:p>
          <a:p>
            <a:r>
              <a:rPr lang="en-US"/>
              <a:t>Resource matching</a:t>
            </a:r>
          </a:p>
          <a:p>
            <a:r>
              <a:rPr lang="en-US"/>
              <a:t>http://www.cs.wisc.edu/condor/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87709CFA-D4C9-46F8-A1A7-D896BBCB6197}" type="slidenum">
              <a:rPr lang="en-US"/>
              <a:pPr/>
              <a:t>89</a:t>
            </a:fld>
            <a:endParaRPr lang="en-US"/>
          </a:p>
        </p:txBody>
      </p:sp>
      <p:sp>
        <p:nvSpPr>
          <p:cNvPr id="847874" name="Rectangle 2"/>
          <p:cNvSpPr>
            <a:spLocks noGrp="1" noChangeArrowheads="1"/>
          </p:cNvSpPr>
          <p:nvPr>
            <p:ph type="title"/>
          </p:nvPr>
        </p:nvSpPr>
        <p:spPr/>
        <p:txBody>
          <a:bodyPr/>
          <a:lstStyle/>
          <a:p>
            <a:r>
              <a:rPr lang="en-US"/>
              <a:t>Migration of Jobs</a:t>
            </a:r>
          </a:p>
        </p:txBody>
      </p:sp>
      <p:sp>
        <p:nvSpPr>
          <p:cNvPr id="847875" name="Rectangle 3"/>
          <p:cNvSpPr>
            <a:spLocks noGrp="1" noChangeArrowheads="1"/>
          </p:cNvSpPr>
          <p:nvPr>
            <p:ph type="body" idx="1"/>
          </p:nvPr>
        </p:nvSpPr>
        <p:spPr/>
        <p:txBody>
          <a:bodyPr/>
          <a:lstStyle/>
          <a:p>
            <a:r>
              <a:rPr lang="en-US"/>
              <a:t>Policies </a:t>
            </a:r>
          </a:p>
          <a:p>
            <a:pPr lvl="1"/>
            <a:r>
              <a:rPr lang="en-US"/>
              <a:t>Immediate-Eviction</a:t>
            </a:r>
          </a:p>
          <a:p>
            <a:pPr lvl="1"/>
            <a:r>
              <a:rPr lang="en-US"/>
              <a:t>Pause-and-Migrate</a:t>
            </a:r>
          </a:p>
          <a:p>
            <a:r>
              <a:rPr lang="en-US"/>
              <a:t>Technical Issues</a:t>
            </a:r>
          </a:p>
          <a:p>
            <a:pPr lvl="1"/>
            <a:r>
              <a:rPr lang="en-US"/>
              <a:t>Check-pointing: Preserving the state of the process so it can be resumed.</a:t>
            </a:r>
          </a:p>
          <a:p>
            <a:pPr lvl="1"/>
            <a:r>
              <a:rPr lang="en-US"/>
              <a:t>Migrating from one architecture to another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AC885A01-FAB7-42B6-8CD4-AD5A10C76814}" type="slidenum">
              <a:rPr lang="en-US"/>
              <a:pPr/>
              <a:t>9</a:t>
            </a:fld>
            <a:endParaRPr lang="en-US"/>
          </a:p>
        </p:txBody>
      </p:sp>
      <p:sp>
        <p:nvSpPr>
          <p:cNvPr id="633858" name="Rectangle 2"/>
          <p:cNvSpPr>
            <a:spLocks noGrp="1" noChangeArrowheads="1"/>
          </p:cNvSpPr>
          <p:nvPr>
            <p:ph type="title"/>
          </p:nvPr>
        </p:nvSpPr>
        <p:spPr/>
        <p:txBody>
          <a:bodyPr/>
          <a:lstStyle/>
          <a:p>
            <a:r>
              <a:rPr lang="en-US"/>
              <a:t>Coarse-Grained Machines</a:t>
            </a:r>
          </a:p>
        </p:txBody>
      </p:sp>
      <p:sp>
        <p:nvSpPr>
          <p:cNvPr id="633859" name="Rectangle 3"/>
          <p:cNvSpPr>
            <a:spLocks noGrp="1" noChangeArrowheads="1"/>
          </p:cNvSpPr>
          <p:nvPr>
            <p:ph type="body" idx="1"/>
          </p:nvPr>
        </p:nvSpPr>
        <p:spPr/>
        <p:txBody>
          <a:bodyPr/>
          <a:lstStyle/>
          <a:p>
            <a:r>
              <a:rPr lang="en-US" sz="2800"/>
              <a:t>Typical Configurations </a:t>
            </a:r>
          </a:p>
          <a:p>
            <a:pPr lvl="1"/>
            <a:r>
              <a:rPr lang="en-US" sz="2400"/>
              <a:t>Hundreds/Thousands of Processors </a:t>
            </a:r>
          </a:p>
          <a:p>
            <a:r>
              <a:rPr lang="en-US" sz="2800"/>
              <a:t>Processors </a:t>
            </a:r>
          </a:p>
          <a:p>
            <a:pPr lvl="1"/>
            <a:r>
              <a:rPr lang="en-US" sz="2400"/>
              <a:t>Powerful (fast CPUs) </a:t>
            </a:r>
          </a:p>
          <a:p>
            <a:pPr lvl="1"/>
            <a:r>
              <a:rPr lang="en-US" sz="2400"/>
              <a:t>Large (cache, vectors, multiple fast buses)</a:t>
            </a:r>
          </a:p>
          <a:p>
            <a:r>
              <a:rPr lang="en-US" sz="2800"/>
              <a:t>Memory: Shared or Distributed-Shared </a:t>
            </a:r>
          </a:p>
          <a:p>
            <a:r>
              <a:rPr lang="en-US" sz="2800"/>
              <a:t>Multiple Instruction Multiple Data (MIMD)</a:t>
            </a:r>
          </a:p>
          <a:p>
            <a:endParaRPr lang="en-US" sz="28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E877217C-5A62-496F-A5BD-6F3680A61A16}" type="slidenum">
              <a:rPr lang="en-US"/>
              <a:pPr/>
              <a:t>90</a:t>
            </a:fld>
            <a:endParaRPr lang="en-US"/>
          </a:p>
        </p:txBody>
      </p:sp>
      <p:sp>
        <p:nvSpPr>
          <p:cNvPr id="845826" name="Rectangle 2"/>
          <p:cNvSpPr>
            <a:spLocks noGrp="1" noChangeArrowheads="1"/>
          </p:cNvSpPr>
          <p:nvPr>
            <p:ph type="title"/>
          </p:nvPr>
        </p:nvSpPr>
        <p:spPr/>
        <p:txBody>
          <a:bodyPr/>
          <a:lstStyle/>
          <a:p>
            <a:r>
              <a:rPr lang="en-US"/>
              <a:t>Kernels Etc Mods for Clusters</a:t>
            </a:r>
          </a:p>
        </p:txBody>
      </p:sp>
      <p:sp>
        <p:nvSpPr>
          <p:cNvPr id="845827" name="Rectangle 3"/>
          <p:cNvSpPr>
            <a:spLocks noGrp="1" noChangeArrowheads="1"/>
          </p:cNvSpPr>
          <p:nvPr>
            <p:ph type="body" idx="1"/>
          </p:nvPr>
        </p:nvSpPr>
        <p:spPr/>
        <p:txBody>
          <a:bodyPr/>
          <a:lstStyle/>
          <a:p>
            <a:pPr>
              <a:lnSpc>
                <a:spcPct val="80000"/>
              </a:lnSpc>
            </a:pPr>
            <a:r>
              <a:rPr lang="en-US" sz="2000"/>
              <a:t>Dynamic load balancing</a:t>
            </a:r>
          </a:p>
          <a:p>
            <a:pPr>
              <a:lnSpc>
                <a:spcPct val="80000"/>
              </a:lnSpc>
            </a:pPr>
            <a:r>
              <a:rPr lang="en-US" sz="2000"/>
              <a:t>Transparent process-migration</a:t>
            </a:r>
          </a:p>
          <a:p>
            <a:pPr>
              <a:lnSpc>
                <a:spcPct val="80000"/>
              </a:lnSpc>
            </a:pPr>
            <a:r>
              <a:rPr lang="en-US" sz="2000"/>
              <a:t>Kernel Mods</a:t>
            </a:r>
          </a:p>
          <a:p>
            <a:pPr lvl="1">
              <a:lnSpc>
                <a:spcPct val="80000"/>
              </a:lnSpc>
            </a:pPr>
            <a:r>
              <a:rPr lang="en-US" sz="1800">
                <a:hlinkClick r:id="rId2"/>
              </a:rPr>
              <a:t>http://openmosix.sourceforge.net/</a:t>
            </a:r>
            <a:r>
              <a:rPr lang="en-US" sz="1800"/>
              <a:t> </a:t>
            </a:r>
          </a:p>
          <a:p>
            <a:pPr lvl="1">
              <a:lnSpc>
                <a:spcPct val="80000"/>
              </a:lnSpc>
            </a:pPr>
            <a:r>
              <a:rPr lang="en-US" sz="1800">
                <a:hlinkClick r:id="rId3"/>
              </a:rPr>
              <a:t>http://kerrighed.org/</a:t>
            </a:r>
            <a:endParaRPr lang="en-US" sz="1800"/>
          </a:p>
          <a:p>
            <a:pPr>
              <a:lnSpc>
                <a:spcPct val="80000"/>
              </a:lnSpc>
            </a:pPr>
            <a:r>
              <a:rPr lang="en-US" sz="2000"/>
              <a:t>http://openssi.org/</a:t>
            </a:r>
          </a:p>
          <a:p>
            <a:pPr>
              <a:lnSpc>
                <a:spcPct val="80000"/>
              </a:lnSpc>
            </a:pPr>
            <a:r>
              <a:rPr lang="en-US" sz="2000"/>
              <a:t>http://ci-linux.sourceforge.net/ </a:t>
            </a:r>
          </a:p>
          <a:p>
            <a:pPr lvl="1">
              <a:lnSpc>
                <a:spcPct val="80000"/>
              </a:lnSpc>
            </a:pPr>
            <a:r>
              <a:rPr lang="en-US" sz="1800"/>
              <a:t>CLuster Membership Subsystem ("CLMS") and </a:t>
            </a:r>
          </a:p>
          <a:p>
            <a:pPr lvl="1">
              <a:lnSpc>
                <a:spcPct val="80000"/>
              </a:lnSpc>
            </a:pPr>
            <a:r>
              <a:rPr lang="en-US" sz="1800"/>
              <a:t>Internode Communication Subsystem</a:t>
            </a:r>
          </a:p>
          <a:p>
            <a:pPr>
              <a:lnSpc>
                <a:spcPct val="80000"/>
              </a:lnSpc>
            </a:pPr>
            <a:r>
              <a:rPr lang="en-US" sz="2000">
                <a:hlinkClick r:id="rId4"/>
              </a:rPr>
              <a:t>http://www.gluster.org/</a:t>
            </a:r>
            <a:r>
              <a:rPr lang="en-US" sz="2000"/>
              <a:t> </a:t>
            </a:r>
          </a:p>
          <a:p>
            <a:pPr lvl="1">
              <a:lnSpc>
                <a:spcPct val="80000"/>
              </a:lnSpc>
            </a:pPr>
            <a:r>
              <a:rPr lang="en-US" sz="1800"/>
              <a:t>GlusterFS: Clustered File Storage of peta bytes.</a:t>
            </a:r>
          </a:p>
          <a:p>
            <a:pPr lvl="1">
              <a:lnSpc>
                <a:spcPct val="80000"/>
              </a:lnSpc>
            </a:pPr>
            <a:r>
              <a:rPr lang="en-US" sz="1800"/>
              <a:t>GlusterHPC: High Performance Compute Clusters</a:t>
            </a:r>
          </a:p>
          <a:p>
            <a:pPr>
              <a:lnSpc>
                <a:spcPct val="80000"/>
              </a:lnSpc>
            </a:pPr>
            <a:r>
              <a:rPr lang="en-US" sz="2000">
                <a:hlinkClick r:id="rId5"/>
              </a:rPr>
              <a:t>http://boinc.berkeley.edu/</a:t>
            </a:r>
            <a:endParaRPr lang="en-US" sz="2000"/>
          </a:p>
          <a:p>
            <a:pPr lvl="1">
              <a:lnSpc>
                <a:spcPct val="80000"/>
              </a:lnSpc>
            </a:pPr>
            <a:r>
              <a:rPr lang="en-US" sz="1800"/>
              <a:t>Open-source software for volunteer computing and grid computing</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EA5F37E7-FF11-465C-93F4-EA77F476AB2F}" type="slidenum">
              <a:rPr lang="en-US"/>
              <a:pPr/>
              <a:t>91</a:t>
            </a:fld>
            <a:endParaRPr lang="en-US"/>
          </a:p>
        </p:txBody>
      </p:sp>
      <p:sp>
        <p:nvSpPr>
          <p:cNvPr id="787458" name="Rectangle 2"/>
          <p:cNvSpPr>
            <a:spLocks noGrp="1" noChangeArrowheads="1"/>
          </p:cNvSpPr>
          <p:nvPr>
            <p:ph type="title"/>
          </p:nvPr>
        </p:nvSpPr>
        <p:spPr/>
        <p:txBody>
          <a:bodyPr/>
          <a:lstStyle/>
          <a:p>
            <a:r>
              <a:rPr lang="en-US"/>
              <a:t>OpenMosix Distro</a:t>
            </a:r>
          </a:p>
        </p:txBody>
      </p:sp>
      <p:sp>
        <p:nvSpPr>
          <p:cNvPr id="787459" name="Rectangle 3"/>
          <p:cNvSpPr>
            <a:spLocks noGrp="1" noChangeArrowheads="1"/>
          </p:cNvSpPr>
          <p:nvPr>
            <p:ph type="body" idx="1"/>
          </p:nvPr>
        </p:nvSpPr>
        <p:spPr/>
        <p:txBody>
          <a:bodyPr/>
          <a:lstStyle/>
          <a:p>
            <a:pPr>
              <a:lnSpc>
                <a:spcPct val="70000"/>
              </a:lnSpc>
            </a:pPr>
            <a:r>
              <a:rPr lang="en-US" sz="1800"/>
              <a:t>Quantian Linux</a:t>
            </a:r>
          </a:p>
          <a:p>
            <a:pPr lvl="1">
              <a:lnSpc>
                <a:spcPct val="80000"/>
              </a:lnSpc>
            </a:pPr>
            <a:r>
              <a:rPr lang="en-US" sz="1600"/>
              <a:t>Boot from DVD-ROM</a:t>
            </a:r>
          </a:p>
          <a:p>
            <a:pPr lvl="1">
              <a:lnSpc>
                <a:spcPct val="80000"/>
              </a:lnSpc>
            </a:pPr>
            <a:r>
              <a:rPr lang="en-US" sz="1600"/>
              <a:t>Compressed file system on DVD</a:t>
            </a:r>
          </a:p>
          <a:p>
            <a:pPr lvl="1">
              <a:lnSpc>
                <a:spcPct val="80000"/>
              </a:lnSpc>
            </a:pPr>
            <a:r>
              <a:rPr lang="en-US" sz="1600"/>
              <a:t>Several GB of cluster software</a:t>
            </a:r>
          </a:p>
          <a:p>
            <a:pPr lvl="1">
              <a:lnSpc>
                <a:spcPct val="80000"/>
              </a:lnSpc>
            </a:pPr>
            <a:r>
              <a:rPr lang="en-US" sz="1600">
                <a:hlinkClick r:id="rId2"/>
              </a:rPr>
              <a:t>http://dirk.eddelbuettel.com/quantian.html</a:t>
            </a:r>
            <a:endParaRPr lang="en-US" sz="1600"/>
          </a:p>
          <a:p>
            <a:pPr>
              <a:lnSpc>
                <a:spcPct val="70000"/>
              </a:lnSpc>
            </a:pPr>
            <a:r>
              <a:rPr lang="en-US" sz="1800"/>
              <a:t>Live CD/DVD or Single Floppy Bootables</a:t>
            </a:r>
          </a:p>
          <a:p>
            <a:pPr lvl="1">
              <a:lnSpc>
                <a:spcPct val="80000"/>
              </a:lnSpc>
            </a:pPr>
            <a:r>
              <a:rPr lang="en-US" sz="1600"/>
              <a:t>http://bofh.be/clusterknoppix/</a:t>
            </a:r>
          </a:p>
          <a:p>
            <a:pPr lvl="1">
              <a:lnSpc>
                <a:spcPct val="80000"/>
              </a:lnSpc>
            </a:pPr>
            <a:r>
              <a:rPr lang="en-US" sz="1600"/>
              <a:t>http://sentinix.org/</a:t>
            </a:r>
          </a:p>
          <a:p>
            <a:pPr lvl="1">
              <a:lnSpc>
                <a:spcPct val="80000"/>
              </a:lnSpc>
            </a:pPr>
            <a:r>
              <a:rPr lang="en-US" sz="1600"/>
              <a:t>http://itsecurity.mq.edu.au/chaos/</a:t>
            </a:r>
          </a:p>
          <a:p>
            <a:pPr lvl="1">
              <a:lnSpc>
                <a:spcPct val="80000"/>
              </a:lnSpc>
            </a:pPr>
            <a:r>
              <a:rPr lang="en-US" sz="1600"/>
              <a:t>http://openmosixloaf.sourceforge.net/</a:t>
            </a:r>
          </a:p>
          <a:p>
            <a:pPr lvl="1">
              <a:lnSpc>
                <a:spcPct val="80000"/>
              </a:lnSpc>
            </a:pPr>
            <a:r>
              <a:rPr lang="en-US" sz="1600"/>
              <a:t>http://plumpos.sourceforge.net/</a:t>
            </a:r>
          </a:p>
          <a:p>
            <a:pPr lvl="1">
              <a:lnSpc>
                <a:spcPct val="80000"/>
              </a:lnSpc>
            </a:pPr>
            <a:r>
              <a:rPr lang="en-US" sz="1600"/>
              <a:t>http://www.dynebolic.org/</a:t>
            </a:r>
          </a:p>
          <a:p>
            <a:pPr lvl="1">
              <a:lnSpc>
                <a:spcPct val="80000"/>
              </a:lnSpc>
            </a:pPr>
            <a:r>
              <a:rPr lang="en-US" sz="1600"/>
              <a:t>http://bccd.cs.uni.edu/</a:t>
            </a:r>
          </a:p>
          <a:p>
            <a:pPr lvl="1">
              <a:lnSpc>
                <a:spcPct val="80000"/>
              </a:lnSpc>
            </a:pPr>
            <a:r>
              <a:rPr lang="en-US" sz="1600"/>
              <a:t>http://eucaristos.sourceforge.net/</a:t>
            </a:r>
          </a:p>
          <a:p>
            <a:pPr lvl="1">
              <a:lnSpc>
                <a:spcPct val="80000"/>
              </a:lnSpc>
            </a:pPr>
            <a:r>
              <a:rPr lang="en-US" sz="1600"/>
              <a:t>http://gomf.sourceforge.net/ </a:t>
            </a:r>
          </a:p>
          <a:p>
            <a:pPr>
              <a:lnSpc>
                <a:spcPct val="70000"/>
              </a:lnSpc>
            </a:pPr>
            <a:r>
              <a:rPr lang="en-US" sz="1800"/>
              <a:t>Can be installed on HDD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1B15953C-6D81-478B-8D1A-1D87BFA775D1}" type="slidenum">
              <a:rPr lang="en-US"/>
              <a:pPr/>
              <a:t>92</a:t>
            </a:fld>
            <a:endParaRPr lang="en-US"/>
          </a:p>
        </p:txBody>
      </p:sp>
      <p:sp>
        <p:nvSpPr>
          <p:cNvPr id="763910" name="Rectangle 6"/>
          <p:cNvSpPr>
            <a:spLocks noGrp="1" noChangeArrowheads="1"/>
          </p:cNvSpPr>
          <p:nvPr>
            <p:ph type="title"/>
          </p:nvPr>
        </p:nvSpPr>
        <p:spPr/>
        <p:txBody>
          <a:bodyPr/>
          <a:lstStyle/>
          <a:p>
            <a:r>
              <a:rPr lang="it-IT"/>
              <a:t>What is openMOSIX?</a:t>
            </a:r>
          </a:p>
        </p:txBody>
      </p:sp>
      <p:sp>
        <p:nvSpPr>
          <p:cNvPr id="763911" name="Rectangle 7"/>
          <p:cNvSpPr>
            <a:spLocks noGrp="1" noChangeArrowheads="1"/>
          </p:cNvSpPr>
          <p:nvPr>
            <p:ph type="body" idx="1"/>
          </p:nvPr>
        </p:nvSpPr>
        <p:spPr/>
        <p:txBody>
          <a:bodyPr/>
          <a:lstStyle/>
          <a:p>
            <a:pPr>
              <a:lnSpc>
                <a:spcPct val="70000"/>
              </a:lnSpc>
            </a:pPr>
            <a:r>
              <a:rPr lang="it-IT" sz="2800"/>
              <a:t>An open source enhancement to the Linux kernel</a:t>
            </a:r>
          </a:p>
          <a:p>
            <a:pPr>
              <a:lnSpc>
                <a:spcPct val="70000"/>
              </a:lnSpc>
            </a:pPr>
            <a:r>
              <a:rPr lang="it-IT" sz="2800"/>
              <a:t>Cluster with come-and-go nodes</a:t>
            </a:r>
          </a:p>
          <a:p>
            <a:pPr>
              <a:lnSpc>
                <a:spcPct val="70000"/>
              </a:lnSpc>
            </a:pPr>
            <a:r>
              <a:rPr lang="it-IT" sz="2800"/>
              <a:t>System image model: Virtual machine with lots of memory and CPU</a:t>
            </a:r>
          </a:p>
          <a:p>
            <a:pPr>
              <a:lnSpc>
                <a:spcPct val="70000"/>
              </a:lnSpc>
            </a:pPr>
            <a:r>
              <a:rPr lang="it-IT" sz="2800"/>
              <a:t>Granularity: Process</a:t>
            </a:r>
          </a:p>
          <a:p>
            <a:pPr>
              <a:lnSpc>
                <a:spcPct val="70000"/>
              </a:lnSpc>
            </a:pPr>
            <a:r>
              <a:rPr lang="it-IT" sz="2800"/>
              <a:t>Improves the overall (cluster-wide) performance.</a:t>
            </a:r>
          </a:p>
          <a:p>
            <a:pPr>
              <a:lnSpc>
                <a:spcPct val="70000"/>
              </a:lnSpc>
            </a:pPr>
            <a:r>
              <a:rPr lang="it-IT" sz="2800"/>
              <a:t>Multi-user, time-sharing environment for the execution of both sequential and parallel applications</a:t>
            </a:r>
          </a:p>
          <a:p>
            <a:pPr>
              <a:lnSpc>
                <a:spcPct val="70000"/>
              </a:lnSpc>
            </a:pPr>
            <a:r>
              <a:rPr lang="it-IT" sz="2800"/>
              <a:t>Applications unmodified (no need to link with special library)</a:t>
            </a:r>
          </a:p>
          <a:p>
            <a:pPr>
              <a:lnSpc>
                <a:spcPct val="70000"/>
              </a:lnSpc>
            </a:pPr>
            <a:endParaRPr lang="it-IT" sz="2800"/>
          </a:p>
        </p:txBody>
      </p:sp>
    </p:spTree>
  </p:cSld>
  <p:clrMapOvr>
    <a:masterClrMapping/>
  </p:clrMapOvr>
  <p:transition spd="slow">
    <p:wipe di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D305275F-2A8B-4D4E-AFA1-EB5DB2DA64CE}" type="slidenum">
              <a:rPr lang="en-US"/>
              <a:pPr/>
              <a:t>93</a:t>
            </a:fld>
            <a:endParaRPr lang="en-US"/>
          </a:p>
        </p:txBody>
      </p:sp>
      <p:sp>
        <p:nvSpPr>
          <p:cNvPr id="796674" name="Rectangle 2"/>
          <p:cNvSpPr>
            <a:spLocks noGrp="1" noChangeArrowheads="1"/>
          </p:cNvSpPr>
          <p:nvPr>
            <p:ph type="title"/>
          </p:nvPr>
        </p:nvSpPr>
        <p:spPr/>
        <p:txBody>
          <a:bodyPr/>
          <a:lstStyle/>
          <a:p>
            <a:r>
              <a:rPr lang="it-IT"/>
              <a:t>What is openMOSIX?</a:t>
            </a:r>
          </a:p>
        </p:txBody>
      </p:sp>
      <p:sp>
        <p:nvSpPr>
          <p:cNvPr id="796675" name="Rectangle 3"/>
          <p:cNvSpPr>
            <a:spLocks noGrp="1" noChangeArrowheads="1"/>
          </p:cNvSpPr>
          <p:nvPr>
            <p:ph type="body" idx="1"/>
          </p:nvPr>
        </p:nvSpPr>
        <p:spPr/>
        <p:txBody>
          <a:bodyPr/>
          <a:lstStyle/>
          <a:p>
            <a:r>
              <a:rPr lang="it-IT" sz="2800"/>
              <a:t>Execution environment: </a:t>
            </a:r>
          </a:p>
          <a:p>
            <a:pPr lvl="1"/>
            <a:r>
              <a:rPr lang="it-IT" sz="2400"/>
              <a:t>farm of diskless x86 based nodes</a:t>
            </a:r>
          </a:p>
          <a:p>
            <a:pPr lvl="1"/>
            <a:r>
              <a:rPr lang="it-IT" sz="2400"/>
              <a:t>UP (uniprocessor), or </a:t>
            </a:r>
          </a:p>
          <a:p>
            <a:pPr lvl="1"/>
            <a:r>
              <a:rPr lang="it-IT" sz="2400"/>
              <a:t>SMP (symmetric multi processor)</a:t>
            </a:r>
          </a:p>
          <a:p>
            <a:pPr lvl="1"/>
            <a:r>
              <a:rPr lang="it-IT" sz="2400"/>
              <a:t>connected by standard LAN (e.g., Fast Ethernet)</a:t>
            </a:r>
          </a:p>
          <a:p>
            <a:r>
              <a:rPr lang="en-GB" altLang="he-IL" sz="2800"/>
              <a:t>Adaptive resource management to dynamic</a:t>
            </a:r>
            <a:r>
              <a:rPr lang="en-US" altLang="he-IL" sz="2800"/>
              <a:t> load characteristics</a:t>
            </a:r>
          </a:p>
          <a:p>
            <a:pPr lvl="1"/>
            <a:r>
              <a:rPr lang="en-US" altLang="he-IL" sz="2400"/>
              <a:t>CPU, RAM, I/O, etc.</a:t>
            </a:r>
            <a:endParaRPr lang="en-GB" altLang="he-IL" sz="2400"/>
          </a:p>
          <a:p>
            <a:r>
              <a:rPr lang="en-GB" altLang="he-IL" sz="2800"/>
              <a:t>Linear scalability</a:t>
            </a:r>
            <a:endParaRPr lang="it-IT" sz="2800"/>
          </a:p>
        </p:txBody>
      </p:sp>
    </p:spTree>
  </p:cSld>
  <p:clrMapOvr>
    <a:masterClrMapping/>
  </p:clrMapOvr>
  <p:transition spd="slow">
    <p:wipe di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068D4AF7-A065-4BB4-970A-427D0ACC1342}" type="slidenum">
              <a:rPr lang="en-US"/>
              <a:pPr/>
              <a:t>94</a:t>
            </a:fld>
            <a:endParaRPr lang="en-US"/>
          </a:p>
        </p:txBody>
      </p:sp>
      <p:sp>
        <p:nvSpPr>
          <p:cNvPr id="493572" name="Rectangle 4"/>
          <p:cNvSpPr>
            <a:spLocks noGrp="1" noChangeArrowheads="1"/>
          </p:cNvSpPr>
          <p:nvPr>
            <p:ph type="title"/>
          </p:nvPr>
        </p:nvSpPr>
        <p:spPr/>
        <p:txBody>
          <a:bodyPr/>
          <a:lstStyle/>
          <a:p>
            <a:r>
              <a:rPr lang="en-GB" altLang="he-IL"/>
              <a:t>Users’ View of the Cluster</a:t>
            </a:r>
          </a:p>
        </p:txBody>
      </p:sp>
      <p:sp>
        <p:nvSpPr>
          <p:cNvPr id="493573" name="Rectangle 5"/>
          <p:cNvSpPr>
            <a:spLocks noGrp="1" noChangeArrowheads="1"/>
          </p:cNvSpPr>
          <p:nvPr>
            <p:ph type="body" idx="1"/>
          </p:nvPr>
        </p:nvSpPr>
        <p:spPr/>
        <p:txBody>
          <a:bodyPr/>
          <a:lstStyle/>
          <a:p>
            <a:r>
              <a:rPr lang="en-GB" altLang="he-IL"/>
              <a:t>Users can start from any node in the cluster, or sysadmin sets-up a few nodes as login nodes</a:t>
            </a:r>
            <a:endParaRPr lang="en-US" altLang="he-IL"/>
          </a:p>
          <a:p>
            <a:r>
              <a:rPr lang="en-GB" altLang="he-IL"/>
              <a:t>Round</a:t>
            </a:r>
            <a:r>
              <a:rPr lang="en-US" altLang="he-IL"/>
              <a:t>-robin DNS:  “hpc.clusters” with many IPs assigned to same name </a:t>
            </a:r>
            <a:endParaRPr lang="en-GB" altLang="he-IL"/>
          </a:p>
          <a:p>
            <a:r>
              <a:rPr lang="en-GB" altLang="he-IL"/>
              <a:t>Each process has a Home-Node</a:t>
            </a:r>
          </a:p>
          <a:p>
            <a:pPr lvl="1"/>
            <a:r>
              <a:rPr lang="en-GB" altLang="he-IL"/>
              <a:t>Migrated processes always appear to run at the home node,</a:t>
            </a:r>
            <a:r>
              <a:rPr lang="en-US" altLang="he-IL"/>
              <a:t> </a:t>
            </a:r>
            <a:r>
              <a:rPr lang="en-GB" altLang="he-IL"/>
              <a:t>e.g., “ps” show all your processes, even if they run elsewhere</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6F5A748-0291-41BC-B8DD-2FB173D6665C}" type="slidenum">
              <a:rPr lang="en-US"/>
              <a:pPr/>
              <a:t>95</a:t>
            </a:fld>
            <a:endParaRPr lang="en-US"/>
          </a:p>
        </p:txBody>
      </p:sp>
      <p:sp>
        <p:nvSpPr>
          <p:cNvPr id="764934" name="Rectangle 6"/>
          <p:cNvSpPr>
            <a:spLocks noGrp="1" noChangeArrowheads="1"/>
          </p:cNvSpPr>
          <p:nvPr>
            <p:ph type="title"/>
          </p:nvPr>
        </p:nvSpPr>
        <p:spPr/>
        <p:txBody>
          <a:bodyPr/>
          <a:lstStyle/>
          <a:p>
            <a:r>
              <a:rPr lang="it-IT"/>
              <a:t>MOSIX architecture</a:t>
            </a:r>
          </a:p>
        </p:txBody>
      </p:sp>
      <p:sp>
        <p:nvSpPr>
          <p:cNvPr id="764935" name="Rectangle 7"/>
          <p:cNvSpPr>
            <a:spLocks noGrp="1" noChangeArrowheads="1"/>
          </p:cNvSpPr>
          <p:nvPr>
            <p:ph type="body" idx="1"/>
          </p:nvPr>
        </p:nvSpPr>
        <p:spPr/>
        <p:txBody>
          <a:bodyPr/>
          <a:lstStyle/>
          <a:p>
            <a:pPr>
              <a:lnSpc>
                <a:spcPct val="80000"/>
              </a:lnSpc>
            </a:pPr>
            <a:r>
              <a:rPr lang="it-IT"/>
              <a:t>network transparency</a:t>
            </a:r>
          </a:p>
          <a:p>
            <a:pPr>
              <a:lnSpc>
                <a:spcPct val="80000"/>
              </a:lnSpc>
            </a:pPr>
            <a:r>
              <a:rPr lang="it-IT"/>
              <a:t>preemptive process migration</a:t>
            </a:r>
          </a:p>
          <a:p>
            <a:pPr>
              <a:lnSpc>
                <a:spcPct val="80000"/>
              </a:lnSpc>
            </a:pPr>
            <a:r>
              <a:rPr lang="it-IT"/>
              <a:t>dynamic load balancing</a:t>
            </a:r>
          </a:p>
          <a:p>
            <a:pPr>
              <a:lnSpc>
                <a:spcPct val="80000"/>
              </a:lnSpc>
            </a:pPr>
            <a:r>
              <a:rPr lang="it-IT"/>
              <a:t>memory sharing</a:t>
            </a:r>
          </a:p>
          <a:p>
            <a:pPr>
              <a:lnSpc>
                <a:spcPct val="80000"/>
              </a:lnSpc>
            </a:pPr>
            <a:r>
              <a:rPr lang="it-IT"/>
              <a:t>efficient kernel communication</a:t>
            </a:r>
          </a:p>
          <a:p>
            <a:pPr>
              <a:lnSpc>
                <a:spcPct val="80000"/>
              </a:lnSpc>
            </a:pPr>
            <a:r>
              <a:rPr lang="it-IT"/>
              <a:t>probabilistic information dissemination algorithms</a:t>
            </a:r>
          </a:p>
          <a:p>
            <a:pPr>
              <a:lnSpc>
                <a:spcPct val="80000"/>
              </a:lnSpc>
            </a:pPr>
            <a:r>
              <a:rPr lang="it-IT"/>
              <a:t>decentralized control and autonomy</a:t>
            </a:r>
          </a:p>
        </p:txBody>
      </p:sp>
    </p:spTree>
  </p:cSld>
  <p:clrMapOvr>
    <a:masterClrMapping/>
  </p:clrMapOvr>
  <p:transition spd="slow">
    <p:wipe dir="d"/>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396D052C-2929-4E25-8D5A-F22E8688546E}" type="slidenum">
              <a:rPr lang="en-US"/>
              <a:pPr/>
              <a:t>96</a:t>
            </a:fld>
            <a:endParaRPr lang="en-US"/>
          </a:p>
        </p:txBody>
      </p:sp>
      <p:sp>
        <p:nvSpPr>
          <p:cNvPr id="483334" name="Rectangle 6"/>
          <p:cNvSpPr>
            <a:spLocks noGrp="1" noChangeArrowheads="1"/>
          </p:cNvSpPr>
          <p:nvPr>
            <p:ph type="title"/>
          </p:nvPr>
        </p:nvSpPr>
        <p:spPr/>
        <p:txBody>
          <a:bodyPr/>
          <a:lstStyle/>
          <a:p>
            <a:r>
              <a:rPr lang="en-GB" altLang="he-IL"/>
              <a:t>A two tier technology</a:t>
            </a:r>
          </a:p>
        </p:txBody>
      </p:sp>
      <p:sp>
        <p:nvSpPr>
          <p:cNvPr id="483335" name="Rectangle 7"/>
          <p:cNvSpPr>
            <a:spLocks noGrp="1" noChangeArrowheads="1"/>
          </p:cNvSpPr>
          <p:nvPr>
            <p:ph type="body" idx="1"/>
          </p:nvPr>
        </p:nvSpPr>
        <p:spPr/>
        <p:txBody>
          <a:bodyPr/>
          <a:lstStyle/>
          <a:p>
            <a:pPr>
              <a:lnSpc>
                <a:spcPct val="80000"/>
              </a:lnSpc>
            </a:pPr>
            <a:r>
              <a:rPr lang="en-GB" altLang="he-IL" sz="2800"/>
              <a:t>Information gathering and dissemination</a:t>
            </a:r>
          </a:p>
          <a:p>
            <a:pPr lvl="1">
              <a:lnSpc>
                <a:spcPct val="90000"/>
              </a:lnSpc>
            </a:pPr>
            <a:r>
              <a:rPr lang="en-GB" altLang="he-IL" sz="2400"/>
              <a:t>Support scalable configurations by probabilistic dissemination algorithms</a:t>
            </a:r>
          </a:p>
          <a:p>
            <a:pPr lvl="1">
              <a:lnSpc>
                <a:spcPct val="90000"/>
              </a:lnSpc>
            </a:pPr>
            <a:r>
              <a:rPr lang="en-GB" altLang="he-IL" sz="2400"/>
              <a:t>Same overhead for 16 nodes or 2056 nodes</a:t>
            </a:r>
          </a:p>
          <a:p>
            <a:pPr>
              <a:lnSpc>
                <a:spcPct val="80000"/>
              </a:lnSpc>
            </a:pPr>
            <a:r>
              <a:rPr lang="en-GB" altLang="he-IL" sz="2800"/>
              <a:t>Pre-emptive process migration that can migrate any process, anywhere, anytime - transparently</a:t>
            </a:r>
          </a:p>
          <a:p>
            <a:pPr lvl="1">
              <a:lnSpc>
                <a:spcPct val="90000"/>
              </a:lnSpc>
            </a:pPr>
            <a:r>
              <a:rPr lang="en-GB" altLang="he-IL" sz="2400"/>
              <a:t>Supervised by adaptive algorithms that respond to global resource availability</a:t>
            </a:r>
          </a:p>
          <a:p>
            <a:pPr lvl="1">
              <a:lnSpc>
                <a:spcPct val="90000"/>
              </a:lnSpc>
            </a:pPr>
            <a:r>
              <a:rPr lang="en-GB" altLang="he-IL" sz="2400"/>
              <a:t>Transparent to applications, no change to user interface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3335">
                                            <p:txEl>
                                              <p:pRg st="0" end="0"/>
                                            </p:txEl>
                                          </p:spTgt>
                                        </p:tgtEl>
                                        <p:attrNameLst>
                                          <p:attrName>style.visibility</p:attrName>
                                        </p:attrNameLst>
                                      </p:cBhvr>
                                      <p:to>
                                        <p:strVal val="visible"/>
                                      </p:to>
                                    </p:set>
                                    <p:anim calcmode="lin" valueType="num">
                                      <p:cBhvr additive="base">
                                        <p:cTn id="7" dur="500" fill="hold"/>
                                        <p:tgtEl>
                                          <p:spTgt spid="4833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33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3335">
                                            <p:txEl>
                                              <p:pRg st="1" end="1"/>
                                            </p:txEl>
                                          </p:spTgt>
                                        </p:tgtEl>
                                        <p:attrNameLst>
                                          <p:attrName>style.visibility</p:attrName>
                                        </p:attrNameLst>
                                      </p:cBhvr>
                                      <p:to>
                                        <p:strVal val="visible"/>
                                      </p:to>
                                    </p:set>
                                    <p:anim calcmode="lin" valueType="num">
                                      <p:cBhvr additive="base">
                                        <p:cTn id="11" dur="500" fill="hold"/>
                                        <p:tgtEl>
                                          <p:spTgt spid="4833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33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3335">
                                            <p:txEl>
                                              <p:pRg st="2" end="2"/>
                                            </p:txEl>
                                          </p:spTgt>
                                        </p:tgtEl>
                                        <p:attrNameLst>
                                          <p:attrName>style.visibility</p:attrName>
                                        </p:attrNameLst>
                                      </p:cBhvr>
                                      <p:to>
                                        <p:strVal val="visible"/>
                                      </p:to>
                                    </p:set>
                                    <p:anim calcmode="lin" valueType="num">
                                      <p:cBhvr additive="base">
                                        <p:cTn id="15" dur="500" fill="hold"/>
                                        <p:tgtEl>
                                          <p:spTgt spid="4833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833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83335">
                                            <p:txEl>
                                              <p:pRg st="3" end="3"/>
                                            </p:txEl>
                                          </p:spTgt>
                                        </p:tgtEl>
                                        <p:attrNameLst>
                                          <p:attrName>style.visibility</p:attrName>
                                        </p:attrNameLst>
                                      </p:cBhvr>
                                      <p:to>
                                        <p:strVal val="visible"/>
                                      </p:to>
                                    </p:set>
                                    <p:anim calcmode="lin" valueType="num">
                                      <p:cBhvr additive="base">
                                        <p:cTn id="21" dur="500" fill="hold"/>
                                        <p:tgtEl>
                                          <p:spTgt spid="48333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8333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83335">
                                            <p:txEl>
                                              <p:pRg st="4" end="4"/>
                                            </p:txEl>
                                          </p:spTgt>
                                        </p:tgtEl>
                                        <p:attrNameLst>
                                          <p:attrName>style.visibility</p:attrName>
                                        </p:attrNameLst>
                                      </p:cBhvr>
                                      <p:to>
                                        <p:strVal val="visible"/>
                                      </p:to>
                                    </p:set>
                                    <p:anim calcmode="lin" valueType="num">
                                      <p:cBhvr additive="base">
                                        <p:cTn id="25" dur="500" fill="hold"/>
                                        <p:tgtEl>
                                          <p:spTgt spid="4833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333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83335">
                                            <p:txEl>
                                              <p:pRg st="5" end="5"/>
                                            </p:txEl>
                                          </p:spTgt>
                                        </p:tgtEl>
                                        <p:attrNameLst>
                                          <p:attrName>style.visibility</p:attrName>
                                        </p:attrNameLst>
                                      </p:cBhvr>
                                      <p:to>
                                        <p:strVal val="visible"/>
                                      </p:to>
                                    </p:set>
                                    <p:anim calcmode="lin" valueType="num">
                                      <p:cBhvr additive="base">
                                        <p:cTn id="29" dur="500" fill="hold"/>
                                        <p:tgtEl>
                                          <p:spTgt spid="48333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833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5"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FC41BCF-0AFA-41A2-BB1F-197E17F002BD}" type="slidenum">
              <a:rPr lang="en-US"/>
              <a:pPr/>
              <a:t>97</a:t>
            </a:fld>
            <a:endParaRPr lang="en-US"/>
          </a:p>
        </p:txBody>
      </p:sp>
      <p:sp>
        <p:nvSpPr>
          <p:cNvPr id="485380" name="Rectangle 4"/>
          <p:cNvSpPr>
            <a:spLocks noGrp="1" noChangeArrowheads="1"/>
          </p:cNvSpPr>
          <p:nvPr>
            <p:ph type="title"/>
          </p:nvPr>
        </p:nvSpPr>
        <p:spPr/>
        <p:txBody>
          <a:bodyPr/>
          <a:lstStyle/>
          <a:p>
            <a:r>
              <a:rPr lang="en-GB" altLang="he-IL"/>
              <a:t>Tier 1: Information gathering and dissemination</a:t>
            </a:r>
          </a:p>
        </p:txBody>
      </p:sp>
      <p:sp>
        <p:nvSpPr>
          <p:cNvPr id="485381" name="Rectangle 5"/>
          <p:cNvSpPr>
            <a:spLocks noGrp="1" noChangeArrowheads="1"/>
          </p:cNvSpPr>
          <p:nvPr>
            <p:ph type="body" idx="1"/>
          </p:nvPr>
        </p:nvSpPr>
        <p:spPr/>
        <p:txBody>
          <a:bodyPr/>
          <a:lstStyle/>
          <a:p>
            <a:r>
              <a:rPr lang="en-GB" altLang="he-IL"/>
              <a:t>In each unit of time (e.g., 1 second) each node gathers information about:</a:t>
            </a:r>
          </a:p>
          <a:p>
            <a:pPr lvl="1"/>
            <a:r>
              <a:rPr lang="en-GB" altLang="he-IL"/>
              <a:t>CPU(s) speed, load and utilization</a:t>
            </a:r>
          </a:p>
          <a:p>
            <a:pPr lvl="1"/>
            <a:r>
              <a:rPr lang="en-GB" altLang="he-IL"/>
              <a:t>Free memory</a:t>
            </a:r>
          </a:p>
          <a:p>
            <a:pPr lvl="1"/>
            <a:r>
              <a:rPr lang="en-GB" altLang="he-IL"/>
              <a:t>Free proc-table/file-table slots</a:t>
            </a:r>
          </a:p>
          <a:p>
            <a:r>
              <a:rPr lang="en-GB" altLang="he-IL"/>
              <a:t>Info sent to a randomly selected node </a:t>
            </a:r>
          </a:p>
          <a:p>
            <a:r>
              <a:rPr lang="en-GB" altLang="he-IL"/>
              <a:t>Scalable - more nodes better scattering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4D6BFED8-EB08-4AF3-B0FA-8F480DFCCE96}" type="slidenum">
              <a:rPr lang="en-US"/>
              <a:pPr/>
              <a:t>98</a:t>
            </a:fld>
            <a:endParaRPr lang="en-US"/>
          </a:p>
        </p:txBody>
      </p:sp>
      <p:sp>
        <p:nvSpPr>
          <p:cNvPr id="487428" name="Rectangle 4"/>
          <p:cNvSpPr>
            <a:spLocks noGrp="1" noChangeArrowheads="1"/>
          </p:cNvSpPr>
          <p:nvPr>
            <p:ph type="title"/>
          </p:nvPr>
        </p:nvSpPr>
        <p:spPr/>
        <p:txBody>
          <a:bodyPr/>
          <a:lstStyle/>
          <a:p>
            <a:r>
              <a:rPr lang="en-GB" altLang="he-IL"/>
              <a:t>Tier 2: Process migration</a:t>
            </a:r>
          </a:p>
        </p:txBody>
      </p:sp>
      <p:sp>
        <p:nvSpPr>
          <p:cNvPr id="487429" name="Rectangle 5"/>
          <p:cNvSpPr>
            <a:spLocks noGrp="1" noChangeArrowheads="1"/>
          </p:cNvSpPr>
          <p:nvPr>
            <p:ph type="body" idx="1"/>
          </p:nvPr>
        </p:nvSpPr>
        <p:spPr/>
        <p:txBody>
          <a:bodyPr/>
          <a:lstStyle/>
          <a:p>
            <a:pPr>
              <a:lnSpc>
                <a:spcPct val="80000"/>
              </a:lnSpc>
            </a:pPr>
            <a:r>
              <a:rPr lang="en-GB" altLang="he-IL"/>
              <a:t>Load balancing: reduce variance between pairs of nodes to improve the overall performance</a:t>
            </a:r>
          </a:p>
          <a:p>
            <a:pPr>
              <a:lnSpc>
                <a:spcPct val="80000"/>
              </a:lnSpc>
            </a:pPr>
            <a:r>
              <a:rPr lang="en-GB" altLang="he-IL"/>
              <a:t>Memory ushering: migrate processes from a node that nearly exhausted its free memory, to prevent paging</a:t>
            </a:r>
          </a:p>
          <a:p>
            <a:pPr>
              <a:lnSpc>
                <a:spcPct val="80000"/>
              </a:lnSpc>
            </a:pPr>
            <a:r>
              <a:rPr lang="en-GB" altLang="he-IL"/>
              <a:t>Parallel  File I/O:  bring the process to the file-server, direct file I/O from migrated processes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7429">
                                            <p:txEl>
                                              <p:pRg st="0" end="0"/>
                                            </p:txEl>
                                          </p:spTgt>
                                        </p:tgtEl>
                                        <p:attrNameLst>
                                          <p:attrName>style.visibility</p:attrName>
                                        </p:attrNameLst>
                                      </p:cBhvr>
                                      <p:to>
                                        <p:strVal val="visible"/>
                                      </p:to>
                                    </p:set>
                                    <p:anim calcmode="lin" valueType="num">
                                      <p:cBhvr additive="base">
                                        <p:cTn id="7" dur="500" fill="hold"/>
                                        <p:tgtEl>
                                          <p:spTgt spid="4874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74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7429">
                                            <p:txEl>
                                              <p:pRg st="1" end="1"/>
                                            </p:txEl>
                                          </p:spTgt>
                                        </p:tgtEl>
                                        <p:attrNameLst>
                                          <p:attrName>style.visibility</p:attrName>
                                        </p:attrNameLst>
                                      </p:cBhvr>
                                      <p:to>
                                        <p:strVal val="visible"/>
                                      </p:to>
                                    </p:set>
                                    <p:anim calcmode="lin" valueType="num">
                                      <p:cBhvr additive="base">
                                        <p:cTn id="13" dur="500" fill="hold"/>
                                        <p:tgtEl>
                                          <p:spTgt spid="48742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74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7429">
                                            <p:txEl>
                                              <p:pRg st="2" end="2"/>
                                            </p:txEl>
                                          </p:spTgt>
                                        </p:tgtEl>
                                        <p:attrNameLst>
                                          <p:attrName>style.visibility</p:attrName>
                                        </p:attrNameLst>
                                      </p:cBhvr>
                                      <p:to>
                                        <p:strVal val="visible"/>
                                      </p:to>
                                    </p:set>
                                    <p:anim calcmode="lin" valueType="num">
                                      <p:cBhvr additive="base">
                                        <p:cTn id="19" dur="500" fill="hold"/>
                                        <p:tgtEl>
                                          <p:spTgt spid="48742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74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9"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Mateti, Clusters</a:t>
            </a:r>
            <a:endParaRPr lang="en-US"/>
          </a:p>
        </p:txBody>
      </p:sp>
      <p:sp>
        <p:nvSpPr>
          <p:cNvPr id="5" name="Slide Number Placeholder 5"/>
          <p:cNvSpPr>
            <a:spLocks noGrp="1"/>
          </p:cNvSpPr>
          <p:nvPr>
            <p:ph type="sldNum" sz="quarter" idx="12"/>
          </p:nvPr>
        </p:nvSpPr>
        <p:spPr/>
        <p:txBody>
          <a:bodyPr/>
          <a:lstStyle/>
          <a:p>
            <a:fld id="{158365E9-62D1-4B19-BD45-21CC5AE636A0}" type="slidenum">
              <a:rPr lang="en-US"/>
              <a:pPr/>
              <a:t>99</a:t>
            </a:fld>
            <a:endParaRPr lang="en-US"/>
          </a:p>
        </p:txBody>
      </p:sp>
      <p:sp>
        <p:nvSpPr>
          <p:cNvPr id="765956" name="Rectangle 4"/>
          <p:cNvSpPr>
            <a:spLocks noGrp="1" noChangeArrowheads="1"/>
          </p:cNvSpPr>
          <p:nvPr>
            <p:ph type="title"/>
          </p:nvPr>
        </p:nvSpPr>
        <p:spPr/>
        <p:txBody>
          <a:bodyPr/>
          <a:lstStyle/>
          <a:p>
            <a:r>
              <a:rPr lang="it-IT"/>
              <a:t>Network transparency</a:t>
            </a:r>
          </a:p>
        </p:txBody>
      </p:sp>
      <p:sp>
        <p:nvSpPr>
          <p:cNvPr id="765957" name="Rectangle 5"/>
          <p:cNvSpPr>
            <a:spLocks noGrp="1" noChangeArrowheads="1"/>
          </p:cNvSpPr>
          <p:nvPr>
            <p:ph type="body" idx="1"/>
          </p:nvPr>
        </p:nvSpPr>
        <p:spPr/>
        <p:txBody>
          <a:bodyPr/>
          <a:lstStyle/>
          <a:p>
            <a:r>
              <a:rPr lang="it-IT"/>
              <a:t>The user and applications are provided a virtual machine that looks like a single machine.</a:t>
            </a:r>
          </a:p>
          <a:p>
            <a:r>
              <a:rPr lang="it-IT"/>
              <a:t>Example: Disk access from diskless nodes on fileserver is completely transparent to programs</a:t>
            </a:r>
          </a:p>
        </p:txBody>
      </p:sp>
    </p:spTree>
  </p:cSld>
  <p:clrMapOvr>
    <a:masterClrMapping/>
  </p:clrMapOvr>
  <p:transition spd="slow">
    <p:wipe dir="d"/>
  </p:transition>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2731</TotalTime>
  <Words>4956</Words>
  <Application>Microsoft Office PowerPoint</Application>
  <PresentationFormat>On-screen Show (4:3)</PresentationFormat>
  <Paragraphs>1136</Paragraphs>
  <Slides>122</Slides>
  <Notes>12</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Orbit</vt:lpstr>
      <vt:lpstr>Cluster Computing</vt:lpstr>
      <vt:lpstr>Abstract</vt:lpstr>
      <vt:lpstr>What Kind of Computing, did you say?</vt:lpstr>
      <vt:lpstr>Fundamentals Overview</vt:lpstr>
      <vt:lpstr>Fundamentals Overview</vt:lpstr>
      <vt:lpstr>Granularity of Parallelism</vt:lpstr>
      <vt:lpstr>Fine-Grained Machines</vt:lpstr>
      <vt:lpstr>Medium-Grained Machines</vt:lpstr>
      <vt:lpstr>Coarse-Grained Machines</vt:lpstr>
      <vt:lpstr>Networks of Workstations</vt:lpstr>
      <vt:lpstr>Levels of Parallelism</vt:lpstr>
      <vt:lpstr>Definition of “Parallel”</vt:lpstr>
      <vt:lpstr>Data Dependency</vt:lpstr>
      <vt:lpstr>Types of Parallelism</vt:lpstr>
      <vt:lpstr>Result Parallelism</vt:lpstr>
      <vt:lpstr>Specialist Parallelism</vt:lpstr>
      <vt:lpstr>Agenda Parallelism: MW Model</vt:lpstr>
      <vt:lpstr>Embarrassingly Parallel</vt:lpstr>
      <vt:lpstr>Reduction</vt:lpstr>
      <vt:lpstr>Shared Memory</vt:lpstr>
      <vt:lpstr>Shared Memory</vt:lpstr>
      <vt:lpstr>Shared Memory Semantics:  Assumptions</vt:lpstr>
      <vt:lpstr>Shared Memory: Semantics</vt:lpstr>
      <vt:lpstr>Distributed Shared Memory</vt:lpstr>
      <vt:lpstr>Semaphores</vt:lpstr>
      <vt:lpstr>Condition Variables</vt:lpstr>
      <vt:lpstr>Distributed Shared Memory</vt:lpstr>
      <vt:lpstr>Distributed Shared Memory: Issues</vt:lpstr>
      <vt:lpstr>Distributed Computing</vt:lpstr>
      <vt:lpstr>Messages</vt:lpstr>
      <vt:lpstr>Message Passing</vt:lpstr>
      <vt:lpstr>Message Passing</vt:lpstr>
      <vt:lpstr>Message Passing: Point to Point</vt:lpstr>
      <vt:lpstr>Broadcast</vt:lpstr>
      <vt:lpstr>Synchronous Message Passing</vt:lpstr>
      <vt:lpstr>Asynchronous Message Passing</vt:lpstr>
      <vt:lpstr>Message Passing</vt:lpstr>
      <vt:lpstr>Computer Architectures</vt:lpstr>
      <vt:lpstr>Architectures of Top 500 Sys</vt:lpstr>
      <vt:lpstr>“Parallel” Computers</vt:lpstr>
      <vt:lpstr>Traditional Supercomputers</vt:lpstr>
      <vt:lpstr>Computational Grids</vt:lpstr>
      <vt:lpstr>Computational Grids</vt:lpstr>
      <vt:lpstr>Buildings-Full of Workstations  </vt:lpstr>
      <vt:lpstr>Networks of Workstations (NOW)</vt:lpstr>
      <vt:lpstr>“Workstation OS”</vt:lpstr>
      <vt:lpstr>Clusters of Workstations</vt:lpstr>
      <vt:lpstr>Clusters with Part Time Nodes</vt:lpstr>
      <vt:lpstr>Cooperation</vt:lpstr>
      <vt:lpstr>Cluster Characteristics</vt:lpstr>
      <vt:lpstr>Beowulf Cluster </vt:lpstr>
      <vt:lpstr>Example Clusters</vt:lpstr>
      <vt:lpstr>A Large Cluster System</vt:lpstr>
      <vt:lpstr>Fujitsu K Cluster, #1 Nov 2011</vt:lpstr>
      <vt:lpstr>Cluster Computers for Rent</vt:lpstr>
      <vt:lpstr>Why are Linux Clusters Good?</vt:lpstr>
      <vt:lpstr>2007 OS Share of Top 500</vt:lpstr>
      <vt:lpstr>2011 Cluster OS Share</vt:lpstr>
      <vt:lpstr>Many Books on Linux Clusters</vt:lpstr>
      <vt:lpstr>Why Is Beowulf Good?</vt:lpstr>
      <vt:lpstr>Single System Image</vt:lpstr>
      <vt:lpstr>Closed Cluster Configuration</vt:lpstr>
      <vt:lpstr>Open Cluster Configuration</vt:lpstr>
      <vt:lpstr>DIY Interconnection Network</vt:lpstr>
      <vt:lpstr>Software Components</vt:lpstr>
      <vt:lpstr>Cluster Computing</vt:lpstr>
      <vt:lpstr>Google Linux Clusters</vt:lpstr>
      <vt:lpstr>Cluster Computing Applications </vt:lpstr>
      <vt:lpstr>Development of Cluster Programs</vt:lpstr>
      <vt:lpstr>Distributed Programs</vt:lpstr>
      <vt:lpstr>Technological Bases of Distributed+Parallel Programs</vt:lpstr>
      <vt:lpstr>Technological Bases for Migratory programs</vt:lpstr>
      <vt:lpstr>Parallel Programming Languages</vt:lpstr>
      <vt:lpstr>Linda: Tuple Spaces, shared mem</vt:lpstr>
      <vt:lpstr>Data Parallel Languages</vt:lpstr>
      <vt:lpstr>Parallel Functional Languages</vt:lpstr>
      <vt:lpstr>Message Passing Libraries</vt:lpstr>
      <vt:lpstr>BSP: Bulk Synchronous Parallel model</vt:lpstr>
      <vt:lpstr>BSP: Bulk Synchronous Parallel model</vt:lpstr>
      <vt:lpstr>BSP Library</vt:lpstr>
      <vt:lpstr>Portable Batch System (PBS)</vt:lpstr>
      <vt:lpstr>TORQUE, an open source PBS</vt:lpstr>
      <vt:lpstr>PVM, and MPI</vt:lpstr>
      <vt:lpstr>Parallel Virtual Machine (PVM) </vt:lpstr>
      <vt:lpstr>Message Passing Interface (MPI)</vt:lpstr>
      <vt:lpstr>OpenMP for shared memory </vt:lpstr>
      <vt:lpstr>SPMD</vt:lpstr>
      <vt:lpstr>Condor</vt:lpstr>
      <vt:lpstr>Migration of Jobs</vt:lpstr>
      <vt:lpstr>Kernels Etc Mods for Clusters</vt:lpstr>
      <vt:lpstr>OpenMosix Distro</vt:lpstr>
      <vt:lpstr>What is openMOSIX?</vt:lpstr>
      <vt:lpstr>What is openMOSIX?</vt:lpstr>
      <vt:lpstr>Users’ View of the Cluster</vt:lpstr>
      <vt:lpstr>MOSIX architecture</vt:lpstr>
      <vt:lpstr>A two tier technology</vt:lpstr>
      <vt:lpstr>Tier 1: Information gathering and dissemination</vt:lpstr>
      <vt:lpstr>Tier 2: Process migration</vt:lpstr>
      <vt:lpstr>Network transparency</vt:lpstr>
      <vt:lpstr>Preemptive process migration</vt:lpstr>
      <vt:lpstr>Splitting the Linux process</vt:lpstr>
      <vt:lpstr>Dynamic load balancing</vt:lpstr>
      <vt:lpstr>Memory sharing</vt:lpstr>
      <vt:lpstr>Efficient kernel communication</vt:lpstr>
      <vt:lpstr>Probabilistic information dissemination algorithms</vt:lpstr>
      <vt:lpstr>Decentralized control and autonomy</vt:lpstr>
      <vt:lpstr>File System Access</vt:lpstr>
      <vt:lpstr>DFSA Requirements</vt:lpstr>
      <vt:lpstr>DFSA Conforming FS</vt:lpstr>
      <vt:lpstr>Global File System (GFS)</vt:lpstr>
      <vt:lpstr>The MOSIX File System (MFS)</vt:lpstr>
      <vt:lpstr>MFS Namespace</vt:lpstr>
      <vt:lpstr>Lustre: A scalable File System </vt:lpstr>
      <vt:lpstr>Parallel Virtual File System (PVFS)</vt:lpstr>
      <vt:lpstr>General Parallel File Sys (GPFS)</vt:lpstr>
      <vt:lpstr>Mosix Ancillary Tools</vt:lpstr>
      <vt:lpstr>Cluster Administration</vt:lpstr>
      <vt:lpstr>Mosix commands &amp; files</vt:lpstr>
      <vt:lpstr>Monitoring</vt:lpstr>
      <vt:lpstr>openMosixview</vt:lpstr>
      <vt:lpstr>Qlusters OS</vt:lpstr>
      <vt:lpstr>QlusterOS Monitor</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LinuxPCClusters</dc:title>
  <dc:creator>Prabhaker Mateti</dc:creator>
  <dc:description>thanks to: Putchong Uthayopas, and others</dc:description>
  <cp:lastModifiedBy>Prabhaker Mateti</cp:lastModifiedBy>
  <cp:revision>127</cp:revision>
  <cp:lastPrinted>2000-02-07T12:48:58Z</cp:lastPrinted>
  <dcterms:created xsi:type="dcterms:W3CDTF">1998-03-24T17:06:46Z</dcterms:created>
  <dcterms:modified xsi:type="dcterms:W3CDTF">2012-03-06T23:54:25Z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pu@nontri.ku.ac.th</vt:lpwstr>
  </property>
  <property fmtid="{D5CDD505-2E9C-101B-9397-08002B2CF9AE}" pid="8" name="HomePage">
    <vt:lpwstr>http://www.cpe.ku.ac.th</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F:\presentweb</vt:lpwstr>
  </property>
</Properties>
</file>