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57" r:id="rId4"/>
    <p:sldId id="259" r:id="rId5"/>
    <p:sldId id="260" r:id="rId6"/>
    <p:sldId id="262" r:id="rId7"/>
    <p:sldId id="292" r:id="rId8"/>
    <p:sldId id="261" r:id="rId9"/>
    <p:sldId id="275" r:id="rId10"/>
    <p:sldId id="269" r:id="rId11"/>
    <p:sldId id="270" r:id="rId12"/>
    <p:sldId id="283" r:id="rId13"/>
    <p:sldId id="277" r:id="rId14"/>
    <p:sldId id="284" r:id="rId15"/>
    <p:sldId id="289" r:id="rId16"/>
    <p:sldId id="290" r:id="rId17"/>
    <p:sldId id="297" r:id="rId18"/>
    <p:sldId id="298" r:id="rId19"/>
    <p:sldId id="296" r:id="rId20"/>
    <p:sldId id="295" r:id="rId21"/>
    <p:sldId id="293" r:id="rId22"/>
    <p:sldId id="294" r:id="rId23"/>
    <p:sldId id="291" r:id="rId24"/>
    <p:sldId id="299" r:id="rId25"/>
    <p:sldId id="300" r:id="rId26"/>
    <p:sldId id="285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B33B2-4D49-4B05-9880-6D740FAA3C88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54F10-9520-484A-9179-A203053A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what happens if we replace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out(“first”, 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fst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);   out(“second”, 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snd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);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out(“bi”, 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fst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);   out(“bi”, 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snd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); 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54F10-9520-484A-9179-A203053A7A7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ndaspace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TSpaces/intro.html" TargetMode="External"/><Relationship Id="rId2" Type="http://schemas.openxmlformats.org/officeDocument/2006/relationships/hyperlink" Target="http://java.sun.com/developer/technicalArticles/tools/JavaSpaces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indaspaces.com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uple_space" TargetMode="External"/><Relationship Id="rId2" Type="http://schemas.openxmlformats.org/officeDocument/2006/relationships/hyperlink" Target="http://www.lindaspac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drexel.edu/~jjohnson/2010-11/winter/cs676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Linda and </a:t>
            </a:r>
            <a:r>
              <a:rPr lang="en-US" dirty="0" err="1" smtClean="0"/>
              <a:t>TupleSpaces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Prabhaker</a:t>
            </a:r>
            <a:r>
              <a:rPr lang="en-US" dirty="0" smtClean="0"/>
              <a:t> </a:t>
            </a:r>
            <a:r>
              <a:rPr lang="en-US" dirty="0" err="1" smtClean="0"/>
              <a:t>Mateti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Linda Algorithm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finite bag B of numbers, as well as the size </a:t>
            </a:r>
            <a:r>
              <a:rPr lang="en-US" dirty="0" err="1" smtClean="0"/>
              <a:t>nb</a:t>
            </a:r>
            <a:r>
              <a:rPr lang="en-US" dirty="0" smtClean="0"/>
              <a:t> of the bag B, find the second largest number in B.</a:t>
            </a:r>
          </a:p>
          <a:p>
            <a:r>
              <a:rPr lang="en-US" dirty="0" smtClean="0"/>
              <a:t>Use p processes</a:t>
            </a:r>
          </a:p>
          <a:p>
            <a:r>
              <a:rPr lang="en-US" dirty="0" smtClean="0"/>
              <a:t>Assume the TS is preloaded with B:</a:t>
            </a:r>
          </a:p>
          <a:p>
            <a:pPr lvl="1"/>
            <a:r>
              <a:rPr lang="en-US" dirty="0" smtClean="0"/>
              <a:t>(“bi”, b</a:t>
            </a:r>
            <a:r>
              <a:rPr lang="en-US" baseline="-25000" dirty="0" smtClean="0"/>
              <a:t>i</a:t>
            </a:r>
            <a:r>
              <a:rPr lang="en-US" dirty="0" smtClean="0"/>
              <a:t>) for </a:t>
            </a:r>
            <a:r>
              <a:rPr lang="en-US" dirty="0" err="1" smtClean="0"/>
              <a:t>i</a:t>
            </a:r>
            <a:r>
              <a:rPr lang="en-US" dirty="0" smtClean="0"/>
              <a:t>: 1..nb</a:t>
            </a:r>
          </a:p>
          <a:p>
            <a:pPr lvl="1"/>
            <a:r>
              <a:rPr lang="en-US" dirty="0" smtClean="0"/>
              <a:t>(“size”, </a:t>
            </a:r>
            <a:r>
              <a:rPr lang="en-US" dirty="0" err="1" smtClean="0"/>
              <a:t>nb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process inputs </a:t>
            </a:r>
            <a:r>
              <a:rPr lang="en-US" dirty="0" err="1" smtClean="0"/>
              <a:t>nb</a:t>
            </a:r>
            <a:r>
              <a:rPr lang="en-US" dirty="0" smtClean="0"/>
              <a:t>/p numbers of B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nb</a:t>
            </a:r>
            <a:r>
              <a:rPr lang="en-US" dirty="0" smtClean="0"/>
              <a:t> % p = 0?</a:t>
            </a:r>
          </a:p>
          <a:p>
            <a:r>
              <a:rPr lang="en-US" dirty="0" smtClean="0"/>
              <a:t>Each process outputs the largest and the second largest it found</a:t>
            </a:r>
          </a:p>
          <a:p>
            <a:r>
              <a:rPr lang="en-US" dirty="0" smtClean="0"/>
              <a:t>A selected process considers these 2*p numbers and does as above</a:t>
            </a:r>
          </a:p>
          <a:p>
            <a:r>
              <a:rPr lang="en-US" dirty="0" smtClean="0"/>
              <a:t>Result Parallel Paradigm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Linda Algorithm: Second Largest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firstAndSecond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nx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bi,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fst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snd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in(“bi”, ?bi);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fst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snd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= bi;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  for (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= 1;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nx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in(“bi”, ?bi);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	if (bi &gt;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fst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snd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fst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fst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= bi;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out(“first”, 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fst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  out(“second”, 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snd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}</a:t>
            </a:r>
            <a:endParaRPr lang="en-US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main(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argc</a:t>
            </a:r>
            <a:r>
              <a:rPr lang="en-US" dirty="0" smtClean="0">
                <a:latin typeface="Lucida Console" pitchFamily="49" charset="0"/>
              </a:rPr>
              <a:t>, char *</a:t>
            </a:r>
            <a:r>
              <a:rPr lang="en-US" dirty="0" err="1" smtClean="0">
                <a:latin typeface="Lucida Console" pitchFamily="49" charset="0"/>
              </a:rPr>
              <a:t>argv</a:t>
            </a:r>
            <a:r>
              <a:rPr lang="en-US" dirty="0" smtClean="0">
                <a:latin typeface="Lucida Console" pitchFamily="49" charset="0"/>
              </a:rPr>
              <a:t>[])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/* open a file, read numbers,…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 *	out(“bi”, bi)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 *	out(“</a:t>
            </a:r>
            <a:r>
              <a:rPr lang="en-US" dirty="0" err="1" smtClean="0">
                <a:latin typeface="Lucida Console" pitchFamily="49" charset="0"/>
              </a:rPr>
              <a:t>nb</a:t>
            </a:r>
            <a:r>
              <a:rPr lang="en-US" dirty="0" smtClean="0">
                <a:latin typeface="Lucida Console" pitchFamily="49" charset="0"/>
              </a:rPr>
              <a:t>”, </a:t>
            </a:r>
            <a:r>
              <a:rPr lang="en-US" dirty="0" err="1" smtClean="0">
                <a:latin typeface="Lucida Console" pitchFamily="49" charset="0"/>
              </a:rPr>
              <a:t>nb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 *	p = …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 */</a:t>
            </a:r>
          </a:p>
          <a:p>
            <a:pPr marL="342900" lvl="1" indent="-342900">
              <a:buNone/>
            </a:pP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</a:t>
            </a:r>
            <a:r>
              <a:rPr lang="en-US" dirty="0" err="1" smtClean="0">
                <a:latin typeface="Lucida Console" pitchFamily="49" charset="0"/>
              </a:rPr>
              <a:t>nx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</a:rPr>
              <a:t>nb</a:t>
            </a:r>
            <a:r>
              <a:rPr lang="en-US" dirty="0" smtClean="0">
                <a:latin typeface="Lucida Console" pitchFamily="49" charset="0"/>
              </a:rPr>
              <a:t> / p; /* </a:t>
            </a:r>
            <a:r>
              <a:rPr lang="en-US" dirty="0" smtClean="0"/>
              <a:t>Is </a:t>
            </a:r>
            <a:r>
              <a:rPr lang="en-US" dirty="0" err="1" smtClean="0"/>
              <a:t>nb</a:t>
            </a:r>
            <a:r>
              <a:rPr lang="en-US" dirty="0" smtClean="0"/>
              <a:t> % p = 0? */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for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=0;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p;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eval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firstAndSecond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nx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  <a:cs typeface="Courier New" pitchFamily="49" charset="0"/>
              </a:rPr>
              <a:t>))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	/* in(“first”,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fst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 and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	 * in(“second”,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snd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Lucida Console" pitchFamily="49" charset="0"/>
                <a:cs typeface="Courier New" pitchFamily="49" charset="0"/>
              </a:rPr>
              <a:t>tuples</a:t>
            </a:r>
            <a:r>
              <a:rPr lang="en-US" dirty="0" smtClean="0">
                <a:latin typeface="Lucida Console" pitchFamily="49" charset="0"/>
                <a:cs typeface="Courier New" pitchFamily="49" charset="0"/>
              </a:rPr>
              <a:t> …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	 * finish the computation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	 */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}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Array</a:t>
            </a:r>
          </a:p>
          <a:p>
            <a:pPr lvl="1"/>
            <a:r>
              <a:rPr lang="en-US" dirty="0" smtClean="0"/>
              <a:t>(Array Name, index fields, value)</a:t>
            </a:r>
          </a:p>
          <a:p>
            <a:pPr lvl="1"/>
            <a:r>
              <a:rPr lang="en-US" dirty="0" smtClean="0"/>
              <a:t>(“V”, 14, 123.5)</a:t>
            </a:r>
          </a:p>
          <a:p>
            <a:pPr lvl="1"/>
            <a:r>
              <a:rPr lang="en-US" dirty="0" smtClean="0"/>
              <a:t>(“A”, 12, 18, 5, 123.5)</a:t>
            </a:r>
          </a:p>
          <a:p>
            <a:pPr lvl="1"/>
            <a:r>
              <a:rPr lang="en-US" dirty="0" smtClean="0"/>
              <a:t>That A is 3d … you know it from your design; does not follow from the tuple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Tuple elements can be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(“A”, (12, 18, 5), 123.5)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“Linked” Data Structures in Linda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 Binary Tree</a:t>
            </a:r>
          </a:p>
          <a:p>
            <a:r>
              <a:rPr lang="en-US" smtClean="0"/>
              <a:t>Number the nodes: 1 .. </a:t>
            </a:r>
          </a:p>
          <a:p>
            <a:r>
              <a:rPr lang="en-US" smtClean="0"/>
              <a:t>Number the root with 1</a:t>
            </a:r>
          </a:p>
          <a:p>
            <a:r>
              <a:rPr lang="en-US" smtClean="0"/>
              <a:t>Use the number 0 for nil</a:t>
            </a:r>
          </a:p>
          <a:p>
            <a:r>
              <a:rPr lang="en-US" smtClean="0"/>
              <a:t>(“node”, nodeNumber, nodedata, leftChildNumber, rightChildNumber)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Directed Graph</a:t>
            </a:r>
          </a:p>
          <a:p>
            <a:r>
              <a:rPr lang="en-US" dirty="0" smtClean="0"/>
              <a:t>Represent it as a collection of directed edges.</a:t>
            </a:r>
          </a:p>
          <a:p>
            <a:r>
              <a:rPr lang="en-US" dirty="0" smtClean="0"/>
              <a:t>Number the nodes: 1 .. </a:t>
            </a:r>
          </a:p>
          <a:p>
            <a:r>
              <a:rPr lang="en-US" dirty="0" smtClean="0"/>
              <a:t>(“edge”, </a:t>
            </a:r>
            <a:r>
              <a:rPr lang="en-US" dirty="0" err="1" smtClean="0"/>
              <a:t>fromNodeNumber</a:t>
            </a:r>
            <a:r>
              <a:rPr lang="en-US" dirty="0" smtClean="0"/>
              <a:t>, </a:t>
            </a:r>
            <a:r>
              <a:rPr lang="en-US" dirty="0" err="1" smtClean="0"/>
              <a:t>toNodeNumber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Data Structures in Linda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Tree (again)</a:t>
            </a:r>
          </a:p>
          <a:p>
            <a:pPr lvl="1"/>
            <a:r>
              <a:rPr lang="en-US" dirty="0" smtClean="0"/>
              <a:t>A Lisp-like cons cell</a:t>
            </a:r>
          </a:p>
          <a:p>
            <a:pPr lvl="2"/>
            <a:r>
              <a:rPr lang="en-US" dirty="0" smtClean="0"/>
              <a:t>(“C”, “cons”, [“A”, “B”])</a:t>
            </a:r>
          </a:p>
          <a:p>
            <a:pPr lvl="2"/>
            <a:r>
              <a:rPr lang="en-US" dirty="0" smtClean="0"/>
              <a:t>(“B”, “cons”, [])</a:t>
            </a:r>
          </a:p>
          <a:p>
            <a:pPr lvl="1"/>
            <a:r>
              <a:rPr lang="en-US" dirty="0" smtClean="0"/>
              <a:t>An atom</a:t>
            </a:r>
          </a:p>
          <a:p>
            <a:pPr lvl="2"/>
            <a:r>
              <a:rPr lang="en-US" dirty="0" smtClean="0"/>
              <a:t>(“A”, “atom”, value)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Undirected Graphs</a:t>
            </a:r>
          </a:p>
          <a:p>
            <a:r>
              <a:rPr lang="en-US" dirty="0" smtClean="0"/>
              <a:t>Similar to Directed Graphs</a:t>
            </a:r>
          </a:p>
          <a:p>
            <a:pPr lvl="1"/>
            <a:r>
              <a:rPr lang="en-US" dirty="0" smtClean="0"/>
              <a:t>How to ignore the “direction” in (“edge”, </a:t>
            </a:r>
            <a:r>
              <a:rPr lang="en-US" dirty="0" err="1" smtClean="0"/>
              <a:t>fromNodeNumber</a:t>
            </a:r>
            <a:r>
              <a:rPr lang="en-US" dirty="0" smtClean="0"/>
              <a:t>, </a:t>
            </a:r>
            <a:r>
              <a:rPr lang="en-US" dirty="0" err="1" smtClean="0"/>
              <a:t>toNodeNumber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Add (“edge”, </a:t>
            </a:r>
            <a:r>
              <a:rPr lang="en-US" dirty="0" err="1" smtClean="0"/>
              <a:t>toNodeNumber</a:t>
            </a:r>
            <a:r>
              <a:rPr lang="en-US" dirty="0" smtClean="0"/>
              <a:t> </a:t>
            </a:r>
            <a:r>
              <a:rPr lang="en-US" dirty="0" err="1" smtClean="0"/>
              <a:t>fromNodeNumber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Or, use Set Representation.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Coordinated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Programming = 	Computation + 	Coordination</a:t>
            </a:r>
          </a:p>
          <a:p>
            <a:r>
              <a:rPr lang="en-US" dirty="0" smtClean="0"/>
              <a:t>The term coordination refers to the process of building programs by gluing together processes.</a:t>
            </a:r>
          </a:p>
          <a:p>
            <a:r>
              <a:rPr lang="en-US" dirty="0" smtClean="0"/>
              <a:t>Unix glue operation: Pipe</a:t>
            </a:r>
          </a:p>
          <a:p>
            <a:r>
              <a:rPr lang="en-US" dirty="0" smtClean="0"/>
              <a:t>“Coordination is managing dependencies between activities.”</a:t>
            </a:r>
          </a:p>
          <a:p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Barrier Synchronization: Each process within some group must until all processes in the group have reached a “barrier”; then all can proceed.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Set up barrier:</a:t>
            </a:r>
          </a:p>
          <a:p>
            <a:pPr>
              <a:buFontTx/>
              <a:buNone/>
            </a:pPr>
            <a:r>
              <a:rPr lang="en-US" dirty="0" smtClean="0"/>
              <a:t>         out (“barrier”, n);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Each process does the following:</a:t>
            </a:r>
          </a:p>
          <a:p>
            <a:pPr>
              <a:buFontTx/>
              <a:buNone/>
            </a:pPr>
            <a:r>
              <a:rPr lang="en-US" dirty="0" smtClean="0"/>
              <a:t>        in(“barrier”, ?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pPr>
              <a:buFontTx/>
              <a:buNone/>
            </a:pPr>
            <a:r>
              <a:rPr lang="en-US" dirty="0" smtClean="0"/>
              <a:t>        out(“barrier”, val-1);</a:t>
            </a:r>
          </a:p>
          <a:p>
            <a:pPr>
              <a:buFontTx/>
              <a:buNone/>
            </a:pPr>
            <a:r>
              <a:rPr lang="en-US" dirty="0" smtClean="0"/>
              <a:t>        rd(“barrier”, 0)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Clients and Servers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mtClean="0"/>
              <a:t>serviceARequest()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ix, cid;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typeRQ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typeRS</a:t>
            </a:r>
            <a:r>
              <a:rPr lang="en-US" dirty="0" smtClean="0"/>
              <a:t> response;</a:t>
            </a:r>
          </a:p>
          <a:p>
            <a:pPr>
              <a:buNone/>
            </a:pPr>
            <a:r>
              <a:rPr lang="en-US" dirty="0" smtClean="0"/>
              <a:t>  …</a:t>
            </a:r>
          </a:p>
          <a:p>
            <a:pPr>
              <a:buNone/>
            </a:pPr>
            <a:r>
              <a:rPr lang="en-US" dirty="0" smtClean="0"/>
              <a:t>  for (;;) {</a:t>
            </a:r>
          </a:p>
          <a:p>
            <a:pPr>
              <a:buNone/>
            </a:pPr>
            <a:r>
              <a:rPr lang="en-US" dirty="0" smtClean="0"/>
              <a:t>     in (“request”, ?cid,  ?ix, ?</a:t>
            </a:r>
            <a:r>
              <a:rPr lang="en-US" dirty="0" err="1" smtClean="0"/>
              <a:t>req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…</a:t>
            </a:r>
          </a:p>
          <a:p>
            <a:pPr>
              <a:buNone/>
            </a:pPr>
            <a:r>
              <a:rPr lang="en-US" dirty="0" smtClean="0"/>
              <a:t>     out (“response”, cid, ix, 	response);                                 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 client process::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clientid</a:t>
            </a:r>
            <a:r>
              <a:rPr lang="en-US" dirty="0" smtClean="0"/>
              <a:t> = …, </a:t>
            </a:r>
            <a:r>
              <a:rPr lang="en-US" dirty="0" err="1" smtClean="0"/>
              <a:t>rqix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typeRQ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typeRS</a:t>
            </a:r>
            <a:r>
              <a:rPr lang="en-US" dirty="0" smtClean="0"/>
              <a:t> response;</a:t>
            </a:r>
          </a:p>
          <a:p>
            <a:pPr>
              <a:buNone/>
            </a:pPr>
            <a:r>
              <a:rPr lang="en-US" dirty="0" smtClean="0"/>
              <a:t>  …</a:t>
            </a:r>
          </a:p>
          <a:p>
            <a:pPr>
              <a:buNone/>
            </a:pPr>
            <a:r>
              <a:rPr lang="en-US" dirty="0" smtClean="0"/>
              <a:t>  out (“request”, </a:t>
            </a:r>
            <a:r>
              <a:rPr lang="en-US" dirty="0" err="1" smtClean="0"/>
              <a:t>clientid</a:t>
            </a:r>
            <a:r>
              <a:rPr lang="en-US" dirty="0" smtClean="0"/>
              <a:t>, ++</a:t>
            </a:r>
            <a:r>
              <a:rPr lang="en-US" dirty="0" err="1" smtClean="0"/>
              <a:t>rqix</a:t>
            </a:r>
            <a:r>
              <a:rPr lang="en-US" dirty="0" smtClean="0"/>
              <a:t>, </a:t>
            </a:r>
            <a:r>
              <a:rPr lang="en-US" dirty="0" err="1" smtClean="0"/>
              <a:t>req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…</a:t>
            </a:r>
          </a:p>
          <a:p>
            <a:pPr>
              <a:buNone/>
            </a:pPr>
            <a:r>
              <a:rPr lang="en-US" dirty="0" smtClean="0"/>
              <a:t>  in (“response”, </a:t>
            </a:r>
            <a:r>
              <a:rPr lang="en-US" dirty="0" err="1" smtClean="0"/>
              <a:t>clientid</a:t>
            </a:r>
            <a:r>
              <a:rPr lang="en-US" dirty="0" smtClean="0"/>
              <a:t>, </a:t>
            </a:r>
            <a:r>
              <a:rPr lang="en-US" dirty="0" err="1" smtClean="0"/>
              <a:t>rqix</a:t>
            </a:r>
            <a:r>
              <a:rPr lang="en-US" dirty="0" smtClean="0"/>
              <a:t>, ?response);</a:t>
            </a:r>
          </a:p>
          <a:p>
            <a:pPr>
              <a:buNone/>
            </a:pPr>
            <a:r>
              <a:rPr lang="en-US" dirty="0" smtClean="0"/>
              <a:t> 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Dining Philosophers, Readers/</a:t>
            </a:r>
            <a:r>
              <a:rPr lang="en-US" dirty="0" err="1" smtClean="0"/>
              <a:t>Wr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 smtClean="0">
                <a:latin typeface="Lucida Console" pitchFamily="49" charset="0"/>
              </a:rPr>
              <a:t>phil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while(1)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think ();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in(</a:t>
            </a:r>
            <a:r>
              <a:rPr lang="en-US" dirty="0" err="1" smtClean="0">
                <a:latin typeface="Lucida Console" pitchFamily="49" charset="0"/>
              </a:rPr>
              <a:t>in"room</a:t>
            </a:r>
            <a:r>
              <a:rPr lang="en-US" dirty="0" smtClean="0">
                <a:latin typeface="Lucida Console" pitchFamily="49" charset="0"/>
              </a:rPr>
              <a:t> ticket")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in("chopstick",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in("chopstick", (</a:t>
            </a:r>
            <a:r>
              <a:rPr lang="en-US" dirty="0" err="1" smtClean="0">
                <a:latin typeface="Lucida Console" pitchFamily="49" charset="0"/>
              </a:rPr>
              <a:t>i+i</a:t>
            </a:r>
            <a:r>
              <a:rPr lang="en-US" dirty="0" smtClean="0">
                <a:latin typeface="Lucida Console" pitchFamily="49" charset="0"/>
              </a:rPr>
              <a:t>)%Num);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eat();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out("chopstick",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out("chopstick",(</a:t>
            </a:r>
            <a:r>
              <a:rPr lang="en-US" dirty="0" err="1" smtClean="0">
                <a:latin typeface="Lucida Console" pitchFamily="49" charset="0"/>
              </a:rPr>
              <a:t>i+i</a:t>
            </a:r>
            <a:r>
              <a:rPr lang="en-US" dirty="0" smtClean="0">
                <a:latin typeface="Lucida Console" pitchFamily="49" charset="0"/>
              </a:rPr>
              <a:t>)%Num);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out("room ticket");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initialize()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for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= 0;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Num;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++)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out("chopstick",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</a:t>
            </a:r>
            <a:r>
              <a:rPr lang="en-US" dirty="0" err="1" smtClean="0">
                <a:latin typeface="Lucida Console" pitchFamily="49" charset="0"/>
              </a:rPr>
              <a:t>eval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phil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if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(Num-1)) out("room ticket");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 smtClean="0">
                <a:latin typeface="Lucida Console" pitchFamily="49" charset="0"/>
              </a:rPr>
              <a:t>startread</a:t>
            </a:r>
            <a:r>
              <a:rPr lang="en-US" dirty="0" smtClean="0"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… read;…</a:t>
            </a:r>
          </a:p>
          <a:p>
            <a:pPr>
              <a:buNone/>
            </a:pPr>
            <a:r>
              <a:rPr lang="en-US" dirty="0" err="1" smtClean="0">
                <a:latin typeface="Lucida Console" pitchFamily="49" charset="0"/>
              </a:rPr>
              <a:t>stopread</a:t>
            </a:r>
            <a:r>
              <a:rPr lang="en-US" dirty="0" smtClean="0">
                <a:latin typeface="Lucida Console" pitchFamily="49" charset="0"/>
              </a:rPr>
              <a:t>(); 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Lucida Console" pitchFamily="49" charset="0"/>
              </a:rPr>
              <a:t>startread</a:t>
            </a:r>
            <a:r>
              <a:rPr lang="en-US" dirty="0" smtClean="0">
                <a:latin typeface="Lucida Console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{ 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rd("</a:t>
            </a:r>
            <a:r>
              <a:rPr lang="en-US" dirty="0" err="1" smtClean="0">
                <a:latin typeface="Lucida Console" pitchFamily="49" charset="0"/>
              </a:rPr>
              <a:t>rw</a:t>
            </a:r>
            <a:r>
              <a:rPr lang="en-US" dirty="0" smtClean="0">
                <a:latin typeface="Lucida Console" pitchFamily="49" charset="0"/>
              </a:rPr>
              <a:t>-head", </a:t>
            </a:r>
            <a:r>
              <a:rPr lang="en-US" dirty="0" err="1" smtClean="0">
                <a:latin typeface="Lucida Console" pitchFamily="49" charset="0"/>
              </a:rPr>
              <a:t>incr</a:t>
            </a:r>
            <a:r>
              <a:rPr lang="en-US" dirty="0" smtClean="0">
                <a:latin typeface="Lucida Console" pitchFamily="49" charset="0"/>
              </a:rPr>
              <a:t>("</a:t>
            </a:r>
            <a:r>
              <a:rPr lang="en-US" dirty="0" err="1" smtClean="0">
                <a:latin typeface="Lucida Console" pitchFamily="49" charset="0"/>
              </a:rPr>
              <a:t>rw</a:t>
            </a:r>
            <a:r>
              <a:rPr lang="en-US" dirty="0" smtClean="0">
                <a:latin typeface="Lucida Console" pitchFamily="49" charset="0"/>
              </a:rPr>
              <a:t>-tail"));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rd("writers", 0); </a:t>
            </a:r>
            <a:r>
              <a:rPr lang="en-US" dirty="0" err="1" smtClean="0">
                <a:latin typeface="Lucida Console" pitchFamily="49" charset="0"/>
              </a:rPr>
              <a:t>incr</a:t>
            </a:r>
            <a:r>
              <a:rPr lang="en-US" dirty="0" smtClean="0">
                <a:latin typeface="Lucida Console" pitchFamily="49" charset="0"/>
              </a:rPr>
              <a:t>("active-readers"); 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</a:t>
            </a:r>
            <a:r>
              <a:rPr lang="en-US" dirty="0" err="1" smtClean="0">
                <a:latin typeface="Lucida Console" pitchFamily="49" charset="0"/>
              </a:rPr>
              <a:t>incr</a:t>
            </a:r>
            <a:r>
              <a:rPr lang="en-US" dirty="0" smtClean="0">
                <a:latin typeface="Lucida Console" pitchFamily="49" charset="0"/>
              </a:rPr>
              <a:t>("</a:t>
            </a:r>
            <a:r>
              <a:rPr lang="en-US" dirty="0" err="1" smtClean="0">
                <a:latin typeface="Lucida Console" pitchFamily="49" charset="0"/>
              </a:rPr>
              <a:t>rw</a:t>
            </a:r>
            <a:r>
              <a:rPr lang="en-US" dirty="0" smtClean="0">
                <a:latin typeface="Lucida Console" pitchFamily="49" charset="0"/>
              </a:rPr>
              <a:t>-head");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incr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CounterName</a:t>
            </a:r>
            <a:r>
              <a:rPr lang="en-US" dirty="0" smtClean="0">
                <a:latin typeface="Lucida Console" pitchFamily="49" charset="0"/>
              </a:rPr>
              <a:t>); 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in(</a:t>
            </a:r>
            <a:r>
              <a:rPr lang="en-US" dirty="0" err="1" smtClean="0">
                <a:latin typeface="Lucida Console" pitchFamily="49" charset="0"/>
              </a:rPr>
              <a:t>CounterName</a:t>
            </a:r>
            <a:r>
              <a:rPr lang="en-US" dirty="0" smtClean="0">
                <a:latin typeface="Lucida Console" pitchFamily="49" charset="0"/>
              </a:rPr>
              <a:t>, ?value); 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out(</a:t>
            </a:r>
            <a:r>
              <a:rPr lang="en-US" dirty="0" err="1" smtClean="0">
                <a:latin typeface="Lucida Console" pitchFamily="49" charset="0"/>
              </a:rPr>
              <a:t>CounterName</a:t>
            </a:r>
            <a:r>
              <a:rPr lang="en-US" dirty="0" smtClean="0">
                <a:latin typeface="Lucida Console" pitchFamily="49" charset="0"/>
              </a:rPr>
              <a:t>, value + 1); 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return value; 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/* complete the rest of the implementation of 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* the readers-writers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*/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 in Linda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semaphore named xyz whose initial value is 3.</a:t>
            </a:r>
          </a:p>
          <a:p>
            <a:r>
              <a:rPr lang="en-US" dirty="0" smtClean="0"/>
              <a:t>Solution:  RHS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Is it a semaphore satisfying the “weak semaphore assumption”?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the tuple space with</a:t>
            </a:r>
          </a:p>
          <a:p>
            <a:pPr lvl="1"/>
            <a:r>
              <a:rPr lang="en-US" dirty="0" smtClean="0"/>
              <a:t>(“xyz”), (“xyz”), (“xyz”)</a:t>
            </a:r>
          </a:p>
          <a:p>
            <a:r>
              <a:rPr lang="en-US" dirty="0" smtClean="0"/>
              <a:t>P(nm) {</a:t>
            </a:r>
          </a:p>
          <a:p>
            <a:pPr lvl="1">
              <a:buNone/>
            </a:pPr>
            <a:r>
              <a:rPr lang="en-US" dirty="0" smtClean="0"/>
              <a:t>		in(nm);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V(nm) {</a:t>
            </a:r>
            <a:br>
              <a:rPr lang="en-US" dirty="0" smtClean="0"/>
            </a:br>
            <a:r>
              <a:rPr lang="en-US" dirty="0" smtClean="0"/>
              <a:t>	out(nm);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Result Parallel</a:t>
            </a:r>
          </a:p>
          <a:p>
            <a:pPr lvl="1"/>
            <a:r>
              <a:rPr lang="en-US" dirty="0" smtClean="0"/>
              <a:t>focus on the “structure” of input space.</a:t>
            </a:r>
          </a:p>
          <a:p>
            <a:pPr lvl="1"/>
            <a:r>
              <a:rPr lang="en-US" dirty="0" smtClean="0"/>
              <a:t>Divide this into many pieces of the same structure.</a:t>
            </a:r>
          </a:p>
          <a:p>
            <a:pPr lvl="1"/>
            <a:r>
              <a:rPr lang="en-US" dirty="0" smtClean="0"/>
              <a:t>Solve each piece the same way</a:t>
            </a:r>
          </a:p>
          <a:p>
            <a:pPr lvl="1"/>
            <a:r>
              <a:rPr lang="en-US" dirty="0" smtClean="0"/>
              <a:t>Combine the sub-results into a final result</a:t>
            </a:r>
          </a:p>
          <a:p>
            <a:pPr lvl="1"/>
            <a:r>
              <a:rPr lang="en-US" dirty="0" smtClean="0"/>
              <a:t>Divide-and-Conquer</a:t>
            </a:r>
          </a:p>
          <a:p>
            <a:pPr lvl="1"/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Agenda Of Activities</a:t>
            </a:r>
          </a:p>
          <a:p>
            <a:pPr lvl="1"/>
            <a:r>
              <a:rPr lang="en-US" dirty="0" smtClean="0"/>
              <a:t>A list of things to do and their order</a:t>
            </a:r>
          </a:p>
          <a:p>
            <a:pPr lvl="1"/>
            <a:r>
              <a:rPr lang="en-US" dirty="0" smtClean="0"/>
              <a:t>Example: Build A House</a:t>
            </a:r>
          </a:p>
          <a:p>
            <a:pPr lvl="2"/>
            <a:r>
              <a:rPr lang="en-US" dirty="0" smtClean="0"/>
              <a:t>Build Walls</a:t>
            </a:r>
          </a:p>
          <a:p>
            <a:pPr lvl="3"/>
            <a:r>
              <a:rPr lang="en-US" dirty="0" smtClean="0"/>
              <a:t>Frame the walls</a:t>
            </a:r>
          </a:p>
          <a:p>
            <a:pPr lvl="3"/>
            <a:r>
              <a:rPr lang="en-US" dirty="0" smtClean="0"/>
              <a:t>Plumbing</a:t>
            </a:r>
          </a:p>
          <a:p>
            <a:pPr lvl="3"/>
            <a:r>
              <a:rPr lang="en-US" dirty="0" smtClean="0"/>
              <a:t>Electrical Wiring</a:t>
            </a:r>
          </a:p>
          <a:p>
            <a:pPr lvl="3"/>
            <a:r>
              <a:rPr lang="en-US" dirty="0" smtClean="0"/>
              <a:t>Drywalls</a:t>
            </a:r>
          </a:p>
          <a:p>
            <a:pPr lvl="2"/>
            <a:r>
              <a:rPr lang="en-US" dirty="0" smtClean="0"/>
              <a:t>Doors, Windows</a:t>
            </a:r>
          </a:p>
          <a:p>
            <a:pPr lvl="2"/>
            <a:r>
              <a:rPr lang="en-US" dirty="0" smtClean="0"/>
              <a:t>Build a Drive Way</a:t>
            </a:r>
          </a:p>
          <a:p>
            <a:pPr lvl="2"/>
            <a:r>
              <a:rPr lang="en-US" dirty="0" smtClean="0"/>
              <a:t>Paint the House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Ensemble Of Specialists</a:t>
            </a:r>
          </a:p>
          <a:p>
            <a:pPr lvl="1"/>
            <a:r>
              <a:rPr lang="en-US" dirty="0" smtClean="0"/>
              <a:t>Example: Build A House</a:t>
            </a:r>
          </a:p>
          <a:p>
            <a:pPr lvl="2"/>
            <a:r>
              <a:rPr lang="en-US" dirty="0" smtClean="0"/>
              <a:t>Carpenters</a:t>
            </a:r>
          </a:p>
          <a:p>
            <a:pPr lvl="2"/>
            <a:r>
              <a:rPr lang="en-US" dirty="0" smtClean="0"/>
              <a:t>Masons</a:t>
            </a:r>
          </a:p>
          <a:p>
            <a:pPr lvl="2"/>
            <a:r>
              <a:rPr lang="en-US" dirty="0" smtClean="0"/>
              <a:t>Electrician</a:t>
            </a:r>
          </a:p>
          <a:p>
            <a:pPr lvl="2"/>
            <a:r>
              <a:rPr lang="en-US" dirty="0" smtClean="0"/>
              <a:t>Plumbers</a:t>
            </a:r>
          </a:p>
          <a:p>
            <a:pPr lvl="2"/>
            <a:r>
              <a:rPr lang="en-US" dirty="0" smtClean="0"/>
              <a:t>Painters</a:t>
            </a:r>
          </a:p>
          <a:p>
            <a:pPr lvl="1"/>
            <a:r>
              <a:rPr lang="en-US" dirty="0" smtClean="0"/>
              <a:t>Master-slave Architecture</a:t>
            </a:r>
          </a:p>
          <a:p>
            <a:r>
              <a:rPr lang="en-US" dirty="0" smtClean="0"/>
              <a:t>These paradigms are applicable to not only Linda but other languages and systems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Asynchronous Message Passing</a:t>
            </a:r>
          </a:p>
          <a:p>
            <a:pPr lvl="1"/>
            <a:r>
              <a:rPr lang="en-US" dirty="0" smtClean="0"/>
              <a:t>send never blocks (i.e., implicit infinite capacity buffering)</a:t>
            </a:r>
          </a:p>
          <a:p>
            <a:r>
              <a:rPr lang="en-US" dirty="0" smtClean="0"/>
              <a:t>ignores the order of send</a:t>
            </a:r>
          </a:p>
          <a:p>
            <a:r>
              <a:rPr lang="en-US" dirty="0" smtClean="0"/>
              <a:t>Associative abstract distributed shared memory system on heterogeneous networks</a:t>
            </a:r>
          </a:p>
          <a:p>
            <a:r>
              <a:rPr lang="en-US" dirty="0" smtClean="0">
                <a:hlinkClick r:id="rId2"/>
              </a:rPr>
              <a:t>http://lindaspaces.com/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Parallel </a:t>
            </a:r>
            <a:r>
              <a:rPr lang="en-US" dirty="0" smtClean="0"/>
              <a:t>Generate Primes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/* 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From Linda book, Chapter 5 */</a:t>
            </a:r>
          </a:p>
          <a:p>
            <a:pPr>
              <a:lnSpc>
                <a:spcPct val="170000"/>
              </a:lnSpc>
              <a:buNone/>
            </a:pPr>
            <a:endParaRPr lang="en-US" sz="2000" b="1" dirty="0" smtClean="0">
              <a:solidFill>
                <a:srgbClr val="00B050"/>
              </a:solidFill>
              <a:latin typeface="Lucida Console" pitchFamily="49" charset="0"/>
              <a:cs typeface="Arial" pitchFamily="34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2000" b="1" dirty="0" err="1" smtClean="0">
                <a:solidFill>
                  <a:srgbClr val="00B050"/>
                </a:solidFill>
                <a:latin typeface="Lucida Console" pitchFamily="49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isprime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009900"/>
                </a:solidFill>
                <a:latin typeface="Lucida Console" pitchFamily="49" charset="0"/>
                <a:cs typeface="Arial" pitchFamily="34" charset="0"/>
              </a:rPr>
              <a:t>int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me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 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{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dirty="0" err="1" smtClean="0">
                <a:solidFill>
                  <a:srgbClr val="009900"/>
                </a:solidFill>
                <a:latin typeface="Lucida Console" pitchFamily="49" charset="0"/>
                <a:cs typeface="Arial" pitchFamily="34" charset="0"/>
              </a:rPr>
              <a:t>int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p</a:t>
            </a:r>
            <a:r>
              <a:rPr lang="en-US" sz="2000" dirty="0" err="1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,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limit</a:t>
            </a:r>
            <a:r>
              <a:rPr lang="en-US" sz="2000" dirty="0" err="1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,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ok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limit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=</a:t>
            </a:r>
            <a:r>
              <a:rPr lang="en-US" sz="2000" b="1" dirty="0" err="1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sqrt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((</a:t>
            </a:r>
            <a:r>
              <a:rPr lang="en-US" sz="2000" dirty="0" smtClean="0">
                <a:solidFill>
                  <a:srgbClr val="009900"/>
                </a:solidFill>
                <a:latin typeface="Lucida Console" pitchFamily="49" charset="0"/>
                <a:cs typeface="Arial" pitchFamily="34" charset="0"/>
              </a:rPr>
              <a:t>double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me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)+</a:t>
            </a:r>
            <a:r>
              <a:rPr lang="en-US" sz="2000" dirty="0" smtClean="0">
                <a:solidFill>
                  <a:srgbClr val="993399"/>
                </a:solidFill>
                <a:latin typeface="Lucida Console" pitchFamily="49" charset="0"/>
                <a:cs typeface="Arial" pitchFamily="34" charset="0"/>
              </a:rPr>
              <a:t>1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cs typeface="Arial" pitchFamily="34" charset="0"/>
              </a:rPr>
              <a:t>for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p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=</a:t>
            </a:r>
            <a:r>
              <a:rPr lang="en-US" sz="2000" dirty="0" smtClean="0">
                <a:solidFill>
                  <a:srgbClr val="993399"/>
                </a:solidFill>
                <a:latin typeface="Lucida Console" pitchFamily="49" charset="0"/>
                <a:cs typeface="Arial" pitchFamily="34" charset="0"/>
              </a:rPr>
              <a:t>2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p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&lt; 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limit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++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p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{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  </a:t>
            </a:r>
            <a:r>
              <a:rPr lang="en-US" sz="2000" b="1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rd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"</a:t>
            </a:r>
            <a:r>
              <a:rPr lang="en-US" sz="2000" dirty="0" err="1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primes“</a:t>
            </a:r>
            <a:r>
              <a:rPr lang="en-US" sz="2000" dirty="0" err="1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,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p</a:t>
            </a:r>
            <a:r>
              <a:rPr lang="en-US" sz="2000" dirty="0" err="1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,?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ok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  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cs typeface="Arial" pitchFamily="34" charset="0"/>
              </a:rPr>
              <a:t>if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ok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&amp;&amp;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 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me</a:t>
            </a:r>
            <a:r>
              <a:rPr lang="en-US" sz="2000" dirty="0" err="1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%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p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==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3399"/>
                </a:solidFill>
                <a:latin typeface="Lucida Console" pitchFamily="49" charset="0"/>
                <a:cs typeface="Arial" pitchFamily="34" charset="0"/>
              </a:rPr>
              <a:t>0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))</a:t>
            </a:r>
            <a:b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</a:b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cs typeface="Arial" pitchFamily="34" charset="0"/>
              </a:rPr>
              <a:t>return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  </a:t>
            </a:r>
            <a:r>
              <a:rPr lang="en-US" sz="2000" dirty="0" smtClean="0">
                <a:solidFill>
                  <a:srgbClr val="993399"/>
                </a:solidFill>
                <a:latin typeface="Lucida Console" pitchFamily="49" charset="0"/>
                <a:cs typeface="Arial" pitchFamily="34" charset="0"/>
              </a:rPr>
              <a:t>0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}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cs typeface="Arial" pitchFamily="34" charset="0"/>
              </a:rPr>
              <a:t>return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3399"/>
                </a:solidFill>
                <a:latin typeface="Lucida Console" pitchFamily="49" charset="0"/>
                <a:cs typeface="Arial" pitchFamily="34" charset="0"/>
              </a:rPr>
              <a:t>1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  <a:endParaRPr lang="en-US" sz="2000" dirty="0" smtClean="0">
              <a:latin typeface="Lucida Console" pitchFamily="49" charset="0"/>
              <a:cs typeface="Arial" pitchFamily="34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}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real_main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() 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 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{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dirty="0" err="1" smtClean="0">
                <a:solidFill>
                  <a:srgbClr val="009900"/>
                </a:solidFill>
                <a:latin typeface="Lucida Console" pitchFamily="49" charset="0"/>
                <a:cs typeface="Arial" pitchFamily="34" charset="0"/>
              </a:rPr>
              <a:t>int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count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=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3399"/>
                </a:solidFill>
                <a:latin typeface="Lucida Console" pitchFamily="49" charset="0"/>
                <a:cs typeface="Arial" pitchFamily="34" charset="0"/>
              </a:rPr>
              <a:t>0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,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,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ok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cs typeface="Arial" pitchFamily="34" charset="0"/>
              </a:rPr>
              <a:t>for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=</a:t>
            </a:r>
            <a:r>
              <a:rPr lang="en-US" sz="2000" dirty="0" smtClean="0">
                <a:solidFill>
                  <a:srgbClr val="993399"/>
                </a:solidFill>
                <a:latin typeface="Lucida Console" pitchFamily="49" charset="0"/>
                <a:cs typeface="Arial" pitchFamily="34" charset="0"/>
              </a:rPr>
              <a:t>2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i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 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&lt;=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LIMIT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++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         </a:t>
            </a:r>
          </a:p>
          <a:p>
            <a:pPr>
              <a:lnSpc>
                <a:spcPct val="170000"/>
              </a:lnSpc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eval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"</a:t>
            </a:r>
            <a:r>
              <a:rPr lang="en-US" sz="2000" dirty="0" err="1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primes"</a:t>
            </a:r>
            <a:r>
              <a:rPr lang="en-US" sz="2000" dirty="0" err="1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,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i</a:t>
            </a:r>
            <a:r>
              <a:rPr lang="en-US" sz="2000" dirty="0" err="1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,</a:t>
            </a:r>
            <a:r>
              <a:rPr lang="en-US" sz="2000" b="1" dirty="0" err="1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isprime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));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cs typeface="Arial" pitchFamily="34" charset="0"/>
              </a:rPr>
              <a:t>for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i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=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3399"/>
                </a:solidFill>
                <a:latin typeface="Lucida Console" pitchFamily="49" charset="0"/>
                <a:cs typeface="Arial" pitchFamily="34" charset="0"/>
              </a:rPr>
              <a:t>2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i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 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&lt;=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LIMIT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++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{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     </a:t>
            </a:r>
            <a:r>
              <a:rPr lang="en-US" sz="2000" b="1" dirty="0" smtClean="0">
                <a:solidFill>
                  <a:srgbClr val="000000"/>
                </a:solidFill>
                <a:latin typeface="Lucida Console" pitchFamily="49" charset="0"/>
                <a:cs typeface="Arial" pitchFamily="34" charset="0"/>
              </a:rPr>
              <a:t>rd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"primes"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,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,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?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ok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);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0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    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cs typeface="Arial" pitchFamily="34" charset="0"/>
              </a:rPr>
              <a:t>if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ok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Lucida Console" pitchFamily="49" charset="0"/>
                <a:cs typeface="Arial" pitchFamily="34" charset="0"/>
              </a:rPr>
              <a:t>{</a:t>
            </a:r>
          </a:p>
          <a:p>
            <a:pPr>
              <a:lnSpc>
                <a:spcPct val="170000"/>
              </a:lnSpc>
              <a:buNone/>
            </a:pP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		  ++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count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;</a:t>
            </a:r>
          </a:p>
          <a:p>
            <a:pPr>
              <a:lnSpc>
                <a:spcPct val="170000"/>
              </a:lnSpc>
              <a:buNone/>
            </a:pP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		  </a:t>
            </a:r>
            <a:r>
              <a:rPr lang="en-US" sz="2000" dirty="0" err="1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printf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(“prime: %n\n”, </a:t>
            </a:r>
            <a:r>
              <a:rPr lang="en-US" sz="2000" dirty="0" err="1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);</a:t>
            </a:r>
          </a:p>
          <a:p>
            <a:pPr>
              <a:lnSpc>
                <a:spcPct val="170000"/>
              </a:lnSpc>
              <a:buNone/>
            </a:pPr>
            <a:r>
              <a:rPr lang="en-US" sz="2000" dirty="0" smtClean="0">
                <a:solidFill>
                  <a:srgbClr val="990000"/>
                </a:solidFill>
                <a:latin typeface="Lucida Console" pitchFamily="49" charset="0"/>
                <a:cs typeface="Arial" pitchFamily="34" charset="0"/>
              </a:rPr>
              <a:t>	     }</a:t>
            </a:r>
          </a:p>
          <a:p>
            <a:pPr>
              <a:lnSpc>
                <a:spcPct val="17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   }</a:t>
            </a:r>
          </a:p>
          <a:p>
            <a:pPr>
              <a:lnSpc>
                <a:spcPct val="17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Paradigm: Agenda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/*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From Linda book */</a:t>
            </a:r>
          </a:p>
          <a:p>
            <a:pPr>
              <a:buNone/>
            </a:pP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real_main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argc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,  char *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argv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[]) {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eot,first_num,i,length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,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new_primes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[GRAIN],np2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num,num_prices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,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num_workers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, primes[MAX], p2[MAX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num_workers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atoi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argv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[1]);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for (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i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= 0; i &lt;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num_workers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;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++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i)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  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eval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("worker",  worker());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= 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init_primes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(primes,  p2);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first_num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=  primes[num_primes-1]  + 2;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out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("next task", 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first_num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eot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=  0;  /* Becomes 1 at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end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of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table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*/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for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=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first_num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;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&lt; LIMIT;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num  +=  GRAIN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){ </a:t>
            </a:r>
            <a:endParaRPr lang="en-US" sz="3600" dirty="0" smtClean="0">
              <a:latin typeface="Lucida Console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    in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("result",  num,  ? 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new_primes:length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    for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(i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= 0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;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i &lt; length;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++i,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++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	primes[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]  = 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new_primes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[i];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	if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(!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eot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	    np2 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= 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new_primes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[i]*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new_primes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)[i];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	    if 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(np2  &gt;  LIMIT) {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	       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eot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= 1;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	        np2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= -1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en-US" sz="3600" dirty="0" smtClean="0">
              <a:latin typeface="Lucida Console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	     }</a:t>
            </a:r>
            <a:endParaRPr lang="en-US" sz="3600" dirty="0">
              <a:latin typeface="Lucida Console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	     out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("primes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",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		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new_primes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[i], np2);</a:t>
            </a:r>
            <a:endParaRPr lang="en-US" sz="3600" dirty="0" smtClean="0">
              <a:latin typeface="Lucida Console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	}</a:t>
            </a:r>
            <a:endParaRPr lang="en-US" sz="3600" dirty="0" smtClean="0">
              <a:latin typeface="Lucida Console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     }</a:t>
            </a:r>
            <a:endParaRPr lang="en-US" sz="3600" dirty="0" smtClean="0">
              <a:latin typeface="Lucida Console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}</a:t>
            </a:r>
            <a:endParaRPr lang="en-US" sz="3600" dirty="0" smtClean="0">
              <a:latin typeface="Lucida Console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/* "?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"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match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any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36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and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throw out the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value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*/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for (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i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=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0;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i &lt;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num_workers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; 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++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i)</a:t>
            </a:r>
          </a:p>
          <a:p>
            <a:pPr>
              <a:buNone/>
            </a:pPr>
            <a:r>
              <a:rPr lang="en-US" sz="3600" dirty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in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("worker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", ?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printf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("count:  %d\n", </a:t>
            </a:r>
            <a:r>
              <a:rPr lang="en-US" sz="3600" dirty="0" err="1" smtClean="0">
                <a:latin typeface="Lucida Console" pitchFamily="49" charset="0"/>
                <a:cs typeface="Courier New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  <a:cs typeface="Courier New" pitchFamily="49" charset="0"/>
              </a:rPr>
              <a:t>}</a:t>
            </a:r>
            <a:endParaRPr lang="en-US" sz="3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worker</a:t>
            </a:r>
            <a:r>
              <a:rPr lang="en-US" sz="3600" dirty="0" smtClean="0">
                <a:latin typeface="Lucida Console" pitchFamily="49" charset="0"/>
              </a:rPr>
              <a:t>() {</a:t>
            </a:r>
            <a:endParaRPr lang="en-US" sz="3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</a:t>
            </a:r>
            <a:r>
              <a:rPr lang="en-US" sz="3600" dirty="0" err="1" smtClean="0">
                <a:latin typeface="Lucida Console" pitchFamily="49" charset="0"/>
              </a:rPr>
              <a:t>int</a:t>
            </a:r>
            <a:r>
              <a:rPr lang="en-US" sz="3600" dirty="0" smtClean="0">
                <a:latin typeface="Lucida Console" pitchFamily="49" charset="0"/>
              </a:rPr>
              <a:t> count, </a:t>
            </a:r>
            <a:r>
              <a:rPr lang="en-US" sz="3600" dirty="0" err="1" smtClean="0">
                <a:latin typeface="Lucida Console" pitchFamily="49" charset="0"/>
              </a:rPr>
              <a:t>eot,i</a:t>
            </a:r>
            <a:r>
              <a:rPr lang="en-US" sz="3600" dirty="0" smtClean="0">
                <a:latin typeface="Lucida Console" pitchFamily="49" charset="0"/>
              </a:rPr>
              <a:t>, </a:t>
            </a:r>
            <a:r>
              <a:rPr lang="en-US" sz="3600" dirty="0" smtClean="0">
                <a:latin typeface="Lucida Console" pitchFamily="49" charset="0"/>
              </a:rPr>
              <a:t>limit, </a:t>
            </a:r>
            <a:r>
              <a:rPr lang="en-US" sz="3600" dirty="0" smtClean="0">
                <a:latin typeface="Lucida Console" pitchFamily="49" charset="0"/>
              </a:rPr>
              <a:t>num, </a:t>
            </a:r>
            <a:r>
              <a:rPr lang="en-US" sz="3600" dirty="0" err="1" smtClean="0">
                <a:latin typeface="Lucida Console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</a:rPr>
              <a:t>, </a:t>
            </a:r>
            <a:r>
              <a:rPr lang="en-US" sz="3600" dirty="0" err="1" smtClean="0">
                <a:latin typeface="Lucida Console" pitchFamily="49" charset="0"/>
              </a:rPr>
              <a:t>ok,start</a:t>
            </a:r>
            <a:r>
              <a:rPr lang="en-US" sz="3600" dirty="0" smtClean="0"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</a:t>
            </a:r>
            <a:r>
              <a:rPr lang="en-US" sz="3600" dirty="0" err="1" smtClean="0">
                <a:latin typeface="Lucida Console" pitchFamily="49" charset="0"/>
              </a:rPr>
              <a:t>int</a:t>
            </a:r>
            <a:r>
              <a:rPr lang="en-US" sz="3600" dirty="0" smtClean="0">
                <a:latin typeface="Lucida Console" pitchFamily="49" charset="0"/>
              </a:rPr>
              <a:t> </a:t>
            </a:r>
            <a:r>
              <a:rPr lang="en-US" sz="3600" dirty="0" err="1" smtClean="0">
                <a:latin typeface="Lucida Console" pitchFamily="49" charset="0"/>
              </a:rPr>
              <a:t>my_primes</a:t>
            </a:r>
            <a:r>
              <a:rPr lang="en-US" sz="3600" dirty="0" smtClean="0">
                <a:latin typeface="Lucida Console" pitchFamily="49" charset="0"/>
              </a:rPr>
              <a:t>[GRAIN], </a:t>
            </a:r>
            <a:r>
              <a:rPr lang="en-US" sz="3600" dirty="0" smtClean="0">
                <a:latin typeface="Lucida Console" pitchFamily="49" charset="0"/>
              </a:rPr>
              <a:t>primes[MAX</a:t>
            </a:r>
            <a:r>
              <a:rPr lang="en-US" sz="3600" dirty="0" smtClean="0">
                <a:latin typeface="Lucida Console" pitchFamily="49" charset="0"/>
              </a:rPr>
              <a:t>], </a:t>
            </a:r>
            <a:r>
              <a:rPr lang="en-US" sz="3600" dirty="0" smtClean="0">
                <a:latin typeface="Lucida Console" pitchFamily="49" charset="0"/>
              </a:rPr>
              <a:t>p2[MAX</a:t>
            </a:r>
            <a:r>
              <a:rPr lang="en-US" sz="3600" dirty="0" smtClean="0">
                <a:latin typeface="Lucida Console" pitchFamily="49" charset="0"/>
              </a:rPr>
              <a:t>];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</a:t>
            </a:r>
            <a:r>
              <a:rPr lang="en-US" sz="3600" dirty="0" err="1" smtClean="0">
                <a:latin typeface="Lucida Console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</a:rPr>
              <a:t>  =  </a:t>
            </a:r>
            <a:r>
              <a:rPr lang="en-US" sz="3600" dirty="0" err="1" smtClean="0">
                <a:latin typeface="Lucida Console" pitchFamily="49" charset="0"/>
              </a:rPr>
              <a:t>init_primes</a:t>
            </a:r>
            <a:r>
              <a:rPr lang="en-US" sz="3600" dirty="0" smtClean="0">
                <a:latin typeface="Lucida Console" pitchFamily="49" charset="0"/>
              </a:rPr>
              <a:t>(primes</a:t>
            </a:r>
            <a:r>
              <a:rPr lang="en-US" sz="3600" dirty="0" smtClean="0">
                <a:latin typeface="Lucida Console" pitchFamily="49" charset="0"/>
              </a:rPr>
              <a:t>, </a:t>
            </a:r>
            <a:r>
              <a:rPr lang="en-US" sz="3600" dirty="0" smtClean="0">
                <a:latin typeface="Lucida Console" pitchFamily="49" charset="0"/>
              </a:rPr>
              <a:t>p2);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</a:t>
            </a:r>
            <a:r>
              <a:rPr lang="en-US" sz="3600" dirty="0" err="1" smtClean="0">
                <a:latin typeface="Lucida Console" pitchFamily="49" charset="0"/>
              </a:rPr>
              <a:t>eot</a:t>
            </a:r>
            <a:r>
              <a:rPr lang="en-US" sz="3600" dirty="0" smtClean="0">
                <a:latin typeface="Lucida Console" pitchFamily="49" charset="0"/>
              </a:rPr>
              <a:t>  =  0;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while(1)  {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in("next task",  </a:t>
            </a:r>
            <a:r>
              <a:rPr lang="en-US" sz="3600" dirty="0" smtClean="0">
                <a:latin typeface="Lucida Console" pitchFamily="49" charset="0"/>
              </a:rPr>
              <a:t>? </a:t>
            </a:r>
            <a:r>
              <a:rPr lang="en-US" sz="3600" dirty="0" err="1" smtClean="0">
                <a:latin typeface="Lucida Console" pitchFamily="49" charset="0"/>
              </a:rPr>
              <a:t>num</a:t>
            </a:r>
            <a:r>
              <a:rPr lang="en-US" sz="36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if  (num  ==  -1) { </a:t>
            </a:r>
            <a:r>
              <a:rPr lang="en-US" sz="3600" dirty="0" smtClean="0">
                <a:latin typeface="Lucida Console" pitchFamily="49" charset="0"/>
              </a:rPr>
              <a:t>out</a:t>
            </a:r>
            <a:r>
              <a:rPr lang="en-US" sz="3600" dirty="0" smtClean="0">
                <a:latin typeface="Lucida Console" pitchFamily="49" charset="0"/>
              </a:rPr>
              <a:t>("next task",  -1</a:t>
            </a:r>
            <a:r>
              <a:rPr lang="en-US" sz="3600" dirty="0" smtClean="0">
                <a:latin typeface="Lucida Console" pitchFamily="49" charset="0"/>
              </a:rPr>
              <a:t>); </a:t>
            </a:r>
            <a:r>
              <a:rPr lang="en-US" sz="3600" dirty="0" smtClean="0">
                <a:latin typeface="Lucida Console" pitchFamily="49" charset="0"/>
              </a:rPr>
              <a:t>return</a:t>
            </a:r>
            <a:r>
              <a:rPr lang="en-US" sz="3600" dirty="0" smtClean="0">
                <a:latin typeface="Lucida Console" pitchFamily="49" charset="0"/>
              </a:rPr>
              <a:t>; }</a:t>
            </a:r>
            <a:endParaRPr lang="en-US" sz="3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limit  =  num  +  GRAIN;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out("next task",  (limit </a:t>
            </a:r>
            <a:r>
              <a:rPr lang="en-US" sz="3600" dirty="0" smtClean="0">
                <a:latin typeface="Lucida Console" pitchFamily="49" charset="0"/>
              </a:rPr>
              <a:t>&gt; </a:t>
            </a:r>
            <a:r>
              <a:rPr lang="en-US" sz="3600" dirty="0" smtClean="0">
                <a:latin typeface="Lucida Console" pitchFamily="49" charset="0"/>
              </a:rPr>
              <a:t>LIMIT</a:t>
            </a:r>
            <a:r>
              <a:rPr lang="en-US" sz="3600" dirty="0" smtClean="0">
                <a:latin typeface="Lucida Console" pitchFamily="49" charset="0"/>
              </a:rPr>
              <a:t>)? -1 : limit</a:t>
            </a:r>
            <a:r>
              <a:rPr lang="en-US" sz="36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if   (limit </a:t>
            </a:r>
            <a:r>
              <a:rPr lang="en-US" sz="3600" dirty="0" smtClean="0">
                <a:latin typeface="Lucida Console" pitchFamily="49" charset="0"/>
              </a:rPr>
              <a:t>&gt; </a:t>
            </a:r>
            <a:r>
              <a:rPr lang="en-US" sz="3600" dirty="0" smtClean="0">
                <a:latin typeface="Lucida Console" pitchFamily="49" charset="0"/>
              </a:rPr>
              <a:t>LIMIT) </a:t>
            </a:r>
            <a:r>
              <a:rPr lang="en-US" sz="3600" dirty="0" smtClean="0">
                <a:latin typeface="Lucida Console" pitchFamily="49" charset="0"/>
              </a:rPr>
              <a:t>limit = </a:t>
            </a:r>
            <a:r>
              <a:rPr lang="en-US" sz="3600" dirty="0" smtClean="0">
                <a:latin typeface="Lucida Console" pitchFamily="49" charset="0"/>
              </a:rPr>
              <a:t>LIMIT: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</a:t>
            </a:r>
            <a:r>
              <a:rPr lang="en-US" sz="3600" dirty="0" smtClean="0">
                <a:latin typeface="Lucida Console" pitchFamily="49" charset="0"/>
              </a:rPr>
              <a:t>start  </a:t>
            </a:r>
            <a:r>
              <a:rPr lang="en-US" sz="3600" dirty="0" smtClean="0">
                <a:latin typeface="Lucida Console" pitchFamily="49" charset="0"/>
              </a:rPr>
              <a:t>=  num;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for  (count  =  0;  num  &lt;  limit;  num  +=  2)  {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  while  (!</a:t>
            </a:r>
            <a:r>
              <a:rPr lang="en-US" sz="3600" dirty="0" err="1" smtClean="0">
                <a:latin typeface="Lucida Console" pitchFamily="49" charset="0"/>
              </a:rPr>
              <a:t>eot</a:t>
            </a:r>
            <a:r>
              <a:rPr lang="en-US" sz="3600" dirty="0" smtClean="0">
                <a:latin typeface="Lucida Console" pitchFamily="49" charset="0"/>
              </a:rPr>
              <a:t>  &amp;&amp;  num  &gt;  p2[num_primes-1])  {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	</a:t>
            </a:r>
            <a:r>
              <a:rPr lang="en-US" sz="3600" dirty="0" smtClean="0">
                <a:latin typeface="Lucida Console" pitchFamily="49" charset="0"/>
              </a:rPr>
              <a:t>  </a:t>
            </a:r>
            <a:r>
              <a:rPr lang="en-US" sz="3600" dirty="0" err="1" smtClean="0">
                <a:latin typeface="Lucida Console" pitchFamily="49" charset="0"/>
              </a:rPr>
              <a:t>rd</a:t>
            </a:r>
            <a:r>
              <a:rPr lang="en-US" sz="3600" dirty="0" smtClean="0">
                <a:latin typeface="Lucida Console" pitchFamily="49" charset="0"/>
              </a:rPr>
              <a:t>("primes",  </a:t>
            </a:r>
            <a:r>
              <a:rPr lang="en-US" sz="3600" dirty="0" err="1" smtClean="0">
                <a:latin typeface="Lucida Console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</a:rPr>
              <a:t>,  ?primes[</a:t>
            </a:r>
            <a:r>
              <a:rPr lang="en-US" sz="3600" dirty="0" err="1" smtClean="0">
                <a:latin typeface="Lucida Console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</a:rPr>
              <a:t>],  </a:t>
            </a:r>
            <a:r>
              <a:rPr lang="en-US" sz="3600" dirty="0" smtClean="0">
                <a:latin typeface="Lucida Console" pitchFamily="49" charset="0"/>
              </a:rPr>
              <a:t>	?</a:t>
            </a:r>
            <a:r>
              <a:rPr lang="en-US" sz="3600" dirty="0" smtClean="0">
                <a:latin typeface="Lucida Console" pitchFamily="49" charset="0"/>
              </a:rPr>
              <a:t>p2[</a:t>
            </a:r>
            <a:r>
              <a:rPr lang="en-US" sz="3600" dirty="0" err="1" smtClean="0">
                <a:latin typeface="Lucida Console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</a:rPr>
              <a:t>]);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	</a:t>
            </a:r>
            <a:r>
              <a:rPr lang="en-US" sz="3600" dirty="0" smtClean="0">
                <a:latin typeface="Lucida Console" pitchFamily="49" charset="0"/>
              </a:rPr>
              <a:t>  if  </a:t>
            </a:r>
            <a:r>
              <a:rPr lang="en-US" sz="3600" dirty="0" smtClean="0">
                <a:latin typeface="Lucida Console" pitchFamily="49" charset="0"/>
              </a:rPr>
              <a:t>(p2[</a:t>
            </a:r>
            <a:r>
              <a:rPr lang="en-US" sz="3600" dirty="0" err="1" smtClean="0">
                <a:latin typeface="Lucida Console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</a:rPr>
              <a:t>]  &lt;  0)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	  </a:t>
            </a:r>
            <a:r>
              <a:rPr lang="en-US" sz="3600" dirty="0" smtClean="0">
                <a:latin typeface="Lucida Console" pitchFamily="49" charset="0"/>
              </a:rPr>
              <a:t>    </a:t>
            </a:r>
            <a:r>
              <a:rPr lang="en-US" sz="3600" dirty="0" err="1" smtClean="0">
                <a:latin typeface="Lucida Console" pitchFamily="49" charset="0"/>
              </a:rPr>
              <a:t>eot</a:t>
            </a:r>
            <a:r>
              <a:rPr lang="en-US" sz="3600" dirty="0" smtClean="0">
                <a:latin typeface="Lucida Console" pitchFamily="49" charset="0"/>
              </a:rPr>
              <a:t>  </a:t>
            </a:r>
            <a:r>
              <a:rPr lang="en-US" sz="3600" dirty="0" smtClean="0">
                <a:latin typeface="Lucida Console" pitchFamily="49" charset="0"/>
              </a:rPr>
              <a:t>=  1;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	</a:t>
            </a:r>
            <a:r>
              <a:rPr lang="en-US" sz="3600" dirty="0" smtClean="0">
                <a:latin typeface="Lucida Console" pitchFamily="49" charset="0"/>
              </a:rPr>
              <a:t>  else</a:t>
            </a:r>
            <a:endParaRPr lang="en-US" sz="3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	  </a:t>
            </a:r>
            <a:r>
              <a:rPr lang="en-US" sz="3600" dirty="0" smtClean="0">
                <a:latin typeface="Lucida Console" pitchFamily="49" charset="0"/>
              </a:rPr>
              <a:t>    ++</a:t>
            </a:r>
            <a:r>
              <a:rPr lang="en-US" sz="3600" dirty="0" err="1" smtClean="0">
                <a:latin typeface="Lucida Console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</a:rPr>
              <a:t>; 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  }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  for </a:t>
            </a:r>
            <a:r>
              <a:rPr lang="en-US" sz="3600" dirty="0" smtClean="0">
                <a:latin typeface="Lucida Console" pitchFamily="49" charset="0"/>
              </a:rPr>
              <a:t>(i = </a:t>
            </a:r>
            <a:r>
              <a:rPr lang="en-US" sz="3600" dirty="0" smtClean="0">
                <a:latin typeface="Lucida Console" pitchFamily="49" charset="0"/>
              </a:rPr>
              <a:t>1</a:t>
            </a:r>
            <a:r>
              <a:rPr lang="en-US" sz="3600" dirty="0" smtClean="0">
                <a:latin typeface="Lucida Console" pitchFamily="49" charset="0"/>
              </a:rPr>
              <a:t>, ok </a:t>
            </a:r>
            <a:r>
              <a:rPr lang="en-US" sz="3600" dirty="0" smtClean="0">
                <a:latin typeface="Lucida Console" pitchFamily="49" charset="0"/>
              </a:rPr>
              <a:t>= </a:t>
            </a:r>
            <a:r>
              <a:rPr lang="en-US" sz="3600" dirty="0" smtClean="0">
                <a:latin typeface="Lucida Console" pitchFamily="49" charset="0"/>
              </a:rPr>
              <a:t>1</a:t>
            </a:r>
            <a:r>
              <a:rPr lang="en-US" sz="3600" dirty="0" smtClean="0">
                <a:latin typeface="Lucida Console" pitchFamily="49" charset="0"/>
              </a:rPr>
              <a:t>; </a:t>
            </a:r>
            <a:r>
              <a:rPr lang="en-US" sz="3600" dirty="0" smtClean="0">
                <a:latin typeface="Lucida Console" pitchFamily="49" charset="0"/>
              </a:rPr>
              <a:t>i &lt; </a:t>
            </a:r>
            <a:r>
              <a:rPr lang="en-US" sz="3600" dirty="0" err="1" smtClean="0">
                <a:latin typeface="Lucida Console" pitchFamily="49" charset="0"/>
              </a:rPr>
              <a:t>num_primes</a:t>
            </a:r>
            <a:r>
              <a:rPr lang="en-US" sz="3600" dirty="0" smtClean="0">
                <a:latin typeface="Lucida Console" pitchFamily="49" charset="0"/>
              </a:rPr>
              <a:t>; </a:t>
            </a:r>
            <a:r>
              <a:rPr lang="en-US" sz="3600" dirty="0" smtClean="0">
                <a:latin typeface="Lucida Console" pitchFamily="49" charset="0"/>
              </a:rPr>
              <a:t>++</a:t>
            </a:r>
            <a:r>
              <a:rPr lang="en-US" sz="3600" dirty="0" smtClean="0">
                <a:latin typeface="Lucida Console" pitchFamily="49" charset="0"/>
              </a:rPr>
              <a:t>i)  {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	</a:t>
            </a:r>
            <a:r>
              <a:rPr lang="en-US" sz="3600" dirty="0" smtClean="0">
                <a:latin typeface="Lucida Console" pitchFamily="49" charset="0"/>
              </a:rPr>
              <a:t>    if  (! </a:t>
            </a:r>
            <a:r>
              <a:rPr lang="en-US" sz="3600" dirty="0" err="1" smtClean="0">
                <a:latin typeface="Lucida Console" pitchFamily="49" charset="0"/>
              </a:rPr>
              <a:t>num</a:t>
            </a:r>
            <a:r>
              <a:rPr lang="en-US" sz="3600" dirty="0" smtClean="0">
                <a:latin typeface="Lucida Console" pitchFamily="49" charset="0"/>
              </a:rPr>
              <a:t> % primes[i</a:t>
            </a:r>
            <a:r>
              <a:rPr lang="en-US" sz="3600" dirty="0" smtClean="0">
                <a:latin typeface="Lucida Console" pitchFamily="49" charset="0"/>
              </a:rPr>
              <a:t>]))  </a:t>
            </a:r>
            <a:r>
              <a:rPr lang="en-US" sz="3600" dirty="0" smtClean="0">
                <a:latin typeface="Lucida Console" pitchFamily="49" charset="0"/>
              </a:rPr>
              <a:t>{ ok  </a:t>
            </a:r>
            <a:r>
              <a:rPr lang="en-US" sz="3600" dirty="0" smtClean="0">
                <a:latin typeface="Lucida Console" pitchFamily="49" charset="0"/>
              </a:rPr>
              <a:t>=  0; </a:t>
            </a:r>
            <a:r>
              <a:rPr lang="en-US" sz="3600" dirty="0" smtClean="0">
                <a:latin typeface="Lucida Console" pitchFamily="49" charset="0"/>
              </a:rPr>
              <a:t>break </a:t>
            </a:r>
            <a:r>
              <a:rPr lang="en-US" sz="3600" dirty="0" smtClean="0">
                <a:latin typeface="Lucida Console" pitchFamily="49" charset="0"/>
              </a:rPr>
              <a:t>; </a:t>
            </a:r>
            <a:r>
              <a:rPr lang="en-US" sz="3600" dirty="0" smtClean="0">
                <a:latin typeface="Lucida Console" pitchFamily="49" charset="0"/>
              </a:rPr>
              <a:t>}</a:t>
            </a:r>
            <a:endParaRPr lang="en-US" sz="3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  </a:t>
            </a:r>
            <a:r>
              <a:rPr lang="en-US" sz="3600" dirty="0" smtClean="0">
                <a:latin typeface="Lucida Console" pitchFamily="49" charset="0"/>
              </a:rPr>
              <a:t>	    if  </a:t>
            </a:r>
            <a:r>
              <a:rPr lang="en-US" sz="3600" dirty="0" smtClean="0">
                <a:latin typeface="Lucida Console" pitchFamily="49" charset="0"/>
              </a:rPr>
              <a:t>(num  &lt;  p2[i])  break;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</a:t>
            </a:r>
            <a:r>
              <a:rPr lang="en-US" sz="3600" dirty="0" smtClean="0">
                <a:latin typeface="Lucida Console" pitchFamily="49" charset="0"/>
              </a:rPr>
              <a:t>  }</a:t>
            </a:r>
            <a:endParaRPr lang="en-US" sz="3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  </a:t>
            </a:r>
            <a:r>
              <a:rPr lang="en-US" sz="3600" dirty="0" smtClean="0">
                <a:latin typeface="Lucida Console" pitchFamily="49" charset="0"/>
              </a:rPr>
              <a:t>  if </a:t>
            </a:r>
            <a:r>
              <a:rPr lang="en-US" sz="3600" dirty="0" smtClean="0">
                <a:latin typeface="Lucida Console" pitchFamily="49" charset="0"/>
              </a:rPr>
              <a:t>(ok)  </a:t>
            </a:r>
            <a:r>
              <a:rPr lang="en-US" sz="3600" dirty="0" smtClean="0">
                <a:latin typeface="Lucida Console" pitchFamily="49" charset="0"/>
              </a:rPr>
              <a:t>{</a:t>
            </a:r>
            <a:r>
              <a:rPr lang="en-US" sz="3600" dirty="0" err="1" smtClean="0">
                <a:latin typeface="Lucida Console" pitchFamily="49" charset="0"/>
              </a:rPr>
              <a:t>my_primes</a:t>
            </a:r>
            <a:r>
              <a:rPr lang="en-US" sz="3600" dirty="0" smtClean="0">
                <a:latin typeface="Lucida Console" pitchFamily="49" charset="0"/>
              </a:rPr>
              <a:t>[count</a:t>
            </a:r>
            <a:r>
              <a:rPr lang="en-US" sz="3600" dirty="0" smtClean="0">
                <a:latin typeface="Lucida Console" pitchFamily="49" charset="0"/>
              </a:rPr>
              <a:t>]  =  </a:t>
            </a:r>
            <a:r>
              <a:rPr lang="en-US" sz="3600" dirty="0" err="1" smtClean="0">
                <a:latin typeface="Lucida Console" pitchFamily="49" charset="0"/>
              </a:rPr>
              <a:t>num</a:t>
            </a:r>
            <a:r>
              <a:rPr lang="en-US" sz="3600" dirty="0" smtClean="0">
                <a:latin typeface="Lucida Console" pitchFamily="49" charset="0"/>
              </a:rPr>
              <a:t>; </a:t>
            </a:r>
            <a:r>
              <a:rPr lang="en-US" sz="3600" dirty="0" smtClean="0">
                <a:latin typeface="Lucida Console" pitchFamily="49" charset="0"/>
              </a:rPr>
              <a:t>++count</a:t>
            </a:r>
            <a:r>
              <a:rPr lang="en-US" sz="3600" dirty="0" smtClean="0">
                <a:latin typeface="Lucida Console" pitchFamily="49" charset="0"/>
              </a:rPr>
              <a:t>;}</a:t>
            </a:r>
            <a:endParaRPr lang="en-US" sz="3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</a:t>
            </a:r>
            <a:r>
              <a:rPr lang="en-US" sz="3600" dirty="0" smtClean="0">
                <a:latin typeface="Lucida Console" pitchFamily="49" charset="0"/>
              </a:rPr>
              <a:t>  }</a:t>
            </a:r>
            <a:endParaRPr lang="en-US" sz="3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</a:t>
            </a:r>
            <a:r>
              <a:rPr lang="en-US" sz="3600" dirty="0" smtClean="0">
                <a:latin typeface="Lucida Console" pitchFamily="49" charset="0"/>
              </a:rPr>
              <a:t>  /*  </a:t>
            </a:r>
            <a:r>
              <a:rPr lang="en-US" sz="3600" dirty="0" smtClean="0">
                <a:latin typeface="Lucida Console" pitchFamily="49" charset="0"/>
              </a:rPr>
              <a:t>Send the control process any primes found.  */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</a:t>
            </a:r>
            <a:r>
              <a:rPr lang="en-US" sz="3600" dirty="0" smtClean="0">
                <a:latin typeface="Lucida Console" pitchFamily="49" charset="0"/>
              </a:rPr>
              <a:t>  out</a:t>
            </a:r>
            <a:r>
              <a:rPr lang="en-US" sz="3600" dirty="0" smtClean="0">
                <a:latin typeface="Lucida Console" pitchFamily="49" charset="0"/>
              </a:rPr>
              <a:t>("result",  start,  </a:t>
            </a:r>
            <a:r>
              <a:rPr lang="en-US" sz="3600" dirty="0" err="1" smtClean="0">
                <a:latin typeface="Lucida Console" pitchFamily="49" charset="0"/>
              </a:rPr>
              <a:t>my_primes:count</a:t>
            </a:r>
            <a:r>
              <a:rPr lang="en-US" sz="36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  }</a:t>
            </a:r>
            <a:endParaRPr lang="en-US" sz="36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Lucida Console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6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Paradigm: Specialist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Lucida Console" pitchFamily="49" charset="0"/>
                <a:cs typeface="Courier New" pitchFamily="49" charset="0"/>
              </a:rPr>
              <a:t>/* From Linda book */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source()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,  </a:t>
            </a:r>
            <a:r>
              <a:rPr lang="en-US" dirty="0" err="1" smtClean="0">
                <a:latin typeface="Lucida Console" pitchFamily="49" charset="0"/>
              </a:rPr>
              <a:t>out_index</a:t>
            </a:r>
            <a:r>
              <a:rPr lang="en-US" dirty="0" smtClean="0">
                <a:latin typeface="Lucida Console" pitchFamily="49" charset="0"/>
              </a:rPr>
              <a:t>=0;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for (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 =  5;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&lt; LIMIT;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  +=  2)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out("</a:t>
            </a:r>
            <a:r>
              <a:rPr lang="en-US" dirty="0" err="1" smtClean="0">
                <a:latin typeface="Lucida Console" pitchFamily="49" charset="0"/>
              </a:rPr>
              <a:t>seg</a:t>
            </a:r>
            <a:r>
              <a:rPr lang="en-US" dirty="0" smtClean="0">
                <a:latin typeface="Lucida Console" pitchFamily="49" charset="0"/>
              </a:rPr>
              <a:t>",  3,  </a:t>
            </a:r>
            <a:r>
              <a:rPr lang="en-US" dirty="0" err="1" smtClean="0">
                <a:latin typeface="Lucida Console" pitchFamily="49" charset="0"/>
              </a:rPr>
              <a:t>out_index</a:t>
            </a:r>
            <a:r>
              <a:rPr lang="en-US" dirty="0" smtClean="0">
                <a:latin typeface="Lucida Console" pitchFamily="49" charset="0"/>
              </a:rPr>
              <a:t>++,  </a:t>
            </a:r>
            <a:r>
              <a:rPr lang="en-US" dirty="0" err="1" smtClean="0">
                <a:latin typeface="Lucida Console" pitchFamily="49" charset="0"/>
              </a:rPr>
              <a:t>i</a:t>
            </a:r>
            <a:r>
              <a:rPr lang="en-US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out("</a:t>
            </a:r>
            <a:r>
              <a:rPr lang="en-US" dirty="0" err="1" smtClean="0">
                <a:latin typeface="Lucida Console" pitchFamily="49" charset="0"/>
              </a:rPr>
              <a:t>seg</a:t>
            </a:r>
            <a:r>
              <a:rPr lang="en-US" dirty="0" smtClean="0">
                <a:latin typeface="Lucida Console" pitchFamily="49" charset="0"/>
              </a:rPr>
              <a:t>",  3, </a:t>
            </a:r>
            <a:r>
              <a:rPr lang="en-US" dirty="0" err="1" smtClean="0">
                <a:latin typeface="Lucida Console" pitchFamily="49" charset="0"/>
              </a:rPr>
              <a:t>out_index</a:t>
            </a:r>
            <a:r>
              <a:rPr lang="en-US" dirty="0" smtClean="0">
                <a:latin typeface="Lucida Console" pitchFamily="49" charset="0"/>
              </a:rPr>
              <a:t>,  0); 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Lucida Console" pitchFamily="49" charset="0"/>
              </a:rPr>
              <a:t>pipe_seg</a:t>
            </a:r>
            <a:r>
              <a:rPr lang="en-US" dirty="0" smtClean="0">
                <a:latin typeface="Lucida Console" pitchFamily="49" charset="0"/>
              </a:rPr>
              <a:t>(prime,  next,  </a:t>
            </a:r>
            <a:r>
              <a:rPr lang="en-US" dirty="0" err="1" smtClean="0">
                <a:latin typeface="Lucida Console" pitchFamily="49" charset="0"/>
              </a:rPr>
              <a:t>in_index</a:t>
            </a:r>
            <a:r>
              <a:rPr lang="en-US" dirty="0" smtClean="0">
                <a:latin typeface="Lucida Console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num,  </a:t>
            </a:r>
            <a:r>
              <a:rPr lang="en-US" dirty="0" err="1" smtClean="0">
                <a:latin typeface="Lucida Console" pitchFamily="49" charset="0"/>
              </a:rPr>
              <a:t>out_index</a:t>
            </a:r>
            <a:r>
              <a:rPr lang="en-US" dirty="0" smtClean="0">
                <a:latin typeface="Lucida Console" pitchFamily="49" charset="0"/>
              </a:rPr>
              <a:t>=0;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while(1) 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in("</a:t>
            </a:r>
            <a:r>
              <a:rPr lang="en-US" dirty="0" err="1" smtClean="0">
                <a:latin typeface="Lucida Console" pitchFamily="49" charset="0"/>
              </a:rPr>
              <a:t>seg</a:t>
            </a:r>
            <a:r>
              <a:rPr lang="en-US" dirty="0" smtClean="0">
                <a:latin typeface="Lucida Console" pitchFamily="49" charset="0"/>
              </a:rPr>
              <a:t>",  prime,  </a:t>
            </a:r>
            <a:r>
              <a:rPr lang="en-US" dirty="0" err="1" smtClean="0">
                <a:latin typeface="Lucida Console" pitchFamily="49" charset="0"/>
              </a:rPr>
              <a:t>in_index</a:t>
            </a:r>
            <a:r>
              <a:rPr lang="en-US" dirty="0" smtClean="0">
                <a:latin typeface="Lucida Console" pitchFamily="49" charset="0"/>
              </a:rPr>
              <a:t>++,  ?  num);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if (!num)  break;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if (num % prime)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  out("</a:t>
            </a:r>
            <a:r>
              <a:rPr lang="en-US" dirty="0" err="1" smtClean="0">
                <a:latin typeface="Lucida Console" pitchFamily="49" charset="0"/>
              </a:rPr>
              <a:t>seg</a:t>
            </a:r>
            <a:r>
              <a:rPr lang="en-US" dirty="0" smtClean="0">
                <a:latin typeface="Lucida Console" pitchFamily="49" charset="0"/>
              </a:rPr>
              <a:t>", next, </a:t>
            </a:r>
            <a:r>
              <a:rPr lang="en-US" dirty="0" err="1" smtClean="0">
                <a:latin typeface="Lucida Console" pitchFamily="49" charset="0"/>
              </a:rPr>
              <a:t>out_index</a:t>
            </a:r>
            <a:r>
              <a:rPr lang="en-US" dirty="0" smtClean="0">
                <a:latin typeface="Lucida Console" pitchFamily="49" charset="0"/>
              </a:rPr>
              <a:t>++, num);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out("</a:t>
            </a:r>
            <a:r>
              <a:rPr lang="en-US" dirty="0" err="1" smtClean="0">
                <a:latin typeface="Lucida Console" pitchFamily="49" charset="0"/>
              </a:rPr>
              <a:t>seg</a:t>
            </a:r>
            <a:r>
              <a:rPr lang="en-US" dirty="0" smtClean="0">
                <a:latin typeface="Lucida Console" pitchFamily="49" charset="0"/>
              </a:rPr>
              <a:t>", next, </a:t>
            </a:r>
            <a:r>
              <a:rPr lang="en-US" dirty="0" err="1" smtClean="0">
                <a:latin typeface="Lucida Console" pitchFamily="49" charset="0"/>
              </a:rPr>
              <a:t>out_index</a:t>
            </a:r>
            <a:r>
              <a:rPr lang="en-US" dirty="0" smtClean="0">
                <a:latin typeface="Lucida Console" pitchFamily="49" charset="0"/>
              </a:rPr>
              <a:t>, num);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sink()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in_index</a:t>
            </a:r>
            <a:r>
              <a:rPr lang="en-US" dirty="0" smtClean="0">
                <a:latin typeface="Lucida Console" pitchFamily="49" charset="0"/>
              </a:rPr>
              <a:t>=0,  num,  </a:t>
            </a:r>
            <a:r>
              <a:rPr lang="en-US" dirty="0" err="1" smtClean="0">
                <a:latin typeface="Lucida Console" pitchFamily="49" charset="0"/>
              </a:rPr>
              <a:t>pipe_seg</a:t>
            </a:r>
            <a:r>
              <a:rPr lang="en-US" dirty="0" smtClean="0">
                <a:latin typeface="Lucida Console" pitchFamily="49" charset="0"/>
              </a:rPr>
              <a:t>(),  prime=3,  </a:t>
            </a:r>
            <a:r>
              <a:rPr lang="en-US" dirty="0" err="1" smtClean="0">
                <a:latin typeface="Lucida Console" pitchFamily="49" charset="0"/>
              </a:rPr>
              <a:t>prime_count</a:t>
            </a:r>
            <a:r>
              <a:rPr lang="en-US" dirty="0" smtClean="0">
                <a:latin typeface="Lucida Console" pitchFamily="49" charset="0"/>
              </a:rPr>
              <a:t>=2;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while(1) 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in("</a:t>
            </a:r>
            <a:r>
              <a:rPr lang="en-US" dirty="0" err="1" smtClean="0">
                <a:latin typeface="Lucida Console" pitchFamily="49" charset="0"/>
              </a:rPr>
              <a:t>seg</a:t>
            </a:r>
            <a:r>
              <a:rPr lang="en-US" dirty="0" smtClean="0">
                <a:latin typeface="Lucida Console" pitchFamily="49" charset="0"/>
              </a:rPr>
              <a:t>", prime, </a:t>
            </a:r>
            <a:r>
              <a:rPr lang="en-US" dirty="0" err="1" smtClean="0">
                <a:latin typeface="Lucida Console" pitchFamily="49" charset="0"/>
              </a:rPr>
              <a:t>in_index</a:t>
            </a:r>
            <a:r>
              <a:rPr lang="en-US" dirty="0" smtClean="0">
                <a:latin typeface="Lucida Console" pitchFamily="49" charset="0"/>
              </a:rPr>
              <a:t>++,  ?num);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if  (!num)  break;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if  (num  %  prime) 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++</a:t>
            </a:r>
            <a:r>
              <a:rPr lang="en-US" dirty="0" err="1" smtClean="0">
                <a:latin typeface="Lucida Console" pitchFamily="49" charset="0"/>
              </a:rPr>
              <a:t>prime_count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  if  (num*num  &lt;  LIMIT)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err="1" smtClean="0">
                <a:latin typeface="Lucida Console" pitchFamily="49" charset="0"/>
              </a:rPr>
              <a:t>eval</a:t>
            </a:r>
            <a:r>
              <a:rPr lang="en-US" dirty="0" smtClean="0">
                <a:latin typeface="Lucida Console" pitchFamily="49" charset="0"/>
              </a:rPr>
              <a:t>("pipe </a:t>
            </a:r>
            <a:r>
              <a:rPr lang="en-US" dirty="0" err="1" smtClean="0">
                <a:latin typeface="Lucida Console" pitchFamily="49" charset="0"/>
              </a:rPr>
              <a:t>seg</a:t>
            </a:r>
            <a:r>
              <a:rPr lang="en-US" dirty="0" smtClean="0">
                <a:latin typeface="Lucida Console" pitchFamily="49" charset="0"/>
              </a:rPr>
              <a:t>“,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	  </a:t>
            </a:r>
            <a:r>
              <a:rPr lang="en-US" dirty="0" err="1" smtClean="0">
                <a:latin typeface="Lucida Console" pitchFamily="49" charset="0"/>
              </a:rPr>
              <a:t>pipe_seg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prime,num,in_index</a:t>
            </a:r>
            <a:r>
              <a:rPr lang="en-US" dirty="0" smtClean="0">
                <a:latin typeface="Lucida Console" pitchFamily="49" charset="0"/>
              </a:rPr>
              <a:t>)); 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	prime  =  num;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err="1" smtClean="0">
                <a:latin typeface="Lucida Console" pitchFamily="49" charset="0"/>
              </a:rPr>
              <a:t>in_index</a:t>
            </a:r>
            <a:r>
              <a:rPr lang="en-US" dirty="0" smtClean="0">
                <a:latin typeface="Lucida Console" pitchFamily="49" charset="0"/>
              </a:rPr>
              <a:t>  = 0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	  }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printf</a:t>
            </a:r>
            <a:r>
              <a:rPr lang="en-US" dirty="0" smtClean="0">
                <a:latin typeface="Lucida Console" pitchFamily="49" charset="0"/>
              </a:rPr>
              <a:t>("count:  %d.\n",  </a:t>
            </a:r>
            <a:r>
              <a:rPr lang="en-US" dirty="0" err="1" smtClean="0">
                <a:latin typeface="Lucida Console" pitchFamily="49" charset="0"/>
              </a:rPr>
              <a:t>prime_count</a:t>
            </a:r>
            <a:r>
              <a:rPr lang="en-US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Lucida Console" pitchFamily="49" charset="0"/>
              </a:rPr>
              <a:t>real_main</a:t>
            </a:r>
            <a:r>
              <a:rPr lang="en-US" dirty="0" smtClean="0">
                <a:latin typeface="Lucida Console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eval</a:t>
            </a:r>
            <a:r>
              <a:rPr lang="en-US" dirty="0" smtClean="0">
                <a:latin typeface="Lucida Console" pitchFamily="49" charset="0"/>
              </a:rPr>
              <a:t>("source",  source());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eval</a:t>
            </a:r>
            <a:r>
              <a:rPr lang="en-US" dirty="0" smtClean="0">
                <a:latin typeface="Lucida Console" pitchFamily="49" charset="0"/>
              </a:rPr>
              <a:t>("sink",  sink());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0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Linda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out(), in(), rd(), </a:t>
            </a:r>
            <a:r>
              <a:rPr lang="en-US" dirty="0" err="1" smtClean="0"/>
              <a:t>inp</a:t>
            </a:r>
            <a:r>
              <a:rPr lang="en-US" dirty="0" smtClean="0"/>
              <a:t>(), </a:t>
            </a:r>
            <a:r>
              <a:rPr lang="en-US" dirty="0" err="1" smtClean="0"/>
              <a:t>rdp</a:t>
            </a:r>
            <a:r>
              <a:rPr lang="en-US" dirty="0" smtClean="0"/>
              <a:t>() are heavier than host language computations.</a:t>
            </a:r>
          </a:p>
          <a:p>
            <a:r>
              <a:rPr lang="en-US" dirty="0" err="1" smtClean="0"/>
              <a:t>eval</a:t>
            </a:r>
            <a:r>
              <a:rPr lang="en-US" dirty="0" smtClean="0"/>
              <a:t>() is the heaviest of Linda primitives </a:t>
            </a:r>
          </a:p>
          <a:p>
            <a:r>
              <a:rPr lang="en-US" sz="2800" dirty="0" err="1" smtClean="0"/>
              <a:t>Nondeterminism</a:t>
            </a:r>
            <a:r>
              <a:rPr lang="en-US" dirty="0" smtClean="0"/>
              <a:t> in pattern matching</a:t>
            </a:r>
            <a:endParaRPr lang="en-US" sz="2400" dirty="0"/>
          </a:p>
          <a:p>
            <a:r>
              <a:rPr lang="en-US" sz="2800" dirty="0"/>
              <a:t>Time uncoupling </a:t>
            </a:r>
            <a:r>
              <a:rPr lang="en-US" sz="2800" dirty="0" smtClean="0"/>
              <a:t>	</a:t>
            </a:r>
          </a:p>
          <a:p>
            <a:pPr lvl="1"/>
            <a:r>
              <a:rPr lang="en-US" sz="2000" dirty="0" smtClean="0"/>
              <a:t>Communication </a:t>
            </a:r>
            <a:r>
              <a:rPr lang="en-US" sz="2000" dirty="0"/>
              <a:t>between time-disjoint </a:t>
            </a:r>
            <a:r>
              <a:rPr lang="en-US" sz="2000" dirty="0" smtClean="0"/>
              <a:t>processes</a:t>
            </a:r>
          </a:p>
          <a:p>
            <a:pPr lvl="1"/>
            <a:r>
              <a:rPr lang="en-US" sz="2000" dirty="0" smtClean="0"/>
              <a:t>Can even send messages to self</a:t>
            </a:r>
            <a:endParaRPr lang="en-US" sz="2000" dirty="0"/>
          </a:p>
          <a:p>
            <a:r>
              <a:rPr lang="en-US" sz="2800" dirty="0"/>
              <a:t>Distributed </a:t>
            </a:r>
            <a:r>
              <a:rPr lang="en-US" sz="2800" dirty="0" smtClean="0"/>
              <a:t>sharing</a:t>
            </a:r>
          </a:p>
          <a:p>
            <a:pPr lvl="1"/>
            <a:r>
              <a:rPr lang="en-US" sz="2000" dirty="0" smtClean="0"/>
              <a:t>Variables </a:t>
            </a:r>
            <a:r>
              <a:rPr lang="en-US" sz="2000" dirty="0"/>
              <a:t>shared between disjoint </a:t>
            </a:r>
            <a:r>
              <a:rPr lang="en-US" sz="2000" dirty="0" smtClean="0"/>
              <a:t>processes</a:t>
            </a:r>
          </a:p>
          <a:p>
            <a:r>
              <a:rPr lang="en-US" sz="2800" dirty="0" smtClean="0"/>
              <a:t>Many implementations permit multiple tuple spaces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No Security (no encapsulation)</a:t>
            </a:r>
          </a:p>
          <a:p>
            <a:r>
              <a:rPr lang="en-US" dirty="0" smtClean="0"/>
              <a:t>Linda is not fault-tolerant</a:t>
            </a:r>
          </a:p>
          <a:p>
            <a:pPr lvl="1"/>
            <a:r>
              <a:rPr lang="en-US" dirty="0" smtClean="0"/>
              <a:t>Processes are assumed to be fail-safe</a:t>
            </a:r>
          </a:p>
          <a:p>
            <a:r>
              <a:rPr lang="en-US" dirty="0" smtClean="0"/>
              <a:t>Beginners do this in a loop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dirty="0" smtClean="0"/>
              <a:t>in(?T); if </a:t>
            </a:r>
            <a:r>
              <a:rPr lang="en-US" dirty="0" err="1" smtClean="0"/>
              <a:t>notOK</a:t>
            </a:r>
            <a:r>
              <a:rPr lang="en-US" dirty="0" smtClean="0"/>
              <a:t>(T) out(T); }</a:t>
            </a:r>
          </a:p>
          <a:p>
            <a:pPr>
              <a:buNone/>
            </a:pPr>
            <a:r>
              <a:rPr lang="en-US" dirty="0" smtClean="0"/>
              <a:t>	No guarantee you won’t get the same T.</a:t>
            </a:r>
          </a:p>
          <a:p>
            <a:r>
              <a:rPr lang="en-US" dirty="0" smtClean="0"/>
              <a:t>The following can </a:t>
            </a:r>
            <a:r>
              <a:rPr lang="en-US" dirty="0" err="1" smtClean="0"/>
              <a:t>sequentialize</a:t>
            </a:r>
            <a:r>
              <a:rPr lang="en-US" dirty="0" smtClean="0"/>
              <a:t> the processes using this code block:</a:t>
            </a:r>
          </a:p>
          <a:p>
            <a:pPr>
              <a:buNone/>
            </a:pPr>
            <a:r>
              <a:rPr lang="en-US" dirty="0" smtClean="0"/>
              <a:t>		{in(?count); out(count+1</a:t>
            </a:r>
            <a:r>
              <a:rPr lang="en-US" dirty="0" smtClean="0"/>
              <a:t>);}</a:t>
            </a:r>
          </a:p>
          <a:p>
            <a:r>
              <a:rPr lang="en-US" dirty="0" smtClean="0"/>
              <a:t>“Where most distributed languages are partially distributed in space and non-distributed in time, Linda is fully distributed in space and distributed in time as well.”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JavaSpaces</a:t>
            </a:r>
            <a:r>
              <a:rPr lang="en-US" dirty="0" smtClean="0"/>
              <a:t> and </a:t>
            </a:r>
            <a:r>
              <a:rPr lang="en-US" dirty="0" err="1" smtClean="0"/>
              <a:t>TSpaces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JavaSpaces</a:t>
            </a:r>
            <a:r>
              <a:rPr lang="en-US" dirty="0" smtClean="0"/>
              <a:t> is Linda adapted to Java</a:t>
            </a:r>
          </a:p>
          <a:p>
            <a:r>
              <a:rPr lang="en-US" sz="2300" dirty="0" err="1" smtClean="0">
                <a:latin typeface="Lucida Console" pitchFamily="49" charset="0"/>
              </a:rPr>
              <a:t>net.jini.space.JavaSpace</a:t>
            </a:r>
            <a:endParaRPr lang="en-US" sz="2300" dirty="0" smtClean="0"/>
          </a:p>
          <a:p>
            <a:r>
              <a:rPr lang="en-US" dirty="0" smtClean="0"/>
              <a:t>write(…): into a space </a:t>
            </a:r>
          </a:p>
          <a:p>
            <a:r>
              <a:rPr lang="en-US" dirty="0" smtClean="0"/>
              <a:t>take(…):  from a space </a:t>
            </a:r>
          </a:p>
          <a:p>
            <a:r>
              <a:rPr lang="en-US" dirty="0" smtClean="0"/>
              <a:t>read(…): …</a:t>
            </a:r>
          </a:p>
          <a:p>
            <a:r>
              <a:rPr lang="en-US" dirty="0" smtClean="0"/>
              <a:t>notify: Notifies a specified object when entries that match the given template are written into a space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java.sun.com/developer/</a:t>
            </a:r>
            <a:r>
              <a:rPr lang="en-US" dirty="0" err="1" smtClean="0">
                <a:hlinkClick r:id="rId2"/>
              </a:rPr>
              <a:t>technicalArticles</a:t>
            </a:r>
            <a:r>
              <a:rPr lang="en-US" dirty="0" smtClean="0">
                <a:hlinkClick r:id="rId2"/>
              </a:rPr>
              <a:t>/tools/</a:t>
            </a:r>
            <a:r>
              <a:rPr lang="en-US" dirty="0" err="1" smtClean="0">
                <a:hlinkClick r:id="rId2"/>
              </a:rPr>
              <a:t>JavaSpaces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Tspaces</a:t>
            </a:r>
            <a:r>
              <a:rPr lang="en-US" dirty="0" smtClean="0"/>
              <a:t> is an IBM adaptation of Linda.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TSpaces</a:t>
            </a:r>
            <a:r>
              <a:rPr lang="en-US" dirty="0" smtClean="0"/>
              <a:t> is network middleware for the new age of ubiquitous computing.”</a:t>
            </a:r>
          </a:p>
          <a:p>
            <a:pPr lvl="1"/>
            <a:r>
              <a:rPr lang="en-US" dirty="0" err="1" smtClean="0"/>
              <a:t>TSpaces</a:t>
            </a:r>
            <a:r>
              <a:rPr lang="en-US" dirty="0" smtClean="0"/>
              <a:t> = Tuple + Database + Java</a:t>
            </a:r>
          </a:p>
          <a:p>
            <a:pPr lvl="1"/>
            <a:r>
              <a:rPr lang="en-US" dirty="0" smtClean="0"/>
              <a:t>write(…): into a space </a:t>
            </a:r>
          </a:p>
          <a:p>
            <a:pPr lvl="1"/>
            <a:r>
              <a:rPr lang="en-US" dirty="0" smtClean="0"/>
              <a:t>take(…):  from a space </a:t>
            </a:r>
          </a:p>
          <a:p>
            <a:pPr lvl="1"/>
            <a:r>
              <a:rPr lang="en-US" dirty="0" smtClean="0"/>
              <a:t>read(…): …</a:t>
            </a:r>
          </a:p>
          <a:p>
            <a:pPr lvl="1"/>
            <a:r>
              <a:rPr lang="en-US" dirty="0" smtClean="0"/>
              <a:t>Scan and </a:t>
            </a:r>
            <a:r>
              <a:rPr lang="en-US" dirty="0" err="1" smtClean="0"/>
              <a:t>ConsumingScan</a:t>
            </a:r>
            <a:endParaRPr lang="en-US" dirty="0" smtClean="0"/>
          </a:p>
          <a:p>
            <a:pPr lvl="1"/>
            <a:r>
              <a:rPr lang="en-US" dirty="0" smtClean="0"/>
              <a:t>rendezvous operator, Rhonda.</a:t>
            </a:r>
          </a:p>
          <a:p>
            <a:endParaRPr lang="en-US" dirty="0" smtClean="0"/>
          </a:p>
          <a:p>
            <a:r>
              <a:rPr lang="en-US" dirty="0" err="1" smtClean="0"/>
              <a:t>Tspaces</a:t>
            </a:r>
            <a:r>
              <a:rPr lang="en-US" dirty="0" smtClean="0"/>
              <a:t> Whiteboard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www.almaden.ibm.com/cs/TSpaces/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6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http://lindaspaces.com/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NetWorkSpaces</a:t>
            </a:r>
            <a:endParaRPr lang="en-US" dirty="0" smtClean="0"/>
          </a:p>
          <a:p>
            <a:pPr lvl="1"/>
            <a:r>
              <a:rPr lang="en-US" dirty="0" smtClean="0"/>
              <a:t>“open-source software package that makes it easy to use clusters from within scripting languages like </a:t>
            </a:r>
            <a:r>
              <a:rPr lang="en-US" dirty="0" err="1" smtClean="0"/>
              <a:t>Matlab</a:t>
            </a:r>
            <a:r>
              <a:rPr lang="en-US" dirty="0" smtClean="0"/>
              <a:t>, Python, and R.”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Nicholas </a:t>
            </a:r>
            <a:r>
              <a:rPr lang="en-US" dirty="0" err="1" smtClean="0"/>
              <a:t>Carriero</a:t>
            </a:r>
            <a:r>
              <a:rPr lang="en-US" dirty="0" smtClean="0"/>
              <a:t> and David Gelernter, “How to Write Parallel Programs” book, MIT Press, 1992</a:t>
            </a:r>
          </a:p>
          <a:p>
            <a:r>
              <a:rPr lang="en-US" dirty="0" smtClean="0"/>
              <a:t>Tutorial on Parallel Programming with Linda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1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CEG 730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Assume TS is preloaded with input data in a form that is helpful.</a:t>
            </a:r>
          </a:p>
          <a:p>
            <a:r>
              <a:rPr lang="en-US" dirty="0" smtClean="0"/>
              <a:t>At the end of the algorithm, </a:t>
            </a:r>
          </a:p>
          <a:p>
            <a:pPr lvl="1"/>
            <a:r>
              <a:rPr lang="en-US" dirty="0" smtClean="0"/>
              <a:t>TS should have only the results</a:t>
            </a:r>
          </a:p>
          <a:p>
            <a:pPr lvl="1"/>
            <a:r>
              <a:rPr lang="en-US" dirty="0" smtClean="0"/>
              <a:t>the preloaded input data is removed</a:t>
            </a:r>
          </a:p>
          <a:p>
            <a:r>
              <a:rPr lang="en-US" dirty="0" smtClean="0"/>
              <a:t>Any C-program can be embedded into C-Linda</a:t>
            </a:r>
          </a:p>
          <a:p>
            <a:pPr lvl="1"/>
            <a:r>
              <a:rPr lang="en-US" dirty="0" smtClean="0"/>
              <a:t>not acceptable at all</a:t>
            </a:r>
          </a:p>
          <a:p>
            <a:r>
              <a:rPr lang="en-US" dirty="0" smtClean="0"/>
              <a:t>Use p processes</a:t>
            </a:r>
          </a:p>
          <a:p>
            <a:pPr lvl="1"/>
            <a:r>
              <a:rPr lang="en-US" dirty="0" smtClean="0"/>
              <a:t>In general, you choose p so that “elapsed” time is minimized assuming the p processes do time-overlapped parallel computation.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nb</a:t>
            </a:r>
            <a:r>
              <a:rPr lang="en-US" dirty="0" smtClean="0"/>
              <a:t> % p == 0?</a:t>
            </a:r>
          </a:p>
          <a:p>
            <a:pPr lvl="1"/>
            <a:r>
              <a:rPr lang="en-US" dirty="0" smtClean="0"/>
              <a:t>pad the input data space with dummy values that preserve the solutions</a:t>
            </a:r>
          </a:p>
          <a:p>
            <a:pPr lvl="1"/>
            <a:r>
              <a:rPr lang="en-US" dirty="0" smtClean="0"/>
              <a:t>Let some worker processes do more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Avoid using </a:t>
            </a:r>
            <a:r>
              <a:rPr lang="en-US" dirty="0" err="1" smtClean="0"/>
              <a:t>inp</a:t>
            </a:r>
            <a:r>
              <a:rPr lang="en-US" dirty="0" smtClean="0"/>
              <a:t>() and/or </a:t>
            </a:r>
            <a:r>
              <a:rPr lang="en-US" dirty="0" err="1" smtClean="0"/>
              <a:t>rdp</a:t>
            </a:r>
            <a:r>
              <a:rPr lang="en-US" dirty="0" smtClean="0"/>
              <a:t>() because</a:t>
            </a:r>
          </a:p>
          <a:p>
            <a:pPr lvl="1"/>
            <a:r>
              <a:rPr lang="en-US" dirty="0" smtClean="0"/>
              <a:t>it confuses our thinking</a:t>
            </a:r>
          </a:p>
          <a:p>
            <a:pPr lvl="1"/>
            <a:r>
              <a:rPr lang="en-US" dirty="0" smtClean="0"/>
              <a:t>we can get better designs without them</a:t>
            </a:r>
          </a:p>
          <a:p>
            <a:pPr lvl="1"/>
            <a:r>
              <a:rPr lang="en-US" dirty="0" smtClean="0"/>
              <a:t>A badly used </a:t>
            </a:r>
            <a:r>
              <a:rPr lang="en-US" dirty="0" err="1" smtClean="0"/>
              <a:t>inp</a:t>
            </a:r>
            <a:r>
              <a:rPr lang="en-US" dirty="0" smtClean="0"/>
              <a:t>() can produce a </a:t>
            </a:r>
            <a:r>
              <a:rPr lang="en-US" dirty="0" err="1" smtClean="0"/>
              <a:t>livelock</a:t>
            </a:r>
            <a:r>
              <a:rPr lang="en-US" dirty="0" smtClean="0"/>
              <a:t> where a plain in() would have cause a block.</a:t>
            </a:r>
          </a:p>
          <a:p>
            <a:r>
              <a:rPr lang="en-US" dirty="0" smtClean="0"/>
              <a:t>Typically, we can avoid the  use of </a:t>
            </a:r>
            <a:r>
              <a:rPr lang="en-US" dirty="0" err="1" smtClean="0"/>
              <a:t>inp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/>
              <a:t>Not always.</a:t>
            </a:r>
          </a:p>
          <a:p>
            <a:pPr lvl="1"/>
            <a:r>
              <a:rPr lang="en-US" dirty="0" smtClean="0"/>
              <a:t>Problem: Compute the number of elements in a bag B.  Assume B is preloaded into TS.</a:t>
            </a:r>
          </a:p>
          <a:p>
            <a:pPr lvl="1"/>
            <a:r>
              <a:rPr lang="en-US" dirty="0" smtClean="0"/>
              <a:t>Solution needs </a:t>
            </a:r>
            <a:r>
              <a:rPr lang="en-US" dirty="0" err="1" smtClean="0"/>
              <a:t>inp</a:t>
            </a:r>
            <a:r>
              <a:rPr lang="en-US" dirty="0" smtClean="0"/>
              <a:t>().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Sudhir</a:t>
            </a:r>
            <a:r>
              <a:rPr lang="en-US" dirty="0" smtClean="0"/>
              <a:t> </a:t>
            </a:r>
            <a:r>
              <a:rPr lang="en-US" dirty="0" err="1" smtClean="0"/>
              <a:t>Ahuja</a:t>
            </a:r>
            <a:r>
              <a:rPr lang="en-US" dirty="0" smtClean="0"/>
              <a:t>, Nicholas </a:t>
            </a:r>
            <a:r>
              <a:rPr lang="en-US" dirty="0" err="1" smtClean="0"/>
              <a:t>Carriero</a:t>
            </a:r>
            <a:r>
              <a:rPr lang="en-US" dirty="0" smtClean="0"/>
              <a:t> and David Gelernter, ``Linda and Friends,'' </a:t>
            </a:r>
            <a:r>
              <a:rPr lang="en-US" i="1" dirty="0" smtClean="0"/>
              <a:t>IEEE Computer</a:t>
            </a:r>
            <a:r>
              <a:rPr lang="en-US" dirty="0" smtClean="0"/>
              <a:t> (magazine), Vol. 19, No. 8, 26-34. </a:t>
            </a:r>
            <a:r>
              <a:rPr lang="en-US" dirty="0" smtClean="0">
                <a:hlinkClick r:id="rId2"/>
              </a:rPr>
              <a:t>www.lindaspaces.com/</a:t>
            </a:r>
            <a:r>
              <a:rPr lang="en-US" dirty="0" smtClean="0"/>
              <a:t> has an entire book. </a:t>
            </a:r>
          </a:p>
          <a:p>
            <a:r>
              <a:rPr lang="en-US" dirty="0" err="1" smtClean="0"/>
              <a:t>JavaSpaces,</a:t>
            </a:r>
            <a:r>
              <a:rPr lang="en-US" dirty="0" err="1" smtClean="0">
                <a:hlinkClick r:id="rId3"/>
              </a:rPr>
              <a:t>en.wikipedia.org</a:t>
            </a:r>
            <a:r>
              <a:rPr lang="en-US" dirty="0" smtClean="0">
                <a:hlinkClick r:id="rId3"/>
              </a:rPr>
              <a:t>/wiki/</a:t>
            </a:r>
            <a:r>
              <a:rPr lang="en-US" dirty="0" err="1" smtClean="0">
                <a:hlinkClick r:id="rId3"/>
              </a:rPr>
              <a:t>Tuple_space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Andrews, Section 10.x on Linda.  Yet another prime number generator.</a:t>
            </a:r>
          </a:p>
          <a:p>
            <a:r>
              <a:rPr lang="en-US" dirty="0" smtClean="0"/>
              <a:t>Jeremy R. Johnson, </a:t>
            </a:r>
            <a:r>
              <a:rPr lang="en-US" dirty="0" smtClean="0">
                <a:hlinkClick r:id="rId4"/>
              </a:rPr>
              <a:t>www.cs.drexel.edu/ ~</a:t>
            </a:r>
            <a:r>
              <a:rPr lang="en-US" dirty="0" err="1" smtClean="0">
                <a:hlinkClick r:id="rId4"/>
              </a:rPr>
              <a:t>jjohnson</a:t>
            </a:r>
            <a:r>
              <a:rPr lang="en-US" dirty="0" smtClean="0">
                <a:hlinkClick r:id="rId4"/>
              </a:rPr>
              <a:t>/2010-11/winter/cs676.htm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tuple is an ordered list of (possibly dissimilar) items</a:t>
            </a:r>
          </a:p>
          <a:p>
            <a:pPr lvl="1"/>
            <a:r>
              <a:rPr lang="en-US" dirty="0" smtClean="0"/>
              <a:t>(x, y),  coordinates in a 2-d plane, both numbers</a:t>
            </a:r>
          </a:p>
          <a:p>
            <a:pPr lvl="1"/>
            <a:r>
              <a:rPr lang="en-US" dirty="0" smtClean="0"/>
              <a:t>(true, ‘a’, “hello”, (x, y)), a quadruple of </a:t>
            </a:r>
            <a:r>
              <a:rPr lang="en-US" dirty="0" err="1" smtClean="0"/>
              <a:t>dissimilars</a:t>
            </a:r>
            <a:endParaRPr lang="en-US" dirty="0" smtClean="0"/>
          </a:p>
          <a:p>
            <a:pPr lvl="1"/>
            <a:r>
              <a:rPr lang="en-US" dirty="0" smtClean="0"/>
              <a:t>Instead of () some papers use &lt; &gt;</a:t>
            </a:r>
            <a:endParaRPr lang="en-US" dirty="0" smtClean="0"/>
          </a:p>
          <a:p>
            <a:r>
              <a:rPr lang="en-US" dirty="0" smtClean="0"/>
              <a:t>Tuple Space is a collection of </a:t>
            </a:r>
            <a:r>
              <a:rPr lang="en-US" dirty="0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Consider it a </a:t>
            </a:r>
            <a:r>
              <a:rPr lang="en-US" dirty="0" smtClean="0"/>
              <a:t>bag, not a set  </a:t>
            </a:r>
            <a:endParaRPr lang="en-US" dirty="0" smtClean="0"/>
          </a:p>
          <a:p>
            <a:pPr lvl="1"/>
            <a:r>
              <a:rPr lang="en-US" dirty="0" smtClean="0"/>
              <a:t>Count of occurrences matters.</a:t>
            </a:r>
          </a:p>
          <a:p>
            <a:pPr lvl="2"/>
            <a:r>
              <a:rPr lang="en-US" dirty="0" smtClean="0"/>
              <a:t>T # TS stands for #occurrences of T in TS</a:t>
            </a:r>
          </a:p>
          <a:p>
            <a:r>
              <a:rPr lang="en-US" dirty="0" smtClean="0"/>
              <a:t>Tuples are accessed </a:t>
            </a:r>
            <a:r>
              <a:rPr lang="en-US" dirty="0" smtClean="0"/>
              <a:t>associatively</a:t>
            </a:r>
          </a:p>
          <a:p>
            <a:r>
              <a:rPr lang="en-US" dirty="0" smtClean="0"/>
              <a:t>Tuples are equally accessible to all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Linda’s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Four </a:t>
            </a:r>
            <a:r>
              <a:rPr lang="en-US" dirty="0" smtClean="0"/>
              <a:t>primitives </a:t>
            </a:r>
            <a:r>
              <a:rPr lang="en-US" dirty="0" smtClean="0"/>
              <a:t>added to </a:t>
            </a:r>
            <a:r>
              <a:rPr lang="en-US" dirty="0" smtClean="0"/>
              <a:t>a host </a:t>
            </a:r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 err="1" smtClean="0"/>
              <a:t>lang</a:t>
            </a:r>
            <a:endParaRPr lang="en-US" dirty="0" smtClean="0"/>
          </a:p>
          <a:p>
            <a:r>
              <a:rPr lang="en-US" dirty="0" smtClean="0"/>
              <a:t>out(T)</a:t>
            </a:r>
          </a:p>
          <a:p>
            <a:pPr lvl="1"/>
            <a:r>
              <a:rPr lang="en-US" dirty="0" smtClean="0"/>
              <a:t>output T into </a:t>
            </a:r>
            <a:r>
              <a:rPr lang="en-US" dirty="0" smtClean="0"/>
              <a:t>TS</a:t>
            </a:r>
            <a:endParaRPr lang="en-US" dirty="0" smtClean="0"/>
          </a:p>
          <a:p>
            <a:pPr lvl="1"/>
            <a:r>
              <a:rPr lang="en-US" dirty="0" smtClean="0"/>
              <a:t>the number of T’s in TS increases by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Atomic</a:t>
            </a:r>
            <a:endParaRPr lang="en-US" dirty="0" smtClean="0"/>
          </a:p>
          <a:p>
            <a:pPr lvl="1"/>
            <a:r>
              <a:rPr lang="en-US" dirty="0" smtClean="0"/>
              <a:t>no processes are created</a:t>
            </a:r>
          </a:p>
          <a:p>
            <a:r>
              <a:rPr lang="en-US" dirty="0" err="1" smtClean="0"/>
              <a:t>eval</a:t>
            </a:r>
            <a:r>
              <a:rPr lang="en-US" dirty="0" smtClean="0"/>
              <a:t>(T)</a:t>
            </a:r>
          </a:p>
          <a:p>
            <a:pPr lvl="1"/>
            <a:r>
              <a:rPr lang="en-US" dirty="0" smtClean="0"/>
              <a:t>creates a process that “evaluates” T</a:t>
            </a:r>
          </a:p>
          <a:p>
            <a:pPr lvl="1"/>
            <a:r>
              <a:rPr lang="en-US" dirty="0" smtClean="0"/>
              <a:t>residual tuple is output to TS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in(T)</a:t>
            </a:r>
          </a:p>
          <a:p>
            <a:pPr lvl="1"/>
            <a:r>
              <a:rPr lang="en-US" dirty="0" smtClean="0"/>
              <a:t>input T from </a:t>
            </a:r>
            <a:r>
              <a:rPr lang="en-US" dirty="0" smtClean="0"/>
              <a:t>TS</a:t>
            </a:r>
            <a:endParaRPr lang="en-US" dirty="0" smtClean="0"/>
          </a:p>
          <a:p>
            <a:pPr lvl="1"/>
            <a:r>
              <a:rPr lang="en-US" dirty="0" smtClean="0"/>
              <a:t>the number of T’s in TS decreases by 1</a:t>
            </a:r>
          </a:p>
          <a:p>
            <a:pPr lvl="1"/>
            <a:r>
              <a:rPr lang="en-US" dirty="0" smtClean="0"/>
              <a:t>no processes are created</a:t>
            </a:r>
          </a:p>
          <a:p>
            <a:pPr lvl="1"/>
            <a:r>
              <a:rPr lang="en-US" dirty="0" smtClean="0"/>
              <a:t>more …</a:t>
            </a:r>
          </a:p>
          <a:p>
            <a:r>
              <a:rPr lang="en-US" dirty="0" smtClean="0"/>
              <a:t>rd(T)  abbrev of read(T)</a:t>
            </a:r>
          </a:p>
          <a:p>
            <a:pPr lvl="1"/>
            <a:r>
              <a:rPr lang="en-US" dirty="0" smtClean="0"/>
              <a:t>input T from </a:t>
            </a:r>
            <a:r>
              <a:rPr lang="en-US" dirty="0" smtClean="0"/>
              <a:t>TS</a:t>
            </a:r>
            <a:endParaRPr lang="en-US" dirty="0" smtClean="0"/>
          </a:p>
          <a:p>
            <a:pPr lvl="1"/>
            <a:r>
              <a:rPr lang="en-US" dirty="0" smtClean="0"/>
              <a:t>the number of T’s in TS does not change</a:t>
            </a:r>
          </a:p>
          <a:p>
            <a:pPr lvl="1"/>
            <a:r>
              <a:rPr lang="en-US" dirty="0" smtClean="0"/>
              <a:t>no processes are created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in(T) and </a:t>
            </a:r>
            <a:r>
              <a:rPr lang="en-US" dirty="0" err="1" smtClean="0"/>
              <a:t>inp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multiple processes are attempting </a:t>
            </a:r>
          </a:p>
          <a:p>
            <a:r>
              <a:rPr lang="en-US" dirty="0" smtClean="0"/>
              <a:t>Let T </a:t>
            </a:r>
            <a:r>
              <a:rPr lang="en-US" dirty="0" smtClean="0">
                <a:sym typeface="Symbol"/>
              </a:rPr>
              <a:t>#</a:t>
            </a:r>
            <a:r>
              <a:rPr lang="en-US" dirty="0" smtClean="0"/>
              <a:t> TS stand for </a:t>
            </a:r>
            <a:r>
              <a:rPr lang="en-US" dirty="0" smtClean="0"/>
              <a:t>no. occurrences </a:t>
            </a:r>
            <a:r>
              <a:rPr lang="en-US" dirty="0" smtClean="0"/>
              <a:t>of T in TS</a:t>
            </a:r>
          </a:p>
          <a:p>
            <a:r>
              <a:rPr lang="en-US" dirty="0" smtClean="0"/>
              <a:t>if T </a:t>
            </a:r>
            <a:r>
              <a:rPr lang="en-US" dirty="0" smtClean="0">
                <a:sym typeface="Symbol"/>
              </a:rPr>
              <a:t>#</a:t>
            </a:r>
            <a:r>
              <a:rPr lang="en-US" dirty="0" smtClean="0"/>
              <a:t> TS ≥ 1:</a:t>
            </a:r>
          </a:p>
          <a:p>
            <a:pPr lvl="1"/>
            <a:r>
              <a:rPr lang="en-US" dirty="0" smtClean="0"/>
              <a:t>input the tuple T</a:t>
            </a:r>
          </a:p>
          <a:p>
            <a:pPr lvl="1"/>
            <a:r>
              <a:rPr lang="en-US" dirty="0" smtClean="0"/>
              <a:t>T </a:t>
            </a:r>
            <a:r>
              <a:rPr lang="en-US" dirty="0" smtClean="0">
                <a:sym typeface="Symbol"/>
              </a:rPr>
              <a:t>#</a:t>
            </a:r>
            <a:r>
              <a:rPr lang="en-US" dirty="0" smtClean="0"/>
              <a:t> TS decreases by 1</a:t>
            </a:r>
          </a:p>
          <a:p>
            <a:pPr lvl="1"/>
            <a:r>
              <a:rPr lang="en-US" dirty="0" smtClean="0"/>
              <a:t>atomic operation</a:t>
            </a:r>
          </a:p>
          <a:p>
            <a:r>
              <a:rPr lang="en-US" dirty="0" smtClean="0"/>
              <a:t>if T </a:t>
            </a:r>
            <a:r>
              <a:rPr lang="en-US" dirty="0" smtClean="0">
                <a:sym typeface="Symbol"/>
              </a:rPr>
              <a:t>#</a:t>
            </a:r>
            <a:r>
              <a:rPr lang="en-US" dirty="0" smtClean="0"/>
              <a:t> TS  = 1:</a:t>
            </a:r>
          </a:p>
          <a:p>
            <a:pPr lvl="1"/>
            <a:r>
              <a:rPr lang="en-US" dirty="0" smtClean="0"/>
              <a:t>Only one process succeeds</a:t>
            </a:r>
          </a:p>
          <a:p>
            <a:pPr lvl="1"/>
            <a:r>
              <a:rPr lang="en-US" dirty="0" smtClean="0"/>
              <a:t>Which? </a:t>
            </a:r>
            <a:r>
              <a:rPr lang="en-US" dirty="0" smtClean="0"/>
              <a:t>Unspecified; nondeterministic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 </a:t>
            </a:r>
            <a:r>
              <a:rPr lang="en-US" dirty="0" smtClean="0">
                <a:sym typeface="Symbol"/>
              </a:rPr>
              <a:t>#</a:t>
            </a:r>
            <a:r>
              <a:rPr lang="en-US" dirty="0" smtClean="0"/>
              <a:t> TS  = 0: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processes </a:t>
            </a:r>
            <a:r>
              <a:rPr lang="en-US" dirty="0" smtClean="0"/>
              <a:t>wait for some process to out(T)</a:t>
            </a:r>
          </a:p>
          <a:p>
            <a:pPr lvl="1"/>
            <a:r>
              <a:rPr lang="en-US" dirty="0" smtClean="0"/>
              <a:t>may block for </a:t>
            </a:r>
            <a:r>
              <a:rPr lang="en-US" dirty="0" smtClean="0"/>
              <a:t>ever</a:t>
            </a:r>
            <a:endParaRPr lang="en-US" dirty="0" smtClean="0"/>
          </a:p>
          <a:p>
            <a:r>
              <a:rPr lang="en-US" dirty="0" err="1" smtClean="0"/>
              <a:t>inp</a:t>
            </a:r>
            <a:r>
              <a:rPr lang="en-US" dirty="0" smtClean="0"/>
              <a:t>(T)</a:t>
            </a:r>
          </a:p>
          <a:p>
            <a:pPr lvl="1"/>
            <a:r>
              <a:rPr lang="en-US" dirty="0" smtClean="0"/>
              <a:t>a “predicated” in(T)</a:t>
            </a:r>
          </a:p>
          <a:p>
            <a:pPr lvl="1"/>
            <a:r>
              <a:rPr lang="en-US" dirty="0" smtClean="0"/>
              <a:t>if T#TS = 0, </a:t>
            </a:r>
            <a:r>
              <a:rPr lang="en-US" dirty="0" err="1" smtClean="0"/>
              <a:t>inp</a:t>
            </a:r>
            <a:r>
              <a:rPr lang="en-US" dirty="0" smtClean="0"/>
              <a:t>(T) fails but the process is not blocked</a:t>
            </a:r>
          </a:p>
          <a:p>
            <a:pPr lvl="1"/>
            <a:r>
              <a:rPr lang="en-US" dirty="0" smtClean="0"/>
              <a:t>if T#TS = 1, </a:t>
            </a:r>
            <a:r>
              <a:rPr lang="en-US" dirty="0" err="1" smtClean="0"/>
              <a:t>inp</a:t>
            </a:r>
            <a:r>
              <a:rPr lang="en-US" dirty="0" smtClean="0"/>
              <a:t>(T) succeeds </a:t>
            </a:r>
          </a:p>
          <a:p>
            <a:pPr lvl="2"/>
            <a:r>
              <a:rPr lang="en-US" dirty="0" smtClean="0"/>
              <a:t>effect is identical to in(T)</a:t>
            </a:r>
          </a:p>
          <a:p>
            <a:pPr lvl="2"/>
            <a:r>
              <a:rPr lang="en-US" dirty="0" smtClean="0"/>
              <a:t>process is not blocked</a:t>
            </a:r>
          </a:p>
          <a:p>
            <a:r>
              <a:rPr lang="en-US" dirty="0" err="1" smtClean="0"/>
              <a:t>rdp</a:t>
            </a:r>
            <a:r>
              <a:rPr lang="en-US" dirty="0" smtClean="0"/>
              <a:t>(T)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in(“hi”, ?x, false)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 declared to be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the tuple pattern matches any tuple T provided:</a:t>
            </a:r>
          </a:p>
          <a:p>
            <a:pPr lvl="1"/>
            <a:r>
              <a:rPr lang="en-US" dirty="0" smtClean="0"/>
              <a:t>length of T = 3</a:t>
            </a:r>
          </a:p>
          <a:p>
            <a:pPr lvl="1"/>
            <a:r>
              <a:rPr lang="en-US" dirty="0" smtClean="0"/>
              <a:t>T.1 = “hi”</a:t>
            </a:r>
          </a:p>
          <a:p>
            <a:pPr lvl="1"/>
            <a:r>
              <a:rPr lang="en-US" dirty="0" smtClean="0"/>
              <a:t>T.2 is any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T.3 =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X is then assigned that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TS = {|</a:t>
            </a:r>
          </a:p>
          <a:p>
            <a:pPr lvl="1">
              <a:buNone/>
            </a:pPr>
            <a:r>
              <a:rPr lang="en-US" dirty="0" smtClean="0"/>
              <a:t>(“hi”, 2, false),</a:t>
            </a:r>
          </a:p>
          <a:p>
            <a:pPr lvl="1">
              <a:buNone/>
            </a:pPr>
            <a:r>
              <a:rPr lang="en-US" dirty="0" smtClean="0"/>
              <a:t>(“hi”, 2, false),</a:t>
            </a:r>
          </a:p>
          <a:p>
            <a:pPr lvl="1">
              <a:buNone/>
            </a:pPr>
            <a:r>
              <a:rPr lang="en-US" dirty="0" smtClean="0"/>
              <a:t>(“hi”, 35, false),</a:t>
            </a:r>
          </a:p>
          <a:p>
            <a:pPr lvl="1">
              <a:buNone/>
            </a:pPr>
            <a:r>
              <a:rPr lang="en-US" dirty="0" smtClean="0"/>
              <a:t>(“hi”, 7, false), … |}</a:t>
            </a:r>
          </a:p>
          <a:p>
            <a:r>
              <a:rPr lang="en-US" dirty="0" smtClean="0"/>
              <a:t>in(“hi”, ?x, false) inputs one of the above</a:t>
            </a:r>
          </a:p>
          <a:p>
            <a:pPr lvl="1"/>
            <a:r>
              <a:rPr lang="en-US" dirty="0" smtClean="0"/>
              <a:t>which? unspecified</a:t>
            </a:r>
          </a:p>
          <a:p>
            <a:r>
              <a:rPr lang="en-US" dirty="0" smtClean="0"/>
              <a:t>Tuple </a:t>
            </a:r>
            <a:r>
              <a:rPr lang="en-US" dirty="0" smtClean="0"/>
              <a:t>patterns </a:t>
            </a:r>
            <a:r>
              <a:rPr lang="en-US" dirty="0" smtClean="0"/>
              <a:t>may have multiple ? symbols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in(N, P2, …, </a:t>
            </a:r>
            <a:r>
              <a:rPr lang="en-US" dirty="0" err="1" smtClean="0"/>
              <a:t>Pj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 an actual </a:t>
            </a:r>
            <a:r>
              <a:rPr lang="en-US" dirty="0" err="1" smtClean="0"/>
              <a:t>arg</a:t>
            </a:r>
            <a:r>
              <a:rPr lang="en-US" dirty="0" smtClean="0"/>
              <a:t> of type Name</a:t>
            </a:r>
          </a:p>
          <a:p>
            <a:r>
              <a:rPr lang="en-US" dirty="0" smtClean="0"/>
              <a:t>P2 … </a:t>
            </a:r>
            <a:r>
              <a:rPr lang="en-US" dirty="0" err="1" smtClean="0"/>
              <a:t>Pj</a:t>
            </a:r>
            <a:r>
              <a:rPr lang="en-US" dirty="0" smtClean="0"/>
              <a:t> are actual/ formal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The values found in the matched tuple are assigned to the formals; the process then continues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withdrawal of the matched tuple is atomic.</a:t>
            </a:r>
          </a:p>
          <a:p>
            <a:r>
              <a:rPr lang="en-US" dirty="0" smtClean="0"/>
              <a:t>If multiples tuples match, non deterministic choice</a:t>
            </a:r>
          </a:p>
          <a:p>
            <a:r>
              <a:rPr lang="en-US" dirty="0" smtClean="0"/>
              <a:t>If no matching tuple exists, in(…) suspends until one becomes available, and does the above.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itchFamily="34" charset="-128"/>
                <a:cs typeface="Arial" pitchFamily="34" charset="0"/>
              </a:rPr>
              <a:t>Example: </a:t>
            </a:r>
            <a:r>
              <a:rPr lang="en-US" dirty="0" err="1" smtClean="0">
                <a:latin typeface="Arial Unicode MS" pitchFamily="34" charset="-128"/>
                <a:cs typeface="Arial" pitchFamily="34" charset="0"/>
              </a:rPr>
              <a:t>eval</a:t>
            </a:r>
            <a:r>
              <a:rPr lang="en-US" dirty="0" smtClean="0">
                <a:latin typeface="Arial Unicode MS" pitchFamily="34" charset="-128"/>
                <a:cs typeface="Arial" pitchFamily="34" charset="0"/>
              </a:rPr>
              <a:t>(“</a:t>
            </a:r>
            <a:r>
              <a:rPr lang="en-US" dirty="0" err="1" smtClean="0">
                <a:latin typeface="Arial Unicode MS" pitchFamily="34" charset="-128"/>
                <a:cs typeface="Arial" pitchFamily="34" charset="0"/>
              </a:rPr>
              <a:t>i”,i</a:t>
            </a:r>
            <a:r>
              <a:rPr lang="en-US" dirty="0" smtClean="0">
                <a:latin typeface="Arial Unicode MS" pitchFamily="34" charset="-128"/>
                <a:cs typeface="Arial" pitchFamily="34" charset="0"/>
              </a:rPr>
              <a:t>,  </a:t>
            </a:r>
            <a:r>
              <a:rPr lang="en-US" dirty="0" err="1" smtClean="0">
                <a:latin typeface="Arial Unicode MS" pitchFamily="34" charset="-128"/>
                <a:cs typeface="Arial" pitchFamily="34" charset="0"/>
              </a:rPr>
              <a:t>sqrt</a:t>
            </a:r>
            <a:r>
              <a:rPr lang="en-US" dirty="0" smtClean="0"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dirty="0" err="1" smtClean="0">
                <a:latin typeface="Arial Unicode MS" pitchFamily="34" charset="-128"/>
                <a:cs typeface="Arial" pitchFamily="34" charset="0"/>
              </a:rPr>
              <a:t>i</a:t>
            </a:r>
            <a:r>
              <a:rPr lang="en-US" dirty="0" smtClean="0">
                <a:latin typeface="Arial Unicode MS" pitchFamily="34" charset="-128"/>
                <a:cs typeface="Arial" pitchFamily="34" charset="0"/>
              </a:rPr>
              <a:t>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Creates a new process(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evaluate each field of </a:t>
            </a:r>
            <a:r>
              <a:rPr lang="en-US" dirty="0" err="1" smtClean="0">
                <a:cs typeface="Arial" pitchFamily="34" charset="0"/>
              </a:rPr>
              <a:t>eval</a:t>
            </a:r>
            <a:r>
              <a:rPr lang="en-US" dirty="0" smtClean="0">
                <a:cs typeface="Arial" pitchFamily="34" charset="0"/>
              </a:rPr>
              <a:t>(“i</a:t>
            </a:r>
            <a:r>
              <a:rPr lang="en-US" dirty="0" smtClean="0">
                <a:cs typeface="Arial" pitchFamily="34" charset="0"/>
              </a:rPr>
              <a:t>”, i,  </a:t>
            </a:r>
            <a:r>
              <a:rPr lang="en-US" dirty="0" err="1" smtClean="0">
                <a:cs typeface="Arial" pitchFamily="34" charset="0"/>
              </a:rPr>
              <a:t>sqrt</a:t>
            </a:r>
            <a:r>
              <a:rPr lang="en-US" dirty="0" smtClean="0">
                <a:cs typeface="Arial" pitchFamily="34" charset="0"/>
              </a:rPr>
              <a:t>(i))</a:t>
            </a:r>
            <a:endParaRPr lang="en-US" dirty="0" smtClean="0"/>
          </a:p>
          <a:p>
            <a:pPr lvl="1"/>
            <a:r>
              <a:rPr lang="en-US" dirty="0" smtClean="0"/>
              <a:t>the result is output to TS</a:t>
            </a:r>
          </a:p>
          <a:p>
            <a:r>
              <a:rPr lang="en-US" dirty="0" smtClean="0"/>
              <a:t>The tuple (“</a:t>
            </a:r>
            <a:r>
              <a:rPr lang="en-US" dirty="0" err="1" smtClean="0"/>
              <a:t>i</a:t>
            </a:r>
            <a:r>
              <a:rPr lang="en-US" dirty="0" smtClean="0"/>
              <a:t>”,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 is known as an “active” tuple.</a:t>
            </a:r>
          </a:p>
          <a:p>
            <a:r>
              <a:rPr lang="en-US" dirty="0" smtClean="0"/>
              <a:t>Suppose </a:t>
            </a:r>
            <a:r>
              <a:rPr lang="en-US" dirty="0" err="1" smtClean="0"/>
              <a:t>i</a:t>
            </a:r>
            <a:r>
              <a:rPr lang="en-US" dirty="0" smtClean="0"/>
              <a:t> = 4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is computed by the new process.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Resulting tuple is </a:t>
            </a:r>
            <a:br>
              <a:rPr lang="en-US" dirty="0" smtClean="0"/>
            </a:br>
            <a:r>
              <a:rPr lang="en-US" dirty="0" smtClean="0"/>
              <a:t>(“</a:t>
            </a:r>
            <a:r>
              <a:rPr lang="en-US" dirty="0" err="1" smtClean="0"/>
              <a:t>i</a:t>
            </a:r>
            <a:r>
              <a:rPr lang="en-US" dirty="0" smtClean="0"/>
              <a:t>”, 4, 2.0) </a:t>
            </a:r>
          </a:p>
          <a:p>
            <a:pPr lvl="1"/>
            <a:r>
              <a:rPr lang="en-US" dirty="0" smtClean="0"/>
              <a:t>known as a passive tuple</a:t>
            </a:r>
          </a:p>
          <a:p>
            <a:pPr lvl="1"/>
            <a:r>
              <a:rPr lang="en-US" dirty="0" smtClean="0"/>
              <a:t>can also be (“</a:t>
            </a:r>
            <a:r>
              <a:rPr lang="en-US" dirty="0" err="1" smtClean="0"/>
              <a:t>i</a:t>
            </a:r>
            <a:r>
              <a:rPr lang="en-US" dirty="0" smtClean="0"/>
              <a:t>”, 4, -2.0)</a:t>
            </a:r>
          </a:p>
          <a:p>
            <a:r>
              <a:rPr lang="en-US" dirty="0" smtClean="0"/>
              <a:t>(“</a:t>
            </a:r>
            <a:r>
              <a:rPr lang="en-US" dirty="0" err="1" smtClean="0"/>
              <a:t>i</a:t>
            </a:r>
            <a:r>
              <a:rPr lang="en-US" dirty="0" smtClean="0"/>
              <a:t>”, 4, 2.0) is output to TS</a:t>
            </a:r>
          </a:p>
          <a:p>
            <a:r>
              <a:rPr lang="en-US" dirty="0" smtClean="0"/>
              <a:t>Process(</a:t>
            </a:r>
            <a:r>
              <a:rPr lang="en-US" dirty="0" err="1" smtClean="0"/>
              <a:t>es</a:t>
            </a:r>
            <a:r>
              <a:rPr lang="en-US" dirty="0" smtClean="0"/>
              <a:t>) terminate(s).</a:t>
            </a:r>
          </a:p>
          <a:p>
            <a:r>
              <a:rPr lang="en-US" dirty="0" smtClean="0"/>
              <a:t>Bindings inherited from the </a:t>
            </a:r>
            <a:r>
              <a:rPr lang="en-US" dirty="0" err="1" smtClean="0"/>
              <a:t>eval</a:t>
            </a:r>
            <a:r>
              <a:rPr lang="en-US" dirty="0" smtClean="0"/>
              <a:t>-executing process only for </a:t>
            </a:r>
            <a:r>
              <a:rPr lang="en-US" dirty="0" smtClean="0"/>
              <a:t>names cited </a:t>
            </a:r>
            <a:r>
              <a:rPr lang="en-US" dirty="0" smtClean="0"/>
              <a:t>explicitly.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itchFamily="34" charset="-128"/>
                <a:cs typeface="Arial" pitchFamily="34" charset="0"/>
              </a:rPr>
              <a:t>Example: </a:t>
            </a:r>
            <a:r>
              <a:rPr lang="en-US" dirty="0" err="1" smtClean="0"/>
              <a:t>eval</a:t>
            </a:r>
            <a:r>
              <a:rPr lang="en-US" dirty="0" smtClean="0"/>
              <a:t>("Q", f(</a:t>
            </a:r>
            <a:r>
              <a:rPr lang="en-US" dirty="0" err="1" smtClean="0"/>
              <a:t>x,y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</a:t>
            </a:r>
            <a:r>
              <a:rPr lang="en-US" dirty="0" err="1" smtClean="0"/>
              <a:t>eval</a:t>
            </a:r>
            <a:r>
              <a:rPr lang="en-US" dirty="0" smtClean="0"/>
              <a:t>("Q", f(</a:t>
            </a:r>
            <a:r>
              <a:rPr lang="en-US" dirty="0" err="1" smtClean="0"/>
              <a:t>x,y</a:t>
            </a:r>
            <a:r>
              <a:rPr lang="en-US" dirty="0" smtClean="0"/>
              <a:t>)) is being executed by process P0</a:t>
            </a:r>
          </a:p>
          <a:p>
            <a:r>
              <a:rPr lang="en-US" dirty="0" smtClean="0"/>
              <a:t>P0 creates two new processes, say, P1 and P2.</a:t>
            </a:r>
          </a:p>
          <a:p>
            <a:pPr lvl="1"/>
            <a:r>
              <a:rPr lang="en-US" dirty="0" smtClean="0"/>
              <a:t>P1 evaluates “Q”</a:t>
            </a:r>
          </a:p>
          <a:p>
            <a:pPr lvl="1"/>
            <a:r>
              <a:rPr lang="en-US" dirty="0" smtClean="0"/>
              <a:t>P2 evaluates f(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P0 moves on</a:t>
            </a:r>
          </a:p>
          <a:p>
            <a:pPr lvl="1"/>
            <a:r>
              <a:rPr lang="en-US" dirty="0" smtClean="0"/>
              <a:t>P0 does not wait for P1 to terminate</a:t>
            </a:r>
          </a:p>
          <a:p>
            <a:pPr lvl="1"/>
            <a:r>
              <a:rPr lang="en-US" dirty="0" smtClean="0"/>
              <a:t>P0 does not wait for P2 to terminate 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P0 may later on do an in(“Q”, ?result)</a:t>
            </a:r>
          </a:p>
          <a:p>
            <a:r>
              <a:rPr lang="en-US" dirty="0" smtClean="0"/>
              <a:t>P2 evaluates f(</a:t>
            </a:r>
            <a:r>
              <a:rPr lang="en-US" dirty="0" err="1" smtClean="0"/>
              <a:t>x,y</a:t>
            </a:r>
            <a:r>
              <a:rPr lang="en-US" dirty="0" smtClean="0"/>
              <a:t>) in a context where f, x and y have the same values they had in P0</a:t>
            </a:r>
          </a:p>
          <a:p>
            <a:r>
              <a:rPr lang="en-US" dirty="0" smtClean="0"/>
              <a:t>No bindings are inherited for any variables that happen to be free  (i.e., global) in f, unless explicitly in the </a:t>
            </a:r>
            <a:r>
              <a:rPr lang="en-US" dirty="0" err="1" smtClean="0"/>
              <a:t>eval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 CEG730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2439</Words>
  <Application>Microsoft Office PowerPoint</Application>
  <PresentationFormat>On-screen Show (4:3)</PresentationFormat>
  <Paragraphs>561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Linda and TupleSpaces</vt:lpstr>
      <vt:lpstr>Linda Overview</vt:lpstr>
      <vt:lpstr>Tuple Space</vt:lpstr>
      <vt:lpstr>Linda’s Primitives</vt:lpstr>
      <vt:lpstr>Example: in(T) and inp(T)</vt:lpstr>
      <vt:lpstr>Example: in(“hi”, ?x, false)</vt:lpstr>
      <vt:lpstr>in(N, P2, …, Pj)</vt:lpstr>
      <vt:lpstr>Example: eval(“i”,i,  sqrt(i))</vt:lpstr>
      <vt:lpstr>Example: eval("Q", f(x,y))</vt:lpstr>
      <vt:lpstr>Linda Algorithm Design Example</vt:lpstr>
      <vt:lpstr>Linda Algorithm: Second Largest</vt:lpstr>
      <vt:lpstr>Arrays and Matrices</vt:lpstr>
      <vt:lpstr>“Linked” Data Structures in Linda</vt:lpstr>
      <vt:lpstr>More on Data Structures in Linda</vt:lpstr>
      <vt:lpstr>Coordinated Programming </vt:lpstr>
      <vt:lpstr>RPC Clients and Servers</vt:lpstr>
      <vt:lpstr>Dining Philosophers, Readers/Wr</vt:lpstr>
      <vt:lpstr>Semaphores in Linda</vt:lpstr>
      <vt:lpstr>Programming Paradigms</vt:lpstr>
      <vt:lpstr>Result Parallel Generate Primes</vt:lpstr>
      <vt:lpstr>Paradigm: Agenda Parallelism</vt:lpstr>
      <vt:lpstr> Paradigm: Specialist Parallelism</vt:lpstr>
      <vt:lpstr>Linda Summary</vt:lpstr>
      <vt:lpstr>JavaSpaces and TSpaces</vt:lpstr>
      <vt:lpstr>http://lindaspaces.com/ </vt:lpstr>
      <vt:lpstr>CEG 730 Preferences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Linda and TupleSpaces</dc:title>
  <dc:creator>Prabhaker Mateti</dc:creator>
  <cp:lastModifiedBy>Prabhaker Mateti</cp:lastModifiedBy>
  <cp:revision>103</cp:revision>
  <dcterms:created xsi:type="dcterms:W3CDTF">2006-08-16T00:00:00Z</dcterms:created>
  <dcterms:modified xsi:type="dcterms:W3CDTF">2012-02-03T00:24:10Z</dcterms:modified>
</cp:coreProperties>
</file>