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98" r:id="rId1"/>
  </p:sldMasterIdLst>
  <p:notesMasterIdLst>
    <p:notesMasterId r:id="rId26"/>
  </p:notesMasterIdLst>
  <p:handoutMasterIdLst>
    <p:handoutMasterId r:id="rId27"/>
  </p:handoutMasterIdLst>
  <p:sldIdLst>
    <p:sldId id="538" r:id="rId2"/>
    <p:sldId id="548" r:id="rId3"/>
    <p:sldId id="541" r:id="rId4"/>
    <p:sldId id="557" r:id="rId5"/>
    <p:sldId id="558" r:id="rId6"/>
    <p:sldId id="561" r:id="rId7"/>
    <p:sldId id="649" r:id="rId8"/>
    <p:sldId id="652" r:id="rId9"/>
    <p:sldId id="653" r:id="rId10"/>
    <p:sldId id="639" r:id="rId11"/>
    <p:sldId id="640" r:id="rId12"/>
    <p:sldId id="578" r:id="rId13"/>
    <p:sldId id="634" r:id="rId14"/>
    <p:sldId id="638" r:id="rId15"/>
    <p:sldId id="579" r:id="rId16"/>
    <p:sldId id="584" r:id="rId17"/>
    <p:sldId id="586" r:id="rId18"/>
    <p:sldId id="637" r:id="rId19"/>
    <p:sldId id="636" r:id="rId20"/>
    <p:sldId id="589" r:id="rId21"/>
    <p:sldId id="641" r:id="rId22"/>
    <p:sldId id="612" r:id="rId23"/>
    <p:sldId id="647" r:id="rId24"/>
    <p:sldId id="648" r:id="rId25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34D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62" y="-84"/>
      </p:cViewPr>
      <p:guideLst>
        <p:guide orient="horz" pos="2920"/>
        <p:guide pos="22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5" tIns="0" rIns="19425" bIns="0" numCol="1" anchor="t" anchorCtr="0" compatLnSpc="1">
            <a:prstTxWarp prst="textNoShape">
              <a:avLst/>
            </a:prstTxWarp>
          </a:bodyPr>
          <a:lstStyle>
            <a:lvl1pPr defTabSz="931863"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5" tIns="0" rIns="19425" bIns="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1675"/>
            <a:ext cx="4618037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5313"/>
            <a:ext cx="5124450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83" tIns="46942" rIns="93883" bIns="46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5" tIns="0" rIns="19425" bIns="0" numCol="1" anchor="b" anchorCtr="0" compatLnSpc="1">
            <a:prstTxWarp prst="textNoShape">
              <a:avLst/>
            </a:prstTxWarp>
          </a:bodyPr>
          <a:lstStyle>
            <a:lvl1pPr defTabSz="931863"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0745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5" tIns="0" rIns="19425" bIns="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000" i="1">
                <a:latin typeface="Times New Roman" pitchFamily="18" charset="0"/>
              </a:defRPr>
            </a:lvl1pPr>
          </a:lstStyle>
          <a:p>
            <a:fld id="{C00785EB-0B27-40A8-8B85-F2FC55C3D7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C51D93-47F6-454A-A62D-A7F7474638F0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3725"/>
            <a:ext cx="5122333" cy="4171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 not shown</a:t>
            </a:r>
          </a:p>
          <a:p>
            <a:r>
              <a:rPr lang="en-US" dirty="0" smtClean="0"/>
              <a:t>All double quotes are </a:t>
            </a:r>
            <a:r>
              <a:rPr lang="en-US" dirty="0" err="1" smtClean="0"/>
              <a:t>are</a:t>
            </a:r>
            <a:r>
              <a:rPr lang="en-US" baseline="0" dirty="0" smtClean="0"/>
              <a:t> normal.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785EB-0B27-40A8-8B85-F2FC55C3D7F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4898-B758-4C40-A0A6-C91EB0DB1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6E96-72C8-47E0-9C72-9646EDE82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BC39-37CC-4C13-991C-CEC43D9DEF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9F37-6FAA-4D87-83AA-5794D6479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CEG730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6F40-C8C2-4FF5-89E8-7A7E7B1FB4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2" r:id="rId3"/>
    <p:sldLayoutId id="2147483704" r:id="rId4"/>
    <p:sldLayoutId id="214748370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wright.edu/~pmateti/Courses/730/Projects/730-WB-Java-RMI-2012/html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ssential/concurrency/" TargetMode="External"/><Relationship Id="rId2" Type="http://schemas.openxmlformats.org/officeDocument/2006/relationships/hyperlink" Target="http://www.oracle.com/technetwork/java/javase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tutorial/rmi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RMI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Prabhaker</a:t>
            </a:r>
            <a:r>
              <a:rPr lang="en-US" dirty="0" smtClean="0"/>
              <a:t> </a:t>
            </a:r>
            <a:r>
              <a:rPr lang="en-US" dirty="0" err="1" smtClean="0"/>
              <a:t>Mateti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RMI Example Compile </a:t>
            </a:r>
            <a:r>
              <a:rPr lang="en-US" sz="4000" dirty="0"/>
              <a:t>and Run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dirty="0" smtClean="0"/>
              <a:t>  HelloServer.java   HelloClient.java</a:t>
            </a:r>
          </a:p>
          <a:p>
            <a:pPr marL="914400" lvl="1" indent="-514350">
              <a:lnSpc>
                <a:spcPct val="90000"/>
              </a:lnSpc>
            </a:pPr>
            <a:r>
              <a:rPr lang="en-US" dirty="0" smtClean="0"/>
              <a:t>Hello.java also gets compiled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rmic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HelloServer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err="1"/>
              <a:t>rmiregistry</a:t>
            </a:r>
            <a:r>
              <a:rPr lang="en-US" dirty="0"/>
              <a:t> </a:t>
            </a:r>
            <a:r>
              <a:rPr lang="en-US" dirty="0" smtClean="0"/>
              <a:t> &amp;</a:t>
            </a:r>
            <a:endParaRPr lang="en-US" i="1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java </a:t>
            </a:r>
            <a:r>
              <a:rPr lang="en-US" sz="2800" dirty="0" smtClean="0"/>
              <a:t>  </a:t>
            </a:r>
            <a:r>
              <a:rPr lang="en-US" sz="2800" dirty="0" err="1" smtClean="0"/>
              <a:t>HelloServer</a:t>
            </a:r>
            <a:r>
              <a:rPr lang="en-US" sz="2800" dirty="0" smtClean="0"/>
              <a:t>   &amp;</a:t>
            </a: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for  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 </a:t>
            </a:r>
            <a:r>
              <a:rPr lang="en-US" sz="2800" dirty="0" smtClean="0"/>
              <a:t> in  1  2  3;  do</a:t>
            </a:r>
            <a:br>
              <a:rPr lang="en-US" sz="2800" dirty="0" smtClean="0"/>
            </a:br>
            <a:r>
              <a:rPr lang="en-US" sz="2800" dirty="0" smtClean="0"/>
              <a:t>	j</a:t>
            </a:r>
            <a:r>
              <a:rPr lang="en-US" sz="2800" dirty="0" smtClean="0"/>
              <a:t>ava   </a:t>
            </a:r>
            <a:r>
              <a:rPr lang="en-US" sz="2800" dirty="0" err="1" smtClean="0"/>
              <a:t>HelloClient</a:t>
            </a:r>
            <a:r>
              <a:rPr lang="en-US" sz="2800" dirty="0" smtClean="0"/>
              <a:t>    $</a:t>
            </a:r>
            <a:r>
              <a:rPr lang="en-US" sz="2800" dirty="0" err="1" smtClean="0"/>
              <a:t>i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done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RPC for Java</a:t>
            </a:r>
          </a:p>
          <a:p>
            <a:pPr lvl="1"/>
            <a:r>
              <a:rPr lang="en-US" dirty="0" smtClean="0"/>
              <a:t>Objects as arguments and values</a:t>
            </a:r>
          </a:p>
          <a:p>
            <a:pPr lvl="2"/>
            <a:r>
              <a:rPr lang="en-US" dirty="0" smtClean="0"/>
              <a:t>Object Serialization (marshalling)</a:t>
            </a:r>
          </a:p>
          <a:p>
            <a:pPr lvl="2"/>
            <a:r>
              <a:rPr lang="en-US" dirty="0" smtClean="0"/>
              <a:t>Mobile behavior:  Returned objects can execute on caller</a:t>
            </a:r>
          </a:p>
          <a:p>
            <a:pPr lvl="1"/>
            <a:r>
              <a:rPr lang="en-US" dirty="0" smtClean="0"/>
              <a:t>Language </a:t>
            </a:r>
            <a:r>
              <a:rPr lang="en-US" dirty="0" smtClean="0"/>
              <a:t>specific</a:t>
            </a:r>
          </a:p>
          <a:p>
            <a:pPr lvl="2"/>
            <a:r>
              <a:rPr lang="en-US" dirty="0" smtClean="0"/>
              <a:t>JVM to JVM only</a:t>
            </a:r>
          </a:p>
          <a:p>
            <a:pPr lvl="2"/>
            <a:r>
              <a:rPr lang="en-US" dirty="0" smtClean="0"/>
              <a:t>no XDR issues</a:t>
            </a:r>
            <a:endParaRPr lang="en-US" dirty="0" smtClean="0"/>
          </a:p>
          <a:p>
            <a:pPr lvl="1"/>
            <a:r>
              <a:rPr lang="en-US" dirty="0" smtClean="0"/>
              <a:t>Integrated security</a:t>
            </a:r>
          </a:p>
          <a:p>
            <a:pPr lvl="1"/>
            <a:r>
              <a:rPr lang="en-US" dirty="0" smtClean="0"/>
              <a:t>Built-in concurrency (threads, synchronization, …)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RMI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RMI applications: Server Application + Client Application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Server: Creates remote objects, makes them accessible, and waits for the clients to invoke methods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Client: Gets remote references, and invokes methods on them. </a:t>
            </a:r>
          </a:p>
          <a:p>
            <a:pPr>
              <a:lnSpc>
                <a:spcPct val="90000"/>
              </a:lnSpc>
            </a:pPr>
            <a:r>
              <a:rPr lang="en-US" sz="2400"/>
              <a:t>RMI provide mechanism for Client and Server to communicate and pass information back and forth.</a:t>
            </a:r>
          </a:p>
          <a:p>
            <a:pPr>
              <a:lnSpc>
                <a:spcPct val="90000"/>
              </a:lnSpc>
            </a:pPr>
            <a:r>
              <a:rPr lang="en-US" sz="2400"/>
              <a:t>Distributed Object Application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Locate remote objects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Communicate with remote object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Load class bytecodes for objects that are passed around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RMI Components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Base RMI classes</a:t>
            </a:r>
          </a:p>
          <a:p>
            <a:r>
              <a:rPr lang="en-US" dirty="0" smtClean="0"/>
              <a:t>Java compiler – </a:t>
            </a:r>
            <a:r>
              <a:rPr lang="en-US" dirty="0" err="1" smtClean="0"/>
              <a:t>javac</a:t>
            </a:r>
            <a:endParaRPr lang="en-US" dirty="0" smtClean="0"/>
          </a:p>
          <a:p>
            <a:pPr lvl="1"/>
            <a:r>
              <a:rPr lang="en-US" dirty="0" smtClean="0"/>
              <a:t>Recognizes RMI as integral part of language</a:t>
            </a:r>
          </a:p>
          <a:p>
            <a:r>
              <a:rPr lang="en-US" dirty="0" smtClean="0"/>
              <a:t>Interface compiler – </a:t>
            </a:r>
            <a:r>
              <a:rPr lang="en-US" dirty="0" err="1" smtClean="0"/>
              <a:t>rmic</a:t>
            </a:r>
            <a:endParaRPr lang="en-US" dirty="0" smtClean="0"/>
          </a:p>
          <a:p>
            <a:pPr lvl="1"/>
            <a:r>
              <a:rPr lang="en-US" dirty="0" smtClean="0"/>
              <a:t>Generates stubs from class files</a:t>
            </a:r>
          </a:p>
          <a:p>
            <a:r>
              <a:rPr lang="en-US" dirty="0" smtClean="0"/>
              <a:t>RMI </a:t>
            </a:r>
            <a:r>
              <a:rPr lang="en-US" dirty="0" smtClean="0"/>
              <a:t>Registry</a:t>
            </a:r>
            <a:endParaRPr lang="en-US" dirty="0" smtClean="0"/>
          </a:p>
          <a:p>
            <a:pPr lvl="1"/>
            <a:r>
              <a:rPr lang="en-US" dirty="0" smtClean="0"/>
              <a:t>cf. </a:t>
            </a:r>
            <a:r>
              <a:rPr lang="en-US" dirty="0" err="1" smtClean="0"/>
              <a:t>rpc.portmap</a:t>
            </a:r>
            <a:r>
              <a:rPr lang="en-US" dirty="0" smtClean="0"/>
              <a:t>  (</a:t>
            </a:r>
            <a:r>
              <a:rPr lang="en-US" dirty="0" err="1" smtClean="0"/>
              <a:t>rpcbind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rmiregistry</a:t>
            </a:r>
            <a:r>
              <a:rPr lang="en-US" dirty="0" smtClean="0"/>
              <a:t>   &amp;</a:t>
            </a:r>
          </a:p>
          <a:p>
            <a:pPr lvl="1"/>
            <a:r>
              <a:rPr lang="en-US" dirty="0" smtClean="0"/>
              <a:t>Default RMI port 1099</a:t>
            </a:r>
            <a:endParaRPr lang="en-US" dirty="0" smtClean="0"/>
          </a:p>
          <a:p>
            <a:r>
              <a:rPr lang="en-US" dirty="0" smtClean="0"/>
              <a:t>RMI Run-time activation system – </a:t>
            </a:r>
            <a:r>
              <a:rPr lang="en-US" dirty="0" err="1" smtClean="0"/>
              <a:t>rmid</a:t>
            </a:r>
            <a:endParaRPr lang="en-US" dirty="0" smtClean="0"/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activatable</a:t>
            </a:r>
            <a:r>
              <a:rPr lang="en-US" dirty="0" smtClean="0"/>
              <a:t> objects that run only on demand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84212"/>
          </a:xfrm>
        </p:spPr>
        <p:txBody>
          <a:bodyPr>
            <a:normAutofit fontScale="90000"/>
          </a:bodyPr>
          <a:lstStyle/>
          <a:p>
            <a:r>
              <a:rPr lang="en-US"/>
              <a:t>RMI Interfaces and Classes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685800" y="1447800"/>
            <a:ext cx="7620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03428" name="AutoShape 4"/>
          <p:cNvSpPr>
            <a:spLocks noChangeArrowheads="1"/>
          </p:cNvSpPr>
          <p:nvPr/>
        </p:nvSpPr>
        <p:spPr bwMode="auto">
          <a:xfrm>
            <a:off x="1524000" y="2438400"/>
            <a:ext cx="14478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AutoShape 5"/>
          <p:cNvSpPr>
            <a:spLocks noChangeArrowheads="1"/>
          </p:cNvSpPr>
          <p:nvPr/>
        </p:nvSpPr>
        <p:spPr bwMode="auto">
          <a:xfrm>
            <a:off x="1524000" y="2438400"/>
            <a:ext cx="14478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Remote</a:t>
            </a:r>
          </a:p>
        </p:txBody>
      </p:sp>
      <p:sp>
        <p:nvSpPr>
          <p:cNvPr id="103430" name="AutoShape 6"/>
          <p:cNvSpPr>
            <a:spLocks noChangeArrowheads="1"/>
          </p:cNvSpPr>
          <p:nvPr/>
        </p:nvSpPr>
        <p:spPr bwMode="auto">
          <a:xfrm>
            <a:off x="3581400" y="3352800"/>
            <a:ext cx="14478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RemoteServer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3505200" y="2438400"/>
            <a:ext cx="14478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RemoteObject</a:t>
            </a:r>
          </a:p>
        </p:txBody>
      </p:sp>
      <p:sp>
        <p:nvSpPr>
          <p:cNvPr id="103432" name="AutoShape 8"/>
          <p:cNvSpPr>
            <a:spLocks noChangeArrowheads="1"/>
          </p:cNvSpPr>
          <p:nvPr/>
        </p:nvSpPr>
        <p:spPr bwMode="auto">
          <a:xfrm>
            <a:off x="5791200" y="3429000"/>
            <a:ext cx="18288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RemoteException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3433" name="AutoShape 9"/>
          <p:cNvSpPr>
            <a:spLocks noChangeArrowheads="1"/>
          </p:cNvSpPr>
          <p:nvPr/>
        </p:nvSpPr>
        <p:spPr bwMode="auto">
          <a:xfrm>
            <a:off x="5943600" y="2514600"/>
            <a:ext cx="14478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IOException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3434" name="AutoShape 10"/>
          <p:cNvSpPr>
            <a:spLocks noChangeArrowheads="1"/>
          </p:cNvSpPr>
          <p:nvPr/>
        </p:nvSpPr>
        <p:spPr bwMode="auto">
          <a:xfrm>
            <a:off x="3200400" y="4495800"/>
            <a:ext cx="22860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UnicastRemoteObject</a:t>
            </a:r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>
            <a:off x="2971800" y="2743200"/>
            <a:ext cx="533400" cy="0"/>
          </a:xfrm>
          <a:prstGeom prst="line">
            <a:avLst/>
          </a:prstGeom>
          <a:noFill/>
          <a:ln w="9525" cap="rnd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>
            <a:off x="4267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42672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8" name="Line 14"/>
          <p:cNvSpPr>
            <a:spLocks noChangeShapeType="1"/>
          </p:cNvSpPr>
          <p:nvPr/>
        </p:nvSpPr>
        <p:spPr bwMode="auto">
          <a:xfrm flipH="1">
            <a:off x="2590800" y="39624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5"/>
          <p:cNvSpPr>
            <a:spLocks noChangeShapeType="1"/>
          </p:cNvSpPr>
          <p:nvPr/>
        </p:nvSpPr>
        <p:spPr bwMode="auto">
          <a:xfrm>
            <a:off x="4267200" y="39624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6"/>
          <p:cNvSpPr>
            <a:spLocks noChangeShapeType="1"/>
          </p:cNvSpPr>
          <p:nvPr/>
        </p:nvSpPr>
        <p:spPr bwMode="auto">
          <a:xfrm>
            <a:off x="6629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Line 19"/>
          <p:cNvSpPr>
            <a:spLocks noChangeShapeType="1"/>
          </p:cNvSpPr>
          <p:nvPr/>
        </p:nvSpPr>
        <p:spPr bwMode="auto">
          <a:xfrm>
            <a:off x="58674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44" name="Line 20"/>
          <p:cNvSpPr>
            <a:spLocks noChangeShapeType="1"/>
          </p:cNvSpPr>
          <p:nvPr/>
        </p:nvSpPr>
        <p:spPr bwMode="auto">
          <a:xfrm>
            <a:off x="5867400" y="5486400"/>
            <a:ext cx="609600" cy="0"/>
          </a:xfrm>
          <a:prstGeom prst="line">
            <a:avLst/>
          </a:prstGeom>
          <a:noFill/>
          <a:ln w="9525" cap="rnd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45" name="Text Box 21"/>
          <p:cNvSpPr txBox="1">
            <a:spLocks noChangeArrowheads="1"/>
          </p:cNvSpPr>
          <p:nvPr/>
        </p:nvSpPr>
        <p:spPr bwMode="auto">
          <a:xfrm>
            <a:off x="6629400" y="48768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extension</a:t>
            </a:r>
          </a:p>
        </p:txBody>
      </p:sp>
      <p:sp>
        <p:nvSpPr>
          <p:cNvPr id="103446" name="Text Box 22"/>
          <p:cNvSpPr txBox="1">
            <a:spLocks noChangeArrowheads="1"/>
          </p:cNvSpPr>
          <p:nvPr/>
        </p:nvSpPr>
        <p:spPr bwMode="auto">
          <a:xfrm>
            <a:off x="6629400" y="5257800"/>
            <a:ext cx="161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implementation</a:t>
            </a:r>
          </a:p>
        </p:txBody>
      </p:sp>
      <p:sp>
        <p:nvSpPr>
          <p:cNvPr id="103447" name="AutoShape 23"/>
          <p:cNvSpPr>
            <a:spLocks noChangeArrowheads="1"/>
          </p:cNvSpPr>
          <p:nvPr/>
        </p:nvSpPr>
        <p:spPr bwMode="auto">
          <a:xfrm>
            <a:off x="3429000" y="1600200"/>
            <a:ext cx="14478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Object</a:t>
            </a:r>
          </a:p>
        </p:txBody>
      </p:sp>
      <p:sp>
        <p:nvSpPr>
          <p:cNvPr id="103448" name="Line 24"/>
          <p:cNvSpPr>
            <a:spLocks noChangeShapeType="1"/>
          </p:cNvSpPr>
          <p:nvPr/>
        </p:nvSpPr>
        <p:spPr bwMode="auto">
          <a:xfrm>
            <a:off x="4191000" y="220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49" name="AutoShape 25"/>
          <p:cNvSpPr>
            <a:spLocks noChangeArrowheads="1"/>
          </p:cNvSpPr>
          <p:nvPr/>
        </p:nvSpPr>
        <p:spPr bwMode="auto">
          <a:xfrm>
            <a:off x="838200" y="3733800"/>
            <a:ext cx="14478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Client stub</a:t>
            </a:r>
          </a:p>
        </p:txBody>
      </p:sp>
      <p:sp>
        <p:nvSpPr>
          <p:cNvPr id="103450" name="Line 26"/>
          <p:cNvSpPr>
            <a:spLocks noChangeShapeType="1"/>
          </p:cNvSpPr>
          <p:nvPr/>
        </p:nvSpPr>
        <p:spPr bwMode="auto">
          <a:xfrm flipH="1">
            <a:off x="1524000" y="3048000"/>
            <a:ext cx="685800" cy="685800"/>
          </a:xfrm>
          <a:prstGeom prst="line">
            <a:avLst/>
          </a:prstGeom>
          <a:noFill/>
          <a:ln w="9525" cap="rnd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5851525" y="446087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hela" charset="0"/>
              </a:rPr>
              <a:t>...</a:t>
            </a:r>
          </a:p>
        </p:txBody>
      </p: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2270125" y="438467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hela" charset="0"/>
              </a:rPr>
              <a:t>...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BC39-37CC-4C13-991C-CEC43D9DEF4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Interfaces and Objects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 Remote Interface</a:t>
            </a:r>
          </a:p>
          <a:p>
            <a:pPr lvl="2">
              <a:buNone/>
            </a:pPr>
            <a:r>
              <a:rPr lang="en-US" dirty="0" smtClean="0"/>
              <a:t>package </a:t>
            </a:r>
            <a:r>
              <a:rPr lang="en-US" dirty="0" err="1" smtClean="0"/>
              <a:t>WhiteBoard</a:t>
            </a:r>
            <a:r>
              <a:rPr lang="en-US" dirty="0" smtClean="0"/>
              <a:t>;</a:t>
            </a:r>
          </a:p>
          <a:p>
            <a:pPr lvl="2"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WbServer</a:t>
            </a:r>
            <a:r>
              <a:rPr lang="en-US" dirty="0" smtClean="0"/>
              <a:t> extends </a:t>
            </a:r>
            <a:r>
              <a:rPr lang="en-US" dirty="0" err="1" smtClean="0"/>
              <a:t>java.rmi.Remote</a:t>
            </a:r>
            <a:r>
              <a:rPr lang="en-US" dirty="0" smtClean="0"/>
              <a:t> {</a:t>
            </a:r>
          </a:p>
          <a:p>
            <a:pPr lvl="2">
              <a:buNone/>
            </a:pPr>
            <a:r>
              <a:rPr lang="en-US" dirty="0" smtClean="0"/>
              <a:t>    void </a:t>
            </a:r>
            <a:r>
              <a:rPr lang="en-US" dirty="0" err="1" smtClean="0"/>
              <a:t>addClient</a:t>
            </a:r>
            <a:r>
              <a:rPr lang="en-US" dirty="0" smtClean="0"/>
              <a:t>(</a:t>
            </a:r>
            <a:r>
              <a:rPr lang="en-US" dirty="0" err="1" smtClean="0"/>
              <a:t>WbClient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, String </a:t>
            </a:r>
            <a:r>
              <a:rPr lang="en-US" dirty="0" err="1" smtClean="0"/>
              <a:t>brnm</a:t>
            </a:r>
            <a:r>
              <a:rPr lang="en-US" dirty="0" smtClean="0"/>
              <a:t>) throws </a:t>
            </a:r>
            <a:r>
              <a:rPr lang="en-US" dirty="0" err="1" smtClean="0"/>
              <a:t>java.rmi.RemoteException</a:t>
            </a:r>
            <a:r>
              <a:rPr lang="en-US" dirty="0" smtClean="0"/>
              <a:t>;</a:t>
            </a:r>
          </a:p>
          <a:p>
            <a:pPr lvl="2">
              <a:buNone/>
            </a:pPr>
            <a:r>
              <a:rPr lang="en-US" dirty="0" smtClean="0"/>
              <a:t>    void </a:t>
            </a:r>
            <a:r>
              <a:rPr lang="en-US" dirty="0" err="1" smtClean="0"/>
              <a:t>delClient</a:t>
            </a:r>
            <a:r>
              <a:rPr lang="en-US" dirty="0" smtClean="0"/>
              <a:t>(</a:t>
            </a:r>
            <a:r>
              <a:rPr lang="en-US" dirty="0" err="1" smtClean="0"/>
              <a:t>WbClient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, String </a:t>
            </a:r>
            <a:r>
              <a:rPr lang="en-US" dirty="0" err="1" smtClean="0"/>
              <a:t>brnm</a:t>
            </a:r>
            <a:r>
              <a:rPr lang="en-US" dirty="0" smtClean="0"/>
              <a:t>) throws </a:t>
            </a:r>
            <a:r>
              <a:rPr lang="en-US" dirty="0" err="1" smtClean="0"/>
              <a:t>java.rmi.RemoteException</a:t>
            </a:r>
            <a:r>
              <a:rPr lang="en-US" dirty="0" smtClean="0"/>
              <a:t>;</a:t>
            </a:r>
          </a:p>
          <a:p>
            <a:pPr lvl="2">
              <a:buNone/>
            </a:pPr>
            <a:r>
              <a:rPr lang="en-US" dirty="0" smtClean="0"/>
              <a:t>    void </a:t>
            </a:r>
            <a:r>
              <a:rPr lang="en-US" dirty="0" err="1" smtClean="0"/>
              <a:t>addLine</a:t>
            </a:r>
            <a:r>
              <a:rPr lang="en-US" dirty="0" smtClean="0"/>
              <a:t>(</a:t>
            </a:r>
            <a:r>
              <a:rPr lang="en-US" dirty="0" err="1" smtClean="0"/>
              <a:t>LineCoords</a:t>
            </a:r>
            <a:r>
              <a:rPr lang="en-US" dirty="0" smtClean="0"/>
              <a:t> </a:t>
            </a:r>
            <a:r>
              <a:rPr lang="en-US" dirty="0" err="1" smtClean="0"/>
              <a:t>ln</a:t>
            </a:r>
            <a:r>
              <a:rPr lang="en-US" dirty="0" smtClean="0"/>
              <a:t>, String </a:t>
            </a:r>
            <a:r>
              <a:rPr lang="en-US" dirty="0" err="1" smtClean="0"/>
              <a:t>brnm</a:t>
            </a:r>
            <a:r>
              <a:rPr lang="en-US" dirty="0" smtClean="0"/>
              <a:t>) throws </a:t>
            </a:r>
            <a:r>
              <a:rPr lang="en-US" dirty="0" err="1" smtClean="0"/>
              <a:t>java.rmi.RemoteException</a:t>
            </a:r>
            <a:r>
              <a:rPr lang="en-US" dirty="0" smtClean="0"/>
              <a:t>;</a:t>
            </a:r>
          </a:p>
          <a:p>
            <a:pPr lvl="2">
              <a:buNone/>
            </a:pPr>
            <a:r>
              <a:rPr lang="en-US" dirty="0" smtClean="0"/>
              <a:t>    void </a:t>
            </a:r>
            <a:r>
              <a:rPr lang="en-US" dirty="0" err="1" smtClean="0"/>
              <a:t>sendAllLines</a:t>
            </a:r>
            <a:r>
              <a:rPr lang="en-US" dirty="0" smtClean="0"/>
              <a:t>(</a:t>
            </a:r>
            <a:r>
              <a:rPr lang="en-US" dirty="0" err="1" smtClean="0"/>
              <a:t>WbClient</a:t>
            </a:r>
            <a:r>
              <a:rPr lang="en-US" dirty="0" smtClean="0"/>
              <a:t> </a:t>
            </a:r>
            <a:r>
              <a:rPr lang="en-US" dirty="0" err="1" smtClean="0"/>
              <a:t>wc</a:t>
            </a:r>
            <a:r>
              <a:rPr lang="en-US" dirty="0" smtClean="0"/>
              <a:t>, String </a:t>
            </a:r>
            <a:r>
              <a:rPr lang="en-US" dirty="0" err="1" smtClean="0"/>
              <a:t>brnm</a:t>
            </a:r>
            <a:r>
              <a:rPr lang="en-US" dirty="0" smtClean="0"/>
              <a:t>) throws </a:t>
            </a:r>
            <a:r>
              <a:rPr lang="en-US" dirty="0" err="1" smtClean="0"/>
              <a:t>java.rmi.RemoteException</a:t>
            </a:r>
            <a:r>
              <a:rPr lang="en-US" dirty="0" smtClean="0"/>
              <a:t>;</a:t>
            </a:r>
          </a:p>
          <a:p>
            <a:pPr lvl="2">
              <a:buNone/>
            </a:pP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Remote Objects</a:t>
            </a:r>
          </a:p>
          <a:p>
            <a:pPr lvl="1"/>
            <a:r>
              <a:rPr lang="en-US" dirty="0" smtClean="0"/>
              <a:t>have methods that can be called across VMs.</a:t>
            </a:r>
          </a:p>
          <a:p>
            <a:pPr lvl="1"/>
            <a:r>
              <a:rPr lang="en-US" dirty="0" smtClean="0"/>
              <a:t>It passes a Stub instead of the real Object</a:t>
            </a:r>
          </a:p>
          <a:p>
            <a:pPr lvl="2"/>
            <a:r>
              <a:rPr lang="en-US" dirty="0" smtClean="0"/>
              <a:t>Note: Stub is the "Remote Proxy" Design Pattern of RMI</a:t>
            </a:r>
          </a:p>
          <a:p>
            <a:pPr lvl="1"/>
            <a:r>
              <a:rPr lang="en-US" dirty="0" smtClean="0"/>
              <a:t>Stub acts as the local representative of the remote reference</a:t>
            </a:r>
          </a:p>
          <a:p>
            <a:pPr lvl="1"/>
            <a:r>
              <a:rPr lang="en-US" dirty="0" smtClean="0"/>
              <a:t>A stub implements the same Remote interfaces as the real Object</a:t>
            </a:r>
          </a:p>
          <a:p>
            <a:pPr lvl="1"/>
            <a:r>
              <a:rPr lang="en-US" dirty="0" err="1" smtClean="0"/>
              <a:t>rmic</a:t>
            </a:r>
            <a:r>
              <a:rPr lang="en-US" dirty="0" smtClean="0"/>
              <a:t>  (cf. </a:t>
            </a:r>
            <a:r>
              <a:rPr lang="en-US" dirty="0" err="1" smtClean="0"/>
              <a:t>rpcgen</a:t>
            </a:r>
            <a:r>
              <a:rPr lang="en-US" dirty="0" smtClean="0"/>
              <a:t>) generates stubs</a:t>
            </a:r>
          </a:p>
          <a:p>
            <a:pPr lvl="1">
              <a:buNone/>
            </a:pPr>
            <a:r>
              <a:rPr lang="en-US" dirty="0" err="1" smtClean="0">
                <a:latin typeface="Lucida Console" pitchFamily="49" charset="0"/>
              </a:rPr>
              <a:t>rmic</a:t>
            </a:r>
            <a:r>
              <a:rPr lang="en-US" dirty="0" smtClean="0">
                <a:latin typeface="Lucida Console" pitchFamily="49" charset="0"/>
              </a:rPr>
              <a:t> -keep </a:t>
            </a:r>
            <a:r>
              <a:rPr lang="en-US" dirty="0" err="1" smtClean="0">
                <a:latin typeface="Lucida Console" pitchFamily="49" charset="0"/>
              </a:rPr>
              <a:t>WhiteBoard.LinesFrameImpl</a:t>
            </a:r>
            <a:r>
              <a:rPr lang="en-US" dirty="0" smtClean="0">
                <a:latin typeface="Lucida Console" pitchFamily="49" charset="0"/>
              </a:rPr>
              <a:t> \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err="1" smtClean="0">
                <a:latin typeface="Lucida Console" pitchFamily="49" charset="0"/>
              </a:rPr>
              <a:t>WhiteBoard.WbClientImpl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WhiteBoard.WbServerImpl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java.rmi.server.UnicastRemoteObject</a:t>
            </a:r>
            <a:endParaRPr 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Continuously running server</a:t>
            </a:r>
          </a:p>
          <a:p>
            <a:r>
              <a:rPr lang="en-US" dirty="0" smtClean="0"/>
              <a:t>Supplies Object methods: equals, </a:t>
            </a:r>
            <a:r>
              <a:rPr lang="en-US" dirty="0" err="1" smtClean="0"/>
              <a:t>hashCode</a:t>
            </a:r>
            <a:r>
              <a:rPr lang="en-US" dirty="0" smtClean="0"/>
              <a:t>, </a:t>
            </a:r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en-US" dirty="0" smtClean="0"/>
              <a:t>constructors and static methods</a:t>
            </a:r>
          </a:p>
          <a:p>
            <a:pPr lvl="1"/>
            <a:r>
              <a:rPr lang="en-US" dirty="0" err="1" smtClean="0"/>
              <a:t>UnicastRemoteObject.exportObject</a:t>
            </a:r>
            <a:endParaRPr lang="en-US" dirty="0" smtClean="0"/>
          </a:p>
          <a:p>
            <a:r>
              <a:rPr lang="en-US" dirty="0" smtClean="0"/>
              <a:t>Instead of </a:t>
            </a:r>
            <a:r>
              <a:rPr lang="en-US" dirty="0" err="1" smtClean="0"/>
              <a:t>UnicastRemoteObject</a:t>
            </a:r>
            <a:r>
              <a:rPr lang="en-US" dirty="0" smtClean="0"/>
              <a:t> can use </a:t>
            </a:r>
            <a:r>
              <a:rPr lang="en-US" dirty="0" err="1" smtClean="0"/>
              <a:t>java.rmi.activation.Activatable</a:t>
            </a:r>
            <a:endParaRPr lang="en-US" dirty="0" smtClean="0"/>
          </a:p>
          <a:p>
            <a:pPr lvl="1"/>
            <a:r>
              <a:rPr lang="en-US" dirty="0" err="1" smtClean="0"/>
              <a:t>Activatable.exportObject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Objects in RMI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Arguments or Return Values can be almost any </a:t>
            </a:r>
            <a:r>
              <a:rPr lang="en-US" sz="2400" dirty="0" smtClean="0"/>
              <a:t>type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Primitive Data Types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Passed by Copy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Local Objects (if they are </a:t>
            </a:r>
            <a:r>
              <a:rPr lang="en-US" sz="2400" dirty="0" err="1"/>
              <a:t>Serializable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Passed by Copy using serialization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Changes done will not affect the original Object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Remote Objects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Passed by reference. A remote object reference is a stub, which is a client side proxy that implements the complete set of remote interfaces that the remote object implements.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Only Remote Interface methods are available to the Client.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Changes done will affect the Original Object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RMI Object </a:t>
            </a:r>
            <a:r>
              <a:rPr lang="en-US" sz="4000" dirty="0"/>
              <a:t>Serialization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Key difference from DCE:  Can send object to be invoked at remote site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Allows objects as arguments/results</a:t>
            </a:r>
          </a:p>
          <a:p>
            <a:pPr>
              <a:lnSpc>
                <a:spcPct val="90000"/>
              </a:lnSpc>
            </a:pPr>
            <a:r>
              <a:rPr lang="en-US" sz="2800"/>
              <a:t>Mechanism:  Object Serialization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Object passed must inherit from serializable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Provides methods to translate object to/from byte stream</a:t>
            </a:r>
          </a:p>
          <a:p>
            <a:pPr>
              <a:lnSpc>
                <a:spcPct val="90000"/>
              </a:lnSpc>
            </a:pPr>
            <a:r>
              <a:rPr lang="en-US" sz="2800"/>
              <a:t>Security issues: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Ensure object not tampered with during transmission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Solution:  Class-specific serialization</a:t>
            </a:r>
            <a:br>
              <a:rPr lang="en-US" sz="2400"/>
            </a:br>
            <a:r>
              <a:rPr lang="en-US" sz="2400" i="1"/>
              <a:t>Throw it on the programmer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Java </a:t>
            </a:r>
            <a:r>
              <a:rPr lang="en-US" sz="4000" dirty="0" smtClean="0"/>
              <a:t>RMI Registry </a:t>
            </a:r>
            <a:r>
              <a:rPr lang="en-US" sz="4000" dirty="0"/>
              <a:t>Operation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6259" name="Picture 3" descr="faqArt1-1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1447800" y="1371600"/>
            <a:ext cx="6172200" cy="4962231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Assume you know Java and C++ well</a:t>
            </a:r>
          </a:p>
          <a:p>
            <a:pPr lvl="1"/>
            <a:r>
              <a:rPr lang="en-US" dirty="0" smtClean="0"/>
              <a:t>But not threaded programming with Java and RMI</a:t>
            </a:r>
          </a:p>
          <a:p>
            <a:r>
              <a:rPr lang="en-US" dirty="0" err="1" smtClean="0"/>
              <a:t>WhiteBoard</a:t>
            </a:r>
            <a:r>
              <a:rPr lang="en-US" dirty="0" smtClean="0"/>
              <a:t> Project Again</a:t>
            </a:r>
          </a:p>
          <a:p>
            <a:pPr lvl="1"/>
            <a:r>
              <a:rPr lang="en-US" dirty="0" smtClean="0"/>
              <a:t>Use "just enough" Java for our project</a:t>
            </a:r>
          </a:p>
          <a:p>
            <a:pPr lvl="1"/>
            <a:r>
              <a:rPr lang="en-US" dirty="0" smtClean="0"/>
              <a:t>Understand Java RMI</a:t>
            </a:r>
          </a:p>
          <a:p>
            <a:pPr lvl="1"/>
            <a:r>
              <a:rPr lang="en-US" dirty="0" smtClean="0"/>
              <a:t>Relate RMI to C-RPC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BBF2-C9E7-418E-A563-7863E145092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643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java.rmi.Naming</a:t>
            </a:r>
            <a:endParaRPr lang="en-US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4006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err="1" smtClean="0"/>
              <a:t>Naming.rebind</a:t>
            </a:r>
            <a:r>
              <a:rPr lang="en-US" sz="2400" dirty="0" smtClean="0"/>
              <a:t>(</a:t>
            </a:r>
            <a:r>
              <a:rPr lang="en-US" sz="2400" dirty="0" err="1" smtClean="0"/>
              <a:t>url</a:t>
            </a:r>
            <a:r>
              <a:rPr lang="en-US" sz="2400" dirty="0" smtClean="0"/>
              <a:t>, </a:t>
            </a:r>
            <a:r>
              <a:rPr lang="en-US" sz="2400" dirty="0" err="1" smtClean="0"/>
              <a:t>remoteobjref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200" dirty="0" err="1" smtClean="0"/>
              <a:t>Naming.rebind</a:t>
            </a:r>
            <a:r>
              <a:rPr lang="en-US" sz="2200" dirty="0" smtClean="0"/>
              <a:t>(</a:t>
            </a:r>
            <a:r>
              <a:rPr lang="en-US" sz="2200" dirty="0" err="1" smtClean="0"/>
              <a:t>myURL</a:t>
            </a:r>
            <a:r>
              <a:rPr lang="en-US" sz="2200" dirty="0" smtClean="0"/>
              <a:t>, this);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URL may </a:t>
            </a:r>
            <a:r>
              <a:rPr lang="en-US" sz="2200" dirty="0"/>
              <a:t>include a port number. (Default is 1099</a:t>
            </a:r>
            <a:r>
              <a:rPr lang="en-US" sz="2200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"//hoare.osis.cs.wright.edu:8089/</a:t>
            </a:r>
            <a:r>
              <a:rPr lang="en-US" sz="1800" dirty="0" err="1" smtClean="0"/>
              <a:t>objectname</a:t>
            </a:r>
            <a:r>
              <a:rPr lang="en-US" sz="1800" dirty="0" smtClean="0"/>
              <a:t>"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Naming.lookup</a:t>
            </a:r>
            <a:r>
              <a:rPr lang="en-US" sz="2400" dirty="0" smtClean="0"/>
              <a:t>(</a:t>
            </a:r>
            <a:r>
              <a:rPr lang="en-US" sz="2400" dirty="0" err="1" smtClean="0"/>
              <a:t>myURL</a:t>
            </a:r>
            <a:r>
              <a:rPr lang="en-US" sz="2400" dirty="0" smtClean="0"/>
              <a:t>);</a:t>
            </a:r>
          </a:p>
          <a:p>
            <a:pPr>
              <a:lnSpc>
                <a:spcPct val="80000"/>
              </a:lnSpc>
            </a:pPr>
            <a:r>
              <a:rPr lang="en-US" sz="2400" dirty="0" err="1" smtClean="0"/>
              <a:t>Naming.unbind</a:t>
            </a:r>
            <a:r>
              <a:rPr lang="en-US" sz="2400" dirty="0" smtClean="0"/>
              <a:t>(</a:t>
            </a:r>
            <a:r>
              <a:rPr lang="en-US" sz="2400" dirty="0" err="1" smtClean="0"/>
              <a:t>myURL</a:t>
            </a:r>
            <a:r>
              <a:rPr lang="en-US" sz="2400" dirty="0" smtClean="0"/>
              <a:t>);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For </a:t>
            </a:r>
            <a:r>
              <a:rPr lang="en-US" sz="2400" dirty="0"/>
              <a:t>security reasons, 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bind, unbind, rebind </a:t>
            </a:r>
            <a:r>
              <a:rPr lang="en-US" sz="2000" dirty="0"/>
              <a:t>can be called only to the registry running in the same host. 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lookup </a:t>
            </a:r>
            <a:r>
              <a:rPr lang="en-US" sz="2000" dirty="0"/>
              <a:t>can be called from any host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Security Manager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Security Manager determines if the </a:t>
            </a:r>
            <a:r>
              <a:rPr lang="en-US" sz="2000" dirty="0" smtClean="0"/>
              <a:t>downloaded </a:t>
            </a:r>
            <a:r>
              <a:rPr lang="en-US" sz="2000" dirty="0"/>
              <a:t>code has access to the local file system, or can perform any other privileged operations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If there is no Security Manager, RMI will not download classes for objects received as parameters, return values, or exceptions, from places other than the local class path. 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RMISecurityManager</a:t>
            </a:r>
            <a:r>
              <a:rPr lang="en-US" sz="2000" dirty="0"/>
              <a:t> enforces a similar security policy as the applets.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if (</a:t>
            </a:r>
            <a:r>
              <a:rPr lang="en-US" sz="2000" dirty="0" err="1"/>
              <a:t>System.getSecurityManager</a:t>
            </a:r>
            <a:r>
              <a:rPr lang="en-US" sz="2000" dirty="0"/>
              <a:t>()==null) {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System.setSecurityManager</a:t>
            </a:r>
            <a:r>
              <a:rPr lang="en-US" sz="2000" dirty="0"/>
              <a:t> ( </a:t>
            </a:r>
            <a:br>
              <a:rPr lang="en-US" sz="2000" dirty="0"/>
            </a:br>
            <a:r>
              <a:rPr lang="en-US" sz="2000" dirty="0"/>
              <a:t>         new </a:t>
            </a:r>
            <a:r>
              <a:rPr lang="en-US" sz="2000" dirty="0" err="1"/>
              <a:t>RMISecurityManager</a:t>
            </a:r>
            <a:r>
              <a:rPr lang="en-US" sz="2000" dirty="0"/>
              <a:t>() ) ;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&gt; ~/</a:t>
            </a:r>
            <a:r>
              <a:rPr lang="en-US" dirty="0" err="1" smtClean="0"/>
              <a:t>java.policy</a:t>
            </a:r>
            <a:r>
              <a:rPr lang="en-US" dirty="0" smtClean="0"/>
              <a:t> &lt;&lt; END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grant { permission </a:t>
            </a:r>
            <a:r>
              <a:rPr lang="en-US" dirty="0" err="1" smtClean="0"/>
              <a:t>java.security.AllPermission</a:t>
            </a:r>
            <a:r>
              <a:rPr lang="en-US" dirty="0" smtClean="0"/>
              <a:t>;};</a:t>
            </a:r>
          </a:p>
          <a:p>
            <a:r>
              <a:rPr lang="en-US" dirty="0" smtClean="0"/>
              <a:t>grant {</a:t>
            </a:r>
          </a:p>
          <a:p>
            <a:pPr lvl="1">
              <a:buNone/>
            </a:pPr>
            <a:r>
              <a:rPr lang="en-US" dirty="0" smtClean="0"/>
              <a:t>permission </a:t>
            </a:r>
            <a:r>
              <a:rPr lang="en-US" dirty="0" err="1" smtClean="0"/>
              <a:t>java.io.filePermission</a:t>
            </a:r>
            <a:r>
              <a:rPr lang="en-US" dirty="0" smtClean="0"/>
              <a:t> "/</a:t>
            </a:r>
            <a:r>
              <a:rPr lang="en-US" dirty="0" err="1" smtClean="0"/>
              <a:t>tmp</a:t>
            </a:r>
            <a:r>
              <a:rPr lang="en-US" dirty="0" smtClean="0"/>
              <a:t>/*", "read", "write";</a:t>
            </a:r>
          </a:p>
          <a:p>
            <a:pPr lvl="1">
              <a:buNone/>
            </a:pPr>
            <a:r>
              <a:rPr lang="en-US" dirty="0" smtClean="0"/>
              <a:t>permission </a:t>
            </a:r>
            <a:r>
              <a:rPr lang="en-US" dirty="0" err="1" smtClean="0"/>
              <a:t>java.net.SocketPermission</a:t>
            </a:r>
            <a:r>
              <a:rPr lang="en-US" dirty="0"/>
              <a:t> </a:t>
            </a:r>
            <a:r>
              <a:rPr lang="en-US" dirty="0" smtClean="0"/>
              <a:t>somehost.somedomain.com:999", "connect";</a:t>
            </a:r>
          </a:p>
          <a:p>
            <a:pPr lvl="1">
              <a:buNone/>
            </a:pPr>
            <a:r>
              <a:rPr lang="en-US" dirty="0" smtClean="0"/>
              <a:t>permission </a:t>
            </a:r>
            <a:r>
              <a:rPr lang="en-US" dirty="0" err="1" smtClean="0"/>
              <a:t>java.net.SocketPermission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"*:1024-5535","connect,request";</a:t>
            </a:r>
          </a:p>
          <a:p>
            <a:pPr lvl="1">
              <a:buNone/>
            </a:pPr>
            <a:r>
              <a:rPr lang="en-US" dirty="0" smtClean="0"/>
              <a:t>permission </a:t>
            </a:r>
            <a:r>
              <a:rPr lang="en-US" dirty="0" err="1" smtClean="0"/>
              <a:t>java.net.SocketPermission</a:t>
            </a:r>
            <a:r>
              <a:rPr lang="en-US" dirty="0" smtClean="0"/>
              <a:t> "*:80","connect";</a:t>
            </a:r>
          </a:p>
          <a:p>
            <a:pPr>
              <a:buNone/>
            </a:pPr>
            <a:r>
              <a:rPr lang="en-US" dirty="0" smtClean="0"/>
              <a:t>     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CEG730 </a:t>
            </a:r>
            <a:r>
              <a:rPr lang="en-US" dirty="0" err="1" smtClean="0"/>
              <a:t>WhiteBoard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Doxygen</a:t>
            </a:r>
            <a:r>
              <a:rPr lang="en-US" dirty="0" smtClean="0"/>
              <a:t> Link </a:t>
            </a:r>
            <a:r>
              <a:rPr lang="en-US" dirty="0" smtClean="0">
                <a:hlinkClick r:id="rId2"/>
              </a:rPr>
              <a:t>http://www.cs.wright.edu/~pmateti/Courses/730/Projects/730-WB-Java-RMI-2012/html/index.html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 Tutorial Bundle Download </a:t>
            </a:r>
            <a:r>
              <a:rPr lang="en-US" dirty="0" smtClean="0">
                <a:hlinkClick r:id="rId2"/>
              </a:rPr>
              <a:t>http://www.oracle.com/technetwork/java/javase/downloads/</a:t>
            </a:r>
            <a:r>
              <a:rPr lang="en-US" dirty="0" smtClean="0"/>
              <a:t> </a:t>
            </a:r>
          </a:p>
          <a:p>
            <a:r>
              <a:rPr lang="en-US" dirty="0" smtClean="0"/>
              <a:t>Java </a:t>
            </a:r>
            <a:r>
              <a:rPr lang="en-US" dirty="0" err="1" smtClean="0"/>
              <a:t>Concuurency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http://docs.oracle.com/javase/tutorial/essential/concurrency/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Java RMI, </a:t>
            </a:r>
            <a:r>
              <a:rPr lang="en-US" dirty="0" smtClean="0">
                <a:hlinkClick r:id="rId4"/>
              </a:rPr>
              <a:t>http://docs.oracle.com/javase/tutorial/rmi/index.html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compared to C++</a:t>
            </a:r>
          </a:p>
        </p:txBody>
      </p:sp>
      <p:sp>
        <p:nvSpPr>
          <p:cNvPr id="3409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Similar syntax for expressions, control structures, etc.</a:t>
            </a:r>
          </a:p>
          <a:p>
            <a:r>
              <a:rPr lang="en-US" sz="2800" dirty="0"/>
              <a:t>No pointer arithmetic.</a:t>
            </a:r>
          </a:p>
          <a:p>
            <a:r>
              <a:rPr lang="en-US" sz="2800" dirty="0"/>
              <a:t>No </a:t>
            </a:r>
            <a:r>
              <a:rPr lang="en-US" sz="2800" dirty="0" err="1"/>
              <a:t>malloc</a:t>
            </a:r>
            <a:r>
              <a:rPr lang="en-US" sz="2800" dirty="0"/>
              <a:t>/free or </a:t>
            </a:r>
            <a:r>
              <a:rPr lang="en-US" sz="2800" dirty="0" smtClean="0"/>
              <a:t>delete</a:t>
            </a:r>
            <a:r>
              <a:rPr lang="en-US" sz="2800" dirty="0"/>
              <a:t>; Instead, automatic garbage collection.</a:t>
            </a:r>
          </a:p>
          <a:p>
            <a:r>
              <a:rPr lang="en-US" sz="2800" dirty="0"/>
              <a:t>Logically all methods are virtual; overloading and implementation of interfaces is ubiquitous.</a:t>
            </a:r>
          </a:p>
          <a:p>
            <a:r>
              <a:rPr lang="en-US" sz="2800" dirty="0"/>
              <a:t>Exceptions, rarely used in C++, are used universally in Java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Single inheritance only</a:t>
            </a:r>
          </a:p>
          <a:p>
            <a:r>
              <a:rPr lang="en-US" sz="2800" dirty="0" smtClean="0"/>
              <a:t>extends and implements</a:t>
            </a:r>
            <a:endParaRPr lang="en-US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A7EE-DE1C-406C-A5E9-1C4891370B06}" type="slidenum">
              <a:rPr lang="en-US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smtClean="0"/>
              <a:t>Classes and package</a:t>
            </a:r>
            <a:endParaRPr lang="en-US" dirty="0"/>
          </a:p>
        </p:txBody>
      </p:sp>
      <p:sp>
        <p:nvSpPr>
          <p:cNvPr id="3573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Classes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public class can </a:t>
            </a:r>
            <a:r>
              <a:rPr lang="en-US" dirty="0" smtClean="0"/>
              <a:t>declare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static void main(String 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{…}</a:t>
            </a:r>
            <a:endParaRPr lang="en-US" dirty="0"/>
          </a:p>
          <a:p>
            <a:pPr lvl="1"/>
            <a:r>
              <a:rPr lang="en-US" dirty="0"/>
              <a:t>File name must match class name.</a:t>
            </a:r>
          </a:p>
          <a:p>
            <a:r>
              <a:rPr lang="en-US" dirty="0" smtClean="0"/>
              <a:t>package </a:t>
            </a:r>
            <a:r>
              <a:rPr lang="en-US" dirty="0" err="1" smtClean="0"/>
              <a:t>WhiteBoard</a:t>
            </a:r>
            <a:r>
              <a:rPr lang="en-US" dirty="0" smtClean="0"/>
              <a:t>; </a:t>
            </a:r>
          </a:p>
          <a:p>
            <a:pPr lvl="1"/>
            <a:r>
              <a:rPr lang="en-US" dirty="0" err="1" smtClean="0"/>
              <a:t>cwd</a:t>
            </a:r>
            <a:r>
              <a:rPr lang="en-US" dirty="0" smtClean="0"/>
              <a:t> == parent of </a:t>
            </a:r>
            <a:r>
              <a:rPr lang="en-US" dirty="0" err="1" smtClean="0"/>
              <a:t>WhiteBoard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WhiteBoard.WbServerImpl</a:t>
            </a:r>
            <a:r>
              <a:rPr lang="en-US" dirty="0" smtClean="0"/>
              <a:t> 1 </a:t>
            </a:r>
            <a:r>
              <a:rPr lang="en-US" dirty="0" err="1" smtClean="0"/>
              <a:t>localhost</a:t>
            </a:r>
            <a:r>
              <a:rPr lang="en-US" dirty="0" smtClean="0"/>
              <a:t> &amp;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4E88-B637-4D5C-BF10-7BDD0B67E9C2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CLASSPATH</a:t>
            </a:r>
          </a:p>
        </p:txBody>
      </p:sp>
      <p:sp>
        <p:nvSpPr>
          <p:cNvPr id="3584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list of directories and jar files containing .class files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export CLASSPATH=.:..:</a:t>
            </a:r>
            <a:r>
              <a:rPr lang="en-US" dirty="0" err="1" smtClean="0"/>
              <a:t>WhiteBoard</a:t>
            </a:r>
            <a:r>
              <a:rPr lang="en-US" dirty="0" smtClean="0"/>
              <a:t>:~/</a:t>
            </a:r>
            <a:r>
              <a:rPr lang="en-US" dirty="0" err="1" smtClean="0"/>
              <a:t>JavaClasses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echo $CLASSPATH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empty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"." 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not empty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"." </a:t>
            </a:r>
            <a:r>
              <a:rPr lang="en-US" dirty="0" smtClean="0"/>
              <a:t>not </a:t>
            </a:r>
            <a:r>
              <a:rPr lang="en-US" dirty="0"/>
              <a:t>included by </a:t>
            </a:r>
            <a:r>
              <a:rPr lang="en-US" dirty="0" smtClean="0"/>
              <a:t>default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B49B-4FD3-4BF5-B80F-B46B91E64E1A}" type="slidenum">
              <a:rPr lang="en-US"/>
              <a:pPr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RPC to RMI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95600" y="2819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ea typeface="ＭＳ Ｐゴシック" pitchFamily="34" charset="-128"/>
              </a:rPr>
              <a:t>2-16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 l="20309" t="40030" r="17317" b="34743"/>
          <a:stretch>
            <a:fillRect/>
          </a:stretch>
        </p:blipFill>
        <p:spPr bwMode="auto">
          <a:xfrm>
            <a:off x="1143000" y="1447800"/>
            <a:ext cx="6859053" cy="392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979613" y="5589588"/>
            <a:ext cx="54483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i="1">
                <a:solidFill>
                  <a:schemeClr val="accent1"/>
                </a:solidFill>
                <a:ea typeface="ＭＳ Ｐゴシック" pitchFamily="34" charset="-128"/>
              </a:rPr>
              <a:t>But what are the essential differences?</a:t>
            </a:r>
            <a:endParaRPr lang="en-US" sz="2400" i="1">
              <a:solidFill>
                <a:schemeClr val="accent1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RMI Example interface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aseline="0" dirty="0" smtClean="0">
                <a:solidFill>
                  <a:srgbClr val="0000FF"/>
                </a:solidFill>
              </a:rPr>
              <a:t>public interface </a:t>
            </a:r>
            <a:r>
              <a:rPr lang="en-US" baseline="0" dirty="0" smtClean="0">
                <a:solidFill>
                  <a:srgbClr val="008080"/>
                </a:solidFill>
              </a:rPr>
              <a:t>Hello </a:t>
            </a:r>
            <a:r>
              <a:rPr lang="en-US" baseline="0" dirty="0" smtClean="0">
                <a:solidFill>
                  <a:srgbClr val="0000FF"/>
                </a:solidFill>
              </a:rPr>
              <a:t>extends </a:t>
            </a:r>
          </a:p>
          <a:p>
            <a:pPr>
              <a:buNone/>
            </a:pPr>
            <a:r>
              <a:rPr lang="en-US" baseline="0" dirty="0" smtClean="0"/>
              <a:t>	 </a:t>
            </a:r>
            <a:r>
              <a:rPr lang="en-US" baseline="0" dirty="0" err="1" smtClean="0"/>
              <a:t>java</a:t>
            </a:r>
            <a:r>
              <a:rPr lang="en-US" baseline="0" dirty="0" err="1" smtClean="0">
                <a:solidFill>
                  <a:srgbClr val="800000"/>
                </a:solidFill>
              </a:rPr>
              <a:t>.rmi.Remote</a:t>
            </a:r>
            <a:r>
              <a:rPr lang="en-US" baseline="0" dirty="0" smtClean="0">
                <a:solidFill>
                  <a:srgbClr val="800000"/>
                </a:solidFill>
              </a:rPr>
              <a:t> </a:t>
            </a:r>
            <a:r>
              <a:rPr lang="en-US" baseline="0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baseline="0" dirty="0" smtClean="0"/>
              <a:t>		</a:t>
            </a:r>
            <a:r>
              <a:rPr lang="en-US" baseline="0" dirty="0" smtClean="0">
                <a:solidFill>
                  <a:srgbClr val="008080"/>
                </a:solidFill>
              </a:rPr>
              <a:t>String </a:t>
            </a:r>
            <a:r>
              <a:rPr lang="en-US" baseline="0" dirty="0" err="1" smtClean="0">
                <a:solidFill>
                  <a:srgbClr val="000000"/>
                </a:solidFill>
              </a:rPr>
              <a:t>sayHello</a:t>
            </a:r>
            <a:r>
              <a:rPr lang="en-US" baseline="0" dirty="0" smtClean="0">
                <a:solidFill>
                  <a:srgbClr val="800000"/>
                </a:solidFill>
              </a:rPr>
              <a:t>() </a:t>
            </a:r>
            <a:r>
              <a:rPr lang="en-US" baseline="0" dirty="0" smtClean="0">
                <a:solidFill>
                  <a:srgbClr val="0000FF"/>
                </a:solidFill>
              </a:rPr>
              <a:t>throws</a:t>
            </a:r>
            <a:br>
              <a:rPr lang="en-US" baseline="0" dirty="0" smtClean="0">
                <a:solidFill>
                  <a:srgbClr val="0000FF"/>
                </a:solidFill>
              </a:rPr>
            </a:br>
            <a:r>
              <a:rPr lang="en-US" baseline="0" dirty="0" smtClean="0">
                <a:solidFill>
                  <a:srgbClr val="0000FF"/>
                </a:solidFill>
              </a:rPr>
              <a:t>		</a:t>
            </a:r>
            <a:r>
              <a:rPr lang="en-US" baseline="0" dirty="0" err="1" smtClean="0">
                <a:solidFill>
                  <a:srgbClr val="0000FF"/>
                </a:solidFill>
              </a:rPr>
              <a:t>java</a:t>
            </a:r>
            <a:r>
              <a:rPr lang="en-US" baseline="0" dirty="0" err="1" smtClean="0">
                <a:solidFill>
                  <a:srgbClr val="800000"/>
                </a:solidFill>
              </a:rPr>
              <a:t>.rmi.RemoteException</a:t>
            </a:r>
            <a:r>
              <a:rPr lang="en-US" baseline="0" dirty="0" smtClean="0">
                <a:solidFill>
                  <a:srgbClr val="800000"/>
                </a:solidFill>
              </a:rPr>
              <a:t>;</a:t>
            </a:r>
          </a:p>
          <a:p>
            <a:pPr>
              <a:buNone/>
            </a:pPr>
            <a:r>
              <a:rPr lang="en-US" baseline="0" dirty="0" smtClean="0">
                <a:solidFill>
                  <a:srgbClr val="FF0000"/>
                </a:solidFill>
              </a:rPr>
              <a:t>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Example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baseline="0" dirty="0" smtClean="0">
                <a:solidFill>
                  <a:srgbClr val="000080"/>
                </a:solidFill>
              </a:rPr>
              <a:t>	</a:t>
            </a:r>
            <a:r>
              <a:rPr lang="en-US" baseline="0" dirty="0" smtClean="0">
                <a:solidFill>
                  <a:srgbClr val="000080"/>
                </a:solidFill>
              </a:rPr>
              <a:t>import </a:t>
            </a:r>
            <a:r>
              <a:rPr lang="en-US" baseline="0" dirty="0" err="1" smtClean="0">
                <a:solidFill>
                  <a:srgbClr val="000080"/>
                </a:solidFill>
              </a:rPr>
              <a:t>java</a:t>
            </a:r>
            <a:r>
              <a:rPr lang="en-US" baseline="0" dirty="0" err="1" smtClean="0">
                <a:solidFill>
                  <a:srgbClr val="800000"/>
                </a:solidFill>
              </a:rPr>
              <a:t>.rmi.Naming</a:t>
            </a:r>
            <a:r>
              <a:rPr lang="en-US" baseline="0" dirty="0" smtClean="0">
                <a:solidFill>
                  <a:srgbClr val="800000"/>
                </a:solidFill>
              </a:rPr>
              <a:t>;</a:t>
            </a:r>
            <a:br>
              <a:rPr lang="en-US" baseline="0" dirty="0" smtClean="0">
                <a:solidFill>
                  <a:srgbClr val="800000"/>
                </a:solidFill>
              </a:rPr>
            </a:br>
            <a:r>
              <a:rPr lang="en-US" baseline="0" dirty="0" smtClean="0">
                <a:solidFill>
                  <a:srgbClr val="000080"/>
                </a:solidFill>
              </a:rPr>
              <a:t>import </a:t>
            </a:r>
            <a:r>
              <a:rPr lang="en-US" baseline="0" dirty="0" err="1" smtClean="0">
                <a:solidFill>
                  <a:srgbClr val="000080"/>
                </a:solidFill>
              </a:rPr>
              <a:t>java</a:t>
            </a:r>
            <a:r>
              <a:rPr lang="en-US" baseline="0" dirty="0" err="1" smtClean="0">
                <a:solidFill>
                  <a:srgbClr val="800000"/>
                </a:solidFill>
              </a:rPr>
              <a:t>.rmi.RemoteException</a:t>
            </a:r>
            <a:r>
              <a:rPr lang="en-US" baseline="0" dirty="0" smtClean="0">
                <a:solidFill>
                  <a:srgbClr val="800000"/>
                </a:solidFill>
              </a:rPr>
              <a:t>;</a:t>
            </a:r>
            <a:br>
              <a:rPr lang="en-US" baseline="0" dirty="0" smtClean="0">
                <a:solidFill>
                  <a:srgbClr val="800000"/>
                </a:solidFill>
              </a:rPr>
            </a:br>
            <a:r>
              <a:rPr lang="en-US" baseline="0" dirty="0" smtClean="0">
                <a:solidFill>
                  <a:srgbClr val="000080"/>
                </a:solidFill>
              </a:rPr>
              <a:t>import </a:t>
            </a:r>
            <a:r>
              <a:rPr lang="en-US" baseline="0" dirty="0" err="1" smtClean="0">
                <a:solidFill>
                  <a:srgbClr val="000080"/>
                </a:solidFill>
              </a:rPr>
              <a:t>java</a:t>
            </a:r>
            <a:r>
              <a:rPr lang="en-US" baseline="0" dirty="0" err="1" smtClean="0">
                <a:solidFill>
                  <a:srgbClr val="800000"/>
                </a:solidFill>
              </a:rPr>
              <a:t>.rmi.server.UnicastRemoteObject</a:t>
            </a:r>
            <a:r>
              <a:rPr lang="en-US" baseline="0" dirty="0" smtClean="0">
                <a:solidFill>
                  <a:srgbClr val="800000"/>
                </a:solidFill>
              </a:rPr>
              <a:t>;</a:t>
            </a:r>
            <a:br>
              <a:rPr lang="en-US" baseline="0" dirty="0" smtClean="0">
                <a:solidFill>
                  <a:srgbClr val="800000"/>
                </a:solidFill>
              </a:rPr>
            </a:br>
            <a:r>
              <a:rPr lang="en-US" baseline="0" dirty="0" smtClean="0">
                <a:solidFill>
                  <a:srgbClr val="0000FF"/>
                </a:solidFill>
              </a:rPr>
              <a:t>public class </a:t>
            </a:r>
            <a:r>
              <a:rPr lang="en-US" baseline="0" dirty="0" err="1" smtClean="0">
                <a:solidFill>
                  <a:srgbClr val="008080"/>
                </a:solidFill>
              </a:rPr>
              <a:t>HelloServer</a:t>
            </a:r>
            <a:r>
              <a:rPr lang="en-US" dirty="0">
                <a:solidFill>
                  <a:srgbClr val="008080"/>
                </a:solidFill>
              </a:rPr>
              <a:t/>
            </a:r>
            <a:br>
              <a:rPr lang="en-US" dirty="0">
                <a:solidFill>
                  <a:srgbClr val="008080"/>
                </a:solidFill>
              </a:rPr>
            </a:br>
            <a:r>
              <a:rPr lang="en-US" dirty="0" smtClean="0">
                <a:solidFill>
                  <a:srgbClr val="008080"/>
                </a:solidFill>
              </a:rPr>
              <a:t>	</a:t>
            </a:r>
            <a:r>
              <a:rPr lang="en-US" baseline="0" dirty="0" smtClean="0">
                <a:solidFill>
                  <a:srgbClr val="0000FF"/>
                </a:solidFill>
              </a:rPr>
              <a:t>extends </a:t>
            </a:r>
            <a:r>
              <a:rPr lang="en-US" baseline="0" dirty="0" err="1" smtClean="0">
                <a:solidFill>
                  <a:srgbClr val="0000FF"/>
                </a:solidFill>
              </a:rPr>
              <a:t>UnicastRemoteObject</a:t>
            </a:r>
            <a:r>
              <a:rPr lang="en-US" baseline="0" dirty="0" smtClean="0">
                <a:solidFill>
                  <a:srgbClr val="0000FF"/>
                </a:solidFill>
              </a:rPr>
              <a:t> </a:t>
            </a:r>
            <a:br>
              <a:rPr lang="en-US" baseline="0" dirty="0" smtClean="0">
                <a:solidFill>
                  <a:srgbClr val="0000FF"/>
                </a:solidFill>
              </a:rPr>
            </a:br>
            <a:r>
              <a:rPr lang="en-US" baseline="0" dirty="0" smtClean="0">
                <a:solidFill>
                  <a:srgbClr val="0000FF"/>
                </a:solidFill>
              </a:rPr>
              <a:t>	implements Hello </a:t>
            </a:r>
            <a:br>
              <a:rPr lang="en-US" baseline="0" dirty="0" smtClean="0">
                <a:solidFill>
                  <a:srgbClr val="0000FF"/>
                </a:solidFill>
              </a:rPr>
            </a:br>
            <a:r>
              <a:rPr lang="en-US" baseline="0" dirty="0" smtClean="0">
                <a:solidFill>
                  <a:srgbClr val="FF0000"/>
                </a:solidFill>
              </a:rPr>
              <a:t>{</a:t>
            </a:r>
            <a:br>
              <a:rPr lang="en-US" baseline="0" dirty="0" smtClean="0">
                <a:solidFill>
                  <a:srgbClr val="FF0000"/>
                </a:solidFill>
              </a:rPr>
            </a:br>
            <a:r>
              <a:rPr lang="en-US" baseline="0" dirty="0" smtClean="0">
                <a:solidFill>
                  <a:srgbClr val="FF0000"/>
                </a:solidFill>
              </a:rPr>
              <a:t>	</a:t>
            </a:r>
            <a:r>
              <a:rPr lang="en-US" baseline="0" dirty="0" smtClean="0">
                <a:solidFill>
                  <a:srgbClr val="0000FF"/>
                </a:solidFill>
              </a:rPr>
              <a:t>public </a:t>
            </a:r>
            <a:r>
              <a:rPr lang="en-US" baseline="0" dirty="0" err="1" smtClean="0">
                <a:solidFill>
                  <a:srgbClr val="000000"/>
                </a:solidFill>
              </a:rPr>
              <a:t>HelloServer</a:t>
            </a:r>
            <a:r>
              <a:rPr lang="en-US" baseline="0" dirty="0" smtClean="0">
                <a:solidFill>
                  <a:srgbClr val="800000"/>
                </a:solidFill>
              </a:rPr>
              <a:t>() </a:t>
            </a:r>
            <a:r>
              <a:rPr lang="en-US" baseline="0" dirty="0" smtClean="0">
                <a:solidFill>
                  <a:srgbClr val="0000FF"/>
                </a:solidFill>
              </a:rPr>
              <a:t>throws </a:t>
            </a:r>
            <a:r>
              <a:rPr lang="en-US" baseline="0" dirty="0" err="1" smtClean="0">
                <a:solidFill>
                  <a:srgbClr val="0000FF"/>
                </a:solidFill>
              </a:rPr>
              <a:t>RemoteException</a:t>
            </a:r>
            <a:r>
              <a:rPr lang="en-US" baseline="0" dirty="0" smtClean="0">
                <a:solidFill>
                  <a:srgbClr val="0000FF"/>
                </a:solidFill>
              </a:rPr>
              <a:t> </a:t>
            </a:r>
            <a:r>
              <a:rPr lang="en-US" baseline="0" dirty="0" smtClean="0">
                <a:solidFill>
                  <a:srgbClr val="FF0000"/>
                </a:solidFill>
              </a:rPr>
              <a:t>{ </a:t>
            </a:r>
            <a:r>
              <a:rPr lang="en-US" baseline="0" dirty="0" smtClean="0">
                <a:solidFill>
                  <a:srgbClr val="0000FF"/>
                </a:solidFill>
              </a:rPr>
              <a:t>super</a:t>
            </a:r>
            <a:r>
              <a:rPr lang="en-US" baseline="0" dirty="0" smtClean="0">
                <a:solidFill>
                  <a:srgbClr val="800000"/>
                </a:solidFill>
              </a:rPr>
              <a:t>(); </a:t>
            </a:r>
            <a:r>
              <a:rPr lang="en-US" baseline="0" dirty="0" smtClean="0">
                <a:solidFill>
                  <a:srgbClr val="FF0000"/>
                </a:solidFill>
              </a:rPr>
              <a:t>}</a:t>
            </a:r>
            <a:br>
              <a:rPr lang="en-US" baseline="0" dirty="0" smtClean="0">
                <a:solidFill>
                  <a:srgbClr val="FF0000"/>
                </a:solidFill>
              </a:rPr>
            </a:br>
            <a:r>
              <a:rPr lang="en-US" baseline="0" dirty="0" smtClean="0">
                <a:solidFill>
                  <a:srgbClr val="FF0000"/>
                </a:solidFill>
              </a:rPr>
              <a:t>	</a:t>
            </a:r>
            <a:r>
              <a:rPr lang="en-US" baseline="0" dirty="0" smtClean="0">
                <a:solidFill>
                  <a:srgbClr val="0000FF"/>
                </a:solidFill>
              </a:rPr>
              <a:t>public </a:t>
            </a:r>
            <a:r>
              <a:rPr lang="en-US" baseline="0" dirty="0" smtClean="0">
                <a:solidFill>
                  <a:srgbClr val="008080"/>
                </a:solidFill>
              </a:rPr>
              <a:t>String </a:t>
            </a:r>
            <a:r>
              <a:rPr lang="en-US" baseline="0" dirty="0" err="1" smtClean="0">
                <a:solidFill>
                  <a:srgbClr val="000000"/>
                </a:solidFill>
              </a:rPr>
              <a:t>sayHello</a:t>
            </a:r>
            <a:r>
              <a:rPr lang="en-US" baseline="0" dirty="0" smtClean="0">
                <a:solidFill>
                  <a:srgbClr val="800000"/>
                </a:solidFill>
              </a:rPr>
              <a:t>() </a:t>
            </a:r>
            <a:r>
              <a:rPr lang="en-US" baseline="0" dirty="0" smtClean="0">
                <a:solidFill>
                  <a:srgbClr val="FF0000"/>
                </a:solidFill>
              </a:rPr>
              <a:t>{ </a:t>
            </a:r>
            <a:r>
              <a:rPr lang="en-US" baseline="0" dirty="0" smtClean="0">
                <a:solidFill>
                  <a:srgbClr val="0000FF"/>
                </a:solidFill>
              </a:rPr>
              <a:t>return </a:t>
            </a:r>
            <a:r>
              <a:rPr lang="en-US" baseline="0" dirty="0" smtClean="0">
                <a:solidFill>
                  <a:srgbClr val="FF0000"/>
                </a:solidFill>
              </a:rPr>
              <a:t>"Hello World!"</a:t>
            </a:r>
            <a:r>
              <a:rPr lang="en-US" baseline="0" dirty="0" smtClean="0">
                <a:solidFill>
                  <a:srgbClr val="800000"/>
                </a:solidFill>
              </a:rPr>
              <a:t>; </a:t>
            </a:r>
            <a:r>
              <a:rPr lang="en-US" baseline="0" dirty="0" smtClean="0">
                <a:solidFill>
                  <a:srgbClr val="FF0000"/>
                </a:solidFill>
              </a:rPr>
              <a:t>} </a:t>
            </a:r>
            <a:br>
              <a:rPr lang="en-US" baseline="0" dirty="0" smtClean="0">
                <a:solidFill>
                  <a:srgbClr val="FF0000"/>
                </a:solidFill>
              </a:rPr>
            </a:br>
            <a:r>
              <a:rPr lang="en-US" baseline="0" dirty="0" smtClean="0">
                <a:solidFill>
                  <a:srgbClr val="FF0000"/>
                </a:solidFill>
              </a:rPr>
              <a:t>	</a:t>
            </a:r>
            <a:r>
              <a:rPr lang="en-US" baseline="0" dirty="0" smtClean="0">
                <a:solidFill>
                  <a:srgbClr val="0000FF"/>
                </a:solidFill>
              </a:rPr>
              <a:t>public static </a:t>
            </a:r>
            <a:r>
              <a:rPr lang="en-US" baseline="0" dirty="0" smtClean="0">
                <a:solidFill>
                  <a:srgbClr val="008000"/>
                </a:solidFill>
              </a:rPr>
              <a:t>void </a:t>
            </a:r>
            <a:r>
              <a:rPr lang="en-US" baseline="0" dirty="0" smtClean="0">
                <a:solidFill>
                  <a:srgbClr val="000000"/>
                </a:solidFill>
              </a:rPr>
              <a:t>main</a:t>
            </a:r>
            <a:r>
              <a:rPr lang="en-US" baseline="0" dirty="0" smtClean="0">
                <a:solidFill>
                  <a:srgbClr val="800000"/>
                </a:solidFill>
              </a:rPr>
              <a:t>(</a:t>
            </a:r>
            <a:r>
              <a:rPr lang="en-US" baseline="0" dirty="0" smtClean="0">
                <a:solidFill>
                  <a:srgbClr val="008080"/>
                </a:solidFill>
              </a:rPr>
              <a:t>String </a:t>
            </a:r>
            <a:r>
              <a:rPr lang="en-US" baseline="0" dirty="0" err="1" smtClean="0">
                <a:solidFill>
                  <a:srgbClr val="008080"/>
                </a:solidFill>
              </a:rPr>
              <a:t>args</a:t>
            </a:r>
            <a:r>
              <a:rPr lang="en-US" baseline="0" dirty="0" smtClean="0">
                <a:solidFill>
                  <a:srgbClr val="800000"/>
                </a:solidFill>
              </a:rPr>
              <a:t>[]) </a:t>
            </a:r>
            <a:r>
              <a:rPr lang="en-US" baseline="0" dirty="0" smtClean="0">
                <a:solidFill>
                  <a:srgbClr val="FF0000"/>
                </a:solidFill>
              </a:rPr>
              <a:t>{</a:t>
            </a:r>
            <a:br>
              <a:rPr lang="en-US" baseline="0" dirty="0" smtClean="0">
                <a:solidFill>
                  <a:srgbClr val="FF0000"/>
                </a:solidFill>
              </a:rPr>
            </a:br>
            <a:r>
              <a:rPr lang="en-US" baseline="0" dirty="0" smtClean="0">
                <a:solidFill>
                  <a:srgbClr val="FF0000"/>
                </a:solidFill>
              </a:rPr>
              <a:t>		</a:t>
            </a:r>
            <a:r>
              <a:rPr lang="en-US" baseline="0" dirty="0" smtClean="0">
                <a:solidFill>
                  <a:srgbClr val="0000FF"/>
                </a:solidFill>
              </a:rPr>
              <a:t>try </a:t>
            </a:r>
            <a:r>
              <a:rPr lang="en-US" baseline="0" dirty="0" smtClean="0">
                <a:solidFill>
                  <a:srgbClr val="FF0000"/>
                </a:solidFill>
              </a:rPr>
              <a:t>{	</a:t>
            </a:r>
            <a:r>
              <a:rPr lang="en-US" baseline="0" dirty="0" err="1" smtClean="0">
                <a:solidFill>
                  <a:srgbClr val="008080"/>
                </a:solidFill>
              </a:rPr>
              <a:t>HelloServer</a:t>
            </a:r>
            <a:r>
              <a:rPr lang="en-US" baseline="0" dirty="0" smtClean="0">
                <a:solidFill>
                  <a:srgbClr val="008080"/>
                </a:solidFill>
              </a:rPr>
              <a:t> </a:t>
            </a:r>
            <a:r>
              <a:rPr lang="en-US" baseline="0" dirty="0" err="1" smtClean="0">
                <a:solidFill>
                  <a:srgbClr val="008080"/>
                </a:solidFill>
              </a:rPr>
              <a:t>obj</a:t>
            </a:r>
            <a:r>
              <a:rPr lang="en-US" baseline="0" dirty="0" smtClean="0">
                <a:solidFill>
                  <a:srgbClr val="008080"/>
                </a:solidFill>
              </a:rPr>
              <a:t> </a:t>
            </a:r>
            <a:r>
              <a:rPr lang="en-US" baseline="0" dirty="0" smtClean="0">
                <a:solidFill>
                  <a:srgbClr val="800000"/>
                </a:solidFill>
              </a:rPr>
              <a:t>= </a:t>
            </a:r>
            <a:r>
              <a:rPr lang="en-US" baseline="0" dirty="0" smtClean="0">
                <a:solidFill>
                  <a:srgbClr val="0000FF"/>
                </a:solidFill>
              </a:rPr>
              <a:t>new </a:t>
            </a:r>
            <a:r>
              <a:rPr lang="en-US" baseline="0" dirty="0" err="1" smtClean="0">
                <a:solidFill>
                  <a:srgbClr val="000000"/>
                </a:solidFill>
              </a:rPr>
              <a:t>HelloServer</a:t>
            </a:r>
            <a:r>
              <a:rPr lang="en-US" baseline="0" dirty="0" smtClean="0">
                <a:solidFill>
                  <a:srgbClr val="800000"/>
                </a:solidFill>
              </a:rPr>
              <a:t>();				</a:t>
            </a:r>
            <a:r>
              <a:rPr lang="en-US" baseline="0" dirty="0" err="1" smtClean="0">
                <a:solidFill>
                  <a:srgbClr val="800000"/>
                </a:solidFill>
              </a:rPr>
              <a:t>Naming.</a:t>
            </a:r>
            <a:r>
              <a:rPr lang="en-US" baseline="0" dirty="0" err="1" smtClean="0">
                <a:solidFill>
                  <a:srgbClr val="000000"/>
                </a:solidFill>
              </a:rPr>
              <a:t>rebind</a:t>
            </a:r>
            <a:r>
              <a:rPr lang="en-US" baseline="0" dirty="0" smtClean="0">
                <a:solidFill>
                  <a:srgbClr val="800000"/>
                </a:solidFill>
              </a:rPr>
              <a:t>(</a:t>
            </a:r>
            <a:r>
              <a:rPr lang="en-US" baseline="0" dirty="0" smtClean="0">
                <a:solidFill>
                  <a:srgbClr val="FF0000"/>
                </a:solidFill>
              </a:rPr>
              <a:t>"//127.0.0.1/</a:t>
            </a:r>
            <a:r>
              <a:rPr lang="en-US" baseline="0" dirty="0" err="1" smtClean="0">
                <a:solidFill>
                  <a:srgbClr val="FF0000"/>
                </a:solidFill>
              </a:rPr>
              <a:t>HelloServer</a:t>
            </a:r>
            <a:r>
              <a:rPr lang="en-US" baseline="0" dirty="0" smtClean="0">
                <a:solidFill>
                  <a:srgbClr val="FF0000"/>
                </a:solidFill>
              </a:rPr>
              <a:t>"</a:t>
            </a:r>
            <a:r>
              <a:rPr lang="en-US" baseline="0" dirty="0" smtClean="0">
                <a:solidFill>
                  <a:srgbClr val="800000"/>
                </a:solidFill>
              </a:rPr>
              <a:t>, </a:t>
            </a:r>
            <a:r>
              <a:rPr lang="en-US" baseline="0" dirty="0" err="1" smtClean="0">
                <a:solidFill>
                  <a:srgbClr val="800000"/>
                </a:solidFill>
              </a:rPr>
              <a:t>obj</a:t>
            </a:r>
            <a:r>
              <a:rPr lang="en-US" baseline="0" dirty="0" smtClean="0">
                <a:solidFill>
                  <a:srgbClr val="800000"/>
                </a:solidFill>
              </a:rPr>
              <a:t>); </a:t>
            </a:r>
            <a:br>
              <a:rPr lang="en-US" baseline="0" dirty="0" smtClean="0">
                <a:solidFill>
                  <a:srgbClr val="800000"/>
                </a:solidFill>
              </a:rPr>
            </a:br>
            <a:r>
              <a:rPr lang="en-US" baseline="0" dirty="0" smtClean="0">
                <a:solidFill>
                  <a:srgbClr val="800000"/>
                </a:solidFill>
              </a:rPr>
              <a:t>			</a:t>
            </a:r>
            <a:r>
              <a:rPr lang="en-US" baseline="0" dirty="0" err="1" smtClean="0">
                <a:solidFill>
                  <a:srgbClr val="800000"/>
                </a:solidFill>
              </a:rPr>
              <a:t>System.out.</a:t>
            </a:r>
            <a:r>
              <a:rPr lang="en-US" baseline="0" dirty="0" err="1" smtClean="0">
                <a:solidFill>
                  <a:srgbClr val="000000"/>
                </a:solidFill>
              </a:rPr>
              <a:t>println</a:t>
            </a:r>
            <a:r>
              <a:rPr lang="en-US" baseline="0" dirty="0" smtClean="0">
                <a:solidFill>
                  <a:srgbClr val="800000"/>
                </a:solidFill>
              </a:rPr>
              <a:t>(</a:t>
            </a:r>
            <a:br>
              <a:rPr lang="en-US" baseline="0" dirty="0" smtClean="0">
                <a:solidFill>
                  <a:srgbClr val="800000"/>
                </a:solidFill>
              </a:rPr>
            </a:br>
            <a:r>
              <a:rPr lang="en-US" baseline="0" dirty="0" smtClean="0">
                <a:solidFill>
                  <a:srgbClr val="800000"/>
                </a:solidFill>
              </a:rPr>
              <a:t>				</a:t>
            </a:r>
            <a:r>
              <a:rPr lang="en-US" baseline="0" dirty="0" smtClean="0">
                <a:solidFill>
                  <a:srgbClr val="FF0000"/>
                </a:solidFill>
              </a:rPr>
              <a:t>"</a:t>
            </a:r>
            <a:r>
              <a:rPr lang="en-US" baseline="0" dirty="0" err="1" smtClean="0">
                <a:solidFill>
                  <a:srgbClr val="FF0000"/>
                </a:solidFill>
              </a:rPr>
              <a:t>HelloServer</a:t>
            </a:r>
            <a:r>
              <a:rPr lang="en-US" baseline="0" dirty="0" smtClean="0">
                <a:solidFill>
                  <a:srgbClr val="FF0000"/>
                </a:solidFill>
              </a:rPr>
              <a:t> bound 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aseline="0" dirty="0" smtClean="0">
                <a:solidFill>
                  <a:srgbClr val="FF0000"/>
                </a:solidFill>
              </a:rPr>
              <a:t>registry"</a:t>
            </a:r>
            <a:r>
              <a:rPr lang="en-US" baseline="0" dirty="0" smtClean="0">
                <a:solidFill>
                  <a:srgbClr val="800000"/>
                </a:solidFill>
              </a:rPr>
              <a:t>); </a:t>
            </a:r>
            <a:br>
              <a:rPr lang="en-US" baseline="0" dirty="0" smtClean="0">
                <a:solidFill>
                  <a:srgbClr val="800000"/>
                </a:solidFill>
              </a:rPr>
            </a:br>
            <a:r>
              <a:rPr lang="en-US" baseline="0" dirty="0" smtClean="0">
                <a:solidFill>
                  <a:srgbClr val="800000"/>
                </a:solidFill>
              </a:rPr>
              <a:t>		</a:t>
            </a:r>
            <a:r>
              <a:rPr lang="en-US" baseline="0" dirty="0" smtClean="0">
                <a:solidFill>
                  <a:srgbClr val="FF0000"/>
                </a:solidFill>
              </a:rPr>
              <a:t>} </a:t>
            </a:r>
            <a:r>
              <a:rPr lang="en-US" baseline="0" dirty="0" smtClean="0">
                <a:solidFill>
                  <a:srgbClr val="0000FF"/>
                </a:solidFill>
              </a:rPr>
              <a:t>catch </a:t>
            </a:r>
            <a:r>
              <a:rPr lang="en-US" baseline="0" dirty="0" smtClean="0">
                <a:solidFill>
                  <a:srgbClr val="800000"/>
                </a:solidFill>
              </a:rPr>
              <a:t>(</a:t>
            </a:r>
            <a:r>
              <a:rPr lang="en-US" baseline="0" dirty="0" smtClean="0">
                <a:solidFill>
                  <a:srgbClr val="008080"/>
                </a:solidFill>
              </a:rPr>
              <a:t>Exception e</a:t>
            </a:r>
            <a:r>
              <a:rPr lang="en-US" baseline="0" dirty="0" smtClean="0">
                <a:solidFill>
                  <a:srgbClr val="800000"/>
                </a:solidFill>
              </a:rPr>
              <a:t>) </a:t>
            </a:r>
            <a:r>
              <a:rPr lang="en-US" baseline="0" dirty="0" smtClean="0">
                <a:solidFill>
                  <a:srgbClr val="FF0000"/>
                </a:solidFill>
              </a:rPr>
              <a:t>{ </a:t>
            </a:r>
            <a:r>
              <a:rPr lang="en-US" baseline="0" dirty="0" err="1" smtClean="0">
                <a:solidFill>
                  <a:srgbClr val="FF0000"/>
                </a:solidFill>
              </a:rPr>
              <a:t>e</a:t>
            </a:r>
            <a:r>
              <a:rPr lang="en-US" baseline="0" dirty="0" err="1" smtClean="0">
                <a:solidFill>
                  <a:srgbClr val="800000"/>
                </a:solidFill>
              </a:rPr>
              <a:t>.</a:t>
            </a:r>
            <a:r>
              <a:rPr lang="en-US" baseline="0" dirty="0" err="1" smtClean="0">
                <a:solidFill>
                  <a:srgbClr val="000000"/>
                </a:solidFill>
              </a:rPr>
              <a:t>printStackTrace</a:t>
            </a:r>
            <a:r>
              <a:rPr lang="en-US" baseline="0" dirty="0" smtClean="0">
                <a:solidFill>
                  <a:srgbClr val="800000"/>
                </a:solidFill>
              </a:rPr>
              <a:t>(); </a:t>
            </a:r>
            <a:r>
              <a:rPr lang="en-US" baseline="0" dirty="0" smtClean="0">
                <a:solidFill>
                  <a:srgbClr val="FF0000"/>
                </a:solidFill>
              </a:rPr>
              <a:t>}</a:t>
            </a:r>
            <a:br>
              <a:rPr lang="en-US" baseline="0" dirty="0" smtClean="0">
                <a:solidFill>
                  <a:srgbClr val="FF0000"/>
                </a:solidFill>
              </a:rPr>
            </a:br>
            <a:r>
              <a:rPr lang="en-US" baseline="0" dirty="0" smtClean="0">
                <a:solidFill>
                  <a:srgbClr val="FF0000"/>
                </a:solidFill>
              </a:rPr>
              <a:t> } }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Example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aseline="0" dirty="0" smtClean="0">
                <a:solidFill>
                  <a:srgbClr val="000080"/>
                </a:solidFill>
              </a:rPr>
              <a:t>import </a:t>
            </a:r>
            <a:r>
              <a:rPr lang="en-US" baseline="0" dirty="0" err="1" smtClean="0">
                <a:solidFill>
                  <a:srgbClr val="000080"/>
                </a:solidFill>
              </a:rPr>
              <a:t>java</a:t>
            </a:r>
            <a:r>
              <a:rPr lang="en-US" baseline="0" dirty="0" err="1" smtClean="0">
                <a:solidFill>
                  <a:srgbClr val="800000"/>
                </a:solidFill>
              </a:rPr>
              <a:t>.rmi.Naming</a:t>
            </a:r>
            <a:r>
              <a:rPr lang="en-US" baseline="0" dirty="0" smtClean="0">
                <a:solidFill>
                  <a:srgbClr val="800000"/>
                </a:solidFill>
              </a:rPr>
              <a:t>;</a:t>
            </a:r>
          </a:p>
          <a:p>
            <a:pPr>
              <a:buNone/>
            </a:pPr>
            <a:r>
              <a:rPr lang="en-US" baseline="0" dirty="0" smtClean="0">
                <a:solidFill>
                  <a:srgbClr val="000080"/>
                </a:solidFill>
              </a:rPr>
              <a:t>import </a:t>
            </a:r>
            <a:r>
              <a:rPr lang="en-US" baseline="0" dirty="0" err="1" smtClean="0">
                <a:solidFill>
                  <a:srgbClr val="000080"/>
                </a:solidFill>
              </a:rPr>
              <a:t>java</a:t>
            </a:r>
            <a:r>
              <a:rPr lang="en-US" baseline="0" dirty="0" err="1" smtClean="0">
                <a:solidFill>
                  <a:srgbClr val="800000"/>
                </a:solidFill>
              </a:rPr>
              <a:t>.rmi.RemoteException</a:t>
            </a:r>
            <a:r>
              <a:rPr lang="en-US" baseline="0" dirty="0" smtClean="0">
                <a:solidFill>
                  <a:srgbClr val="800000"/>
                </a:solidFill>
              </a:rPr>
              <a:t>;</a:t>
            </a:r>
          </a:p>
          <a:p>
            <a:pPr>
              <a:buNone/>
            </a:pPr>
            <a:endParaRPr lang="en-US" baseline="0" dirty="0" smtClean="0"/>
          </a:p>
          <a:p>
            <a:pPr>
              <a:buNone/>
            </a:pPr>
            <a:r>
              <a:rPr lang="en-US" baseline="0" dirty="0" smtClean="0">
                <a:solidFill>
                  <a:srgbClr val="0000FF"/>
                </a:solidFill>
              </a:rPr>
              <a:t>public class </a:t>
            </a:r>
            <a:r>
              <a:rPr lang="en-US" baseline="0" dirty="0" err="1" smtClean="0">
                <a:solidFill>
                  <a:srgbClr val="008080"/>
                </a:solidFill>
              </a:rPr>
              <a:t>HelloClient</a:t>
            </a:r>
            <a:r>
              <a:rPr lang="en-US" baseline="0" dirty="0" smtClean="0">
                <a:solidFill>
                  <a:srgbClr val="008080"/>
                </a:solidFill>
              </a:rPr>
              <a:t> </a:t>
            </a:r>
            <a:r>
              <a:rPr lang="en-US" baseline="0" dirty="0" smtClean="0">
                <a:solidFill>
                  <a:srgbClr val="FF0000"/>
                </a:solidFill>
              </a:rPr>
              <a:t>{ </a:t>
            </a:r>
          </a:p>
          <a:p>
            <a:pPr>
              <a:buNone/>
            </a:pPr>
            <a:r>
              <a:rPr lang="en-US" baseline="0" dirty="0" smtClean="0">
                <a:solidFill>
                  <a:srgbClr val="0000FF"/>
                </a:solidFill>
              </a:rPr>
              <a:t>	public static </a:t>
            </a:r>
            <a:r>
              <a:rPr lang="en-US" baseline="0" dirty="0" smtClean="0">
                <a:solidFill>
                  <a:srgbClr val="008000"/>
                </a:solidFill>
              </a:rPr>
              <a:t>void </a:t>
            </a:r>
            <a:r>
              <a:rPr lang="en-US" baseline="0" dirty="0" smtClean="0">
                <a:solidFill>
                  <a:srgbClr val="000000"/>
                </a:solidFill>
              </a:rPr>
              <a:t>main</a:t>
            </a:r>
            <a:r>
              <a:rPr lang="en-US" baseline="0" dirty="0" smtClean="0">
                <a:solidFill>
                  <a:srgbClr val="800000"/>
                </a:solidFill>
              </a:rPr>
              <a:t>(</a:t>
            </a:r>
            <a:r>
              <a:rPr lang="en-US" baseline="0" dirty="0" smtClean="0">
                <a:solidFill>
                  <a:srgbClr val="008080"/>
                </a:solidFill>
              </a:rPr>
              <a:t>String </a:t>
            </a:r>
            <a:r>
              <a:rPr lang="en-US" baseline="0" dirty="0" err="1" smtClean="0">
                <a:solidFill>
                  <a:srgbClr val="008080"/>
                </a:solidFill>
              </a:rPr>
              <a:t>args</a:t>
            </a:r>
            <a:r>
              <a:rPr lang="en-US" baseline="0" dirty="0" smtClean="0">
                <a:solidFill>
                  <a:srgbClr val="800000"/>
                </a:solidFill>
              </a:rPr>
              <a:t>[]) </a:t>
            </a:r>
            <a:r>
              <a:rPr lang="en-US" baseline="0" dirty="0" smtClean="0">
                <a:solidFill>
                  <a:srgbClr val="FF0000"/>
                </a:solidFill>
              </a:rPr>
              <a:t>{ </a:t>
            </a:r>
          </a:p>
          <a:p>
            <a:pPr lvl="1">
              <a:buNone/>
            </a:pPr>
            <a:r>
              <a:rPr lang="en-US" baseline="0" dirty="0" smtClean="0"/>
              <a:t>    </a:t>
            </a:r>
            <a:r>
              <a:rPr lang="en-US" baseline="0" dirty="0" smtClean="0">
                <a:solidFill>
                  <a:srgbClr val="0000FF"/>
                </a:solidFill>
              </a:rPr>
              <a:t>try </a:t>
            </a:r>
            <a:r>
              <a:rPr lang="en-US" baseline="0" dirty="0" smtClean="0">
                <a:solidFill>
                  <a:srgbClr val="FF0000"/>
                </a:solidFill>
              </a:rPr>
              <a:t>{</a:t>
            </a:r>
          </a:p>
          <a:p>
            <a:pPr lvl="2">
              <a:buNone/>
            </a:pPr>
            <a:r>
              <a:rPr lang="en-US" baseline="0" dirty="0" smtClean="0"/>
              <a:t>	</a:t>
            </a:r>
            <a:r>
              <a:rPr lang="en-US" baseline="0" dirty="0" smtClean="0">
                <a:solidFill>
                  <a:srgbClr val="008080"/>
                </a:solidFill>
              </a:rPr>
              <a:t>Hello </a:t>
            </a:r>
            <a:r>
              <a:rPr lang="en-US" baseline="0" dirty="0" err="1" smtClean="0">
                <a:solidFill>
                  <a:srgbClr val="008080"/>
                </a:solidFill>
              </a:rPr>
              <a:t>obj</a:t>
            </a:r>
            <a:r>
              <a:rPr lang="en-US" baseline="0" dirty="0" smtClean="0">
                <a:solidFill>
                  <a:srgbClr val="008080"/>
                </a:solidFill>
              </a:rPr>
              <a:t> </a:t>
            </a:r>
            <a:r>
              <a:rPr lang="en-US" baseline="0" dirty="0" smtClean="0">
                <a:solidFill>
                  <a:srgbClr val="800000"/>
                </a:solidFill>
              </a:rPr>
              <a:t>= (Hello) 	</a:t>
            </a:r>
            <a:r>
              <a:rPr lang="en-US" baseline="0" dirty="0" err="1" smtClean="0">
                <a:solidFill>
                  <a:srgbClr val="800000"/>
                </a:solidFill>
              </a:rPr>
              <a:t>Naming.</a:t>
            </a:r>
            <a:r>
              <a:rPr lang="en-US" baseline="0" dirty="0" err="1" smtClean="0">
                <a:solidFill>
                  <a:srgbClr val="000000"/>
                </a:solidFill>
              </a:rPr>
              <a:t>lookup</a:t>
            </a:r>
            <a:r>
              <a:rPr lang="en-US" baseline="0" dirty="0" smtClean="0">
                <a:solidFill>
                  <a:srgbClr val="800000"/>
                </a:solidFill>
              </a:rPr>
              <a:t>(</a:t>
            </a:r>
            <a:r>
              <a:rPr lang="en-US" baseline="0" dirty="0" smtClean="0">
                <a:solidFill>
                  <a:srgbClr val="FF0000"/>
                </a:solidFill>
              </a:rPr>
              <a:t>"//</a:t>
            </a:r>
            <a:r>
              <a:rPr lang="en-US" baseline="0" dirty="0" err="1" smtClean="0">
                <a:solidFill>
                  <a:srgbClr val="FF0000"/>
                </a:solidFill>
              </a:rPr>
              <a:t>localhost</a:t>
            </a:r>
            <a:r>
              <a:rPr lang="en-US" baseline="0" dirty="0" smtClean="0">
                <a:solidFill>
                  <a:srgbClr val="FF0000"/>
                </a:solidFill>
              </a:rPr>
              <a:t>/</a:t>
            </a:r>
            <a:r>
              <a:rPr lang="en-US" baseline="0" dirty="0" err="1" smtClean="0">
                <a:solidFill>
                  <a:srgbClr val="FF0000"/>
                </a:solidFill>
              </a:rPr>
              <a:t>HelloServer</a:t>
            </a:r>
            <a:r>
              <a:rPr lang="en-US" baseline="0" dirty="0" smtClean="0">
                <a:solidFill>
                  <a:srgbClr val="FF0000"/>
                </a:solidFill>
              </a:rPr>
              <a:t>"</a:t>
            </a:r>
            <a:r>
              <a:rPr lang="en-US" baseline="0" dirty="0" smtClean="0">
                <a:solidFill>
                  <a:srgbClr val="800000"/>
                </a:solidFill>
              </a:rPr>
              <a:t>); </a:t>
            </a:r>
          </a:p>
          <a:p>
            <a:pPr lvl="2">
              <a:buNone/>
            </a:pPr>
            <a:r>
              <a:rPr lang="en-US" baseline="0" dirty="0" smtClean="0"/>
              <a:t>	</a:t>
            </a:r>
            <a:r>
              <a:rPr lang="en-US" baseline="0" dirty="0" err="1" smtClean="0"/>
              <a:t>System</a:t>
            </a:r>
            <a:r>
              <a:rPr lang="en-US" baseline="0" dirty="0" err="1" smtClean="0">
                <a:solidFill>
                  <a:srgbClr val="800000"/>
                </a:solidFill>
              </a:rPr>
              <a:t>.out.</a:t>
            </a:r>
            <a:r>
              <a:rPr lang="en-US" baseline="0" dirty="0" err="1" smtClean="0">
                <a:solidFill>
                  <a:srgbClr val="000000"/>
                </a:solidFill>
              </a:rPr>
              <a:t>println</a:t>
            </a:r>
            <a:r>
              <a:rPr lang="en-US" baseline="0" dirty="0" smtClean="0">
                <a:solidFill>
                  <a:srgbClr val="800000"/>
                </a:solidFill>
              </a:rPr>
              <a:t>( </a:t>
            </a:r>
            <a:r>
              <a:rPr lang="en-US" baseline="0" dirty="0" err="1" smtClean="0">
                <a:solidFill>
                  <a:srgbClr val="800000"/>
                </a:solidFill>
              </a:rPr>
              <a:t>obj.</a:t>
            </a:r>
            <a:r>
              <a:rPr lang="en-US" baseline="0" dirty="0" err="1" smtClean="0">
                <a:solidFill>
                  <a:srgbClr val="000000"/>
                </a:solidFill>
              </a:rPr>
              <a:t>sayHello</a:t>
            </a:r>
            <a:r>
              <a:rPr lang="en-US" baseline="0" dirty="0" smtClean="0">
                <a:solidFill>
                  <a:srgbClr val="800000"/>
                </a:solidFill>
              </a:rPr>
              <a:t>() + </a:t>
            </a:r>
            <a:r>
              <a:rPr lang="en-US" baseline="0" dirty="0" err="1" smtClean="0">
                <a:solidFill>
                  <a:srgbClr val="002060"/>
                </a:solidFill>
              </a:rPr>
              <a:t>args</a:t>
            </a:r>
            <a:r>
              <a:rPr lang="en-US" baseline="0" dirty="0" smtClean="0">
                <a:solidFill>
                  <a:srgbClr val="800000"/>
                </a:solidFill>
              </a:rPr>
              <a:t>[0] );</a:t>
            </a:r>
          </a:p>
          <a:p>
            <a:pPr lvl="1">
              <a:buNone/>
            </a:pPr>
            <a:r>
              <a:rPr lang="en-US" baseline="0" dirty="0" smtClean="0"/>
              <a:t>    </a:t>
            </a:r>
            <a:r>
              <a:rPr lang="en-US" baseline="0" dirty="0" smtClean="0">
                <a:solidFill>
                  <a:srgbClr val="FF0000"/>
                </a:solidFill>
              </a:rPr>
              <a:t>} </a:t>
            </a:r>
            <a:r>
              <a:rPr lang="en-US" baseline="0" dirty="0" smtClean="0">
                <a:solidFill>
                  <a:srgbClr val="0000FF"/>
                </a:solidFill>
              </a:rPr>
              <a:t>catch </a:t>
            </a:r>
            <a:r>
              <a:rPr lang="en-US" baseline="0" dirty="0" smtClean="0">
                <a:solidFill>
                  <a:srgbClr val="800000"/>
                </a:solidFill>
              </a:rPr>
              <a:t>(</a:t>
            </a:r>
            <a:r>
              <a:rPr lang="en-US" baseline="0" dirty="0" smtClean="0">
                <a:solidFill>
                  <a:srgbClr val="008080"/>
                </a:solidFill>
              </a:rPr>
              <a:t>Exception e</a:t>
            </a:r>
            <a:r>
              <a:rPr lang="en-US" baseline="0" dirty="0" smtClean="0">
                <a:solidFill>
                  <a:srgbClr val="800000"/>
                </a:solidFill>
              </a:rPr>
              <a:t>) </a:t>
            </a:r>
            <a:r>
              <a:rPr lang="en-US" baseline="0" dirty="0" smtClean="0">
                <a:solidFill>
                  <a:srgbClr val="FF0000"/>
                </a:solidFill>
              </a:rPr>
              <a:t>{ </a:t>
            </a:r>
            <a:r>
              <a:rPr lang="en-US" baseline="0" dirty="0" err="1" smtClean="0">
                <a:solidFill>
                  <a:srgbClr val="FF0000"/>
                </a:solidFill>
              </a:rPr>
              <a:t>e</a:t>
            </a:r>
            <a:r>
              <a:rPr lang="en-US" baseline="0" dirty="0" err="1" smtClean="0">
                <a:solidFill>
                  <a:srgbClr val="800000"/>
                </a:solidFill>
              </a:rPr>
              <a:t>.</a:t>
            </a:r>
            <a:r>
              <a:rPr lang="en-US" baseline="0" dirty="0" err="1" smtClean="0">
                <a:solidFill>
                  <a:srgbClr val="000000"/>
                </a:solidFill>
              </a:rPr>
              <a:t>printStackTrace</a:t>
            </a:r>
            <a:r>
              <a:rPr lang="en-US" baseline="0" dirty="0" smtClean="0">
                <a:solidFill>
                  <a:srgbClr val="800000"/>
                </a:solidFill>
              </a:rPr>
              <a:t>(); </a:t>
            </a:r>
            <a:r>
              <a:rPr lang="en-US" baseline="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baseline="0" dirty="0" smtClean="0">
                <a:solidFill>
                  <a:srgbClr val="FF0000"/>
                </a:solidFill>
              </a:rPr>
              <a:t>}}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Mateti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CEG730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7D37-D2E3-4039-90D3-7D2520F013C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1025</Words>
  <Application>Microsoft Office PowerPoint</Application>
  <PresentationFormat>On-screen Show (4:3)</PresentationFormat>
  <Paragraphs>272</Paragraphs>
  <Slides>24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Java RMI</vt:lpstr>
      <vt:lpstr>Goals</vt:lpstr>
      <vt:lpstr>Java compared to C++</vt:lpstr>
      <vt:lpstr>Public Classes and package</vt:lpstr>
      <vt:lpstr>CLASSPATH</vt:lpstr>
      <vt:lpstr>From RPC to RMI</vt:lpstr>
      <vt:lpstr>RMI Example interface</vt:lpstr>
      <vt:lpstr>RMI Example Server</vt:lpstr>
      <vt:lpstr>RMI Example Client</vt:lpstr>
      <vt:lpstr>RMI Example Compile and Run</vt:lpstr>
      <vt:lpstr>RMI</vt:lpstr>
      <vt:lpstr>RMI</vt:lpstr>
      <vt:lpstr>Java RMI Components</vt:lpstr>
      <vt:lpstr>RMI Interfaces and Classes</vt:lpstr>
      <vt:lpstr>Remote Interfaces and Objects</vt:lpstr>
      <vt:lpstr>java.rmi.server.UnicastRemoteObject</vt:lpstr>
      <vt:lpstr>Passing Objects in RMI</vt:lpstr>
      <vt:lpstr>RMI Object Serialization</vt:lpstr>
      <vt:lpstr>Java RMI Registry Operation</vt:lpstr>
      <vt:lpstr>java.rmi.Naming</vt:lpstr>
      <vt:lpstr>Creating a Security Manager</vt:lpstr>
      <vt:lpstr>cat &gt; ~/java.policy &lt;&lt; END</vt:lpstr>
      <vt:lpstr>CEG730 WhiteBoard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2012-02-12T20:33:54Z</dcterms:created>
  <dcterms:modified xsi:type="dcterms:W3CDTF">2012-02-13T23:30:38Z</dcterms:modified>
</cp:coreProperties>
</file>