
<file path=[Content_Types].xml><?xml version="1.0" encoding="utf-8"?>
<Types xmlns="http://schemas.openxmlformats.org/package/2006/content-types"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8"/>
  </p:notesMasterIdLst>
  <p:handoutMasterIdLst>
    <p:handoutMasterId r:id="rId9"/>
  </p:handoutMasterIdLst>
  <p:sldIdLst>
    <p:sldId id="1713476277" r:id="rId5"/>
    <p:sldId id="1713476278" r:id="rId6"/>
    <p:sldId id="1713476279" r:id="rId7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Title" id="{57DC69AD-A26E-47D6-B65E-46E672F711FE}">
          <p14:sldIdLst>
            <p14:sldId id="1713476277"/>
            <p14:sldId id="1713476278"/>
            <p14:sldId id="1713476279"/>
          </p14:sldIdLst>
        </p14:section>
      </p14:sectionLst>
    </p:ex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EFF"/>
    <a:srgbClr val="9891A0"/>
    <a:srgbClr val="004669"/>
    <a:srgbClr val="86DBF2"/>
    <a:srgbClr val="049FD9"/>
    <a:srgbClr val="1FAED4"/>
    <a:srgbClr val="72C059"/>
    <a:srgbClr val="B2D171"/>
    <a:srgbClr val="B8E1D0"/>
    <a:srgbClr val="261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41" autoAdjust="0"/>
    <p:restoredTop sz="93333" autoAdjust="0"/>
  </p:normalViewPr>
  <p:slideViewPr>
    <p:cSldViewPr snapToGrid="0" snapToObjects="1" showGuides="1">
      <p:cViewPr>
        <p:scale>
          <a:sx n="127" d="100"/>
          <a:sy n="127" d="100"/>
        </p:scale>
        <p:origin x="-48" y="696"/>
      </p:cViewPr>
      <p:guideLst>
        <p:guide pos="3144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pos="259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997" y="192024"/>
            <a:ext cx="8257032" cy="731520"/>
          </a:xfrm>
        </p:spPr>
        <p:txBody>
          <a:bodyPr anchor="t" anchorCtr="0"/>
          <a:lstStyle>
            <a:lvl1pPr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1"/>
          </p:nvPr>
        </p:nvSpPr>
        <p:spPr>
          <a:xfrm>
            <a:off x="443997" y="1270860"/>
            <a:ext cx="8257032" cy="3319427"/>
          </a:xfrm>
          <a:prstGeom prst="rect">
            <a:avLst/>
          </a:prstGeom>
        </p:spPr>
        <p:txBody>
          <a:bodyPr/>
          <a:lstStyle>
            <a:lvl1pPr marL="17145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1pPr>
            <a:lvl2pPr marL="341313" indent="-17145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2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2pPr>
            <a:lvl3pPr marL="511175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1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latin typeface="CiscoSansTT Light" panose="020B0503020201020303" pitchFamily="34" charset="0"/>
                <a:ea typeface="CiscoSansTT Thin" charset="0"/>
                <a:cs typeface="CiscoSansTT Thin" charset="0"/>
              </a:defRPr>
            </a:lvl4pPr>
          </a:lstStyle>
          <a:p>
            <a:pPr marL="171450" lvl="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CiscoSansTT Light" panose="020B0503020201020303" pitchFamily="34" charset="0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21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3978" r:id="rId2"/>
    <p:sldLayoutId id="2147483979" r:id="rId3"/>
    <p:sldLayoutId id="2147483980" r:id="rId4"/>
    <p:sldLayoutId id="2147483981" r:id="rId5"/>
    <p:sldLayoutId id="2147483879" r:id="rId6"/>
    <p:sldLayoutId id="2147483976" r:id="rId7"/>
    <p:sldLayoutId id="2147483885" r:id="rId8"/>
    <p:sldLayoutId id="2147484011" r:id="rId9"/>
    <p:sldLayoutId id="2147483985" r:id="rId10"/>
    <p:sldLayoutId id="2147483986" r:id="rId11"/>
    <p:sldLayoutId id="2147483969" r:id="rId12"/>
    <p:sldLayoutId id="2147483968" r:id="rId13"/>
    <p:sldLayoutId id="2147483973" r:id="rId14"/>
    <p:sldLayoutId id="2147483967" r:id="rId15"/>
    <p:sldLayoutId id="2147483970" r:id="rId16"/>
    <p:sldLayoutId id="2147483987" r:id="rId17"/>
    <p:sldLayoutId id="2147483983" r:id="rId18"/>
    <p:sldLayoutId id="2147483971" r:id="rId19"/>
    <p:sldLayoutId id="2147483972" r:id="rId20"/>
    <p:sldLayoutId id="2147483897" r:id="rId21"/>
    <p:sldLayoutId id="2147484019" r:id="rId22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448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35" userDrawn="1">
          <p15:clr>
            <a:srgbClr val="F26B43"/>
          </p15:clr>
        </p15:guide>
        <p15:guide id="6" pos="2876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scoDevNet/terraform-provider-aci/issues/588" TargetMode="Externa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177">
            <a:extLst>
              <a:ext uri="{FF2B5EF4-FFF2-40B4-BE49-F238E27FC236}">
                <a16:creationId xmlns:a16="http://schemas.microsoft.com/office/drawing/2014/main" id="{D2AE0ED0-66DA-6C4D-9F9D-C9D52DBC0B0E}"/>
              </a:ext>
            </a:extLst>
          </p:cNvPr>
          <p:cNvSpPr/>
          <p:nvPr/>
        </p:nvSpPr>
        <p:spPr>
          <a:xfrm>
            <a:off x="2053176" y="807015"/>
            <a:ext cx="5095110" cy="2750101"/>
          </a:xfrm>
          <a:prstGeom prst="roundRect">
            <a:avLst/>
          </a:prstGeom>
          <a:solidFill>
            <a:srgbClr val="D3DEFF">
              <a:alpha val="10980"/>
            </a:srgbClr>
          </a:solidFill>
          <a:ln w="317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scoSansTT Light"/>
                <a:ea typeface="ＭＳ Ｐゴシック" charset="0"/>
                <a:cs typeface="ＭＳ Ｐゴシック" charset="0"/>
              </a:rPr>
              <a:t>EPG-1</a:t>
            </a:r>
          </a:p>
        </p:txBody>
      </p:sp>
      <p:sp>
        <p:nvSpPr>
          <p:cNvPr id="33" name="Rounded Rectangle 177">
            <a:extLst>
              <a:ext uri="{FF2B5EF4-FFF2-40B4-BE49-F238E27FC236}">
                <a16:creationId xmlns:a16="http://schemas.microsoft.com/office/drawing/2014/main" id="{981B91AC-D8B0-9942-9738-1E84289A5FFC}"/>
              </a:ext>
            </a:extLst>
          </p:cNvPr>
          <p:cNvSpPr/>
          <p:nvPr/>
        </p:nvSpPr>
        <p:spPr>
          <a:xfrm>
            <a:off x="2354936" y="1170096"/>
            <a:ext cx="4493052" cy="429517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0" dirty="0">
                <a:latin typeface="CiscoSansTT Light"/>
              </a:rPr>
              <a:t>m</a:t>
            </a:r>
            <a:r>
              <a:rPr kumimoji="0" lang="en-US" sz="6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iscoSansTT Light"/>
                <a:ea typeface="ＭＳ Ｐゴシック" charset="0"/>
                <a:cs typeface="ＭＳ Ｐゴシック" charset="0"/>
              </a:rPr>
              <a:t>ain</a:t>
            </a: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iscoSansTT Light"/>
                <a:ea typeface="ＭＳ Ｐゴシック" charset="0"/>
                <a:cs typeface="ＭＳ Ｐゴシック" charset="0"/>
              </a:rPr>
              <a:t>_</a:t>
            </a:r>
            <a:r>
              <a:rPr lang="en-US" sz="600" kern="0" dirty="0" err="1">
                <a:latin typeface="CiscoSansTT Light"/>
              </a:rPr>
              <a:t>vrf</a:t>
            </a:r>
            <a:endParaRPr kumimoji="0" lang="en-US" sz="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iscoSansTT Ligh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F7754-6EE5-884C-8DFA-69237300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Topology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74E8F-7786-9A43-B906-D9396C859C10}"/>
              </a:ext>
            </a:extLst>
          </p:cNvPr>
          <p:cNvSpPr txBox="1"/>
          <p:nvPr/>
        </p:nvSpPr>
        <p:spPr>
          <a:xfrm>
            <a:off x="4657725" y="280354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26194B"/>
                </a:solidFill>
                <a:effectLst/>
                <a:uLnTx/>
                <a:uFillTx/>
                <a:latin typeface="CiscoSansTT Light"/>
                <a:ea typeface="ＭＳ Ｐゴシック" charset="0"/>
                <a:cs typeface="ＭＳ Ｐゴシック" charset="0"/>
              </a:rPr>
              <a:t>192.168.1.2/24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26194B"/>
                </a:solidFill>
                <a:effectLst/>
                <a:uLnTx/>
                <a:uFillTx/>
                <a:latin typeface="CiscoSansTT Light"/>
                <a:ea typeface="ＭＳ Ｐゴシック" charset="0"/>
                <a:cs typeface="ＭＳ Ｐゴシック" charset="0"/>
              </a:rPr>
              <a:t>DE:AD:BE:EF:00:01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1AC8A-54DF-5343-9927-CA837C360096}"/>
              </a:ext>
            </a:extLst>
          </p:cNvPr>
          <p:cNvSpPr txBox="1"/>
          <p:nvPr/>
        </p:nvSpPr>
        <p:spPr>
          <a:xfrm>
            <a:off x="5580940" y="2482995"/>
            <a:ext cx="4780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26194B"/>
                </a:solidFill>
                <a:effectLst/>
                <a:uLnTx/>
                <a:uFillTx/>
                <a:latin typeface="CiscoSansTT Light"/>
                <a:ea typeface="ＭＳ Ｐゴシック" charset="0"/>
                <a:cs typeface="ＭＳ Ｐゴシック" charset="0"/>
              </a:rPr>
              <a:t>Provider</a:t>
            </a:r>
          </a:p>
        </p:txBody>
      </p:sp>
      <p:sp>
        <p:nvSpPr>
          <p:cNvPr id="6" name="Rounded Rectangle 177">
            <a:extLst>
              <a:ext uri="{FF2B5EF4-FFF2-40B4-BE49-F238E27FC236}">
                <a16:creationId xmlns:a16="http://schemas.microsoft.com/office/drawing/2014/main" id="{C8540A78-8A6C-0B44-AD3F-A41F1335B05A}"/>
              </a:ext>
            </a:extLst>
          </p:cNvPr>
          <p:cNvSpPr/>
          <p:nvPr/>
        </p:nvSpPr>
        <p:spPr>
          <a:xfrm>
            <a:off x="6038196" y="2193669"/>
            <a:ext cx="663049" cy="429517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scoSansTT Light"/>
                <a:ea typeface="ＭＳ Ｐゴシック" charset="0"/>
                <a:cs typeface="ＭＳ Ｐゴシック" charset="0"/>
              </a:rPr>
              <a:t>EPG-2</a:t>
            </a:r>
          </a:p>
        </p:txBody>
      </p:sp>
      <p:sp>
        <p:nvSpPr>
          <p:cNvPr id="7" name="Rounded Rectangle 177">
            <a:extLst>
              <a:ext uri="{FF2B5EF4-FFF2-40B4-BE49-F238E27FC236}">
                <a16:creationId xmlns:a16="http://schemas.microsoft.com/office/drawing/2014/main" id="{C45EF32D-F67E-E242-8755-B77A9C5501D7}"/>
              </a:ext>
            </a:extLst>
          </p:cNvPr>
          <p:cNvSpPr/>
          <p:nvPr/>
        </p:nvSpPr>
        <p:spPr>
          <a:xfrm>
            <a:off x="2442757" y="2193669"/>
            <a:ext cx="663049" cy="429517"/>
          </a:xfrm>
          <a:prstGeom prst="roundRect">
            <a:avLst/>
          </a:prstGeom>
          <a:solidFill>
            <a:srgbClr val="FF93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scoSansTT Light"/>
                <a:ea typeface="ＭＳ Ｐゴシック" charset="0"/>
                <a:cs typeface="ＭＳ Ｐゴシック" charset="0"/>
              </a:rPr>
              <a:t>EPG-1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D317BA-DD76-2A47-8C4F-C1E8B2B9CBAE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 flipV="1">
            <a:off x="3105806" y="2408428"/>
            <a:ext cx="1409588" cy="598"/>
          </a:xfrm>
          <a:prstGeom prst="straightConnector1">
            <a:avLst/>
          </a:prstGeom>
          <a:noFill/>
          <a:ln w="9525" cap="flat" cmpd="sng" algn="ctr">
            <a:solidFill>
              <a:srgbClr val="26194B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10AA248-F5D9-0C49-8568-FE654837FEF3}"/>
              </a:ext>
            </a:extLst>
          </p:cNvPr>
          <p:cNvSpPr/>
          <p:nvPr/>
        </p:nvSpPr>
        <p:spPr>
          <a:xfrm>
            <a:off x="4515394" y="2327664"/>
            <a:ext cx="166909" cy="162724"/>
          </a:xfrm>
          <a:prstGeom prst="roundRect">
            <a:avLst/>
          </a:prstGeom>
          <a:solidFill>
            <a:srgbClr val="26194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scoSansTT Light"/>
                <a:ea typeface=""/>
                <a:cs typeface=""/>
              </a:rPr>
              <a:t>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iscoSansTT Light"/>
              <a:ea typeface=""/>
              <a:cs typeface="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52AFA-2D9F-E144-9FEE-BAEE33C30C4A}"/>
              </a:ext>
            </a:extLst>
          </p:cNvPr>
          <p:cNvSpPr txBox="1"/>
          <p:nvPr/>
        </p:nvSpPr>
        <p:spPr>
          <a:xfrm>
            <a:off x="4288605" y="761660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iscoSansTT Light"/>
                <a:ea typeface="ＭＳ Ｐゴシック" charset="0"/>
                <a:cs typeface="ＭＳ Ｐゴシック" charset="0"/>
              </a:rPr>
              <a:t>Demo tenant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13405D-5B12-1D4D-B540-50885F4FEFA6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4682303" y="2408428"/>
            <a:ext cx="1355893" cy="598"/>
          </a:xfrm>
          <a:prstGeom prst="straightConnector1">
            <a:avLst/>
          </a:prstGeom>
          <a:noFill/>
          <a:ln w="9525" cap="flat" cmpd="sng" algn="ctr">
            <a:solidFill>
              <a:srgbClr val="26194B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5" name="Rounded Rectangle 177">
            <a:extLst>
              <a:ext uri="{FF2B5EF4-FFF2-40B4-BE49-F238E27FC236}">
                <a16:creationId xmlns:a16="http://schemas.microsoft.com/office/drawing/2014/main" id="{569DB17C-7808-4A40-9ACA-D40529C2ECEE}"/>
              </a:ext>
            </a:extLst>
          </p:cNvPr>
          <p:cNvSpPr/>
          <p:nvPr/>
        </p:nvSpPr>
        <p:spPr>
          <a:xfrm>
            <a:off x="2391488" y="1514306"/>
            <a:ext cx="765588" cy="429517"/>
          </a:xfrm>
          <a:prstGeom prst="roundRect">
            <a:avLst/>
          </a:prstGeom>
          <a:solidFill>
            <a:srgbClr val="FF93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scoSansTT Light"/>
                <a:ea typeface="ＭＳ Ｐゴシック" charset="0"/>
                <a:cs typeface="ＭＳ Ｐゴシック" charset="0"/>
              </a:rPr>
              <a:t>BD-1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BE1BE0-64D1-E24B-AC90-30FE10EBB0A9}"/>
              </a:ext>
            </a:extLst>
          </p:cNvPr>
          <p:cNvCxnSpPr>
            <a:cxnSpLocks/>
            <a:stCxn id="25" idx="2"/>
            <a:endCxn id="7" idx="0"/>
          </p:cNvCxnSpPr>
          <p:nvPr/>
        </p:nvCxnSpPr>
        <p:spPr>
          <a:xfrm>
            <a:off x="2774282" y="1943823"/>
            <a:ext cx="0" cy="249846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DDA67C-BA90-604F-B5B7-FFFE30FAF7C5}"/>
              </a:ext>
            </a:extLst>
          </p:cNvPr>
          <p:cNvCxnSpPr>
            <a:cxnSpLocks/>
            <a:stCxn id="31" idx="2"/>
            <a:endCxn id="6" idx="0"/>
          </p:cNvCxnSpPr>
          <p:nvPr/>
        </p:nvCxnSpPr>
        <p:spPr>
          <a:xfrm>
            <a:off x="6365146" y="1941926"/>
            <a:ext cx="4575" cy="251743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pic>
        <p:nvPicPr>
          <p:cNvPr id="17" name="Picture 479" descr="icon_color">
            <a:extLst>
              <a:ext uri="{FF2B5EF4-FFF2-40B4-BE49-F238E27FC236}">
                <a16:creationId xmlns:a16="http://schemas.microsoft.com/office/drawing/2014/main" id="{19F734BF-D87E-5A4D-9476-49CC8AA9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452" y="3067833"/>
            <a:ext cx="338792" cy="30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54DB31-309C-3A4F-B4B5-390225FC2DC5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4598848" y="2490388"/>
            <a:ext cx="1" cy="577445"/>
          </a:xfrm>
          <a:prstGeom prst="straightConnector1">
            <a:avLst/>
          </a:prstGeom>
          <a:noFill/>
          <a:ln w="9525" cap="flat" cmpd="sng" algn="ctr">
            <a:solidFill>
              <a:srgbClr val="26194B"/>
            </a:solidFill>
            <a:prstDash val="sysDot"/>
            <a:headEnd type="none" w="med" len="med"/>
            <a:tailEnd type="triangle" w="med" len="me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F02D6F5-8D91-D042-BABD-B91D747CC0C7}"/>
              </a:ext>
            </a:extLst>
          </p:cNvPr>
          <p:cNvSpPr txBox="1"/>
          <p:nvPr/>
        </p:nvSpPr>
        <p:spPr>
          <a:xfrm>
            <a:off x="4827591" y="3103224"/>
            <a:ext cx="9364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26194B"/>
                </a:solidFill>
                <a:effectLst/>
                <a:uLnTx/>
                <a:uFillTx/>
                <a:latin typeface="CiscoSansTT Light"/>
                <a:ea typeface="ＭＳ Ｐゴシック" charset="0"/>
                <a:cs typeface="ＭＳ Ｐゴシック" charset="0"/>
              </a:rPr>
              <a:t>One-leg, single node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56EBA1-FAEC-754D-9829-333175F589CD}"/>
              </a:ext>
            </a:extLst>
          </p:cNvPr>
          <p:cNvSpPr txBox="1"/>
          <p:nvPr/>
        </p:nvSpPr>
        <p:spPr>
          <a:xfrm>
            <a:off x="2354935" y="1749621"/>
            <a:ext cx="83869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iscoSansTT Light"/>
                <a:ea typeface="ＭＳ Ｐゴシック" charset="0"/>
                <a:cs typeface="ＭＳ Ｐゴシック" charset="0"/>
              </a:rPr>
              <a:t>192.168.100.1/24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217C65-55AE-924F-B600-2658D1A3B87B}"/>
              </a:ext>
            </a:extLst>
          </p:cNvPr>
          <p:cNvGrpSpPr/>
          <p:nvPr/>
        </p:nvGrpSpPr>
        <p:grpSpPr>
          <a:xfrm>
            <a:off x="5913944" y="1512409"/>
            <a:ext cx="875122" cy="429517"/>
            <a:chOff x="4242064" y="1633466"/>
            <a:chExt cx="875122" cy="429517"/>
          </a:xfrm>
        </p:grpSpPr>
        <p:sp>
          <p:nvSpPr>
            <p:cNvPr id="31" name="Rounded Rectangle 177">
              <a:extLst>
                <a:ext uri="{FF2B5EF4-FFF2-40B4-BE49-F238E27FC236}">
                  <a16:creationId xmlns:a16="http://schemas.microsoft.com/office/drawing/2014/main" id="{63767526-0AED-254C-B5F8-CF632BE0C765}"/>
                </a:ext>
              </a:extLst>
            </p:cNvPr>
            <p:cNvSpPr/>
            <p:nvPr/>
          </p:nvSpPr>
          <p:spPr>
            <a:xfrm>
              <a:off x="4310472" y="1633466"/>
              <a:ext cx="765588" cy="429517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78"/>
              <a:r>
                <a:rPr lang="en-US" sz="600" kern="0">
                  <a:solidFill>
                    <a:srgbClr val="FFFFFF"/>
                  </a:solidFill>
                  <a:latin typeface="CiscoSansTT Light"/>
                </a:rPr>
                <a:t>BD-2</a:t>
              </a:r>
              <a:endParaRPr lang="en-US" sz="600" kern="0" dirty="0">
                <a:solidFill>
                  <a:srgbClr val="FFFFFF"/>
                </a:solidFill>
                <a:latin typeface="CiscoSansTT Light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F02529-AEE0-9946-A14B-6239EDDCC7DA}"/>
                </a:ext>
              </a:extLst>
            </p:cNvPr>
            <p:cNvSpPr txBox="1"/>
            <p:nvPr/>
          </p:nvSpPr>
          <p:spPr>
            <a:xfrm>
              <a:off x="4242064" y="1869084"/>
              <a:ext cx="875122" cy="18466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marR="0" lvl="0" indent="0" algn="ctr" defTabSz="914378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 kumimoji="0" sz="600" b="0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iscoSansTT Light"/>
                </a:defRPr>
              </a:lvl1pPr>
            </a:lstStyle>
            <a:p>
              <a:r>
                <a:rPr lang="en-US" dirty="0"/>
                <a:t>192.168.101.1/24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B8A5ED1-CEA7-904C-8E9D-CD5A155E5CEE}"/>
              </a:ext>
            </a:extLst>
          </p:cNvPr>
          <p:cNvSpPr txBox="1"/>
          <p:nvPr/>
        </p:nvSpPr>
        <p:spPr>
          <a:xfrm>
            <a:off x="3258205" y="2631601"/>
            <a:ext cx="5485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26194B"/>
                </a:solidFill>
                <a:effectLst/>
                <a:uLnTx/>
                <a:uFillTx/>
                <a:latin typeface="CiscoSansTT Light"/>
                <a:ea typeface="ＭＳ Ｐゴシック" charset="0"/>
                <a:cs typeface="ＭＳ Ｐゴシック" charset="0"/>
              </a:rPr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670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0F789-5204-5648-BBAB-B21601FB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Considerations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22DED-FB1F-8D45-8760-70795475A123}"/>
              </a:ext>
            </a:extLst>
          </p:cNvPr>
          <p:cNvSpPr txBox="1"/>
          <p:nvPr/>
        </p:nvSpPr>
        <p:spPr>
          <a:xfrm>
            <a:off x="572757" y="923544"/>
            <a:ext cx="81272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>
                <a:latin typeface="+mn-lt"/>
              </a:rPr>
              <a:t>The “apply L4-L7 Service Graph Template” is a wizard that creates a Device Selection Policy (DSP), and attaches the subject of the contract to the SG template.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>
                <a:latin typeface="+mn-lt"/>
              </a:rPr>
              <a:t>The DSP is necessary to “glue” the template, service node, services BD, contract, and redirection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dirty="0">
                <a:latin typeface="+mn-lt"/>
              </a:rPr>
              <a:t>The way to configure it using Terraform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ES" dirty="0">
              <a:latin typeface="+mn-l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ES" dirty="0">
                <a:latin typeface="+mn-lt"/>
              </a:rPr>
              <a:t>Associate the contract to the SG template using the relationship argument called “</a:t>
            </a:r>
            <a:r>
              <a:rPr lang="en-GB" b="1" dirty="0" err="1">
                <a:solidFill>
                  <a:schemeClr val="tx2"/>
                </a:solidFill>
                <a:latin typeface="+mn-lt"/>
              </a:rPr>
              <a:t>relation_vz_rs_subj_graph_att</a:t>
            </a:r>
            <a:r>
              <a:rPr lang="en-GB" dirty="0">
                <a:latin typeface="+mn-lt"/>
              </a:rPr>
              <a:t>” which should equal the SG template DN.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ES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17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0F789-5204-5648-BBAB-B21601FB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Considerations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22DED-FB1F-8D45-8760-70795475A123}"/>
              </a:ext>
            </a:extLst>
          </p:cNvPr>
          <p:cNvSpPr txBox="1"/>
          <p:nvPr/>
        </p:nvSpPr>
        <p:spPr>
          <a:xfrm>
            <a:off x="572757" y="923544"/>
            <a:ext cx="81272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ES" dirty="0">
              <a:latin typeface="+mn-lt"/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en-GB" dirty="0">
                <a:latin typeface="+mn-lt"/>
              </a:rPr>
              <a:t>Define a DSP using the resource called “</a:t>
            </a:r>
            <a:r>
              <a:rPr lang="en-GB" dirty="0" err="1">
                <a:solidFill>
                  <a:schemeClr val="tx2"/>
                </a:solidFill>
                <a:latin typeface="+mn-lt"/>
              </a:rPr>
              <a:t>aci_logical_device_context</a:t>
            </a:r>
            <a:r>
              <a:rPr lang="en-GB" dirty="0">
                <a:latin typeface="+mn-lt"/>
              </a:rPr>
              <a:t>”. Which is turn is related to the L4-L7 device through the “</a:t>
            </a:r>
            <a:r>
              <a:rPr lang="en-GB" dirty="0" err="1">
                <a:solidFill>
                  <a:schemeClr val="tx2"/>
                </a:solidFill>
                <a:latin typeface="+mn-lt"/>
              </a:rPr>
              <a:t>relation_vns_rs_l_dev_ctx_to_l_dev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”</a:t>
            </a:r>
            <a:r>
              <a:rPr lang="en-GB" dirty="0">
                <a:latin typeface="+mn-lt"/>
              </a:rPr>
              <a:t>, and parent to one “</a:t>
            </a:r>
            <a:r>
              <a:rPr lang="en-GB" dirty="0" err="1">
                <a:solidFill>
                  <a:schemeClr val="tx2"/>
                </a:solidFill>
                <a:latin typeface="+mn-lt"/>
              </a:rPr>
              <a:t>aci_logical_interface_context</a:t>
            </a:r>
            <a:r>
              <a:rPr lang="en-GB" dirty="0">
                <a:solidFill>
                  <a:schemeClr val="tx2"/>
                </a:solidFill>
                <a:latin typeface="+mn-lt"/>
              </a:rPr>
              <a:t>” </a:t>
            </a:r>
            <a:r>
              <a:rPr lang="en-GB" dirty="0">
                <a:latin typeface="+mn-lt"/>
              </a:rPr>
              <a:t>for each connector (consumer and provider)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The L4-L7 device (</a:t>
            </a:r>
            <a:r>
              <a:rPr lang="en-GB" dirty="0" err="1">
                <a:solidFill>
                  <a:schemeClr val="tx2"/>
                </a:solidFill>
                <a:latin typeface="+mn-lt"/>
              </a:rPr>
              <a:t>vnsLDevVip</a:t>
            </a:r>
            <a:r>
              <a:rPr lang="en-GB" dirty="0">
                <a:latin typeface="+mn-lt"/>
              </a:rPr>
              <a:t>) is not supported yet as a resource (will be fixed through the following open ISSUE: </a:t>
            </a:r>
            <a:r>
              <a:rPr lang="en-GB" dirty="0">
                <a:latin typeface="+mn-lt"/>
                <a:hlinkClick r:id="rId2"/>
              </a:rPr>
              <a:t>https://github.com/CiscoDevNet/terraform-provider-aci/issues/588</a:t>
            </a:r>
            <a:r>
              <a:rPr lang="en-GB" dirty="0">
                <a:latin typeface="+mn-lt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Current workaround is to use </a:t>
            </a:r>
            <a:r>
              <a:rPr lang="en-GB" dirty="0" err="1">
                <a:latin typeface="+mn-lt"/>
              </a:rPr>
              <a:t>aci_rest</a:t>
            </a:r>
            <a:r>
              <a:rPr lang="en-GB" dirty="0">
                <a:latin typeface="+mn-lt"/>
              </a:rPr>
              <a:t> resource (see example code)</a:t>
            </a:r>
          </a:p>
          <a:p>
            <a:pPr marL="800100" lvl="1" indent="-342900">
              <a:buFont typeface="+mj-lt"/>
              <a:buAutoNum type="arabicPeriod" startAt="2"/>
            </a:pPr>
            <a:endParaRPr lang="en-GB" dirty="0">
              <a:latin typeface="+mn-lt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GB" dirty="0">
              <a:latin typeface="+mn-lt"/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GB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ES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2752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4B6B26935FA4CA3C604F43A1A3A8F" ma:contentTypeVersion="5" ma:contentTypeDescription="Create a new document." ma:contentTypeScope="" ma:versionID="cf318a806b1a6262aa52a9cc60eb5924">
  <xsd:schema xmlns:xsd="http://www.w3.org/2001/XMLSchema" xmlns:xs="http://www.w3.org/2001/XMLSchema" xmlns:p="http://schemas.microsoft.com/office/2006/metadata/properties" xmlns:ns2="69ff14c6-98d1-41bb-a481-bf28aea30daa" xmlns:ns3="1fab3a01-f44e-4832-8e27-a8c4c411bbf2" targetNamespace="http://schemas.microsoft.com/office/2006/metadata/properties" ma:root="true" ma:fieldsID="31f801500a8b53c9393953a9d8b66196" ns2:_="" ns3:_="">
    <xsd:import namespace="69ff14c6-98d1-41bb-a481-bf28aea30daa"/>
    <xsd:import namespace="1fab3a01-f44e-4832-8e27-a8c4c411bbf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ff14c6-98d1-41bb-a481-bf28aea30da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ab3a01-f44e-4832-8e27-a8c4c411b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8BD0F6-974D-44C8-8042-01A0C34A2A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ff14c6-98d1-41bb-a481-bf28aea30daa"/>
    <ds:schemaRef ds:uri="1fab3a01-f44e-4832-8e27-a8c4c411bb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F0916E-FC9A-4EFE-BC9E-BC9BE5DAD5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5128ED-5B7A-4354-9B6D-70A7733D36A9}">
  <ds:schemaRefs>
    <ds:schemaRef ds:uri="http://schemas.microsoft.com/office/2006/documentManagement/types"/>
    <ds:schemaRef ds:uri="http://purl.org/dc/terms/"/>
    <ds:schemaRef ds:uri="http://www.w3.org/XML/1998/namespace"/>
    <ds:schemaRef ds:uri="1fab3a01-f44e-4832-8e27-a8c4c411bbf2"/>
    <ds:schemaRef ds:uri="http://purl.org/dc/elements/1.1/"/>
    <ds:schemaRef ds:uri="69ff14c6-98d1-41bb-a481-bf28aea30daa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6809</TotalTime>
  <Words>246</Words>
  <Application>Microsoft Macintosh PowerPoint</Application>
  <PresentationFormat>On-screen Show (16:9)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CiscoSansTT ExtraLight</vt:lpstr>
      <vt:lpstr>CiscoSansTT Light</vt:lpstr>
      <vt:lpstr>Blue theme 2015 16x9</vt:lpstr>
      <vt:lpstr>Topology</vt:lpstr>
      <vt:lpstr>Considerations</vt:lpstr>
      <vt:lpstr>Considerations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 + Terraform</dc:title>
  <dc:subject/>
  <dc:creator>Pablo Mathamel (pmathame)</dc:creator>
  <cp:keywords/>
  <dc:description/>
  <cp:lastModifiedBy>Pablo Mathamel Lopez (pmathame)</cp:lastModifiedBy>
  <cp:revision>553</cp:revision>
  <dcterms:created xsi:type="dcterms:W3CDTF">2019-09-18T11:40:27Z</dcterms:created>
  <dcterms:modified xsi:type="dcterms:W3CDTF">2022-01-19T11:39:29Z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0x010100EC64B6B26935FA4CA3C604F43A1A3A8F</vt:lpwstr>
  </property>
</Properties>
</file>