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24"/>
    </p:embeddedFont>
    <p:embeddedFont>
      <p:font typeface="Oswald" pitchFamily="2" charset="7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A0EFDF-17B6-4EE1-AF26-56A420BF182D}">
  <a:tblStyle styleId="{05A0EFDF-17B6-4EE1-AF26-56A420BF1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B91EAE-B605-4163-B880-A22C6D21DCC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f97b96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2f97b96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2f97b96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2f97b96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2f97b96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2f97b96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c93cb5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c93cb5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8b6ce88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8b6ce88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8b6ce88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8b6ce88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10f490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210f490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Naive bayes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SVM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Naive bayes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Random Forest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SVM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Naive bayes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2f97b96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2f97b96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de7a1ae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de7a1ae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de7a1ae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de7a1ae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2d917d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2d917d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2f97b9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2f97b9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2f97b9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2f97b9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de7a1ae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de7a1ae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d90d4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d90d4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Potential applications 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arenR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Mental-healthcare (Forecasting)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arenR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Pre-emptive care for individuals experiencing extreme mental conditions(Army personnel at war, Cyber-bullying victims)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2d0d5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2d0d5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f97b96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2f97b96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c93c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c93c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c93cb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dc93cb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e7a1ae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e7a1ae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Unbearable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Rejection Aggression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Inmate Narratives:</a:t>
            </a:r>
            <a:r>
              <a:rPr lang="en" sz="3600"/>
              <a:t> Analysis of the last words spoken by prison inmates</a:t>
            </a:r>
            <a:endParaRPr sz="36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Paridhi Mathur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University of Maryland, College Park</a:t>
            </a:r>
            <a:endParaRPr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Age</a:t>
            </a:r>
            <a:r>
              <a:rPr lang="en"/>
              <a:t>: 388 inmates were in the age group of 20-35 with 37 inmates were received at the age of 23, while 13 at the age of 35.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Race</a:t>
            </a:r>
            <a:r>
              <a:rPr lang="en"/>
              <a:t>:  238 (44.74%) inmates were white, followed by 193 (36.28%) blacks.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Education</a:t>
            </a:r>
            <a:r>
              <a:rPr lang="en"/>
              <a:t>: 107(20.11%) inmates had completed education till 12th while 88(16.54%) had completed till 10th. 35 (6.58%) had no formal education.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78 cases (14%) involved a child.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110 cases (20%) involved sexual assault.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103 cases (19%), the victim was known.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475" y="1567925"/>
            <a:ext cx="4595500" cy="23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features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201(37%) inmates made reference to God in the form of Jesus and Allah.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Love was the most recurring feature. 285 i.e. 53% inmates used the word love in their last statements.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Love and an apologetic behavior occurred together 94 (17%) last statements.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103 inmates i.e. 19% did not give a last statement.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575" y="1208750"/>
            <a:ext cx="4527612" cy="2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States: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common mental state was ‘Unbearable Psychological Pain’, shown by 350 (65.79%) inmates.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Least common mental state was ‘Cognitive Constriction’, shown by 110 (20.68%) inmates.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367(68%) showed an overlap between 2-3 mental states while 120(22%)  inmates showed only one mental state.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Unbearable psychological pain and Identification egression occurred together in 126 (23%) inmates.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025" y="1321625"/>
            <a:ext cx="4235900" cy="29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92600" cy="3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77% of the inmates were found to be having multiple mental states at the time of execution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Instead of building one multi-class classifier, one classifier for each of the mental state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Following classification techniques applied: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Logistic Regression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 Vector Machine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Forest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Naive Bayes </a:t>
            </a:r>
            <a:endParaRPr sz="1400"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5767842" y="976192"/>
          <a:ext cx="2328650" cy="3698762"/>
        </p:xfrm>
        <a:graphic>
          <a:graphicData uri="http://schemas.openxmlformats.org/drawingml/2006/table">
            <a:tbl>
              <a:tblPr>
                <a:noFill/>
                <a:tableStyleId>{05A0EFDF-17B6-4EE1-AF26-56A420BF182D}</a:tableStyleId>
              </a:tblPr>
              <a:tblGrid>
                <a:gridCol w="165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Number of mental states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Count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One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120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Two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298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Three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69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Four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34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Five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Six</a:t>
                      </a: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532</a:t>
                      </a:r>
                      <a:endParaRPr sz="1500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68575" marR="68575" marT="91425" marB="91425">
                    <a:lnL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24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155850" y="822200"/>
            <a:ext cx="8832300" cy="4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 Truth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At the individual level, homicidal behavior is strongly associated with suicidal ideation and suicide attempts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86 percent of psychiatric patients who report homicidal ideation also report suicidal ideation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6" name="Google Shape;146;p26"/>
          <p:cNvGraphicFramePr/>
          <p:nvPr/>
        </p:nvGraphicFramePr>
        <p:xfrm>
          <a:off x="370575" y="2356925"/>
          <a:ext cx="8229375" cy="2198925"/>
        </p:xfrm>
        <a:graphic>
          <a:graphicData uri="http://schemas.openxmlformats.org/drawingml/2006/table">
            <a:tbl>
              <a:tblPr>
                <a:noFill/>
                <a:tableStyleId>{B4B91EAE-B605-4163-B880-A22C6D21DCCD}</a:tableStyleId>
              </a:tblPr>
              <a:tblGrid>
                <a:gridCol w="14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Feature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UPP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CC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 Exp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ITA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RA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IE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Ground Truth % (n=179)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46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34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31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27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40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53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Labelling %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(n=431)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58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26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35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17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33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44</a:t>
                      </a:r>
                      <a:endParaRPr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24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822200"/>
            <a:ext cx="8407800" cy="39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Krippendorff's Alpha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Computed to measure inter-rater reliability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400">
                <a:solidFill>
                  <a:schemeClr val="lt2"/>
                </a:solidFill>
              </a:rPr>
              <a:t>Reliability values reflect the effectiveness and clarity of the template used for labelling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Labelling was done in phases and iterations to ensure sufficient inter-rater reliability metric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Obtained Alpha Reliability values &gt;0.67 for most dependent labels indicating sufficient clarity in the reference template used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Reliability Reference Table:</a:t>
            </a: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586350" y="2941625"/>
          <a:ext cx="7788100" cy="1472900"/>
        </p:xfrm>
        <a:graphic>
          <a:graphicData uri="http://schemas.openxmlformats.org/drawingml/2006/table">
            <a:tbl>
              <a:tblPr>
                <a:noFill/>
                <a:tableStyleId>{B4B91EAE-B605-4163-B880-A22C6D21DCCD}</a:tableStyleId>
              </a:tblPr>
              <a:tblGrid>
                <a:gridCol w="194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Reliability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Excellent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Sufficient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Poor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Alpha Values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&gt;0.8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0.67-0.8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2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&lt;0.67</a:t>
                      </a:r>
                      <a:endParaRPr b="1">
                        <a:solidFill>
                          <a:schemeClr val="lt2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777975" y="2428300"/>
            <a:ext cx="4255800" cy="1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Two measures used to evaluate the models :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Accuracy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Precision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Different models work for different mental states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975" y="834444"/>
            <a:ext cx="4255800" cy="127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6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l="1380" r="-1380"/>
          <a:stretch/>
        </p:blipFill>
        <p:spPr>
          <a:xfrm>
            <a:off x="228475" y="1550550"/>
            <a:ext cx="8839200" cy="29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138" y="956904"/>
            <a:ext cx="4435763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75" y="2454805"/>
            <a:ext cx="4221309" cy="253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911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0225"/>
            <a:ext cx="5191125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71875"/>
            <a:ext cx="519111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161750" y="950375"/>
            <a:ext cx="2598000" cy="2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i="1">
                <a:latin typeface="Average"/>
                <a:ea typeface="Average"/>
                <a:cs typeface="Average"/>
                <a:sym typeface="Average"/>
              </a:rPr>
              <a:t>"...I'm ready to roll. Time to get this party started."</a:t>
            </a:r>
            <a:endParaRPr sz="2400" i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i="1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81000" algn="l" rtl="0">
              <a:spcBef>
                <a:spcPts val="200"/>
              </a:spcBef>
              <a:spcAft>
                <a:spcPts val="0"/>
              </a:spcAft>
              <a:buSzPts val="2400"/>
              <a:buFont typeface="Average"/>
              <a:buChar char="-"/>
            </a:pPr>
            <a:r>
              <a:rPr lang="en" sz="2400" b="1">
                <a:latin typeface="Average"/>
                <a:ea typeface="Average"/>
                <a:cs typeface="Average"/>
                <a:sym typeface="Average"/>
              </a:rPr>
              <a:t>James Jackson</a:t>
            </a:r>
            <a:endParaRPr sz="2400"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763" y="754248"/>
            <a:ext cx="4373712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738" y="2297899"/>
            <a:ext cx="4431776" cy="26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203" y="738850"/>
            <a:ext cx="4420472" cy="13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188" y="2267200"/>
            <a:ext cx="4528500" cy="271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verage"/>
                <a:ea typeface="Average"/>
                <a:cs typeface="Average"/>
                <a:sym typeface="Average"/>
              </a:rPr>
              <a:t>Can we model the state of mind of a convicted felon who is sentenced to death, at the time of execution, given a set of features derived from prisoner demographics, last statements and crime conducted? </a:t>
            </a:r>
            <a:endParaRPr sz="1800" b="1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60600" y="946000"/>
            <a:ext cx="8783400" cy="3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Psychology closer to Predictive Science.</a:t>
            </a:r>
            <a:endParaRPr sz="6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Mental-State research as a precursor to emotion/sentiment analysis and prediction.</a:t>
            </a:r>
            <a:endParaRPr sz="6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availability for mental state analysis.</a:t>
            </a:r>
            <a:endParaRPr sz="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Kelley, B. D. &amp; Foley, S. R. (2013). </a:t>
            </a:r>
            <a:r>
              <a:rPr lang="en" i="1">
                <a:solidFill>
                  <a:schemeClr val="lt2"/>
                </a:solidFill>
              </a:rPr>
              <a:t>Love, spirituality and regret: Thematic analysis of last statements from Death Row, Texas (2006-2011).  Journal of the American Academy of Psychiatry and the Law, 41(4), 540-550.</a:t>
            </a:r>
            <a:endParaRPr i="1"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Inferential Statistical analysis of the last statements of prisoners based on derived themes.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Tangney, J. P., Stuewig, J., &amp; Hafez, L. (2011). </a:t>
            </a:r>
            <a:r>
              <a:rPr lang="en" i="1">
                <a:solidFill>
                  <a:schemeClr val="lt2"/>
                </a:solidFill>
              </a:rPr>
              <a:t>Shame, Guilt and Remorse: Implications for Offender Populations.</a:t>
            </a:r>
            <a:endParaRPr i="1"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differences between the feelings of shame and guilt through psychological theories and research. 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Concluded that shame is more influenced by public factors whereas guilt is an internal feeling. </a:t>
            </a:r>
            <a:endParaRPr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Nikfarjam, A., Emadzadeh, E., &amp; Gonzalez, G. (2012). </a:t>
            </a:r>
            <a:r>
              <a:rPr lang="en" i="1">
                <a:solidFill>
                  <a:schemeClr val="lt2"/>
                </a:solidFill>
              </a:rPr>
              <a:t>A Hybrid System for Emotion Extraction </a:t>
            </a:r>
            <a:r>
              <a:rPr lang="en">
                <a:solidFill>
                  <a:schemeClr val="lt2"/>
                </a:solidFill>
              </a:rPr>
              <a:t>from</a:t>
            </a:r>
            <a:r>
              <a:rPr lang="en" i="1">
                <a:solidFill>
                  <a:schemeClr val="lt2"/>
                </a:solidFill>
              </a:rPr>
              <a:t> Suicide Notes.</a:t>
            </a:r>
            <a:endParaRPr i="1"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Rule-based and machine learning technique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Rules based on semantic and syntactic features</a:t>
            </a:r>
            <a:endParaRPr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Osherenko, A. (2008, April). </a:t>
            </a:r>
            <a:r>
              <a:rPr lang="en" i="1">
                <a:solidFill>
                  <a:schemeClr val="lt2"/>
                </a:solidFill>
              </a:rPr>
              <a:t>Towards semantic affect sensing in sentences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Text split into sentences, which are further split into phrases</a:t>
            </a:r>
            <a:endParaRPr>
              <a:solidFill>
                <a:schemeClr val="lt2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Emotion classification based on semantic features</a:t>
            </a:r>
            <a:endParaRPr>
              <a:solidFill>
                <a:schemeClr val="lt2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Source: </a:t>
            </a:r>
            <a:r>
              <a:rPr lang="en" sz="1500">
                <a:solidFill>
                  <a:srgbClr val="F3F3F3"/>
                </a:solidFill>
              </a:rPr>
              <a:t> ‘Texas Department of Criminal Justice’ website. 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Total number of death penalties: </a:t>
            </a:r>
            <a:r>
              <a:rPr lang="en" sz="1500"/>
              <a:t>544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4862825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</a:rPr>
              <a:t>Collection Process:</a:t>
            </a:r>
            <a:endParaRPr sz="1500" b="1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Approximately 72% data was in the form of images.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Two techniques used: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Web-scraping 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Manual Transcribing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Total records in dataset: 532</a:t>
            </a:r>
            <a:endParaRPr sz="1500" b="1">
              <a:solidFill>
                <a:schemeClr val="lt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Records of 12 inmates were unavailable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Manual feature extraction</a:t>
            </a:r>
            <a:endParaRPr sz="15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Features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6105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</a:rPr>
              <a:t>Features</a:t>
            </a:r>
            <a:endParaRPr sz="1700" b="1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Has_codefendants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No_months_deathrow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No_victims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Is_child_victim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Is_victim_related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Is_sexual_assault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Religious_reference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Literary_reference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Forgiveness_request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Used_love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Race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Age at the time of crime</a:t>
            </a:r>
            <a:endParaRPr sz="15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Age when executed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Regret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Hostility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Apology</a:t>
            </a:r>
            <a:endParaRPr sz="15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2"/>
                </a:solidFill>
              </a:rPr>
              <a:t>Mental states</a:t>
            </a:r>
            <a:r>
              <a:rPr lang="en" sz="1700">
                <a:solidFill>
                  <a:schemeClr val="lt2"/>
                </a:solidFill>
              </a:rPr>
              <a:t> </a:t>
            </a:r>
            <a:endParaRPr sz="1700">
              <a:solidFill>
                <a:schemeClr val="lt2"/>
              </a:solidFill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Unbearable Psychological Pain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Indirect Expressions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Rejection Aggression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Identification Egression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Cognitive Constriction</a:t>
            </a:r>
            <a:endParaRPr sz="1500">
              <a:solidFill>
                <a:schemeClr val="lt2"/>
              </a:solidFill>
            </a:endParaRPr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lt2"/>
                </a:solidFill>
              </a:rPr>
              <a:t>Inability to adjust</a:t>
            </a:r>
            <a:endParaRPr sz="15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“You're not about to witness an execution, you are about to witness a murder. I am strapped down for something Marcus Rhodes did. I never killed anybody, ever. I love you, Mom. I love you, Tali. This is wrong. This whole thing is wrong. I can't believe you are going to let Marcus Rhodes walk around free. Justice has let me down. Somebody completely screwed this up. I love you too, Mom. Well Warden, if you are going to murder someone, go ahead and do it. Pull the trigger. It's coming. I can feel it coming. Goodbye.”</a:t>
            </a:r>
            <a:endParaRPr sz="1500" i="1"/>
          </a:p>
          <a:p>
            <a:pPr marL="0" lvl="0" indent="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1"/>
          </a:p>
          <a:p>
            <a:pPr marL="457200" lvl="0" indent="-323850" algn="just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b="1"/>
              <a:t>Steven Woods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 b="1"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65500" y="16558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“”</a:t>
            </a:r>
            <a:endParaRPr sz="7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1071</Words>
  <Application>Microsoft Macintosh PowerPoint</Application>
  <PresentationFormat>On-screen Show (16:9)</PresentationFormat>
  <Paragraphs>191</Paragraphs>
  <Slides>21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Oswald</vt:lpstr>
      <vt:lpstr>Arial</vt:lpstr>
      <vt:lpstr>Average</vt:lpstr>
      <vt:lpstr>Slate</vt:lpstr>
      <vt:lpstr>Inmate Narratives: Analysis of the last words spoken by prison inmates</vt:lpstr>
      <vt:lpstr>PowerPoint Presentation</vt:lpstr>
      <vt:lpstr>Can we model the state of mind of a convicted felon who is sentenced to death, at the time of execution, given a set of features derived from prisoner demographics, last statements and crime conducted?  </vt:lpstr>
      <vt:lpstr>Motivation</vt:lpstr>
      <vt:lpstr>Related Work</vt:lpstr>
      <vt:lpstr>Related Work</vt:lpstr>
      <vt:lpstr>Dataset </vt:lpstr>
      <vt:lpstr>Data Features</vt:lpstr>
      <vt:lpstr>“”</vt:lpstr>
      <vt:lpstr>Understanding the Data</vt:lpstr>
      <vt:lpstr>Understanding the data</vt:lpstr>
      <vt:lpstr>Understanding the Data</vt:lpstr>
      <vt:lpstr>Approach</vt:lpstr>
      <vt:lpstr>Evaluation</vt:lpstr>
      <vt:lpstr>Evaluation</vt:lpstr>
      <vt:lpstr>Evaluation</vt:lpstr>
      <vt:lpstr>Insights</vt:lpstr>
      <vt:lpstr>Thank You</vt:lpstr>
      <vt:lpstr>Evaluation</vt:lpstr>
      <vt:lpstr>Evaluation</vt:lpstr>
      <vt:lpstr>Evaluation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Inmate Narratives: Analysis of the last words spoken by prison inmates</dc:title>
  <cp:lastModifiedBy>Microsoft Office User</cp:lastModifiedBy>
  <cp:revision>1</cp:revision>
  <dcterms:modified xsi:type="dcterms:W3CDTF">2021-08-17T23:33:57Z</dcterms:modified>
</cp:coreProperties>
</file>