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8" r:id="rId11"/>
    <p:sldId id="267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77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96CA-FC24-4334-9A37-1EB3C56D9F36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223-119D-464C-B27B-2CD1DDE58A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16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96CA-FC24-4334-9A37-1EB3C56D9F36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223-119D-464C-B27B-2CD1DDE5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2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96CA-FC24-4334-9A37-1EB3C56D9F36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223-119D-464C-B27B-2CD1DDE5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8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96CA-FC24-4334-9A37-1EB3C56D9F36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223-119D-464C-B27B-2CD1DDE5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7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96CA-FC24-4334-9A37-1EB3C56D9F36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223-119D-464C-B27B-2CD1DDE58A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82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96CA-FC24-4334-9A37-1EB3C56D9F36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223-119D-464C-B27B-2CD1DDE5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3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96CA-FC24-4334-9A37-1EB3C56D9F36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223-119D-464C-B27B-2CD1DDE5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0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96CA-FC24-4334-9A37-1EB3C56D9F36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223-119D-464C-B27B-2CD1DDE5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8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96CA-FC24-4334-9A37-1EB3C56D9F36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223-119D-464C-B27B-2CD1DDE5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1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95196CA-FC24-4334-9A37-1EB3C56D9F36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586223-119D-464C-B27B-2CD1DDE5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6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96CA-FC24-4334-9A37-1EB3C56D9F36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223-119D-464C-B27B-2CD1DDE5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8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5196CA-FC24-4334-9A37-1EB3C56D9F36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3586223-119D-464C-B27B-2CD1DDE58A9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6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tex-project.org/" TargetMode="External"/><Relationship Id="rId3" Type="http://schemas.openxmlformats.org/officeDocument/2006/relationships/hyperlink" Target="https://slack.com/" TargetMode="External"/><Relationship Id="rId7" Type="http://schemas.openxmlformats.org/officeDocument/2006/relationships/hyperlink" Target="astah.net" TargetMode="External"/><Relationship Id="rId2" Type="http://schemas.openxmlformats.org/officeDocument/2006/relationships/hyperlink" Target="https://www.jetbrains.com/ide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xstudio.org/" TargetMode="External"/><Relationship Id="rId5" Type="http://schemas.openxmlformats.org/officeDocument/2006/relationships/hyperlink" Target="https://gitlab.com/" TargetMode="External"/><Relationship Id="rId4" Type="http://schemas.openxmlformats.org/officeDocument/2006/relationships/hyperlink" Target="https://git-scm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98B6-4B51-4A7B-A248-B9FDD02CA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057400"/>
            <a:ext cx="6858000" cy="1161891"/>
          </a:xfrm>
        </p:spPr>
        <p:txBody>
          <a:bodyPr>
            <a:normAutofit/>
          </a:bodyPr>
          <a:lstStyle/>
          <a:p>
            <a:pPr algn="ctr"/>
            <a:r>
              <a:rPr lang="hr-HR" sz="5400" b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Moj AutoServis</a:t>
            </a:r>
            <a:endParaRPr lang="en-US" sz="5400" b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9059C-C306-4FAC-B75E-10983CD7F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8" y="3429000"/>
            <a:ext cx="6858000" cy="1241822"/>
          </a:xfrm>
        </p:spPr>
        <p:txBody>
          <a:bodyPr>
            <a:normAutofit/>
          </a:bodyPr>
          <a:lstStyle/>
          <a:p>
            <a:pPr algn="ctr"/>
            <a:r>
              <a:rPr lang="hr-HR" sz="3750" b="1" dirty="0">
                <a:solidFill>
                  <a:srgbClr val="CC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Infiniteam</a:t>
            </a:r>
            <a:endParaRPr lang="en-US" sz="3750" b="1" dirty="0">
              <a:solidFill>
                <a:srgbClr val="CC66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FCD600-15A8-48C5-A766-F5EF56411B3C}"/>
              </a:ext>
            </a:extLst>
          </p:cNvPr>
          <p:cNvSpPr txBox="1"/>
          <p:nvPr/>
        </p:nvSpPr>
        <p:spPr>
          <a:xfrm>
            <a:off x="2538429" y="508657"/>
            <a:ext cx="4067139" cy="7386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hr-HR" sz="2100" dirty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Oblikovanje programske potpore</a:t>
            </a:r>
          </a:p>
          <a:p>
            <a:pPr algn="ctr"/>
            <a:r>
              <a:rPr lang="hr-HR" sz="2100" dirty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ak. god. 2019./2020.</a:t>
            </a:r>
            <a:endParaRPr lang="en-US" sz="2100" dirty="0">
              <a:solidFill>
                <a:schemeClr val="accent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F7B39-CCC9-411F-BCDE-E41A9732901C}"/>
              </a:ext>
            </a:extLst>
          </p:cNvPr>
          <p:cNvSpPr txBox="1"/>
          <p:nvPr/>
        </p:nvSpPr>
        <p:spPr>
          <a:xfrm>
            <a:off x="831230" y="5426013"/>
            <a:ext cx="7481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dirty="0">
                <a:latin typeface="helvetica" panose="020B0604020202020204" pitchFamily="34" charset="0"/>
                <a:cs typeface="helvetica" panose="020B0604020202020204" pitchFamily="34" charset="0"/>
              </a:rPr>
              <a:t>Sveučilište u Zagrebu</a:t>
            </a:r>
          </a:p>
          <a:p>
            <a:pPr algn="ctr"/>
            <a:r>
              <a:rPr lang="hr-HR" dirty="0">
                <a:latin typeface="helvetica" panose="020B0604020202020204" pitchFamily="34" charset="0"/>
                <a:cs typeface="helvetica" panose="020B0604020202020204" pitchFamily="34" charset="0"/>
              </a:rPr>
              <a:t>Fakultet elektrotehnike i računarstva</a:t>
            </a:r>
          </a:p>
          <a:p>
            <a:pPr algn="ctr"/>
            <a:r>
              <a:rPr lang="hr-HR" dirty="0">
                <a:latin typeface="helvetica" panose="020B0604020202020204" pitchFamily="34" charset="0"/>
                <a:cs typeface="helvetica" panose="020B0604020202020204" pitchFamily="34" charset="0"/>
              </a:rPr>
              <a:t>Zavod za elektroniku, mikroelektroniku, računalne i inteligentne sustave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004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4B54-817C-4EFC-AB79-56B2773FD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helvetica" panose="020B0604020202020204" pitchFamily="34" charset="0"/>
                <a:cs typeface="helvetica" panose="020B0604020202020204" pitchFamily="34" charset="0"/>
              </a:rPr>
              <a:t>Organizacija rada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BEF04-4DA0-4A73-8CF4-07EB009F9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1460" indent="-182880">
              <a:spcBef>
                <a:spcPts val="2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Raspodjela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posla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Svi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članovi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tima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sudjelovali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su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u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pisanju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dokumentacije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implementaciji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testiranju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kako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bi se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svi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mogli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upoznati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sa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svim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aktivnostima</a:t>
            </a:r>
            <a:endParaRPr lang="hr-H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91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8789-5B05-4E78-9A40-15317649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400" dirty="0">
                <a:latin typeface="helvetica" panose="020B0604020202020204" pitchFamily="34" charset="0"/>
                <a:cs typeface="helvetica" panose="020B0604020202020204" pitchFamily="34" charset="0"/>
              </a:rPr>
              <a:t>Naučene lekcije</a:t>
            </a:r>
            <a:endParaRPr 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050828-B4F0-40E5-93CA-769406CCBD6A}"/>
              </a:ext>
            </a:extLst>
          </p:cNvPr>
          <p:cNvSpPr txBox="1">
            <a:spLocks/>
          </p:cNvSpPr>
          <p:nvPr/>
        </p:nvSpPr>
        <p:spPr>
          <a:xfrm>
            <a:off x="699796" y="1819469"/>
            <a:ext cx="7326029" cy="44973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hr-HR" sz="2000" dirty="0">
                <a:latin typeface="helvetica" panose="020B0604020202020204" pitchFamily="34" charset="0"/>
                <a:cs typeface="helvetica" panose="020B0604020202020204" pitchFamily="34" charset="0"/>
              </a:rPr>
              <a:t>Timski rad u grupi od više članova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nije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jednostavan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Potrebna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je dobra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koordinacija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redoviti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sastanci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komunikacija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oko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trenutnom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stanja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budućih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poslova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Problem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su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također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različite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razine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predznanja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Pokušaj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prelaska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na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React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nakon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završetka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implementacije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generičkih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funkcionalnosti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Nakon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napisanog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dijela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koda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pokazalo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se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kao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loša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ideja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završilo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neuspješno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Odabir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tehnologija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Bitno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je da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članovi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tima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mogu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brzo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savladati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osnove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neke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tehnologije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korištene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u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razvoju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Poželjno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je da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neki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članovi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već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imaju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iskustva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s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njom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Korisno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je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prilikom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implementacije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razviti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najprije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temeljni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dio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, a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tek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nakon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toga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ga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unaprjeđivati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uz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kontinuirano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testiranje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111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18D72B7-DD6F-4453-9EB4-67DCEB720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17" y="832155"/>
            <a:ext cx="7520940" cy="3471467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r>
              <a:rPr lang="hr-HR" sz="2100" b="1" dirty="0">
                <a:latin typeface="helvetica" panose="020B0604020202020204" pitchFamily="34" charset="0"/>
                <a:cs typeface="helvetica" panose="020B0604020202020204" pitchFamily="34" charset="0"/>
              </a:rPr>
              <a:t>Projekt izradili:</a:t>
            </a:r>
          </a:p>
          <a:p>
            <a:pPr marL="342900" lvl="1" indent="0">
              <a:buNone/>
            </a:pPr>
            <a:endParaRPr lang="hr-HR" sz="21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hr-HR" sz="2100" dirty="0">
                <a:latin typeface="helvetica" panose="020B0604020202020204" pitchFamily="34" charset="0"/>
                <a:cs typeface="helvetica" panose="020B0604020202020204" pitchFamily="34" charset="0"/>
              </a:rPr>
              <a:t>Patrik Matošević (voditelj) 	patrik.matosevic@fer.hr</a:t>
            </a:r>
          </a:p>
          <a:p>
            <a:pPr lvl="1"/>
            <a:r>
              <a:rPr lang="hr-HR" sz="2100" dirty="0">
                <a:latin typeface="helvetica" panose="020B0604020202020204" pitchFamily="34" charset="0"/>
                <a:cs typeface="helvetica" panose="020B0604020202020204" pitchFamily="34" charset="0"/>
              </a:rPr>
              <a:t>Daria Vanesa Cvitković 	daria-vanesa.cvitkovic@fer.hr</a:t>
            </a:r>
          </a:p>
          <a:p>
            <a:pPr lvl="1"/>
            <a:r>
              <a:rPr lang="hr-HR" sz="2100" dirty="0">
                <a:latin typeface="helvetica" panose="020B0604020202020204" pitchFamily="34" charset="0"/>
                <a:cs typeface="helvetica" panose="020B0604020202020204" pitchFamily="34" charset="0"/>
              </a:rPr>
              <a:t>Dora Facković 		dora.fackovic@fer.hr</a:t>
            </a:r>
          </a:p>
          <a:p>
            <a:pPr lvl="1"/>
            <a:r>
              <a:rPr lang="hr-HR" sz="2100" dirty="0">
                <a:latin typeface="helvetica" panose="020B0604020202020204" pitchFamily="34" charset="0"/>
                <a:cs typeface="helvetica" panose="020B0604020202020204" pitchFamily="34" charset="0"/>
              </a:rPr>
              <a:t>Katarina Boras 		katarina.boras@fer.hr</a:t>
            </a:r>
          </a:p>
          <a:p>
            <a:pPr lvl="1"/>
            <a:r>
              <a:rPr lang="hr-HR" sz="2100" dirty="0">
                <a:latin typeface="helvetica" panose="020B0604020202020204" pitchFamily="34" charset="0"/>
                <a:cs typeface="helvetica" panose="020B0604020202020204" pitchFamily="34" charset="0"/>
              </a:rPr>
              <a:t>Mislav Has 			mislav.has@fer.hr</a:t>
            </a:r>
          </a:p>
          <a:p>
            <a:pPr lvl="1"/>
            <a:r>
              <a:rPr lang="hr-HR" sz="2100" dirty="0">
                <a:latin typeface="helvetica" panose="020B0604020202020204" pitchFamily="34" charset="0"/>
                <a:cs typeface="helvetica" panose="020B0604020202020204" pitchFamily="34" charset="0"/>
              </a:rPr>
              <a:t>Nina Kolarec 		nina.kolarec@fer.hr</a:t>
            </a:r>
          </a:p>
          <a:p>
            <a:pPr lvl="1"/>
            <a:r>
              <a:rPr lang="hr-HR" sz="2100" dirty="0">
                <a:latin typeface="helvetica" panose="020B0604020202020204" pitchFamily="34" charset="0"/>
                <a:cs typeface="helvetica" panose="020B0604020202020204" pitchFamily="34" charset="0"/>
              </a:rPr>
              <a:t>Juraj Prpić 			juraj.prpic@fer.hr</a:t>
            </a:r>
            <a:endParaRPr lang="en-US" sz="21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294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0D48-C624-4CF2-B25D-AE4D24365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400" dirty="0">
                <a:latin typeface="helvetica" panose="020B0604020202020204" pitchFamily="34" charset="0"/>
                <a:cs typeface="helvetica" panose="020B0604020202020204" pitchFamily="34" charset="0"/>
              </a:rPr>
              <a:t>Sadržaj</a:t>
            </a:r>
            <a:endParaRPr 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BA8EA-F902-47E0-A44E-FB3533497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65000"/>
              <a:buFont typeface="Wingdings" pitchFamily="2" charset="2"/>
              <a:buChar char="n"/>
            </a:pPr>
            <a:r>
              <a:rPr lang="hr-HR" sz="2800" kern="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Opis zadatka</a:t>
            </a:r>
          </a:p>
          <a:p>
            <a:pPr marL="342900" lvl="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65000"/>
              <a:buFont typeface="Wingdings" pitchFamily="2" charset="2"/>
              <a:buChar char="n"/>
            </a:pPr>
            <a:r>
              <a:rPr lang="hr-HR" sz="2800" kern="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Pregled zahtjeva</a:t>
            </a:r>
          </a:p>
          <a:p>
            <a:pPr marL="342900" lvl="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65000"/>
              <a:buFont typeface="Wingdings" pitchFamily="2" charset="2"/>
              <a:buChar char="n"/>
            </a:pPr>
            <a:r>
              <a:rPr lang="hr-HR" sz="2800" kern="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Korišteni alati i tehnologije</a:t>
            </a:r>
          </a:p>
          <a:p>
            <a:pPr marL="342900" lvl="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65000"/>
              <a:buFont typeface="Wingdings" pitchFamily="2" charset="2"/>
              <a:buChar char="n"/>
            </a:pPr>
            <a:r>
              <a:rPr lang="hr-HR" sz="2800" kern="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Arhitektura</a:t>
            </a:r>
          </a:p>
          <a:p>
            <a:pPr marL="342900" lvl="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65000"/>
              <a:buFont typeface="Wingdings" pitchFamily="2" charset="2"/>
              <a:buChar char="n"/>
            </a:pPr>
            <a:r>
              <a:rPr lang="hr-HR" sz="2800" kern="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Organizacija rada </a:t>
            </a:r>
          </a:p>
          <a:p>
            <a:pPr marL="342900" lvl="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65000"/>
              <a:buFont typeface="Wingdings" pitchFamily="2" charset="2"/>
              <a:buChar char="n"/>
            </a:pPr>
            <a:r>
              <a:rPr lang="hr-HR" sz="2800" kern="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Iskustva</a:t>
            </a: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59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379C-A091-4618-B422-A60BF23F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400" dirty="0">
                <a:latin typeface="helvetica" panose="020B0604020202020204" pitchFamily="34" charset="0"/>
                <a:cs typeface="helvetica" panose="020B0604020202020204" pitchFamily="34" charset="0"/>
              </a:rPr>
              <a:t>Opis zadatka</a:t>
            </a:r>
            <a:endParaRPr 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5D3AD-A6F4-4F92-BCDF-99103629E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r-HR" sz="2800" dirty="0">
                <a:latin typeface="helvetica" panose="020B0604020202020204" pitchFamily="34" charset="0"/>
                <a:cs typeface="helvetica" panose="020B0604020202020204" pitchFamily="34" charset="0"/>
              </a:rPr>
              <a:t>Ideja: web aplikacija za servisiranje vozila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>
                <a:latin typeface="helvetica" panose="020B0604020202020204" pitchFamily="34" charset="0"/>
                <a:cs typeface="helvetica" panose="020B0604020202020204" pitchFamily="34" charset="0"/>
              </a:rPr>
              <a:t>Cilj: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600" dirty="0">
                <a:latin typeface="helvetica" panose="020B0604020202020204" pitchFamily="34" charset="0"/>
                <a:cs typeface="helvetica" panose="020B0604020202020204" pitchFamily="34" charset="0"/>
              </a:rPr>
              <a:t>efikasno i brzo povezivanje vlasnika automobila s autoservisima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600" dirty="0">
                <a:latin typeface="helvetica" panose="020B0604020202020204" pitchFamily="34" charset="0"/>
                <a:cs typeface="helvetica" panose="020B0604020202020204" pitchFamily="34" charset="0"/>
              </a:rPr>
              <a:t>Smanjiti vrijeme čekanja od narudžbe do realizacije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800" dirty="0">
                <a:latin typeface="helvetica" panose="020B0604020202020204" pitchFamily="34" charset="0"/>
                <a:cs typeface="helvetica" panose="020B0604020202020204" pitchFamily="34" charset="0"/>
              </a:rPr>
              <a:t>Svrha: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600" dirty="0">
                <a:latin typeface="helvetica" panose="020B0604020202020204" pitchFamily="34" charset="0"/>
                <a:cs typeface="helvetica" panose="020B0604020202020204" pitchFamily="34" charset="0"/>
              </a:rPr>
              <a:t>omogućavanje praćenja servisa autoservisima i vlasnicima automobila</a:t>
            </a:r>
          </a:p>
        </p:txBody>
      </p:sp>
    </p:spTree>
    <p:extLst>
      <p:ext uri="{BB962C8B-B14F-4D97-AF65-F5344CB8AC3E}">
        <p14:creationId xmlns:p14="http://schemas.microsoft.com/office/powerpoint/2010/main" val="386727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B9DF3-B9CB-4F63-84C6-CA19640D3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400" dirty="0">
                <a:latin typeface="helvetica" panose="020B0604020202020204" pitchFamily="34" charset="0"/>
                <a:cs typeface="helvetica" panose="020B0604020202020204" pitchFamily="34" charset="0"/>
              </a:rPr>
              <a:t>Opis zadatka</a:t>
            </a:r>
            <a:endParaRPr 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37733-FDED-4AA2-AFDA-2793718B1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r-HR" sz="2800" dirty="0">
                <a:latin typeface="helvetica" panose="020B0604020202020204" pitchFamily="34" charset="0"/>
                <a:cs typeface="helvetica" panose="020B0604020202020204" pitchFamily="34" charset="0"/>
              </a:rPr>
              <a:t>Neki od sličnih proizvoda na tržištu: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FC4E99-EB28-46B2-89E4-92C88F4CD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28" y="2318994"/>
            <a:ext cx="1929410" cy="34290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56812E6-3F4B-4E9F-9928-246878DB3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969" y="2408314"/>
            <a:ext cx="6076525" cy="30129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315E49-89E0-454F-BCD5-C8DFF203ED1A}"/>
              </a:ext>
            </a:extLst>
          </p:cNvPr>
          <p:cNvSpPr txBox="1"/>
          <p:nvPr/>
        </p:nvSpPr>
        <p:spPr>
          <a:xfrm>
            <a:off x="1124126" y="5824515"/>
            <a:ext cx="91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GetAFix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CFCF1-CF1F-4D89-A4BE-8CB1EEBF2D9E}"/>
              </a:ext>
            </a:extLst>
          </p:cNvPr>
          <p:cNvSpPr txBox="1"/>
          <p:nvPr/>
        </p:nvSpPr>
        <p:spPr>
          <a:xfrm>
            <a:off x="5257660" y="5824350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ShopBoss</a:t>
            </a:r>
          </a:p>
        </p:txBody>
      </p:sp>
    </p:spTree>
    <p:extLst>
      <p:ext uri="{BB962C8B-B14F-4D97-AF65-F5344CB8AC3E}">
        <p14:creationId xmlns:p14="http://schemas.microsoft.com/office/powerpoint/2010/main" val="2953619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F155-932C-421F-A262-D0198DFA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400" dirty="0">
                <a:latin typeface="helvetica" panose="020B0604020202020204" pitchFamily="34" charset="0"/>
                <a:cs typeface="helvetica" panose="020B0604020202020204" pitchFamily="34" charset="0"/>
              </a:rPr>
              <a:t>Pregled zahtjeva</a:t>
            </a:r>
            <a:endParaRPr 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670E-815B-409E-ADB3-E3B85018B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Glavni funkcionalni zahtjevi: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Registracija vlasnika automobila i autoservisa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Upravljanje korisničkim računom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Upravljanje automobilima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Upravljanje servisnim nalozima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Pregled autoservisa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Upravljanje rezervnim djelovima i cjenikom usluga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Upravljanje serviserima</a:t>
            </a:r>
          </a:p>
        </p:txBody>
      </p:sp>
    </p:spTree>
    <p:extLst>
      <p:ext uri="{BB962C8B-B14F-4D97-AF65-F5344CB8AC3E}">
        <p14:creationId xmlns:p14="http://schemas.microsoft.com/office/powerpoint/2010/main" val="247271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684B-93EC-43E8-9AF0-16B75D78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400" dirty="0">
                <a:latin typeface="helvetica" panose="020B0604020202020204" pitchFamily="34" charset="0"/>
                <a:cs typeface="helvetica" panose="020B0604020202020204" pitchFamily="34" charset="0"/>
              </a:rPr>
              <a:t>Pregled zahtjeva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53FAD-0E7D-4317-8ABF-DC01D863D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2"/>
            <a:ext cx="7543801" cy="4460799"/>
          </a:xfrm>
        </p:spPr>
        <p:txBody>
          <a:bodyPr>
            <a:normAutofit fontScale="92500" lnSpcReduction="20000"/>
          </a:bodyPr>
          <a:lstStyle/>
          <a:p>
            <a:r>
              <a:rPr lang="hr-H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Nefunkcionalni zahtjevi i zahtjevi domene primjene: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Implementacija sustava u objekno orijentiranom jeziku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Sustav osiguran HTTPS protokolom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Provjeravanje i dohvaćanje registracije vozila iz HUO registra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Mogućnost istovremenog pristupa sustavu od strane više različitih vrsta korisnika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Jednostavnost i intuitivnost korisničkog sučelja za vlasnike automobila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Prilagođenost sučelja za servisere za uporabu u okruženju servisa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Responzivno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korisničko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sučelje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prilagođeno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različitim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uređajima</a:t>
            </a:r>
            <a:endParaRPr lang="hr-H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hr-H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71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3C65-51E0-4584-BFFB-7D35150E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400" dirty="0">
                <a:latin typeface="helvetica" panose="020B0604020202020204" pitchFamily="34" charset="0"/>
                <a:cs typeface="helvetica" panose="020B0604020202020204" pitchFamily="34" charset="0"/>
              </a:rPr>
              <a:t>Korišteni alati i tehnologije</a:t>
            </a:r>
            <a:endParaRPr 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70ED2-44B5-4517-8777-2B1D51926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312" y="1759686"/>
            <a:ext cx="3749041" cy="4518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Alati: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IntelliJ IDEA</a:t>
            </a:r>
            <a:endParaRPr lang="hr-H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Slack</a:t>
            </a:r>
            <a:endParaRPr lang="hr-H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Git</a:t>
            </a:r>
            <a:endParaRPr lang="hr-H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  <a:hlinkClick r:id="rId5"/>
              </a:rPr>
              <a:t>Gitlab</a:t>
            </a:r>
            <a:endParaRPr lang="hr-H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  <a:hlinkClick r:id="rId6"/>
              </a:rPr>
              <a:t>TexStudio</a:t>
            </a:r>
            <a:endParaRPr lang="hr-H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  <a:hlinkClick r:id="rId7" action="ppaction://hlinkfile"/>
              </a:rPr>
              <a:t>Astah UML</a:t>
            </a:r>
            <a:endParaRPr lang="hr-H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  <a:hlinkClick r:id="rId8"/>
              </a:rPr>
              <a:t>LaTeX</a:t>
            </a:r>
            <a:endParaRPr lang="hr-H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1FD42E-08DA-47BC-B8A0-1709C112DF98}"/>
              </a:ext>
            </a:extLst>
          </p:cNvPr>
          <p:cNvSpPr txBox="1">
            <a:spLocks/>
          </p:cNvSpPr>
          <p:nvPr/>
        </p:nvSpPr>
        <p:spPr>
          <a:xfrm>
            <a:off x="5394959" y="1759686"/>
            <a:ext cx="3749041" cy="501802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Jezici i tehnologije: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Front-end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sz="2000" dirty="0">
                <a:latin typeface="helvetica" panose="020B0604020202020204" pitchFamily="34" charset="0"/>
                <a:cs typeface="helvetica" panose="020B0604020202020204" pitchFamily="34" charset="0"/>
              </a:rPr>
              <a:t>Thymeleaf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sz="2000" dirty="0">
                <a:latin typeface="helvetica" panose="020B0604020202020204" pitchFamily="34" charset="0"/>
                <a:cs typeface="helvetica" panose="020B0604020202020204" pitchFamily="34" charset="0"/>
              </a:rPr>
              <a:t>HTML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sz="2000" dirty="0">
                <a:latin typeface="helvetica" panose="020B0604020202020204" pitchFamily="34" charset="0"/>
                <a:cs typeface="helvetica" panose="020B0604020202020204" pitchFamily="34" charset="0"/>
              </a:rPr>
              <a:t>CSS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sz="2000" dirty="0">
                <a:latin typeface="helvetica" panose="020B0604020202020204" pitchFamily="34" charset="0"/>
                <a:cs typeface="helvetica" panose="020B0604020202020204" pitchFamily="34" charset="0"/>
              </a:rPr>
              <a:t>JavaScript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sz="2000" dirty="0">
                <a:latin typeface="helvetica" panose="020B0604020202020204" pitchFamily="34" charset="0"/>
                <a:cs typeface="helvetica" panose="020B0604020202020204" pitchFamily="34" charset="0"/>
              </a:rPr>
              <a:t>Boopstrap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sz="2000" dirty="0">
                <a:latin typeface="helvetica" panose="020B0604020202020204" pitchFamily="34" charset="0"/>
                <a:cs typeface="helvetica" panose="020B0604020202020204" pitchFamily="34" charset="0"/>
              </a:rPr>
              <a:t>jQuery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Back-end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sz="2000" dirty="0">
                <a:latin typeface="helvetica" panose="020B0604020202020204" pitchFamily="34" charset="0"/>
                <a:cs typeface="helvetica" panose="020B0604020202020204" pitchFamily="34" charset="0"/>
              </a:rPr>
              <a:t>Java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sz="2000" dirty="0">
                <a:latin typeface="helvetica" panose="020B0604020202020204" pitchFamily="34" charset="0"/>
                <a:cs typeface="helvetica" panose="020B0604020202020204" pitchFamily="34" charset="0"/>
              </a:rPr>
              <a:t>Spring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sz="2000" dirty="0">
                <a:latin typeface="helvetica" panose="020B0604020202020204" pitchFamily="34" charset="0"/>
                <a:cs typeface="helvetica" panose="020B0604020202020204" pitchFamily="34" charset="0"/>
              </a:rPr>
              <a:t>Spring JPA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sz="2000" dirty="0">
                <a:latin typeface="helvetica" panose="020B0604020202020204" pitchFamily="34" charset="0"/>
                <a:cs typeface="helvetica" panose="020B0604020202020204" pitchFamily="34" charset="0"/>
              </a:rPr>
              <a:t>H2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sz="2000" dirty="0">
                <a:latin typeface="helvetica" panose="020B0604020202020204" pitchFamily="34" charset="0"/>
                <a:cs typeface="helvetica" panose="020B0604020202020204" pitchFamily="34" charset="0"/>
              </a:rPr>
              <a:t>PostgreSQL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27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7203-855B-4C73-A33C-B509E6FD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400" dirty="0">
                <a:latin typeface="helvetica" panose="020B0604020202020204" pitchFamily="34" charset="0"/>
                <a:cs typeface="helvetica" panose="020B0604020202020204" pitchFamily="34" charset="0"/>
              </a:rPr>
              <a:t>Arhitektura sustava</a:t>
            </a:r>
            <a:endParaRPr 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AD00A-C8B4-46FC-B6E7-FE770838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r-HR" dirty="0">
                <a:latin typeface="helvetica" panose="020B0604020202020204" pitchFamily="34" charset="0"/>
                <a:cs typeface="helvetica" panose="020B0604020202020204" pitchFamily="34" charset="0"/>
              </a:rPr>
              <a:t>Web aplikacija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>
                <a:latin typeface="helvetica" panose="020B0604020202020204" pitchFamily="34" charset="0"/>
                <a:cs typeface="helvetica" panose="020B0604020202020204" pitchFamily="34" charset="0"/>
              </a:rPr>
              <a:t>Klijent-poslužitelj arhitektura (slika 1)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>
                <a:latin typeface="helvetica" panose="020B0604020202020204" pitchFamily="34" charset="0"/>
                <a:cs typeface="helvetica" panose="020B0604020202020204" pitchFamily="34" charset="0"/>
              </a:rPr>
              <a:t>Objektno usmjerena arhitektura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Model-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pogled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-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nadglednik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obrazac</a:t>
            </a:r>
            <a:r>
              <a:rPr lang="hr-HR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hr-HR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hr-HR" dirty="0">
                <a:latin typeface="helvetica" panose="020B0604020202020204" pitchFamily="34" charset="0"/>
                <a:cs typeface="helvetica" panose="020B0604020202020204" pitchFamily="34" charset="0"/>
              </a:rPr>
              <a:t>(slika 2)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D8699-1EF8-47AA-895B-BED9CFE6B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095" y="1845734"/>
            <a:ext cx="3936211" cy="3065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9FD042-523D-4600-B3E9-1CDD78A6C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27" y="3983227"/>
            <a:ext cx="4156932" cy="18858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87A276-CC17-4684-B6FD-BCC8123C3A16}"/>
              </a:ext>
            </a:extLst>
          </p:cNvPr>
          <p:cNvSpPr txBox="1"/>
          <p:nvPr/>
        </p:nvSpPr>
        <p:spPr>
          <a:xfrm>
            <a:off x="6656112" y="4855085"/>
            <a:ext cx="83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Slika 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1A9452-7DA9-4049-B6C7-963E9BF8DBE9}"/>
              </a:ext>
            </a:extLst>
          </p:cNvPr>
          <p:cNvSpPr txBox="1"/>
          <p:nvPr/>
        </p:nvSpPr>
        <p:spPr>
          <a:xfrm>
            <a:off x="2115754" y="5869094"/>
            <a:ext cx="80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Slika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0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E479-4120-4E3B-B650-C043FD1C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400" dirty="0">
                <a:latin typeface="helvetica" panose="020B0604020202020204" pitchFamily="34" charset="0"/>
                <a:cs typeface="helvetica" panose="020B0604020202020204" pitchFamily="34" charset="0"/>
              </a:rPr>
              <a:t>Organizacija rada</a:t>
            </a:r>
            <a:endParaRPr 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9AA56-9237-4423-B004-7707F50A2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897295" cy="40978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r-HR" sz="2600" dirty="0">
                <a:latin typeface="helvetica" panose="020B0604020202020204" pitchFamily="34" charset="0"/>
                <a:cs typeface="helvetica" panose="020B0604020202020204" pitchFamily="34" charset="0"/>
              </a:rPr>
              <a:t>Vremenska linija razvoja – grafički prikaz</a:t>
            </a:r>
          </a:p>
          <a:p>
            <a:endParaRPr lang="hr-HR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hr-HR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hr-HR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hr-HR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hr-HR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hr-HR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hr-HR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hr-HR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68" r="104"/>
          <a:stretch/>
        </p:blipFill>
        <p:spPr>
          <a:xfrm>
            <a:off x="193732" y="2320175"/>
            <a:ext cx="8802255" cy="280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077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222</TotalTime>
  <Words>371</Words>
  <Application>Microsoft Office PowerPoint</Application>
  <PresentationFormat>On-screen Show (4:3)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helvetica</vt:lpstr>
      <vt:lpstr>Wingdings</vt:lpstr>
      <vt:lpstr>Retrospect</vt:lpstr>
      <vt:lpstr>Moj AutoServis</vt:lpstr>
      <vt:lpstr>Sadržaj</vt:lpstr>
      <vt:lpstr>Opis zadatka</vt:lpstr>
      <vt:lpstr>Opis zadatka</vt:lpstr>
      <vt:lpstr>Pregled zahtjeva</vt:lpstr>
      <vt:lpstr>Pregled zahtjeva</vt:lpstr>
      <vt:lpstr>Korišteni alati i tehnologije</vt:lpstr>
      <vt:lpstr>Arhitektura sustava</vt:lpstr>
      <vt:lpstr>Organizacija rada</vt:lpstr>
      <vt:lpstr>Organizacija rada</vt:lpstr>
      <vt:lpstr>Naučene lekcije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Juraj Prpić</dc:creator>
  <cp:lastModifiedBy>Patrik Matošević</cp:lastModifiedBy>
  <cp:revision>59</cp:revision>
  <dcterms:created xsi:type="dcterms:W3CDTF">2020-01-13T16:53:18Z</dcterms:created>
  <dcterms:modified xsi:type="dcterms:W3CDTF">2020-01-20T21:49:07Z</dcterms:modified>
</cp:coreProperties>
</file>