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4C4C13-C1ED-4F0A-B4AD-7F00343ABF4B}">
  <a:tblStyle styleId="{614C4C13-C1ED-4F0A-B4AD-7F00343ABF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15724e86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15724e86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15724e86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15724e86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15724e86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15724e86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15724e86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15724e86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15724e86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15724e86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15724e86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15724e86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15724e863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15724e863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15724e863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15724e863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UBS Data Science Task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Ismet Ferdi SEN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whether there is missing value?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yes eliminate them whether deleting if the number not to much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 impute them if keeping them more logical.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whether the classes are evenly sampled?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not try to duplicate the less one to reach a more balanced sampling.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Data into Training and Validation parts, use </a:t>
            </a:r>
            <a:r>
              <a:rPr b="1" lang="en">
                <a:solidFill>
                  <a:srgbClr val="FF0000"/>
                </a:solidFill>
              </a:rPr>
              <a:t>stratify </a:t>
            </a:r>
            <a:r>
              <a:rPr lang="en"/>
              <a:t>parameter to preserve proportion of classes balanced in the train and validation 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Feature Normalization (Data standardization) using </a:t>
            </a:r>
            <a:r>
              <a:rPr b="1" lang="en">
                <a:solidFill>
                  <a:srgbClr val="FF0000"/>
                </a:solidFill>
              </a:rPr>
              <a:t>only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TRAINING DATA </a:t>
            </a:r>
            <a:r>
              <a:rPr i="1" lang="en"/>
              <a:t>for both Training set and Validation Set</a:t>
            </a:r>
            <a:r>
              <a:rPr lang="en"/>
              <a:t>, to sure our model </a:t>
            </a:r>
            <a:r>
              <a:rPr b="1" lang="en">
                <a:solidFill>
                  <a:srgbClr val="0000FF"/>
                </a:solidFill>
              </a:rPr>
              <a:t>generalize well</a:t>
            </a:r>
            <a:r>
              <a:rPr lang="en"/>
              <a:t> on new, unseen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preparation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a function to train many classifier at once and to print their performance.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on scikit-learn for different classifier.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Chosen</a:t>
            </a:r>
            <a:r>
              <a:rPr lang="en"/>
              <a:t> ones: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Linear SVM, SVM Classifier, Decision Tree, Random Forest, Neural Net, AdaBoost, Naive Bayes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Task-1 (with 130 features)</a:t>
            </a:r>
            <a:endParaRPr/>
          </a:p>
        </p:txBody>
      </p:sp>
      <p:graphicFrame>
        <p:nvGraphicFramePr>
          <p:cNvPr id="296" name="Google Shape;296;p16"/>
          <p:cNvGraphicFramePr/>
          <p:nvPr/>
        </p:nvGraphicFramePr>
        <p:xfrm>
          <a:off x="621863" y="1375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{614C4C13-C1ED-4F0A-B4AD-7F00343ABF4B}</a:tableStyleId>
              </a:tblPr>
              <a:tblGrid>
                <a:gridCol w="2633425"/>
                <a:gridCol w="2633425"/>
                <a:gridCol w="2633425"/>
              </a:tblGrid>
              <a:tr h="65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Classifier</a:t>
                      </a:r>
                      <a:endParaRPr b="1"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Training-Set Accuracy</a:t>
                      </a:r>
                      <a:endParaRPr b="1"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Validation-Set Accuracy</a:t>
                      </a:r>
                      <a:endParaRPr b="1"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Linear SVM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84.64%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85.80%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SVM Classifier</a:t>
                      </a:r>
                      <a:endParaRPr b="1"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95.85%</a:t>
                      </a:r>
                      <a:endParaRPr b="1" sz="11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92.55%</a:t>
                      </a:r>
                      <a:endParaRPr b="1" sz="11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Tree</a:t>
                      </a:r>
                      <a:endParaRPr b="1"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92.77%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91.30%</a:t>
                      </a:r>
                      <a:endParaRPr b="1" sz="11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 Forest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84.44%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82.45%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Neural Net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94.16%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92.50%</a:t>
                      </a:r>
                      <a:endParaRPr b="1" sz="11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AdaBoost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92.10%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92.00%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Naive Bayes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82.93%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83.45%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311700" y="14087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Network tend to be overfitted with default parameters.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Activated the</a:t>
            </a:r>
            <a:r>
              <a:rPr b="1" i="1" lang="en" u="sng"/>
              <a:t> early stopping</a:t>
            </a:r>
            <a:r>
              <a:rPr lang="en"/>
              <a:t> parameter for Neural Network Classifier to prematurely stop the training at an optimal epoch. It solved the overfitting-problem.</a:t>
            </a:r>
            <a:endParaRPr/>
          </a:p>
        </p:txBody>
      </p:sp>
      <p:graphicFrame>
        <p:nvGraphicFramePr>
          <p:cNvPr id="303" name="Google Shape;303;p17"/>
          <p:cNvGraphicFramePr/>
          <p:nvPr/>
        </p:nvGraphicFramePr>
        <p:xfrm>
          <a:off x="849600" y="2753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{614C4C13-C1ED-4F0A-B4AD-7F00343ABF4B}</a:tableStyleId>
              </a:tblPr>
              <a:tblGrid>
                <a:gridCol w="2588125"/>
                <a:gridCol w="2588125"/>
                <a:gridCol w="2588125"/>
              </a:tblGrid>
              <a:tr h="66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Neural Network </a:t>
                      </a:r>
                      <a:r>
                        <a:rPr b="1" lang="en" sz="16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Classifiers</a:t>
                      </a:r>
                      <a:endParaRPr b="1" sz="1600"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Training-Set Accuracy</a:t>
                      </a:r>
                      <a:endParaRPr b="1"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Validation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-Set Accuracy</a:t>
                      </a:r>
                      <a:endParaRPr b="1"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Without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early stopping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98.64%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91.40%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With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early stopping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94.16%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92.50%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311700" y="1377625"/>
            <a:ext cx="8520600" cy="3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Measure associations between a feature and the target using Mutual Information. </a:t>
            </a:r>
            <a:r>
              <a:rPr b="1" lang="en">
                <a:solidFill>
                  <a:srgbClr val="FF0000"/>
                </a:solidFill>
              </a:rPr>
              <a:t>Mutual Information (MI)</a:t>
            </a:r>
            <a:r>
              <a:rPr lang="en"/>
              <a:t> detect </a:t>
            </a:r>
            <a:r>
              <a:rPr b="1" i="1" lang="en" u="sng"/>
              <a:t>any </a:t>
            </a:r>
            <a:r>
              <a:rPr lang="en"/>
              <a:t>kind of relationship, while correlation only detects </a:t>
            </a:r>
            <a:r>
              <a:rPr b="1" i="1" lang="en" u="sng"/>
              <a:t>linear </a:t>
            </a:r>
            <a:r>
              <a:rPr lang="en"/>
              <a:t>relationships.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Selected 9 </a:t>
            </a:r>
            <a:r>
              <a:rPr b="1" lang="en"/>
              <a:t>features</a:t>
            </a:r>
            <a:r>
              <a:rPr lang="en"/>
              <a:t> with the highest MI-scores had show better performance.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speed up the model, I reduced the number of hidden layers of the neural network as the number of feature sets decreased.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than that, I created new features with </a:t>
            </a:r>
            <a:r>
              <a:rPr b="1" lang="en">
                <a:solidFill>
                  <a:srgbClr val="0000FF"/>
                </a:solidFill>
              </a:rPr>
              <a:t>PCA </a:t>
            </a:r>
            <a:r>
              <a:rPr lang="en"/>
              <a:t>from the strongest features and checked their success. I got reasonable results with </a:t>
            </a:r>
            <a:r>
              <a:rPr b="1" lang="en">
                <a:solidFill>
                  <a:srgbClr val="0000FF"/>
                </a:solidFill>
              </a:rPr>
              <a:t>only 4 principal component.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80">
                <a:solidFill>
                  <a:srgbClr val="FF0000"/>
                </a:solidFill>
              </a:rPr>
              <a:t>Feature</a:t>
            </a:r>
            <a:r>
              <a:rPr lang="en" sz="2380"/>
              <a:t>-Mutual Information and </a:t>
            </a:r>
            <a:r>
              <a:rPr lang="en" sz="2380">
                <a:solidFill>
                  <a:srgbClr val="0000FF"/>
                </a:solidFill>
              </a:rPr>
              <a:t>PCA</a:t>
            </a:r>
            <a:r>
              <a:rPr lang="en" sz="2380"/>
              <a:t>-Mutual Information</a:t>
            </a:r>
            <a:endParaRPr sz="2380"/>
          </a:p>
        </p:txBody>
      </p:sp>
      <p:sp>
        <p:nvSpPr>
          <p:cNvPr id="315" name="Google Shape;315;p19"/>
          <p:cNvSpPr txBox="1"/>
          <p:nvPr/>
        </p:nvSpPr>
        <p:spPr>
          <a:xfrm>
            <a:off x="1619250" y="4289250"/>
            <a:ext cx="17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Feature Set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8225"/>
            <a:ext cx="4343400" cy="2661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225" y="1528225"/>
            <a:ext cx="4256375" cy="260562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9"/>
          <p:cNvSpPr txBox="1"/>
          <p:nvPr/>
        </p:nvSpPr>
        <p:spPr>
          <a:xfrm>
            <a:off x="5790763" y="4289250"/>
            <a:ext cx="21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Principal Components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Task-2</a:t>
            </a:r>
            <a:endParaRPr/>
          </a:p>
        </p:txBody>
      </p:sp>
      <p:graphicFrame>
        <p:nvGraphicFramePr>
          <p:cNvPr id="324" name="Google Shape;324;p20"/>
          <p:cNvGraphicFramePr/>
          <p:nvPr/>
        </p:nvGraphicFramePr>
        <p:xfrm>
          <a:off x="643900" y="1147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{614C4C13-C1ED-4F0A-B4AD-7F00343ABF4B}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05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Classifier</a:t>
                      </a:r>
                      <a:endParaRPr b="1"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Validation-Set Accuracy</a:t>
                      </a:r>
                      <a:endParaRPr b="1"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Without feature selection</a:t>
                      </a:r>
                      <a:b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b="1"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(130 features)</a:t>
                      </a:r>
                      <a:endParaRPr b="1" sz="1200"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Validation-Set Accuracy</a:t>
                      </a:r>
                      <a:endParaRPr b="1"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Feature selection with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Mutual Information</a:t>
                      </a:r>
                      <a:b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(9 features)</a:t>
                      </a:r>
                      <a:endParaRPr b="1" sz="1200"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Validation-Set Accuracy</a:t>
                      </a:r>
                      <a:endParaRPr b="1"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Feature selection with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PCA</a:t>
                      </a:r>
                      <a:b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b="1"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(4 PCs)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Linear SVM</a:t>
                      </a:r>
                      <a:endParaRPr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85.80%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86.40%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83.10%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SVM Classifier</a:t>
                      </a:r>
                      <a:endParaRPr b="1"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92.55%</a:t>
                      </a:r>
                      <a:endParaRPr b="1" sz="11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94.80%</a:t>
                      </a:r>
                      <a:endParaRPr b="1"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92.60%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Tree</a:t>
                      </a:r>
                      <a:endParaRPr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91.30%</a:t>
                      </a:r>
                      <a:endParaRPr b="1" sz="11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92.00%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88.65%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 Forest</a:t>
                      </a:r>
                      <a:endParaRPr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82.45%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91.50%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90.40%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Neural Net</a:t>
                      </a:r>
                      <a:endParaRPr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92.50%</a:t>
                      </a:r>
                      <a:endParaRPr b="1" sz="11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94.55%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AdaBoost</a:t>
                      </a:r>
                      <a:endParaRPr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92.00%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92.60%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88.75%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Naive Bayes</a:t>
                      </a:r>
                      <a:endParaRPr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83.45%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83.55%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88.10%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giving me chance to show my skills.</a:t>
            </a:r>
            <a:endParaRPr/>
          </a:p>
        </p:txBody>
      </p:sp>
      <p:sp>
        <p:nvSpPr>
          <p:cNvPr id="330" name="Google Shape;330;p2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Ismet Ferdi SEN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