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267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0C2F07-72F9-42D3-99D7-3CF4E0AB65CC}"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19D6-3DE6-4ED3-BB63-A4DF95AB9BD7}" type="slidenum">
              <a:rPr lang="en-US" smtClean="0"/>
              <a:t>‹#›</a:t>
            </a:fld>
            <a:endParaRPr lang="en-US"/>
          </a:p>
        </p:txBody>
      </p:sp>
    </p:spTree>
    <p:extLst>
      <p:ext uri="{BB962C8B-B14F-4D97-AF65-F5344CB8AC3E}">
        <p14:creationId xmlns:p14="http://schemas.microsoft.com/office/powerpoint/2010/main" val="114303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C2F07-72F9-42D3-99D7-3CF4E0AB65CC}"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19D6-3DE6-4ED3-BB63-A4DF95AB9BD7}" type="slidenum">
              <a:rPr lang="en-US" smtClean="0"/>
              <a:t>‹#›</a:t>
            </a:fld>
            <a:endParaRPr lang="en-US"/>
          </a:p>
        </p:txBody>
      </p:sp>
    </p:spTree>
    <p:extLst>
      <p:ext uri="{BB962C8B-B14F-4D97-AF65-F5344CB8AC3E}">
        <p14:creationId xmlns:p14="http://schemas.microsoft.com/office/powerpoint/2010/main" val="66452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C2F07-72F9-42D3-99D7-3CF4E0AB65CC}"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19D6-3DE6-4ED3-BB63-A4DF95AB9BD7}" type="slidenum">
              <a:rPr lang="en-US" smtClean="0"/>
              <a:t>‹#›</a:t>
            </a:fld>
            <a:endParaRPr lang="en-US"/>
          </a:p>
        </p:txBody>
      </p:sp>
    </p:spTree>
    <p:extLst>
      <p:ext uri="{BB962C8B-B14F-4D97-AF65-F5344CB8AC3E}">
        <p14:creationId xmlns:p14="http://schemas.microsoft.com/office/powerpoint/2010/main" val="316733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0C2F07-72F9-42D3-99D7-3CF4E0AB65CC}"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19D6-3DE6-4ED3-BB63-A4DF95AB9BD7}" type="slidenum">
              <a:rPr lang="en-US" smtClean="0"/>
              <a:t>‹#›</a:t>
            </a:fld>
            <a:endParaRPr lang="en-US"/>
          </a:p>
        </p:txBody>
      </p:sp>
    </p:spTree>
    <p:extLst>
      <p:ext uri="{BB962C8B-B14F-4D97-AF65-F5344CB8AC3E}">
        <p14:creationId xmlns:p14="http://schemas.microsoft.com/office/powerpoint/2010/main" val="99167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0C2F07-72F9-42D3-99D7-3CF4E0AB65CC}"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19D6-3DE6-4ED3-BB63-A4DF95AB9BD7}" type="slidenum">
              <a:rPr lang="en-US" smtClean="0"/>
              <a:t>‹#›</a:t>
            </a:fld>
            <a:endParaRPr lang="en-US"/>
          </a:p>
        </p:txBody>
      </p:sp>
    </p:spTree>
    <p:extLst>
      <p:ext uri="{BB962C8B-B14F-4D97-AF65-F5344CB8AC3E}">
        <p14:creationId xmlns:p14="http://schemas.microsoft.com/office/powerpoint/2010/main" val="978548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0C2F07-72F9-42D3-99D7-3CF4E0AB65CC}"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19D6-3DE6-4ED3-BB63-A4DF95AB9BD7}" type="slidenum">
              <a:rPr lang="en-US" smtClean="0"/>
              <a:t>‹#›</a:t>
            </a:fld>
            <a:endParaRPr lang="en-US"/>
          </a:p>
        </p:txBody>
      </p:sp>
    </p:spTree>
    <p:extLst>
      <p:ext uri="{BB962C8B-B14F-4D97-AF65-F5344CB8AC3E}">
        <p14:creationId xmlns:p14="http://schemas.microsoft.com/office/powerpoint/2010/main" val="162170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0C2F07-72F9-42D3-99D7-3CF4E0AB65CC}" type="datetimeFigureOut">
              <a:rPr lang="en-US" smtClean="0"/>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19D6-3DE6-4ED3-BB63-A4DF95AB9BD7}" type="slidenum">
              <a:rPr lang="en-US" smtClean="0"/>
              <a:t>‹#›</a:t>
            </a:fld>
            <a:endParaRPr lang="en-US"/>
          </a:p>
        </p:txBody>
      </p:sp>
    </p:spTree>
    <p:extLst>
      <p:ext uri="{BB962C8B-B14F-4D97-AF65-F5344CB8AC3E}">
        <p14:creationId xmlns:p14="http://schemas.microsoft.com/office/powerpoint/2010/main" val="153651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C2F07-72F9-42D3-99D7-3CF4E0AB65CC}"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19D6-3DE6-4ED3-BB63-A4DF95AB9BD7}" type="slidenum">
              <a:rPr lang="en-US" smtClean="0"/>
              <a:t>‹#›</a:t>
            </a:fld>
            <a:endParaRPr lang="en-US"/>
          </a:p>
        </p:txBody>
      </p:sp>
    </p:spTree>
    <p:extLst>
      <p:ext uri="{BB962C8B-B14F-4D97-AF65-F5344CB8AC3E}">
        <p14:creationId xmlns:p14="http://schemas.microsoft.com/office/powerpoint/2010/main" val="1573804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C2F07-72F9-42D3-99D7-3CF4E0AB65CC}" type="datetimeFigureOut">
              <a:rPr lang="en-US" smtClean="0"/>
              <a:t>6/2/2025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19D6-3DE6-4ED3-BB63-A4DF95AB9BD7}" type="slidenum">
              <a:rPr lang="en-US" smtClean="0"/>
              <a:t>‹#›</a:t>
            </a:fld>
            <a:endParaRPr lang="en-US"/>
          </a:p>
        </p:txBody>
      </p:sp>
    </p:spTree>
    <p:extLst>
      <p:ext uri="{BB962C8B-B14F-4D97-AF65-F5344CB8AC3E}">
        <p14:creationId xmlns:p14="http://schemas.microsoft.com/office/powerpoint/2010/main" val="1622258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70C2F07-72F9-42D3-99D7-3CF4E0AB65CC}"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19D6-3DE6-4ED3-BB63-A4DF95AB9BD7}" type="slidenum">
              <a:rPr lang="en-US" smtClean="0"/>
              <a:t>‹#›</a:t>
            </a:fld>
            <a:endParaRPr lang="en-US"/>
          </a:p>
        </p:txBody>
      </p:sp>
    </p:spTree>
    <p:extLst>
      <p:ext uri="{BB962C8B-B14F-4D97-AF65-F5344CB8AC3E}">
        <p14:creationId xmlns:p14="http://schemas.microsoft.com/office/powerpoint/2010/main" val="391150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70C2F07-72F9-42D3-99D7-3CF4E0AB65CC}"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19D6-3DE6-4ED3-BB63-A4DF95AB9BD7}" type="slidenum">
              <a:rPr lang="en-US" smtClean="0"/>
              <a:t>‹#›</a:t>
            </a:fld>
            <a:endParaRPr lang="en-US"/>
          </a:p>
        </p:txBody>
      </p:sp>
    </p:spTree>
    <p:extLst>
      <p:ext uri="{BB962C8B-B14F-4D97-AF65-F5344CB8AC3E}">
        <p14:creationId xmlns:p14="http://schemas.microsoft.com/office/powerpoint/2010/main" val="15364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82000"/>
                  </a:schemeClr>
                </a:solidFill>
              </a:defRPr>
            </a:lvl1pPr>
          </a:lstStyle>
          <a:p>
            <a:fld id="{E70C2F07-72F9-42D3-99D7-3CF4E0AB65CC}" type="datetimeFigureOut">
              <a:rPr lang="en-US" smtClean="0"/>
              <a:t>6/2/2025</a:t>
            </a:fld>
            <a:endParaRPr lang="en-US"/>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82000"/>
                  </a:schemeClr>
                </a:solidFill>
              </a:defRPr>
            </a:lvl1pPr>
          </a:lstStyle>
          <a:p>
            <a:fld id="{0AD219D6-3DE6-4ED3-BB63-A4DF95AB9BD7}" type="slidenum">
              <a:rPr lang="en-US" smtClean="0"/>
              <a:t>‹#›</a:t>
            </a:fld>
            <a:endParaRPr lang="en-US"/>
          </a:p>
        </p:txBody>
      </p:sp>
    </p:spTree>
    <p:extLst>
      <p:ext uri="{BB962C8B-B14F-4D97-AF65-F5344CB8AC3E}">
        <p14:creationId xmlns:p14="http://schemas.microsoft.com/office/powerpoint/2010/main" val="37906851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AAC28-2EAD-25BD-AE7D-9DD466066D36}"/>
              </a:ext>
            </a:extLst>
          </p:cNvPr>
          <p:cNvSpPr>
            <a:spLocks noGrp="1"/>
          </p:cNvSpPr>
          <p:nvPr>
            <p:ph type="ctrTitle"/>
          </p:nvPr>
        </p:nvSpPr>
        <p:spPr>
          <a:xfrm>
            <a:off x="-1" y="1362265"/>
            <a:ext cx="6857999" cy="8713720"/>
          </a:xfrm>
        </p:spPr>
        <p:txBody>
          <a:bodyPr>
            <a:normAutofit/>
          </a:bodyPr>
          <a:lstStyle/>
          <a:p>
            <a:pPr algn="l">
              <a:lnSpc>
                <a:spcPct val="100000"/>
              </a:lnSpc>
            </a:pPr>
            <a:br>
              <a:rPr lang="en-US" dirty="0"/>
            </a:br>
            <a:br>
              <a:rPr lang="en-US" dirty="0"/>
            </a:br>
            <a:endParaRPr lang="en-US" sz="1200" dirty="0">
              <a:solidFill>
                <a:srgbClr val="000099"/>
              </a:solidFill>
            </a:endParaRPr>
          </a:p>
        </p:txBody>
      </p:sp>
      <p:pic>
        <p:nvPicPr>
          <p:cNvPr id="5" name="Picture 4">
            <a:extLst>
              <a:ext uri="{FF2B5EF4-FFF2-40B4-BE49-F238E27FC236}">
                <a16:creationId xmlns:a16="http://schemas.microsoft.com/office/drawing/2014/main" id="{E7AA0871-9AB2-6972-DBBC-ECEF5EAF58D3}"/>
              </a:ext>
            </a:extLst>
          </p:cNvPr>
          <p:cNvPicPr>
            <a:picLocks noChangeAspect="1"/>
          </p:cNvPicPr>
          <p:nvPr/>
        </p:nvPicPr>
        <p:blipFill>
          <a:blip r:embed="rId2"/>
          <a:stretch>
            <a:fillRect/>
          </a:stretch>
        </p:blipFill>
        <p:spPr>
          <a:xfrm>
            <a:off x="0" y="0"/>
            <a:ext cx="6858000" cy="1362265"/>
          </a:xfrm>
          <a:prstGeom prst="rect">
            <a:avLst/>
          </a:prstGeom>
        </p:spPr>
      </p:pic>
      <p:sp>
        <p:nvSpPr>
          <p:cNvPr id="7" name="TextBox 6">
            <a:extLst>
              <a:ext uri="{FF2B5EF4-FFF2-40B4-BE49-F238E27FC236}">
                <a16:creationId xmlns:a16="http://schemas.microsoft.com/office/drawing/2014/main" id="{00A44C80-CC5C-5F06-9011-091666B3327F}"/>
              </a:ext>
            </a:extLst>
          </p:cNvPr>
          <p:cNvSpPr txBox="1"/>
          <p:nvPr/>
        </p:nvSpPr>
        <p:spPr>
          <a:xfrm>
            <a:off x="2" y="1279154"/>
            <a:ext cx="6857998" cy="8186857"/>
          </a:xfrm>
          <a:prstGeom prst="rect">
            <a:avLst/>
          </a:prstGeom>
          <a:noFill/>
        </p:spPr>
        <p:txBody>
          <a:bodyPr wrap="square" rtlCol="0">
            <a:spAutoFit/>
          </a:bodyPr>
          <a:lstStyle/>
          <a:p>
            <a:r>
              <a:rPr lang="en-US" sz="2400" dirty="0">
                <a:solidFill>
                  <a:srgbClr val="002060"/>
                </a:solidFill>
                <a:effectLst>
                  <a:outerShdw blurRad="38100" dist="38100" dir="2700000" algn="tl">
                    <a:srgbClr val="000000">
                      <a:alpha val="43137"/>
                    </a:srgbClr>
                  </a:outerShdw>
                </a:effectLst>
              </a:rPr>
              <a:t>Lexington Healthcare</a:t>
            </a:r>
            <a:br>
              <a:rPr lang="en-US" sz="2000" dirty="0">
                <a:solidFill>
                  <a:srgbClr val="002060"/>
                </a:solidFill>
                <a:effectLst>
                  <a:outerShdw blurRad="38100" dist="38100" dir="2700000" algn="tl">
                    <a:srgbClr val="000000">
                      <a:alpha val="43137"/>
                    </a:srgbClr>
                  </a:outerShdw>
                </a:effectLst>
              </a:rPr>
            </a:br>
            <a:r>
              <a:rPr lang="en-US" sz="1400" dirty="0">
                <a:solidFill>
                  <a:srgbClr val="002060"/>
                </a:solidFill>
                <a:effectLst>
                  <a:outerShdw blurRad="38100" dist="38100" dir="2700000" algn="tl">
                    <a:srgbClr val="000000">
                      <a:alpha val="43137"/>
                    </a:srgbClr>
                  </a:outerShdw>
                </a:effectLst>
              </a:rPr>
              <a:t>An AIG company</a:t>
            </a:r>
          </a:p>
          <a:p>
            <a:endParaRPr lang="en-US" sz="1400" dirty="0">
              <a:solidFill>
                <a:srgbClr val="000099"/>
              </a:solidFill>
            </a:endParaRPr>
          </a:p>
          <a:p>
            <a:r>
              <a:rPr lang="en-US" sz="1200" dirty="0"/>
              <a:t>For more than 50 years, brokers have turned to Lexington Insurance Company for reliable and market-leading insurance products and services. Our solutions meet the specialized needs a wide range of healthcare organizations, including large hospitals, remote ambulatory facilities, and long-term care providers.</a:t>
            </a:r>
          </a:p>
          <a:p>
            <a:br>
              <a:rPr lang="en-US" sz="1200" dirty="0"/>
            </a:br>
            <a:r>
              <a:rPr lang="en-US" sz="1200" b="1" dirty="0">
                <a:solidFill>
                  <a:srgbClr val="002060"/>
                </a:solidFill>
              </a:rPr>
              <a:t>Why Choose Lexington Healthcare?</a:t>
            </a:r>
            <a:br>
              <a:rPr lang="en-US" sz="1200" dirty="0">
                <a:solidFill>
                  <a:srgbClr val="000099"/>
                </a:solidFill>
              </a:rPr>
            </a:br>
            <a:r>
              <a:rPr lang="en-US" sz="1200" dirty="0"/>
              <a:t>Lexington Healthcare combines its collective experience with broad coverages and flexibility in rate and policy terms to create tailored insurance programs. And, with continual investment in risk management services, policyholders are supported with best-in class tools and resources to help prevent or mitigate losses.  When a loss does occur, however, Lexington Healthcare’s claims investigation and resolution services are provided by experienced claims teams dedicated solely to healthcare-related claims</a:t>
            </a:r>
            <a:r>
              <a:rPr lang="en-US" sz="1200" dirty="0">
                <a:solidFill>
                  <a:srgbClr val="000099"/>
                </a:solidFill>
              </a:rPr>
              <a:t>.</a:t>
            </a:r>
            <a:br>
              <a:rPr lang="en-US" sz="1200" dirty="0">
                <a:solidFill>
                  <a:srgbClr val="000099"/>
                </a:solidFill>
              </a:rPr>
            </a:br>
            <a:r>
              <a:rPr lang="en-US" sz="1200" dirty="0">
                <a:solidFill>
                  <a:srgbClr val="000099"/>
                </a:solidFill>
              </a:rPr>
              <a:t> </a:t>
            </a:r>
            <a:br>
              <a:rPr lang="en-US" sz="1200" dirty="0">
                <a:solidFill>
                  <a:srgbClr val="000099"/>
                </a:solidFill>
              </a:rPr>
            </a:br>
            <a:r>
              <a:rPr lang="en-US" sz="1200" dirty="0">
                <a:solidFill>
                  <a:srgbClr val="000099"/>
                </a:solidFill>
              </a:rPr>
              <a:t>	                                    </a:t>
            </a:r>
            <a:r>
              <a:rPr lang="en-US" sz="1200" b="1" dirty="0">
                <a:solidFill>
                  <a:srgbClr val="000099"/>
                </a:solidFill>
              </a:rPr>
              <a:t>  </a:t>
            </a:r>
            <a:r>
              <a:rPr lang="en-US" sz="1200" b="1" dirty="0">
                <a:solidFill>
                  <a:srgbClr val="002060"/>
                </a:solidFill>
              </a:rPr>
              <a:t>Healthcare Industry Leader for 50+ Years</a:t>
            </a:r>
            <a:br>
              <a:rPr lang="en-US" sz="1200" b="1" dirty="0">
                <a:solidFill>
                  <a:srgbClr val="002060"/>
                </a:solidFill>
              </a:rPr>
            </a:br>
            <a:r>
              <a:rPr lang="en-US" sz="1200" b="1" dirty="0">
                <a:solidFill>
                  <a:srgbClr val="002060"/>
                </a:solidFill>
              </a:rPr>
              <a:t>	                                  25+ In-House Healthcare Claims Professionals</a:t>
            </a:r>
            <a:br>
              <a:rPr lang="en-US" sz="1200" b="1" dirty="0">
                <a:solidFill>
                  <a:srgbClr val="002060"/>
                </a:solidFill>
              </a:rPr>
            </a:br>
            <a:r>
              <a:rPr lang="en-US" sz="1200" b="1" dirty="0">
                <a:solidFill>
                  <a:srgbClr val="002060"/>
                </a:solidFill>
              </a:rPr>
              <a:t>	                                   Dedicated Healthcare Clinical Risk Managers</a:t>
            </a:r>
            <a:br>
              <a:rPr lang="en-US" sz="1200" b="1" dirty="0"/>
            </a:br>
            <a:br>
              <a:rPr lang="en-US" sz="1200" dirty="0"/>
            </a:br>
            <a:r>
              <a:rPr lang="en-US" sz="1200" b="1" dirty="0">
                <a:solidFill>
                  <a:srgbClr val="002060"/>
                </a:solidFill>
              </a:rPr>
              <a:t>Solutions for Hospitals and Healthcare Systems </a:t>
            </a:r>
          </a:p>
          <a:p>
            <a:r>
              <a:rPr lang="en-US" sz="1200" dirty="0"/>
              <a:t>Today, hospitals across the country face challenges, including economic pressures, financial stability, physician recruitment, and patient safety. However, while delivery of care challenges may be the same, no two organizations are exactly alike.</a:t>
            </a:r>
          </a:p>
          <a:p>
            <a:endParaRPr lang="en-US" sz="1200" dirty="0"/>
          </a:p>
          <a:p>
            <a:r>
              <a:rPr lang="en-US" sz="1200" dirty="0"/>
              <a:t>With organizational structures varying from system to system, the flexibility and scope of coverage from a professional liability carrier become critical in order to ensure proper protection is in place. Lexington Insurance has been providing continuous, flexible coverage options to the healthcare industry for over 50 years. It combines collective experience with broad coverages and flexibility in rate and form to create tailored insurance programs. And, with Lexington and AIG’s continuous investment in risk management clients are supported with best-in-class tools and resources to prevent and mitigate losses. However, if and when a loss does occur, Lexington clients can rest assured knowing that claims investigation and resolution services are flexible as well, and are provided by experienced teams dedicated solely to healthcare-related claims. </a:t>
            </a:r>
          </a:p>
          <a:p>
            <a:endParaRPr lang="en-US" sz="1200" dirty="0"/>
          </a:p>
          <a:p>
            <a:r>
              <a:rPr lang="en-US" sz="1200" b="1" dirty="0">
                <a:solidFill>
                  <a:srgbClr val="002060"/>
                </a:solidFill>
              </a:rPr>
              <a:t>Coverage Solutions </a:t>
            </a:r>
          </a:p>
          <a:p>
            <a:r>
              <a:rPr lang="en-US" sz="1200" dirty="0"/>
              <a:t>From underwriting expertise and flexible coverage solutions to unparalleled patient safety and claims management services, Lexington’s hospital clients are supported with continuous, tailored protection to manage their exposures at the time when it matters most.</a:t>
            </a:r>
            <a:br>
              <a:rPr lang="en-US" dirty="0">
                <a:solidFill>
                  <a:srgbClr val="000099"/>
                </a:solidFill>
              </a:rPr>
            </a:br>
            <a:endParaRPr lang="en-US" dirty="0">
              <a:solidFill>
                <a:srgbClr val="000099"/>
              </a:solidFill>
            </a:endParaRPr>
          </a:p>
          <a:p>
            <a:r>
              <a:rPr lang="en-US" sz="1200" b="1" dirty="0">
                <a:solidFill>
                  <a:srgbClr val="002060"/>
                </a:solidFill>
              </a:rPr>
              <a:t>Sample of March 2025 Coverage Written</a:t>
            </a:r>
          </a:p>
          <a:p>
            <a:endParaRPr lang="en-US" dirty="0"/>
          </a:p>
        </p:txBody>
      </p:sp>
      <p:pic>
        <p:nvPicPr>
          <p:cNvPr id="9" name="Picture 8">
            <a:extLst>
              <a:ext uri="{FF2B5EF4-FFF2-40B4-BE49-F238E27FC236}">
                <a16:creationId xmlns:a16="http://schemas.microsoft.com/office/drawing/2014/main" id="{2C714BD4-17CE-96C3-B518-FE01A5A62637}"/>
              </a:ext>
            </a:extLst>
          </p:cNvPr>
          <p:cNvPicPr>
            <a:picLocks noChangeAspect="1"/>
          </p:cNvPicPr>
          <p:nvPr/>
        </p:nvPicPr>
        <p:blipFill>
          <a:blip r:embed="rId3"/>
          <a:stretch>
            <a:fillRect/>
          </a:stretch>
        </p:blipFill>
        <p:spPr>
          <a:xfrm>
            <a:off x="419100" y="8958893"/>
            <a:ext cx="5812446" cy="3061848"/>
          </a:xfrm>
          <a:prstGeom prst="rect">
            <a:avLst/>
          </a:prstGeom>
        </p:spPr>
      </p:pic>
    </p:spTree>
    <p:extLst>
      <p:ext uri="{BB962C8B-B14F-4D97-AF65-F5344CB8AC3E}">
        <p14:creationId xmlns:p14="http://schemas.microsoft.com/office/powerpoint/2010/main" val="2558923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54</TotalTime>
  <Words>398</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Paula Bailey</dc:creator>
  <cp:lastModifiedBy>Paula Bailey</cp:lastModifiedBy>
  <cp:revision>2</cp:revision>
  <dcterms:created xsi:type="dcterms:W3CDTF">2025-06-02T19:00:29Z</dcterms:created>
  <dcterms:modified xsi:type="dcterms:W3CDTF">2025-06-02T19:55:05Z</dcterms:modified>
</cp:coreProperties>
</file>