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3" r:id="rId5"/>
  </p:sldMasterIdLst>
  <p:notesMasterIdLst>
    <p:notesMasterId r:id="rId17"/>
  </p:notesMasterIdLst>
  <p:sldIdLst>
    <p:sldId id="1897" r:id="rId6"/>
    <p:sldId id="1925" r:id="rId7"/>
    <p:sldId id="1926" r:id="rId8"/>
    <p:sldId id="1927" r:id="rId9"/>
    <p:sldId id="1928" r:id="rId10"/>
    <p:sldId id="1929" r:id="rId11"/>
    <p:sldId id="1930" r:id="rId12"/>
    <p:sldId id="1931" r:id="rId13"/>
    <p:sldId id="1932" r:id="rId14"/>
    <p:sldId id="1933" r:id="rId15"/>
    <p:sldId id="18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es, Davey (MSFC-LP10)" initials="JD(" lastIdx="5" clrIdx="0">
    <p:extLst>
      <p:ext uri="{19B8F6BF-5375-455C-9EA6-DF929625EA0E}">
        <p15:presenceInfo xmlns:p15="http://schemas.microsoft.com/office/powerpoint/2012/main" userId="S::dljones@ndc.nasa.gov::ce25d770-6c99-461a-8004-0eac85692140" providerId="AD"/>
      </p:ext>
    </p:extLst>
  </p:cmAuthor>
  <p:cmAuthor id="2" name="DeStefano, Anthony M. (MSFC-EV44)" initials="DAM(E" lastIdx="1" clrIdx="1">
    <p:extLst>
      <p:ext uri="{19B8F6BF-5375-455C-9EA6-DF929625EA0E}">
        <p15:presenceInfo xmlns:p15="http://schemas.microsoft.com/office/powerpoint/2012/main" userId="S::adestefa@ndc.nasa.gov::e20f4c8f-4da6-4c34-9ed2-7f05b7a546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6975D-2FD8-4260-8CA8-ECC7A680FB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85094-59BD-496A-838B-26B26891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00AAAC3-8F78-1C4C-B959-8C6F368DC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D95EA-4B47-6349-B2C2-212D3ECD8E89}"/>
              </a:ext>
            </a:extLst>
          </p:cNvPr>
          <p:cNvSpPr txBox="1"/>
          <p:nvPr userDrawn="1"/>
        </p:nvSpPr>
        <p:spPr>
          <a:xfrm>
            <a:off x="807260" y="651204"/>
            <a:ext cx="528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Aeronautics and Space Administration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E0EB3-2DBC-0F40-98D0-6652C60A2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7260" y="2942387"/>
            <a:ext cx="7676340" cy="1274762"/>
          </a:xfrm>
        </p:spPr>
        <p:txBody>
          <a:bodyPr anchor="t">
            <a:noAutofit/>
          </a:bodyPr>
          <a:lstStyle>
            <a:lvl1pPr algn="l">
              <a:defRPr sz="47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9FCCA-7E9F-8345-AE4B-8A1649D460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7260" y="4364787"/>
            <a:ext cx="7676340" cy="148844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539AA-42F9-1441-85F8-283DA3D37E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05" y="338876"/>
            <a:ext cx="931059" cy="772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CEA98A-6763-E14A-83EC-293F9BF56540}"/>
              </a:ext>
            </a:extLst>
          </p:cNvPr>
          <p:cNvSpPr txBox="1"/>
          <p:nvPr userDrawn="1"/>
        </p:nvSpPr>
        <p:spPr>
          <a:xfrm>
            <a:off x="10363913" y="6452046"/>
            <a:ext cx="1534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www.nasa.gov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59C2EB3-E198-FD49-8F89-87A45237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9B83BAB-DC43-CD4D-96EE-48E7DC0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EFCF-B6AE-F64E-A065-FB71412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EE119-92F1-7944-A8F4-96BD446D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7911A-F4C7-3340-9C3D-52C9FC33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038A-F2FE-7040-9ED4-22A123E2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2E64-E19F-4946-8E1B-59A7CA3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A8B8-75CA-2D4B-AD53-06ACD7B6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3E72-5579-D44D-8067-7D7C4A30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03802-5AF4-6240-8B23-34C9BDA2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DFB-DC9E-2945-AB47-F1FF41E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B12C-9BE6-994A-9164-3413500F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B8B-DBE4-6B48-9ED6-202B0CF3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ED994-87F5-BC46-81D8-BED53FB65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077A8-331E-EA40-8D4E-3A7B24152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EEBB-69EB-884A-B31E-983E90B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4505-28DF-3746-B197-9290A0DC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A26B-2553-9A42-B48E-5FA34B8E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A780-2509-3F42-94E3-91A8E78F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B6B-2BFE-374D-A0CD-3A9FAA7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B9F1-4F64-1440-800F-A922AB43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8E66-3EE9-D149-8550-A1E5BF6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2713-3F8C-BD48-9735-D12CEA7E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wo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D4AA14-4063-2443-A9D6-0BCB844E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781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D98-61F1-A64A-88CC-80181A6F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9B42-3BFE-9D49-8943-F148FC1B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CE56-1579-AB4F-900C-C3093124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A53E-B1A4-E046-A02D-F9D8503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C35C-FF8E-7B43-BC80-B0253D6C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41FC-A19B-834E-9582-A699771D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13E1-56F8-2147-8AF8-208AE58F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157B-A0DD-8B4D-A706-2B8C4F1C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E3C9-1191-744A-A96D-A18B670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60CA-F943-D64F-9E5C-8C7BD16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4B9F-5250-8343-9FF6-03EBAB51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0BEF-0472-1A49-9C9A-52BA19F1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7BC96-8B4A-DF40-ADC4-7A7E053F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6E54-A825-CF4F-B256-D5D2F88E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B28E-D9FF-6B44-9E51-1A035CA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C325-2546-6246-921D-AB67A8BF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00F8-5B25-6243-84F7-63FC886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5727-7B5F-E945-ACB2-DB1EC7F1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6E3D3-1706-564A-9D6B-FAF1B5A55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52492-34D7-3B4E-A369-E6D2F3356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54B81-9A01-5F45-AA16-DDDDEC55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3B6F4-9116-514C-AD03-BE3791CE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929C4-9DA8-D04A-8B97-D15B33CD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6DFE2-859B-BE46-A1B3-F0F38A0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4E6-F78B-9943-A656-2BA2FB19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E89BC-CF71-A540-9B2C-ECC942B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20D95-BD7D-4542-9CB5-2D331264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D978A-35AC-D547-8290-CE61F7EB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4100-54F3-0E4B-827A-1261A60D5AC9}"/>
              </a:ext>
            </a:extLst>
          </p:cNvPr>
          <p:cNvSpPr txBox="1"/>
          <p:nvPr userDrawn="1"/>
        </p:nvSpPr>
        <p:spPr>
          <a:xfrm>
            <a:off x="11945815" y="2567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39869-1CD1-0E49-880D-C5E99343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62AF-D1F2-BE49-BEA1-F0DDCA2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F975-B786-AF4E-89D5-2B63FBCC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CC8-3FD1-8E43-8C3F-C5D5A3A4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C163-7F63-CF49-9F32-5475709E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D8E2-0C97-784D-AE98-E976E34B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2EF3-9EDB-5B41-82F6-3D015684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6972-6305-8746-87AC-C780A0F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56C8-9B15-674E-82AC-A9B50A1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6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78C-0940-1B44-881E-4B0EF779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D142-F9A7-EA40-81C4-ED22784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948E4-15B5-C243-8647-62ADD18B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9986-8FE9-2E4C-A6E5-160B6A5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BE50-73A2-9E45-9258-D7950B96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2C01-8725-F24F-9B10-47703D15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8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802D-E3F8-BF49-AA45-518BD73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A315-8AA9-514B-AF32-D85EFD34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B270-D0C2-8B45-BCD0-E01CE982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7790-9D14-0E4D-93C3-0FD2C25D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9F4C-C4BE-DF44-BAD2-148D207E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9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985F8-A259-6545-8457-CD49549C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CD707-0F61-3240-9A91-D35F3F01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34E4-32E5-5B44-A8F3-C0E35633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FF6E-842C-3F42-B965-0028FB63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98CB-D718-3742-B8F9-8ABFCEE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wo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D4AA14-4063-2443-A9D6-0BCB844E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43" y="1143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27E313-3DA8-8C46-8AD9-F5ECBC5AC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E59E8-1875-B141-9FDB-1641CDE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66B3-E2E9-3F46-B8EA-87CDA0E4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21A84-9834-FF4B-BBAF-34F4F95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1E86-7A73-5B47-893D-57C07E3F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1C57-5C13-7442-8B9B-C43590233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F913-E8D8-7A43-B5CA-55E34B8B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C65B3-D09A-7C49-90AF-3732B38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8249-EB91-B84C-A7A8-BF47D24C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B752-72EA-CB43-88DF-11D337E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714-F9DE-5549-A994-E31DDFC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BC61-2A6B-F14D-AEE7-F6FE4689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5B73-736E-5541-A0FF-612927D0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F2F5D-4F65-5446-9DED-1A5834D1B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DB25A-2C98-7842-A2B3-468F36DE2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2AA16-D324-D448-93CC-86341AC7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97442-3BAC-C744-955E-3FA5576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C992F-CCB6-434D-861D-32D643E2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EB3-F186-354B-9BFE-C379EC6A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CCBB0-51C3-2F48-8D70-04ECAB38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78886-FFB1-4843-BF32-3DD3EB91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A97E-A7FF-3A40-B2BF-19DE682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E59E8-1875-B141-9FDB-1641CDE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66B3-E2E9-3F46-B8EA-87CDA0E4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21A84-9834-FF4B-BBAF-34F4F95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6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05D-2AE0-1E4D-BC0B-B165E5B5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354D-4308-AE4E-8570-53157DB4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F12A-9D13-8E44-A8F9-0DD1BB30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18851-558D-364D-A8D2-4D77969C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A453-A4A7-5E4F-80DF-96B4A7B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0BC36-6E09-1F4C-A026-C51A647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D5A06D-018B-0343-A54E-2C3D039CD5B3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6FB86-D894-4D42-84BE-9C0D479F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2499-E2CE-484C-BF8D-A72DFDE9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65A-E776-584B-B3C2-769DA137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F335-F990-5947-A715-B10B3A7A6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5AB9-9525-2548-BA4B-F84F5DB4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43" y="1143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2E10B-390B-1B41-BB85-7548B196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3782-7142-5146-BF7D-BF6EF142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1D95-54CD-8B44-91C0-5F235748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2DE0-EA27-6347-92CB-196A7486A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8F3F-BF92-BF4A-94AF-E5D3AABE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24E182-FBD7-5A44-9DF0-EB1052499A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47" y="5846058"/>
            <a:ext cx="840143" cy="772390"/>
          </a:xfrm>
          <a:prstGeom prst="rect">
            <a:avLst/>
          </a:prstGeom>
        </p:spPr>
      </p:pic>
      <p:sp>
        <p:nvSpPr>
          <p:cNvPr id="5" name="Title 26">
            <a:extLst>
              <a:ext uri="{FF2B5EF4-FFF2-40B4-BE49-F238E27FC236}">
                <a16:creationId xmlns:a16="http://schemas.microsoft.com/office/drawing/2014/main" id="{996FD06C-5136-3349-BB4B-3C60185F0B02}"/>
              </a:ext>
            </a:extLst>
          </p:cNvPr>
          <p:cNvSpPr txBox="1">
            <a:spLocks/>
          </p:cNvSpPr>
          <p:nvPr/>
        </p:nvSpPr>
        <p:spPr>
          <a:xfrm>
            <a:off x="807260" y="2942386"/>
            <a:ext cx="5132146" cy="239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Tag-up with HVIT on Bumper &amp; LMEEM </a:t>
            </a:r>
          </a:p>
          <a:p>
            <a:pPr>
              <a:defRPr/>
            </a:pPr>
            <a:endParaRPr lang="en-US" sz="2400" b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b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NASA MSFC Natural Environments EV44 </a:t>
            </a:r>
          </a:p>
          <a:p>
            <a:pPr>
              <a:defRPr/>
            </a:pP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Anthony M. DeStefano, Ph.D.</a:t>
            </a:r>
          </a:p>
          <a:p>
            <a:pPr>
              <a:defRPr/>
            </a:pPr>
            <a:endParaRPr lang="en-US" sz="2000" b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a typeface="ヒラギノ角ゴ Pro W3" charset="-128"/>
              </a:rPr>
              <a:t>September 29, 2022</a:t>
            </a:r>
            <a:endParaRPr lang="en-US" sz="2400" b="0" dirty="0">
              <a:solidFill>
                <a:schemeClr val="accent6">
                  <a:lumMod val="75000"/>
                </a:schemeClr>
              </a:solidFill>
              <a:ea typeface="ヒラギノ角ゴ Pro W3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49E615-A81C-4933-B194-A2AC83FE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NASA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645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826E-D263-40FF-BB8E-8D91F2A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8A99-9A54-4C63-91F0-765D105D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0FBB-4449-4965-BC88-C57E123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E636-9A64-4BFE-AC94-C08413BBF7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52745"/>
            <a:ext cx="10515600" cy="892175"/>
          </a:xfrm>
        </p:spPr>
        <p:txBody>
          <a:bodyPr/>
          <a:lstStyle/>
          <a:p>
            <a:pPr algn="ctr"/>
            <a:r>
              <a:rPr lang="en-US" dirty="0"/>
              <a:t>Further Discussion…</a:t>
            </a:r>
          </a:p>
        </p:txBody>
      </p:sp>
    </p:spTree>
    <p:extLst>
      <p:ext uri="{BB962C8B-B14F-4D97-AF65-F5344CB8AC3E}">
        <p14:creationId xmlns:p14="http://schemas.microsoft.com/office/powerpoint/2010/main" val="222020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FAED79-BEBB-C943-A054-D53D35C9D573}"/>
              </a:ext>
            </a:extLst>
          </p:cNvPr>
          <p:cNvGrpSpPr/>
          <p:nvPr/>
        </p:nvGrpSpPr>
        <p:grpSpPr>
          <a:xfrm>
            <a:off x="3630681" y="2414253"/>
            <a:ext cx="4740501" cy="2020583"/>
            <a:chOff x="3630681" y="2780017"/>
            <a:chExt cx="4740501" cy="20205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E8F73B-1B8D-EE40-87B4-6B5F6DC85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0681" y="2804262"/>
              <a:ext cx="2406437" cy="199633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8D3767-3697-244F-88D8-B6E15A032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3355" y="2780017"/>
              <a:ext cx="2197827" cy="2020583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F77C-E757-449B-92BC-D853959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 Internal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BABB2-0D9E-4B43-A4A4-2732B002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572E19-7199-4E4C-86A2-D39B0E5C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9/29/2022 DeStefano MSFC EV44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1AF1-6170-49D6-BE1A-BFB2EB2C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7025-DB7F-40C5-A0FC-00ABC35A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agreed upon input format for Bumper from LMEEM</a:t>
            </a:r>
          </a:p>
          <a:p>
            <a:pPr lvl="1"/>
            <a:r>
              <a:rPr lang="en-US" dirty="0"/>
              <a:t>DSNE tables of meteoroid ejecta </a:t>
            </a:r>
            <a:r>
              <a:rPr lang="en-US" u="sng" dirty="0"/>
              <a:t>horizon angle </a:t>
            </a:r>
            <a:r>
              <a:rPr lang="en-US" dirty="0"/>
              <a:t>&amp; </a:t>
            </a:r>
            <a:r>
              <a:rPr lang="en-US" u="sng" dirty="0"/>
              <a:t>speed</a:t>
            </a:r>
            <a:r>
              <a:rPr lang="en-US" dirty="0"/>
              <a:t> + </a:t>
            </a:r>
            <a:r>
              <a:rPr lang="en-US" u="sng" dirty="0"/>
              <a:t>mass distribution</a:t>
            </a:r>
            <a:r>
              <a:rPr lang="en-US" dirty="0"/>
              <a:t> and </a:t>
            </a:r>
            <a:r>
              <a:rPr lang="en-US" u="sng" dirty="0"/>
              <a:t>constant density </a:t>
            </a:r>
            <a:r>
              <a:rPr lang="en-US" dirty="0"/>
              <a:t>for different </a:t>
            </a:r>
            <a:r>
              <a:rPr lang="en-US" dirty="0" err="1"/>
              <a:t>selenographic</a:t>
            </a:r>
            <a:r>
              <a:rPr lang="en-US" dirty="0"/>
              <a:t> latitudes</a:t>
            </a:r>
          </a:p>
          <a:p>
            <a:pPr lvl="1"/>
            <a:r>
              <a:rPr lang="en-US" dirty="0"/>
              <a:t>Post </a:t>
            </a:r>
            <a:r>
              <a:rPr lang="en-US"/>
              <a:t>NESC review, </a:t>
            </a:r>
            <a:r>
              <a:rPr lang="en-US" dirty="0"/>
              <a:t>e.g.:</a:t>
            </a:r>
          </a:p>
          <a:p>
            <a:pPr lvl="2"/>
            <a:r>
              <a:rPr lang="en-US" dirty="0"/>
              <a:t>Mass distribution will be computed using Monte Carlo models and not assuming virgin regolith mass distribution</a:t>
            </a:r>
          </a:p>
          <a:p>
            <a:pPr lvl="2"/>
            <a:r>
              <a:rPr lang="en-US" dirty="0"/>
              <a:t>Possibility for more speed bins</a:t>
            </a:r>
          </a:p>
          <a:p>
            <a:pPr lvl="2"/>
            <a:r>
              <a:rPr lang="en-US" dirty="0"/>
              <a:t>Include speeds faster than escape speed (for near-field effects)</a:t>
            </a:r>
          </a:p>
          <a:p>
            <a:pPr lvl="2"/>
            <a:r>
              <a:rPr lang="en-US" dirty="0"/>
              <a:t>Take into account height of surface asset</a:t>
            </a:r>
          </a:p>
          <a:p>
            <a:r>
              <a:rPr lang="en-US" dirty="0"/>
              <a:t>Answer questions given by Kevin Deighton (HVIT) per 9/7/22 email</a:t>
            </a:r>
          </a:p>
          <a:p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3446-8E46-4ECE-ABDA-F2AB8EB5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86A1-3F7C-49D9-9223-0F9B76EF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A5C0D-25C9-4FB9-8F4D-7BCA67ED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9/29/2022 DeStefano MSFC EV44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1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B0FC-F0CC-4746-8ED6-CEFBDBDC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8E35D-F358-4BF6-96A8-4AAC179B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99CCD-6D7C-4784-80BE-9FADF86D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454"/>
            <a:ext cx="12192000" cy="596909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631F0-8F8C-4EE8-BFE8-0A25A53A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348925-AF2C-43BC-9BC7-9B6CCA3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9/29/2022 DeStefano MSFC EV44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B0FC-F0CC-4746-8ED6-CEFBDBDC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8E35D-F358-4BF6-96A8-4AAC179B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631F0-8F8C-4EE8-BFE8-0A25A53A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348925-AF2C-43BC-9BC7-9B6CCA3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9/29/2022 DeStefano MSFC EV44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EA4B46-51D4-48B0-A954-9819032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HVIT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2BDF0-7B54-4C3A-836F-F5DE7034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8954"/>
            <a:ext cx="9507911" cy="5310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B701A-2C67-4766-8031-9C1ED7F4CAEF}"/>
              </a:ext>
            </a:extLst>
          </p:cNvPr>
          <p:cNvSpPr txBox="1"/>
          <p:nvPr/>
        </p:nvSpPr>
        <p:spPr>
          <a:xfrm>
            <a:off x="9982200" y="235730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771B58C-014A-49DC-9485-2CFC6786D2BD}"/>
              </a:ext>
            </a:extLst>
          </p:cNvPr>
          <p:cNvSpPr/>
          <p:nvPr/>
        </p:nvSpPr>
        <p:spPr>
          <a:xfrm>
            <a:off x="9227890" y="1904302"/>
            <a:ext cx="520117" cy="134223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2E1CF4-C4C6-4BA5-9422-6E24949334F5}"/>
              </a:ext>
            </a:extLst>
          </p:cNvPr>
          <p:cNvSpPr/>
          <p:nvPr/>
        </p:nvSpPr>
        <p:spPr>
          <a:xfrm>
            <a:off x="9593355" y="3799782"/>
            <a:ext cx="520117" cy="4324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0F936-844D-4EB0-A5EF-F1FB5FEA67DD}"/>
              </a:ext>
            </a:extLst>
          </p:cNvPr>
          <p:cNvSpPr txBox="1"/>
          <p:nvPr/>
        </p:nvSpPr>
        <p:spPr>
          <a:xfrm>
            <a:off x="10346111" y="37997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1CD5FD9-D220-46B4-B05B-F17100A7F500}"/>
              </a:ext>
            </a:extLst>
          </p:cNvPr>
          <p:cNvSpPr/>
          <p:nvPr/>
        </p:nvSpPr>
        <p:spPr>
          <a:xfrm>
            <a:off x="9695575" y="4495519"/>
            <a:ext cx="520117" cy="4905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CE7DB-DE39-410A-AE99-D471632EC8C7}"/>
              </a:ext>
            </a:extLst>
          </p:cNvPr>
          <p:cNvSpPr txBox="1"/>
          <p:nvPr/>
        </p:nvSpPr>
        <p:spPr>
          <a:xfrm>
            <a:off x="10424950" y="45561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309C731-728E-4055-9D50-53C69EAEF196}"/>
              </a:ext>
            </a:extLst>
          </p:cNvPr>
          <p:cNvSpPr/>
          <p:nvPr/>
        </p:nvSpPr>
        <p:spPr>
          <a:xfrm>
            <a:off x="6993626" y="5047865"/>
            <a:ext cx="520117" cy="3075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CFE23-422C-4553-9D82-8FA679D9CF19}"/>
              </a:ext>
            </a:extLst>
          </p:cNvPr>
          <p:cNvSpPr txBox="1"/>
          <p:nvPr/>
        </p:nvSpPr>
        <p:spPr>
          <a:xfrm>
            <a:off x="7710650" y="50169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95C28CF-D823-4D45-9951-F5DC94402958}"/>
              </a:ext>
            </a:extLst>
          </p:cNvPr>
          <p:cNvSpPr/>
          <p:nvPr/>
        </p:nvSpPr>
        <p:spPr>
          <a:xfrm>
            <a:off x="9784751" y="5395260"/>
            <a:ext cx="520117" cy="49055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A30B1-7309-4C72-8552-927403CB33FD}"/>
              </a:ext>
            </a:extLst>
          </p:cNvPr>
          <p:cNvSpPr txBox="1"/>
          <p:nvPr/>
        </p:nvSpPr>
        <p:spPr>
          <a:xfrm>
            <a:off x="10501775" y="53643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7331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99E-06E0-49D2-ACBB-0A550F2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Bumper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80B-9A43-4EA5-A847-36AD9198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3" y="3128612"/>
            <a:ext cx="11043951" cy="32277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Directionality</a:t>
            </a:r>
            <a:r>
              <a:rPr lang="en-US" dirty="0"/>
              <a:t>: Currently we are planning to include only the elevation angle in DSNE</a:t>
            </a:r>
          </a:p>
          <a:p>
            <a:pPr lvl="1"/>
            <a:r>
              <a:rPr lang="en-US" dirty="0"/>
              <a:t>For more detailed analyses, we have the ability to include azimuthal dependence in the form of the igloo format produced by MEM, if needed</a:t>
            </a:r>
          </a:p>
          <a:p>
            <a:r>
              <a:rPr lang="en-US" b="1" dirty="0"/>
              <a:t>Velocity</a:t>
            </a:r>
            <a:r>
              <a:rPr lang="en-US" dirty="0"/>
              <a:t>: Agreed upon 3 velocity bins for DSNE</a:t>
            </a:r>
          </a:p>
          <a:p>
            <a:pPr lvl="1"/>
            <a:r>
              <a:rPr lang="en-US" dirty="0"/>
              <a:t>Possibly can include more in DSNE</a:t>
            </a:r>
          </a:p>
          <a:p>
            <a:pPr lvl="1"/>
            <a:r>
              <a:rPr lang="en-US" dirty="0"/>
              <a:t>Can include additional bins for more detailed analyses</a:t>
            </a:r>
          </a:p>
          <a:p>
            <a:r>
              <a:rPr lang="en-US" b="1" dirty="0"/>
              <a:t>Particle Density</a:t>
            </a:r>
            <a:r>
              <a:rPr lang="en-US" dirty="0"/>
              <a:t>: Assuming particle density of regolith (constant) and spherical particles</a:t>
            </a:r>
          </a:p>
          <a:p>
            <a:r>
              <a:rPr lang="en-US" b="1" dirty="0"/>
              <a:t>Size</a:t>
            </a:r>
            <a:r>
              <a:rPr lang="en-US" dirty="0"/>
              <a:t>: Had previously used Carrier 2003 distribution (regolith size) – </a:t>
            </a:r>
            <a:r>
              <a:rPr lang="en-US" i="1" dirty="0"/>
              <a:t>there is strong evidence to believe that for larger impactors, the possibility for large ejected fragments are missed using this distribution…  </a:t>
            </a:r>
          </a:p>
          <a:p>
            <a:pPr lvl="1"/>
            <a:r>
              <a:rPr lang="en-US" dirty="0"/>
              <a:t>Now using a more sophisticated algorithm to take into account impact parameter dependencies (based on O’Keefe &amp; Ahrens 1985)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CC0-BD13-4625-ABB9-CA7B1B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12D3-27C0-4EB3-8A24-04BAC2C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2B-B764-48CC-80EB-7E11E66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4E4C7-1D75-4B8C-9535-27235294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6953"/>
            <a:ext cx="10843315" cy="1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99E-06E0-49D2-ACBB-0A550F2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LMEEM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80B-9A43-4EA5-A847-36AD9198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23" y="2581765"/>
            <a:ext cx="11043951" cy="32277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output of LMEEM as an environment definition will be made available in DSNE for public consumption</a:t>
            </a:r>
          </a:p>
          <a:p>
            <a:pPr lvl="1"/>
            <a:r>
              <a:rPr lang="en-US" dirty="0"/>
              <a:t>The LMEEM code will not be released and will be handled by EV44 Natural Environments</a:t>
            </a:r>
          </a:p>
          <a:p>
            <a:pPr lvl="1"/>
            <a:r>
              <a:rPr lang="en-US" dirty="0"/>
              <a:t>If specific cases are requested or further fidelity is needed that isn’t available in DSNE, we can work with the customer to produce a specific environment</a:t>
            </a:r>
          </a:p>
          <a:p>
            <a:pPr lvl="2"/>
            <a:r>
              <a:rPr lang="en-US" dirty="0"/>
              <a:t>E.g., operational lunar surface EVAs, asset-specific geometries, cis-lunar space trajectories</a:t>
            </a:r>
          </a:p>
          <a:p>
            <a:r>
              <a:rPr lang="en-US" dirty="0"/>
              <a:t>The output of LMEEM will be input files that Bumper can 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CC0-BD13-4625-ABB9-CA7B1B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12D3-27C0-4EB3-8A24-04BAC2C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2B-B764-48CC-80EB-7E11E66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8F68C-57DA-4396-B2BA-CE1F6CC6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8" y="1688130"/>
            <a:ext cx="11255863" cy="5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99E-06E0-49D2-ACBB-0A550F2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(3) </a:t>
            </a:r>
            <a:r>
              <a:rPr lang="en-US" dirty="0" err="1"/>
              <a:t>Selenographic</a:t>
            </a:r>
            <a:r>
              <a:rPr lang="en-US" dirty="0"/>
              <a:t> dependence of meteoroids and corresponding ejecta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80B-9A43-4EA5-A847-36AD9198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23" y="2581765"/>
            <a:ext cx="11043951" cy="3227738"/>
          </a:xfrm>
        </p:spPr>
        <p:txBody>
          <a:bodyPr>
            <a:normAutofit/>
          </a:bodyPr>
          <a:lstStyle/>
          <a:p>
            <a:r>
              <a:rPr lang="en-US" dirty="0"/>
              <a:t>We are interested as well:</a:t>
            </a:r>
          </a:p>
          <a:p>
            <a:pPr lvl="1"/>
            <a:r>
              <a:rPr lang="en-US" dirty="0"/>
              <a:t>Both speed and elevation of sporadic meteoroids change as a function of latitude</a:t>
            </a:r>
          </a:p>
          <a:p>
            <a:pPr lvl="1"/>
            <a:r>
              <a:rPr lang="en-US" dirty="0"/>
              <a:t>Preliminary findings show the western limb (leading side) has &gt; 10% more sporadic meteoroid flux than the eastern limb, using a 19-year average</a:t>
            </a:r>
          </a:p>
          <a:p>
            <a:r>
              <a:rPr lang="en-US" dirty="0"/>
              <a:t>The DNSE environment will include the worst-case longitude location (most likely the western limb) for various latitudinal locations (equator, +/- 45 degrees, and poles)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CC0-BD13-4625-ABB9-CA7B1B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12D3-27C0-4EB3-8A24-04BAC2C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2B-B764-48CC-80EB-7E11E66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85ED1-CE48-4A5D-8C47-2395D809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27034"/>
            <a:ext cx="11049097" cy="9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99E-06E0-49D2-ACBB-0A550F2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(4) Meteoroid ejecta in cis-lunar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80B-9A43-4EA5-A847-36AD9198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23" y="2581765"/>
            <a:ext cx="11043951" cy="3227738"/>
          </a:xfrm>
        </p:spPr>
        <p:txBody>
          <a:bodyPr>
            <a:normAutofit/>
          </a:bodyPr>
          <a:lstStyle/>
          <a:p>
            <a:r>
              <a:rPr lang="en-US" dirty="0"/>
              <a:t>LMEEM is capable of computing the meteoroid ejecta environment above the surface of the Moon</a:t>
            </a:r>
          </a:p>
          <a:p>
            <a:pPr lvl="1"/>
            <a:r>
              <a:rPr lang="en-US" dirty="0"/>
              <a:t>Plans for computing the meteoroid ejecta environment along a trajectory, but not a priority at this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CC0-BD13-4625-ABB9-CA7B1B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12D3-27C0-4EB3-8A24-04BAC2C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2B-B764-48CC-80EB-7E11E66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991F7-0799-44D0-974F-A02A7007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1" y="1777743"/>
            <a:ext cx="10128299" cy="3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99E-06E0-49D2-ACBB-0A550F2B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23" y="344768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dirty="0"/>
              <a:t>(5) Asset-dependent and element-dependent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80B-9A43-4EA5-A847-36AD9198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23" y="2581765"/>
            <a:ext cx="11043951" cy="3227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height-dependence of the meteoroid ejecta environment, however, if this dependence is enough to cause a non-trivial effect to the asset is dependent on the specific asset in interest</a:t>
            </a:r>
          </a:p>
          <a:p>
            <a:r>
              <a:rPr lang="en-US" dirty="0"/>
              <a:t>In theory, element-wise environment definitions could be generated, however, further work would be needed to include this functionality</a:t>
            </a:r>
          </a:p>
          <a:p>
            <a:pPr lvl="1"/>
            <a:r>
              <a:rPr lang="en-US" dirty="0"/>
              <a:t>Currently assume a cylindrically shaped asset</a:t>
            </a:r>
          </a:p>
          <a:p>
            <a:pPr lvl="1"/>
            <a:r>
              <a:rPr lang="en-US" dirty="0"/>
              <a:t>Basically, I would have to make a mask for each element. Since I don’t solve the adjoint problem (i.e., I solve the forward Monte Carlo), this would be computationally expensive to get enough statistics for each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CC0-BD13-4625-ABB9-CA7B1B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9/29/2022 DeStefano MSFC EV44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12D3-27C0-4EB3-8A24-04BAC2C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NASA Internal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12B-B764-48CC-80EB-7E11E66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A9EDE-9B17-4309-99BC-5F76CEDA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0" y="1587904"/>
            <a:ext cx="11735520" cy="8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2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5A7649DDF5640A7903B6ACB69329B" ma:contentTypeVersion="17" ma:contentTypeDescription="Create a new document." ma:contentTypeScope="" ma:versionID="719ec5ff93ea7d6e5276cec85e1e3b95">
  <xsd:schema xmlns:xsd="http://www.w3.org/2001/XMLSchema" xmlns:xs="http://www.w3.org/2001/XMLSchema" xmlns:p="http://schemas.microsoft.com/office/2006/metadata/properties" xmlns:ns2="4f8699c7-cd6f-4ce4-a620-a4546dcc630f" xmlns:ns3="0a98cebe-c25f-43b9-bb28-933a835a528e" xmlns:ns4="202326d1-d923-4201-bf66-67ecf0607ab8" targetNamespace="http://schemas.microsoft.com/office/2006/metadata/properties" ma:root="true" ma:fieldsID="fa584e57158314c8dc8ad68725264e4f" ns2:_="" ns3:_="" ns4:_="">
    <xsd:import namespace="4f8699c7-cd6f-4ce4-a620-a4546dcc630f"/>
    <xsd:import namespace="0a98cebe-c25f-43b9-bb28-933a835a528e"/>
    <xsd:import namespace="202326d1-d923-4201-bf66-67ecf0607ab8"/>
    <xsd:element name="properties">
      <xsd:complexType>
        <xsd:sequence>
          <xsd:element name="documentManagement">
            <xsd:complexType>
              <xsd:all>
                <xsd:element ref="ns2:Meeting"/>
                <xsd:element ref="ns3:Data_x0020_Markings" minOccurs="0"/>
                <xsd:element ref="ns3:Security_x0020_Markings" minOccurs="0"/>
                <xsd:element ref="ns4:Is_x0020_this_x0020_CUI_x003f_"/>
                <xsd:element ref="ns4:CUI_x0020_Subtopics" minOccurs="0"/>
                <xsd:element ref="ns2:Category" minOccurs="0"/>
                <xsd:element ref="ns2:FY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699c7-cd6f-4ce4-a620-a4546dcc630f" elementFormDefault="qualified">
    <xsd:import namespace="http://schemas.microsoft.com/office/2006/documentManagement/types"/>
    <xsd:import namespace="http://schemas.microsoft.com/office/infopath/2007/PartnerControls"/>
    <xsd:element name="Meeting" ma:index="1" ma:displayName="Folder" ma:default="--CHOOSE ONE--" ma:format="Dropdown" ma:internalName="Meeting">
      <xsd:simpleType>
        <xsd:union memberTypes="dms:Text">
          <xsd:simpleType>
            <xsd:restriction base="dms:Choice">
              <xsd:enumeration value="--CHOOSE ONE--"/>
              <xsd:enumeration value="Bi-weekly Schedule Products"/>
              <xsd:enumeration value="Monthly Schedule Products"/>
              <xsd:enumeration value="Quarterly Schedule Products"/>
              <xsd:enumeration value="Monthly Charts"/>
              <xsd:enumeration value="Quarterly Charts"/>
              <xsd:enumeration value="Weekly Notes"/>
              <xsd:enumeration value="Travel Processes"/>
              <xsd:enumeration value="Onboarding Documents"/>
              <xsd:enumeration value="Templates"/>
              <xsd:enumeration value="References"/>
              <xsd:enumeration value="HLS Happenings"/>
              <xsd:enumeration value="SBU Training"/>
              <xsd:enumeration value="HLS Logo"/>
              <xsd:enumeration value="App H Solicitation"/>
            </xsd:restriction>
          </xsd:simpleType>
        </xsd:union>
      </xsd:simpleType>
    </xsd:element>
    <xsd:element name="Category" ma:index="6" nillable="true" ma:displayName="Category" ma:default="NASA Only" ma:format="Dropdown" ma:internalName="Category">
      <xsd:simpleType>
        <xsd:restriction base="dms:Choice">
          <xsd:enumeration value="NASA Only"/>
          <xsd:enumeration value="Shared"/>
          <xsd:enumeration value="Reference"/>
        </xsd:restriction>
      </xsd:simpleType>
    </xsd:element>
    <xsd:element name="FY" ma:index="7" ma:displayName="FY" ma:default="FY19" ma:format="Dropdown" ma:internalName="FY">
      <xsd:simpleType>
        <xsd:restriction base="dms:Choice">
          <xsd:enumeration value="FY19"/>
          <xsd:enumeration value="FY20"/>
          <xsd:enumeration value="FY21"/>
          <xsd:enumeration value="FY22"/>
          <xsd:enumeration value="FY23"/>
          <xsd:enumeration value="FY2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8cebe-c25f-43b9-bb28-933a835a528e" elementFormDefault="qualified">
    <xsd:import namespace="http://schemas.microsoft.com/office/2006/documentManagement/types"/>
    <xsd:import namespace="http://schemas.microsoft.com/office/infopath/2007/PartnerControls"/>
    <xsd:element name="Data_x0020_Markings" ma:index="2" nillable="true" ma:displayName="Data Markings" ma:internalName="Data_x0020_Marking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overnment Purpose Rights"/>
                    <xsd:enumeration value="Unlimited Rights"/>
                    <xsd:enumeration value="Limited Rights"/>
                    <xsd:enumeration value="Restricted Rights"/>
                    <xsd:enumeration value="Special License Rights"/>
                    <xsd:enumeration value="Proprietary (Insight Data – if not marked)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Security_x0020_Markings" ma:index="3" nillable="true" ma:displayName="Security Markings" ma:internalName="Security_x0020_Markings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ITAR"/>
                        <xsd:enumeration value="EAR"/>
                        <xsd:enumeration value="EAR99"/>
                        <xsd:enumeration value="Publicly Availabl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26d1-d923-4201-bf66-67ecf0607ab8" elementFormDefault="qualified">
    <xsd:import namespace="http://schemas.microsoft.com/office/2006/documentManagement/types"/>
    <xsd:import namespace="http://schemas.microsoft.com/office/infopath/2007/PartnerControls"/>
    <xsd:element name="Is_x0020_this_x0020_CUI_x003f_" ma:index="4" ma:displayName="Is this CUI?" ma:format="Dropdown" ma:internalName="Is_x0020_this_x0020_CUI_x003F_">
      <xsd:simpleType>
        <xsd:restriction base="dms:Choice">
          <xsd:enumeration value="YES"/>
          <xsd:enumeration value="NO"/>
        </xsd:restriction>
      </xsd:simpleType>
    </xsd:element>
    <xsd:element name="CUI_x0020_Subtopics" ma:index="5" nillable="true" ma:displayName="CUI Subtopics" ma:description="If CUI, select the appropriate subtopic." ma:internalName="CUI_x0020_Subtopic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I"/>
                    <xsd:enumeration value="CUI//SP-EXPT"/>
                    <xsd:enumeration value="CUI//SP-CONTRACT"/>
                    <xsd:enumeration value="CUI//SP-PROPIN"/>
                    <xsd:enumeration value="CUI//SP-PROCURE"/>
                    <xsd:enumeration value="CUI//SP-BUDG"/>
                    <xsd:enumeration value="N/A - this item is not considered CUI.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f8699c7-cd6f-4ce4-a620-a4546dcc630f">Reference</Category>
    <Meeting xmlns="4f8699c7-cd6f-4ce4-a620-a4546dcc630f">Templates</Meeting>
    <Security_x0020_Markings xmlns="0a98cebe-c25f-43b9-bb28-933a835a528e">
      <Value>N/A</Value>
    </Security_x0020_Markings>
    <CUI_x0020_Subtopics xmlns="202326d1-d923-4201-bf66-67ecf0607ab8">
      <Value>N/A - this item is not considered CUI.</Value>
    </CUI_x0020_Subtopics>
    <Is_x0020_this_x0020_CUI_x003f_ xmlns="202326d1-d923-4201-bf66-67ecf0607ab8">NO</Is_x0020_this_x0020_CUI_x003f_>
    <Data_x0020_Markings xmlns="0a98cebe-c25f-43b9-bb28-933a835a528e">
      <Value>N/A</Value>
    </Data_x0020_Markings>
    <FY xmlns="4f8699c7-cd6f-4ce4-a620-a4546dcc630f">FY22</FY>
  </documentManagement>
</p:properties>
</file>

<file path=customXml/itemProps1.xml><?xml version="1.0" encoding="utf-8"?>
<ds:datastoreItem xmlns:ds="http://schemas.openxmlformats.org/officeDocument/2006/customXml" ds:itemID="{8213A7AA-5F12-425F-92F8-61732BF6B1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7BCBE-1BB5-40C7-829B-D84224F54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8699c7-cd6f-4ce4-a620-a4546dcc630f"/>
    <ds:schemaRef ds:uri="0a98cebe-c25f-43b9-bb28-933a835a528e"/>
    <ds:schemaRef ds:uri="202326d1-d923-4201-bf66-67ecf0607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8AF43E-7A70-4A6D-B50B-DADDCDB2CFCA}">
  <ds:schemaRefs>
    <ds:schemaRef ds:uri="http://schemas.microsoft.com/office/2006/metadata/properties"/>
    <ds:schemaRef ds:uri="http://schemas.microsoft.com/office/infopath/2007/PartnerControls"/>
    <ds:schemaRef ds:uri="4f8699c7-cd6f-4ce4-a620-a4546dcc630f"/>
    <ds:schemaRef ds:uri="0a98cebe-c25f-43b9-bb28-933a835a528e"/>
    <ds:schemaRef ds:uri="202326d1-d923-4201-bf66-67ecf0607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686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Custom Design</vt:lpstr>
      <vt:lpstr>PowerPoint Presentation</vt:lpstr>
      <vt:lpstr>Overview</vt:lpstr>
      <vt:lpstr>PowerPoint Presentation</vt:lpstr>
      <vt:lpstr>HVIT Questions</vt:lpstr>
      <vt:lpstr>(1) Bumper Input</vt:lpstr>
      <vt:lpstr>(2) LMEEM Availability</vt:lpstr>
      <vt:lpstr>(3) Selenographic dependence of meteoroids and corresponding ejecta</vt:lpstr>
      <vt:lpstr>(4) Meteoroid ejecta in cis-lunar space</vt:lpstr>
      <vt:lpstr>(5) Asset-dependent and element-dependent environment</vt:lpstr>
      <vt:lpstr>Further Discussion…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DeStefano, Anthony M. (MSFC-EV44)</cp:lastModifiedBy>
  <cp:revision>120</cp:revision>
  <dcterms:created xsi:type="dcterms:W3CDTF">2020-02-26T15:11:52Z</dcterms:created>
  <dcterms:modified xsi:type="dcterms:W3CDTF">2022-09-29T17:38:19Z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0x010100A405A7649DDF5640A7903B6ACB69329B</vt:lpwstr>
  </property>
  <property fmtid="{D5CDD505-2E9C-101B-9397-08002B2CF9AE}" pid="3" name="CheckoutUser">
    <vt:lpwstr>521</vt:lpwstr>
  </property>
</Properties>
</file>