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3" r:id="rId3"/>
    <p:sldId id="264" r:id="rId4"/>
    <p:sldId id="267" r:id="rId5"/>
    <p:sldId id="268" r:id="rId6"/>
    <p:sldId id="257" r:id="rId7"/>
    <p:sldId id="258" r:id="rId8"/>
    <p:sldId id="259"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769A-CF8E-41F1-AC26-E8DE5252DD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AB0B3-1015-4118-BFCD-DC37BE846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1EDBE5-A0AF-41F2-A76C-BC9EC2C1DFB0}"/>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BCFF8FA2-C666-4C45-84E4-945E52C5D8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609B0-7085-47A4-9840-F12A66442D37}"/>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234248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00AE-A3FA-4294-A85A-3C02B21B63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1B5E2C-BEE8-4DEE-9E0F-8C38F96F0B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9724B-4B5E-4EF7-AFD2-8CAF7B908496}"/>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B69ECA72-4502-4C7A-A0F0-9C444C7F5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717E3-B9DF-4C64-A318-77E3C9D56B56}"/>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423309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6ACB05-8FC5-40B9-B137-EB9E468577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263E42-93B9-432B-A198-7A80177B4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8ED44-637F-42B7-9222-E915B73D6E9F}"/>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9ED33E8E-4633-466B-A230-FC0FB84A0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F547C-02B6-4786-96AE-890E0887472C}"/>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4284288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1DEF-B84C-46F1-A605-C18B11994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5B0479-8803-4294-B127-6DCF157F7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037665-8E35-4683-9C78-4EB3CCCBE44B}"/>
              </a:ext>
            </a:extLst>
          </p:cNvPr>
          <p:cNvSpPr>
            <a:spLocks noGrp="1"/>
          </p:cNvSpPr>
          <p:nvPr>
            <p:ph type="dt" sz="half" idx="10"/>
          </p:nvPr>
        </p:nvSpPr>
        <p:spPr/>
        <p:txBody>
          <a:bodyPr/>
          <a:lstStyle/>
          <a:p>
            <a:r>
              <a:rPr lang="en-US"/>
              <a:t>November 1-5, 2021</a:t>
            </a:r>
          </a:p>
        </p:txBody>
      </p:sp>
      <p:sp>
        <p:nvSpPr>
          <p:cNvPr id="5" name="Footer Placeholder 4">
            <a:extLst>
              <a:ext uri="{FF2B5EF4-FFF2-40B4-BE49-F238E27FC236}">
                <a16:creationId xmlns:a16="http://schemas.microsoft.com/office/drawing/2014/main" id="{4DC85441-273A-4D19-B460-1DE01C49C8B8}"/>
              </a:ext>
            </a:extLst>
          </p:cNvPr>
          <p:cNvSpPr>
            <a:spLocks noGrp="1"/>
          </p:cNvSpPr>
          <p:nvPr>
            <p:ph type="ftr" sz="quarter" idx="11"/>
          </p:nvPr>
        </p:nvSpPr>
        <p:spPr/>
        <p:txBody>
          <a:bodyPr/>
          <a:lstStyle/>
          <a:p>
            <a:r>
              <a:rPr lang="en-US"/>
              <a:t>DeStefano, ASEC2021</a:t>
            </a:r>
          </a:p>
        </p:txBody>
      </p:sp>
      <p:sp>
        <p:nvSpPr>
          <p:cNvPr id="6" name="Slide Number Placeholder 5">
            <a:extLst>
              <a:ext uri="{FF2B5EF4-FFF2-40B4-BE49-F238E27FC236}">
                <a16:creationId xmlns:a16="http://schemas.microsoft.com/office/drawing/2014/main" id="{733D957A-6023-49DE-BFA2-8E52E19E8265}"/>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2863908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62DF-8F9E-49AA-BF8A-813E3206B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EF63C-7C3B-454D-AC59-7AC11E6AB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E4B86-8463-416D-BA45-23F61889C22F}"/>
              </a:ext>
            </a:extLst>
          </p:cNvPr>
          <p:cNvSpPr>
            <a:spLocks noGrp="1"/>
          </p:cNvSpPr>
          <p:nvPr>
            <p:ph type="dt" sz="half" idx="10"/>
          </p:nvPr>
        </p:nvSpPr>
        <p:spPr/>
        <p:txBody>
          <a:bodyPr/>
          <a:lstStyle/>
          <a:p>
            <a:r>
              <a:rPr lang="en-US"/>
              <a:t>November 1-5, 2021</a:t>
            </a:r>
          </a:p>
        </p:txBody>
      </p:sp>
      <p:sp>
        <p:nvSpPr>
          <p:cNvPr id="5" name="Footer Placeholder 4">
            <a:extLst>
              <a:ext uri="{FF2B5EF4-FFF2-40B4-BE49-F238E27FC236}">
                <a16:creationId xmlns:a16="http://schemas.microsoft.com/office/drawing/2014/main" id="{AF40B22A-C8CD-46AA-9E90-1E3C5696E3C0}"/>
              </a:ext>
            </a:extLst>
          </p:cNvPr>
          <p:cNvSpPr>
            <a:spLocks noGrp="1"/>
          </p:cNvSpPr>
          <p:nvPr>
            <p:ph type="ftr" sz="quarter" idx="11"/>
          </p:nvPr>
        </p:nvSpPr>
        <p:spPr/>
        <p:txBody>
          <a:bodyPr/>
          <a:lstStyle/>
          <a:p>
            <a:r>
              <a:rPr lang="en-US"/>
              <a:t>DeStefano, ASEC2021</a:t>
            </a:r>
          </a:p>
        </p:txBody>
      </p:sp>
      <p:sp>
        <p:nvSpPr>
          <p:cNvPr id="6" name="Slide Number Placeholder 5">
            <a:extLst>
              <a:ext uri="{FF2B5EF4-FFF2-40B4-BE49-F238E27FC236}">
                <a16:creationId xmlns:a16="http://schemas.microsoft.com/office/drawing/2014/main" id="{C96CA06D-4D9F-4B10-9946-15F4305A262D}"/>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2252697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2540-C929-4096-8120-7263B5D10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B78A0B-8EAF-49A7-8551-7CEE4F7C2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AE876-8CAB-4B9D-AC38-4A38E82E6FE6}"/>
              </a:ext>
            </a:extLst>
          </p:cNvPr>
          <p:cNvSpPr>
            <a:spLocks noGrp="1"/>
          </p:cNvSpPr>
          <p:nvPr>
            <p:ph type="dt" sz="half" idx="10"/>
          </p:nvPr>
        </p:nvSpPr>
        <p:spPr/>
        <p:txBody>
          <a:bodyPr/>
          <a:lstStyle/>
          <a:p>
            <a:r>
              <a:rPr lang="en-US"/>
              <a:t>November 1-5, 2021</a:t>
            </a:r>
          </a:p>
        </p:txBody>
      </p:sp>
      <p:sp>
        <p:nvSpPr>
          <p:cNvPr id="5" name="Footer Placeholder 4">
            <a:extLst>
              <a:ext uri="{FF2B5EF4-FFF2-40B4-BE49-F238E27FC236}">
                <a16:creationId xmlns:a16="http://schemas.microsoft.com/office/drawing/2014/main" id="{7152533C-A06D-4430-AD56-2410E90F6F27}"/>
              </a:ext>
            </a:extLst>
          </p:cNvPr>
          <p:cNvSpPr>
            <a:spLocks noGrp="1"/>
          </p:cNvSpPr>
          <p:nvPr>
            <p:ph type="ftr" sz="quarter" idx="11"/>
          </p:nvPr>
        </p:nvSpPr>
        <p:spPr/>
        <p:txBody>
          <a:bodyPr/>
          <a:lstStyle/>
          <a:p>
            <a:r>
              <a:rPr lang="en-US"/>
              <a:t>DeStefano, ASEC2021</a:t>
            </a:r>
          </a:p>
        </p:txBody>
      </p:sp>
      <p:sp>
        <p:nvSpPr>
          <p:cNvPr id="6" name="Slide Number Placeholder 5">
            <a:extLst>
              <a:ext uri="{FF2B5EF4-FFF2-40B4-BE49-F238E27FC236}">
                <a16:creationId xmlns:a16="http://schemas.microsoft.com/office/drawing/2014/main" id="{3E141DCD-38C8-42C2-BF15-930774783BD7}"/>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394407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F1D2-8611-438B-BECC-7DF309148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A26909-F52B-4C77-B9B3-D5C000AC4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F5563E-27E3-4F5B-A08E-59D0BEE1A4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F897F5-7302-4093-9BF8-9B10B2BA21ED}"/>
              </a:ext>
            </a:extLst>
          </p:cNvPr>
          <p:cNvSpPr>
            <a:spLocks noGrp="1"/>
          </p:cNvSpPr>
          <p:nvPr>
            <p:ph type="dt" sz="half" idx="10"/>
          </p:nvPr>
        </p:nvSpPr>
        <p:spPr/>
        <p:txBody>
          <a:bodyPr/>
          <a:lstStyle/>
          <a:p>
            <a:r>
              <a:rPr lang="en-US"/>
              <a:t>November 1-5, 2021</a:t>
            </a:r>
          </a:p>
        </p:txBody>
      </p:sp>
      <p:sp>
        <p:nvSpPr>
          <p:cNvPr id="6" name="Footer Placeholder 5">
            <a:extLst>
              <a:ext uri="{FF2B5EF4-FFF2-40B4-BE49-F238E27FC236}">
                <a16:creationId xmlns:a16="http://schemas.microsoft.com/office/drawing/2014/main" id="{6CA7E4E2-946D-48FC-A6BB-933B8297EDA8}"/>
              </a:ext>
            </a:extLst>
          </p:cNvPr>
          <p:cNvSpPr>
            <a:spLocks noGrp="1"/>
          </p:cNvSpPr>
          <p:nvPr>
            <p:ph type="ftr" sz="quarter" idx="11"/>
          </p:nvPr>
        </p:nvSpPr>
        <p:spPr/>
        <p:txBody>
          <a:bodyPr/>
          <a:lstStyle/>
          <a:p>
            <a:r>
              <a:rPr lang="en-US"/>
              <a:t>DeStefano, ASEC2021</a:t>
            </a:r>
          </a:p>
        </p:txBody>
      </p:sp>
      <p:sp>
        <p:nvSpPr>
          <p:cNvPr id="7" name="Slide Number Placeholder 6">
            <a:extLst>
              <a:ext uri="{FF2B5EF4-FFF2-40B4-BE49-F238E27FC236}">
                <a16:creationId xmlns:a16="http://schemas.microsoft.com/office/drawing/2014/main" id="{846FC914-5174-45CC-A3FF-FA374A0A80FB}"/>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2789196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245A-0EF2-4F45-B745-DD195FCBDC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2E8996-8213-479E-AACB-F3E8C3FD93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BCECC-C0EC-40A4-9070-906FA3C07E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1EBD19-CD9B-4C4A-8B5F-4CF5759CBB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EFECB3-84B2-4CA1-AEA5-3C4028309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C0BCAC-238D-459A-B9C2-FE78B720BA10}"/>
              </a:ext>
            </a:extLst>
          </p:cNvPr>
          <p:cNvSpPr>
            <a:spLocks noGrp="1"/>
          </p:cNvSpPr>
          <p:nvPr>
            <p:ph type="dt" sz="half" idx="10"/>
          </p:nvPr>
        </p:nvSpPr>
        <p:spPr/>
        <p:txBody>
          <a:bodyPr/>
          <a:lstStyle/>
          <a:p>
            <a:r>
              <a:rPr lang="en-US"/>
              <a:t>November 1-5, 2021</a:t>
            </a:r>
          </a:p>
        </p:txBody>
      </p:sp>
      <p:sp>
        <p:nvSpPr>
          <p:cNvPr id="8" name="Footer Placeholder 7">
            <a:extLst>
              <a:ext uri="{FF2B5EF4-FFF2-40B4-BE49-F238E27FC236}">
                <a16:creationId xmlns:a16="http://schemas.microsoft.com/office/drawing/2014/main" id="{5258DB33-3CDB-4ED7-8FE9-3569F80016DE}"/>
              </a:ext>
            </a:extLst>
          </p:cNvPr>
          <p:cNvSpPr>
            <a:spLocks noGrp="1"/>
          </p:cNvSpPr>
          <p:nvPr>
            <p:ph type="ftr" sz="quarter" idx="11"/>
          </p:nvPr>
        </p:nvSpPr>
        <p:spPr/>
        <p:txBody>
          <a:bodyPr/>
          <a:lstStyle/>
          <a:p>
            <a:r>
              <a:rPr lang="en-US"/>
              <a:t>DeStefano, ASEC2021</a:t>
            </a:r>
          </a:p>
        </p:txBody>
      </p:sp>
      <p:sp>
        <p:nvSpPr>
          <p:cNvPr id="9" name="Slide Number Placeholder 8">
            <a:extLst>
              <a:ext uri="{FF2B5EF4-FFF2-40B4-BE49-F238E27FC236}">
                <a16:creationId xmlns:a16="http://schemas.microsoft.com/office/drawing/2014/main" id="{1F7FE74E-5FF6-4904-B422-3C416448C98E}"/>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689956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C9D9-7052-4BA6-9BEB-F161AED607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DDCF7A-B621-4E7D-8ACB-EAD4510F7BB5}"/>
              </a:ext>
            </a:extLst>
          </p:cNvPr>
          <p:cNvSpPr>
            <a:spLocks noGrp="1"/>
          </p:cNvSpPr>
          <p:nvPr>
            <p:ph type="dt" sz="half" idx="10"/>
          </p:nvPr>
        </p:nvSpPr>
        <p:spPr/>
        <p:txBody>
          <a:bodyPr/>
          <a:lstStyle/>
          <a:p>
            <a:r>
              <a:rPr lang="en-US"/>
              <a:t>November 1-5, 2021</a:t>
            </a:r>
          </a:p>
        </p:txBody>
      </p:sp>
      <p:sp>
        <p:nvSpPr>
          <p:cNvPr id="4" name="Footer Placeholder 3">
            <a:extLst>
              <a:ext uri="{FF2B5EF4-FFF2-40B4-BE49-F238E27FC236}">
                <a16:creationId xmlns:a16="http://schemas.microsoft.com/office/drawing/2014/main" id="{7864CE5C-D5EB-416D-A235-67EC56A04E69}"/>
              </a:ext>
            </a:extLst>
          </p:cNvPr>
          <p:cNvSpPr>
            <a:spLocks noGrp="1"/>
          </p:cNvSpPr>
          <p:nvPr>
            <p:ph type="ftr" sz="quarter" idx="11"/>
          </p:nvPr>
        </p:nvSpPr>
        <p:spPr/>
        <p:txBody>
          <a:bodyPr/>
          <a:lstStyle/>
          <a:p>
            <a:r>
              <a:rPr lang="en-US"/>
              <a:t>DeStefano, ASEC2021</a:t>
            </a:r>
          </a:p>
        </p:txBody>
      </p:sp>
      <p:sp>
        <p:nvSpPr>
          <p:cNvPr id="5" name="Slide Number Placeholder 4">
            <a:extLst>
              <a:ext uri="{FF2B5EF4-FFF2-40B4-BE49-F238E27FC236}">
                <a16:creationId xmlns:a16="http://schemas.microsoft.com/office/drawing/2014/main" id="{A5E8DA8E-F359-4501-B961-2F194CFF7439}"/>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984959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3F655-13F1-4A23-B7EC-0924E2F25B88}"/>
              </a:ext>
            </a:extLst>
          </p:cNvPr>
          <p:cNvSpPr>
            <a:spLocks noGrp="1"/>
          </p:cNvSpPr>
          <p:nvPr>
            <p:ph type="dt" sz="half" idx="10"/>
          </p:nvPr>
        </p:nvSpPr>
        <p:spPr/>
        <p:txBody>
          <a:bodyPr/>
          <a:lstStyle/>
          <a:p>
            <a:r>
              <a:rPr lang="en-US"/>
              <a:t>November 1-5, 2021</a:t>
            </a:r>
          </a:p>
        </p:txBody>
      </p:sp>
      <p:sp>
        <p:nvSpPr>
          <p:cNvPr id="3" name="Footer Placeholder 2">
            <a:extLst>
              <a:ext uri="{FF2B5EF4-FFF2-40B4-BE49-F238E27FC236}">
                <a16:creationId xmlns:a16="http://schemas.microsoft.com/office/drawing/2014/main" id="{E3D9EC1F-7585-4A02-85C7-A4E29F663CA5}"/>
              </a:ext>
            </a:extLst>
          </p:cNvPr>
          <p:cNvSpPr>
            <a:spLocks noGrp="1"/>
          </p:cNvSpPr>
          <p:nvPr>
            <p:ph type="ftr" sz="quarter" idx="11"/>
          </p:nvPr>
        </p:nvSpPr>
        <p:spPr/>
        <p:txBody>
          <a:bodyPr/>
          <a:lstStyle/>
          <a:p>
            <a:r>
              <a:rPr lang="en-US"/>
              <a:t>DeStefano, ASEC2021</a:t>
            </a:r>
          </a:p>
        </p:txBody>
      </p:sp>
      <p:sp>
        <p:nvSpPr>
          <p:cNvPr id="4" name="Slide Number Placeholder 3">
            <a:extLst>
              <a:ext uri="{FF2B5EF4-FFF2-40B4-BE49-F238E27FC236}">
                <a16:creationId xmlns:a16="http://schemas.microsoft.com/office/drawing/2014/main" id="{5AA6FD5A-62D4-4868-83EC-8E8E4B66B60F}"/>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330713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97B2-1BFA-48DB-AE05-12ED579511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38E12C-58EA-43DF-98F0-A47184A8D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D905C-100A-4CF7-AA34-6E849C87C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075A1-ED61-4CC4-AE35-84393E12C4D1}"/>
              </a:ext>
            </a:extLst>
          </p:cNvPr>
          <p:cNvSpPr>
            <a:spLocks noGrp="1"/>
          </p:cNvSpPr>
          <p:nvPr>
            <p:ph type="dt" sz="half" idx="10"/>
          </p:nvPr>
        </p:nvSpPr>
        <p:spPr/>
        <p:txBody>
          <a:bodyPr/>
          <a:lstStyle/>
          <a:p>
            <a:r>
              <a:rPr lang="en-US"/>
              <a:t>November 1-5, 2021</a:t>
            </a:r>
          </a:p>
        </p:txBody>
      </p:sp>
      <p:sp>
        <p:nvSpPr>
          <p:cNvPr id="6" name="Footer Placeholder 5">
            <a:extLst>
              <a:ext uri="{FF2B5EF4-FFF2-40B4-BE49-F238E27FC236}">
                <a16:creationId xmlns:a16="http://schemas.microsoft.com/office/drawing/2014/main" id="{81FDEDE9-D640-493F-89CC-F49D7136DE85}"/>
              </a:ext>
            </a:extLst>
          </p:cNvPr>
          <p:cNvSpPr>
            <a:spLocks noGrp="1"/>
          </p:cNvSpPr>
          <p:nvPr>
            <p:ph type="ftr" sz="quarter" idx="11"/>
          </p:nvPr>
        </p:nvSpPr>
        <p:spPr/>
        <p:txBody>
          <a:bodyPr/>
          <a:lstStyle/>
          <a:p>
            <a:r>
              <a:rPr lang="en-US"/>
              <a:t>DeStefano, ASEC2021</a:t>
            </a:r>
          </a:p>
        </p:txBody>
      </p:sp>
      <p:sp>
        <p:nvSpPr>
          <p:cNvPr id="7" name="Slide Number Placeholder 6">
            <a:extLst>
              <a:ext uri="{FF2B5EF4-FFF2-40B4-BE49-F238E27FC236}">
                <a16:creationId xmlns:a16="http://schemas.microsoft.com/office/drawing/2014/main" id="{DB51CAA1-6CCE-4754-B186-CB231561BBC4}"/>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3991867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CB55-D60D-4C84-8941-A11F6CFB6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7DD7D-8207-4B03-AC40-A0BD2AB537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EC86A-E47F-4215-9CE5-F6E2BABAD029}"/>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ED86E867-1891-4894-8811-1AF013D9D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32E97-8305-4459-AC4F-587410CB5D86}"/>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304312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2DB5-8D1D-4EAA-81AD-E44587EBA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3ECD9A-B172-4B21-8099-AA269F8C8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1B1EB-ED00-411C-8EDD-0875A4AE9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28FD3-0BB4-4F6D-8A8F-693797C30B0A}"/>
              </a:ext>
            </a:extLst>
          </p:cNvPr>
          <p:cNvSpPr>
            <a:spLocks noGrp="1"/>
          </p:cNvSpPr>
          <p:nvPr>
            <p:ph type="dt" sz="half" idx="10"/>
          </p:nvPr>
        </p:nvSpPr>
        <p:spPr/>
        <p:txBody>
          <a:bodyPr/>
          <a:lstStyle/>
          <a:p>
            <a:r>
              <a:rPr lang="en-US"/>
              <a:t>November 1-5, 2021</a:t>
            </a:r>
          </a:p>
        </p:txBody>
      </p:sp>
      <p:sp>
        <p:nvSpPr>
          <p:cNvPr id="6" name="Footer Placeholder 5">
            <a:extLst>
              <a:ext uri="{FF2B5EF4-FFF2-40B4-BE49-F238E27FC236}">
                <a16:creationId xmlns:a16="http://schemas.microsoft.com/office/drawing/2014/main" id="{B302643F-2628-4AE6-B5D4-2F7961470EC6}"/>
              </a:ext>
            </a:extLst>
          </p:cNvPr>
          <p:cNvSpPr>
            <a:spLocks noGrp="1"/>
          </p:cNvSpPr>
          <p:nvPr>
            <p:ph type="ftr" sz="quarter" idx="11"/>
          </p:nvPr>
        </p:nvSpPr>
        <p:spPr/>
        <p:txBody>
          <a:bodyPr/>
          <a:lstStyle/>
          <a:p>
            <a:r>
              <a:rPr lang="en-US"/>
              <a:t>DeStefano, ASEC2021</a:t>
            </a:r>
          </a:p>
        </p:txBody>
      </p:sp>
      <p:sp>
        <p:nvSpPr>
          <p:cNvPr id="7" name="Slide Number Placeholder 6">
            <a:extLst>
              <a:ext uri="{FF2B5EF4-FFF2-40B4-BE49-F238E27FC236}">
                <a16:creationId xmlns:a16="http://schemas.microsoft.com/office/drawing/2014/main" id="{98FD80B9-498E-4A9B-8A88-E10DA7C8C8E4}"/>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3638131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20A3-278D-48A0-94D2-1FBDCCDBD1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5424C-BE94-42FA-80A7-0367D8A4A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077C7-CA91-412D-A5E4-775F77748CA6}"/>
              </a:ext>
            </a:extLst>
          </p:cNvPr>
          <p:cNvSpPr>
            <a:spLocks noGrp="1"/>
          </p:cNvSpPr>
          <p:nvPr>
            <p:ph type="dt" sz="half" idx="10"/>
          </p:nvPr>
        </p:nvSpPr>
        <p:spPr/>
        <p:txBody>
          <a:bodyPr/>
          <a:lstStyle/>
          <a:p>
            <a:r>
              <a:rPr lang="en-US"/>
              <a:t>November 1-5, 2021</a:t>
            </a:r>
          </a:p>
        </p:txBody>
      </p:sp>
      <p:sp>
        <p:nvSpPr>
          <p:cNvPr id="5" name="Footer Placeholder 4">
            <a:extLst>
              <a:ext uri="{FF2B5EF4-FFF2-40B4-BE49-F238E27FC236}">
                <a16:creationId xmlns:a16="http://schemas.microsoft.com/office/drawing/2014/main" id="{3C11DC54-38DE-449D-BF1A-787B621AF3D7}"/>
              </a:ext>
            </a:extLst>
          </p:cNvPr>
          <p:cNvSpPr>
            <a:spLocks noGrp="1"/>
          </p:cNvSpPr>
          <p:nvPr>
            <p:ph type="ftr" sz="quarter" idx="11"/>
          </p:nvPr>
        </p:nvSpPr>
        <p:spPr/>
        <p:txBody>
          <a:bodyPr/>
          <a:lstStyle/>
          <a:p>
            <a:r>
              <a:rPr lang="en-US"/>
              <a:t>DeStefano, ASEC2021</a:t>
            </a:r>
          </a:p>
        </p:txBody>
      </p:sp>
      <p:sp>
        <p:nvSpPr>
          <p:cNvPr id="6" name="Slide Number Placeholder 5">
            <a:extLst>
              <a:ext uri="{FF2B5EF4-FFF2-40B4-BE49-F238E27FC236}">
                <a16:creationId xmlns:a16="http://schemas.microsoft.com/office/drawing/2014/main" id="{7286962D-C819-494A-A548-22EC058D0DCD}"/>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1267412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8A99EB-D985-42CF-9911-974052D44B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C1BDF-55C9-457F-96AB-4D5FBB65E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482C7E-2BE9-45D0-ABD9-CC156DF9E647}"/>
              </a:ext>
            </a:extLst>
          </p:cNvPr>
          <p:cNvSpPr>
            <a:spLocks noGrp="1"/>
          </p:cNvSpPr>
          <p:nvPr>
            <p:ph type="dt" sz="half" idx="10"/>
          </p:nvPr>
        </p:nvSpPr>
        <p:spPr/>
        <p:txBody>
          <a:bodyPr/>
          <a:lstStyle/>
          <a:p>
            <a:r>
              <a:rPr lang="en-US"/>
              <a:t>November 1-5, 2021</a:t>
            </a:r>
          </a:p>
        </p:txBody>
      </p:sp>
      <p:sp>
        <p:nvSpPr>
          <p:cNvPr id="5" name="Footer Placeholder 4">
            <a:extLst>
              <a:ext uri="{FF2B5EF4-FFF2-40B4-BE49-F238E27FC236}">
                <a16:creationId xmlns:a16="http://schemas.microsoft.com/office/drawing/2014/main" id="{0B28BBAB-9792-4214-83FE-51E1151C23DA}"/>
              </a:ext>
            </a:extLst>
          </p:cNvPr>
          <p:cNvSpPr>
            <a:spLocks noGrp="1"/>
          </p:cNvSpPr>
          <p:nvPr>
            <p:ph type="ftr" sz="quarter" idx="11"/>
          </p:nvPr>
        </p:nvSpPr>
        <p:spPr/>
        <p:txBody>
          <a:bodyPr/>
          <a:lstStyle/>
          <a:p>
            <a:r>
              <a:rPr lang="en-US"/>
              <a:t>DeStefano, ASEC2021</a:t>
            </a:r>
          </a:p>
        </p:txBody>
      </p:sp>
      <p:sp>
        <p:nvSpPr>
          <p:cNvPr id="6" name="Slide Number Placeholder 5">
            <a:extLst>
              <a:ext uri="{FF2B5EF4-FFF2-40B4-BE49-F238E27FC236}">
                <a16:creationId xmlns:a16="http://schemas.microsoft.com/office/drawing/2014/main" id="{A245E032-200C-43EE-B1E1-67E15637FE74}"/>
              </a:ext>
            </a:extLst>
          </p:cNvPr>
          <p:cNvSpPr>
            <a:spLocks noGrp="1"/>
          </p:cNvSpPr>
          <p:nvPr>
            <p:ph type="sldNum" sz="quarter" idx="12"/>
          </p:nvPr>
        </p:nvSpPr>
        <p:spPr/>
        <p:txBody>
          <a:bodyPr/>
          <a:lstStyle/>
          <a:p>
            <a:fld id="{E858CC95-634D-4EAE-ACC8-C2855B438483}" type="slidenum">
              <a:rPr lang="en-US" smtClean="0"/>
              <a:t>‹#›</a:t>
            </a:fld>
            <a:endParaRPr lang="en-US"/>
          </a:p>
        </p:txBody>
      </p:sp>
    </p:spTree>
    <p:extLst>
      <p:ext uri="{BB962C8B-B14F-4D97-AF65-F5344CB8AC3E}">
        <p14:creationId xmlns:p14="http://schemas.microsoft.com/office/powerpoint/2010/main" val="27485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1B14-200D-4AC2-AA4E-F847DEB8E1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2F9C6F-BE32-4E65-A579-E2F8E2A0F8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35BB49-4D01-4D4C-832A-1705F66C579C}"/>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7ABA0B42-E495-440D-B137-5224B5C37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C32D6-AAC4-4C4D-AC7A-A8E81F2BDF6D}"/>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276584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A407-146B-45B5-830E-06F115CD6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A2513-7272-47C2-B53C-0E2A2FEF96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0FDAE-7791-4035-8CC2-77993E8ED4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2B7B07-79AA-4893-A0D1-EF1214A3D36A}"/>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6" name="Footer Placeholder 5">
            <a:extLst>
              <a:ext uri="{FF2B5EF4-FFF2-40B4-BE49-F238E27FC236}">
                <a16:creationId xmlns:a16="http://schemas.microsoft.com/office/drawing/2014/main" id="{BA7DCE08-ED75-4B42-A4B7-2F9F6EFAB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ABBA6-EFA5-4D5A-9A82-93EBAE73EADF}"/>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323447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85E8-5D97-477E-A945-9DF692F29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211C4D-3FE6-4A85-B49F-1C5CBB8BF2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A71629-8775-4B7B-A205-4FF670FA7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10DE02-2F27-41D9-8FD2-079D22EC9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EA195-CE4B-445F-988F-E19AFEB29B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2D696-0F26-4241-9618-4ABD57340B9B}"/>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8" name="Footer Placeholder 7">
            <a:extLst>
              <a:ext uri="{FF2B5EF4-FFF2-40B4-BE49-F238E27FC236}">
                <a16:creationId xmlns:a16="http://schemas.microsoft.com/office/drawing/2014/main" id="{33950960-72C9-4D39-A0D7-E418E797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11E233-828D-4186-9D97-4D59CFA2F46E}"/>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29566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5260-44BD-4106-AF20-2FCE7C432B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67B34D-41CF-4215-86CF-C9E38E79351B}"/>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4" name="Footer Placeholder 3">
            <a:extLst>
              <a:ext uri="{FF2B5EF4-FFF2-40B4-BE49-F238E27FC236}">
                <a16:creationId xmlns:a16="http://schemas.microsoft.com/office/drawing/2014/main" id="{678F66F3-3B69-4FFC-B881-6FE0EB214B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50F06-4ECF-4C5B-A167-C53B299E20C9}"/>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225134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ACAD12-6597-461C-9777-2FCCB1356257}"/>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3" name="Footer Placeholder 2">
            <a:extLst>
              <a:ext uri="{FF2B5EF4-FFF2-40B4-BE49-F238E27FC236}">
                <a16:creationId xmlns:a16="http://schemas.microsoft.com/office/drawing/2014/main" id="{07CA5A72-28FE-4731-8975-D341F7F1FB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6623AA-AF42-4D06-8A32-319899EFEF40}"/>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355625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34F2-A57A-4A00-A15C-21CD6BC49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9EC779-3E19-47CA-97C5-C071C8B1D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CFCB7-9379-4ADB-91D5-846471204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706F7-F8CF-49F7-9AE3-50689B8EE60C}"/>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6" name="Footer Placeholder 5">
            <a:extLst>
              <a:ext uri="{FF2B5EF4-FFF2-40B4-BE49-F238E27FC236}">
                <a16:creationId xmlns:a16="http://schemas.microsoft.com/office/drawing/2014/main" id="{208697DB-D716-4BFF-8E1F-D331BB69F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F5BC7-11B4-4E97-92D4-BE12AF41CF38}"/>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349104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6919-248D-4158-A30C-F2CD42C0E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3664DB-5146-48F8-880B-990932023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65AF5C-0124-4CE9-B8C9-4205AD85B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E794F-4DD1-4FD6-8DAC-376A2A761B31}"/>
              </a:ext>
            </a:extLst>
          </p:cNvPr>
          <p:cNvSpPr>
            <a:spLocks noGrp="1"/>
          </p:cNvSpPr>
          <p:nvPr>
            <p:ph type="dt" sz="half" idx="10"/>
          </p:nvPr>
        </p:nvSpPr>
        <p:spPr/>
        <p:txBody>
          <a:bodyPr/>
          <a:lstStyle/>
          <a:p>
            <a:fld id="{551D3091-C44D-47F1-BD4D-A1F7219F155D}" type="datetimeFigureOut">
              <a:rPr lang="en-US" smtClean="0"/>
              <a:t>2/16/2022</a:t>
            </a:fld>
            <a:endParaRPr lang="en-US"/>
          </a:p>
        </p:txBody>
      </p:sp>
      <p:sp>
        <p:nvSpPr>
          <p:cNvPr id="6" name="Footer Placeholder 5">
            <a:extLst>
              <a:ext uri="{FF2B5EF4-FFF2-40B4-BE49-F238E27FC236}">
                <a16:creationId xmlns:a16="http://schemas.microsoft.com/office/drawing/2014/main" id="{CC2A2266-0EBB-4715-B351-BEDE22A7CD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9ED2B-2E4C-4BAE-B63B-5487063EE914}"/>
              </a:ext>
            </a:extLst>
          </p:cNvPr>
          <p:cNvSpPr>
            <a:spLocks noGrp="1"/>
          </p:cNvSpPr>
          <p:nvPr>
            <p:ph type="sldNum" sz="quarter" idx="12"/>
          </p:nvPr>
        </p:nvSpPr>
        <p:spPr/>
        <p:txBody>
          <a:bodyPr/>
          <a:lstStyle/>
          <a:p>
            <a:fld id="{80E3BDE6-0417-4E2B-A453-C791BFF57F3E}" type="slidenum">
              <a:rPr lang="en-US" smtClean="0"/>
              <a:t>‹#›</a:t>
            </a:fld>
            <a:endParaRPr lang="en-US"/>
          </a:p>
        </p:txBody>
      </p:sp>
    </p:spTree>
    <p:extLst>
      <p:ext uri="{BB962C8B-B14F-4D97-AF65-F5344CB8AC3E}">
        <p14:creationId xmlns:p14="http://schemas.microsoft.com/office/powerpoint/2010/main" val="328746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8535C2-930A-4026-B7E1-2D880FD6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332F4D-22E4-4C00-A2AA-C75C18A50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1D3EF-CB4D-4F85-9A61-9D9EAFAD03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1D3091-C44D-47F1-BD4D-A1F7219F155D}" type="datetimeFigureOut">
              <a:rPr lang="en-US" smtClean="0"/>
              <a:t>2/16/2022</a:t>
            </a:fld>
            <a:endParaRPr lang="en-US"/>
          </a:p>
        </p:txBody>
      </p:sp>
      <p:sp>
        <p:nvSpPr>
          <p:cNvPr id="5" name="Footer Placeholder 4">
            <a:extLst>
              <a:ext uri="{FF2B5EF4-FFF2-40B4-BE49-F238E27FC236}">
                <a16:creationId xmlns:a16="http://schemas.microsoft.com/office/drawing/2014/main" id="{FF282A60-AEB0-4EC6-B25A-DC6863ECF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D4E02-B0C5-4A19-A147-E8C9225A1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3BDE6-0417-4E2B-A453-C791BFF57F3E}" type="slidenum">
              <a:rPr lang="en-US" smtClean="0"/>
              <a:t>‹#›</a:t>
            </a:fld>
            <a:endParaRPr lang="en-US"/>
          </a:p>
        </p:txBody>
      </p:sp>
    </p:spTree>
    <p:extLst>
      <p:ext uri="{BB962C8B-B14F-4D97-AF65-F5344CB8AC3E}">
        <p14:creationId xmlns:p14="http://schemas.microsoft.com/office/powerpoint/2010/main" val="280871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33EC1-B8D9-4CE9-AF01-F71413156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5C69B6-EA38-44A2-839B-FD252B177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2736F-2B05-4070-84FE-11C7A10BB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November 1-5, 2021</a:t>
            </a:r>
          </a:p>
        </p:txBody>
      </p:sp>
      <p:sp>
        <p:nvSpPr>
          <p:cNvPr id="5" name="Footer Placeholder 4">
            <a:extLst>
              <a:ext uri="{FF2B5EF4-FFF2-40B4-BE49-F238E27FC236}">
                <a16:creationId xmlns:a16="http://schemas.microsoft.com/office/drawing/2014/main" id="{97AA5B4A-A43B-47A9-84E3-9DD342B4E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DeStefano, ASEC2021</a:t>
            </a:r>
          </a:p>
        </p:txBody>
      </p:sp>
      <p:sp>
        <p:nvSpPr>
          <p:cNvPr id="6" name="Slide Number Placeholder 5">
            <a:extLst>
              <a:ext uri="{FF2B5EF4-FFF2-40B4-BE49-F238E27FC236}">
                <a16:creationId xmlns:a16="http://schemas.microsoft.com/office/drawing/2014/main" id="{68EF3FC0-7849-4568-A5D3-89C171994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8CC95-634D-4EAE-ACC8-C2855B438483}" type="slidenum">
              <a:rPr lang="en-US" smtClean="0"/>
              <a:t>‹#›</a:t>
            </a:fld>
            <a:endParaRPr lang="en-US"/>
          </a:p>
        </p:txBody>
      </p:sp>
    </p:spTree>
    <p:extLst>
      <p:ext uri="{BB962C8B-B14F-4D97-AF65-F5344CB8AC3E}">
        <p14:creationId xmlns:p14="http://schemas.microsoft.com/office/powerpoint/2010/main" val="4195758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sharpenSoften amount="20000"/>
                    </a14:imgEffect>
                    <a14:imgEffect>
                      <a14:brightnessContrast bright="-6000" contrast="-15000"/>
                    </a14:imgEffect>
                  </a14:imgLayer>
                </a14:imgProps>
              </a:ext>
            </a:extLst>
          </a:blip>
          <a:srcRect/>
          <a:stretch>
            <a:fillRect t="-55000" b="-5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34E9-80C3-4A05-BA41-2C34EE7375F6}"/>
              </a:ext>
            </a:extLst>
          </p:cNvPr>
          <p:cNvSpPr>
            <a:spLocks noGrp="1"/>
          </p:cNvSpPr>
          <p:nvPr>
            <p:ph type="ctrTitle"/>
          </p:nvPr>
        </p:nvSpPr>
        <p:spPr>
          <a:solidFill>
            <a:schemeClr val="tx1">
              <a:alpha val="66000"/>
            </a:schemeClr>
          </a:solidFill>
        </p:spPr>
        <p:txBody>
          <a:bodyPr>
            <a:normAutofit/>
          </a:bodyPr>
          <a:lstStyle/>
          <a:p>
            <a:r>
              <a:rPr lang="en-US" dirty="0">
                <a:solidFill>
                  <a:schemeClr val="bg1"/>
                </a:solidFill>
              </a:rPr>
              <a:t>Lunar Meteoroid Ejecta Engineering Model</a:t>
            </a:r>
          </a:p>
        </p:txBody>
      </p:sp>
      <p:sp>
        <p:nvSpPr>
          <p:cNvPr id="3" name="Subtitle 2">
            <a:extLst>
              <a:ext uri="{FF2B5EF4-FFF2-40B4-BE49-F238E27FC236}">
                <a16:creationId xmlns:a16="http://schemas.microsoft.com/office/drawing/2014/main" id="{97D77244-33CE-4FA1-9D7E-4319191E8237}"/>
              </a:ext>
            </a:extLst>
          </p:cNvPr>
          <p:cNvSpPr>
            <a:spLocks noGrp="1"/>
          </p:cNvSpPr>
          <p:nvPr>
            <p:ph type="subTitle" idx="1"/>
          </p:nvPr>
        </p:nvSpPr>
        <p:spPr>
          <a:solidFill>
            <a:schemeClr val="tx1">
              <a:alpha val="66000"/>
            </a:schemeClr>
          </a:solidFill>
        </p:spPr>
        <p:txBody>
          <a:bodyPr/>
          <a:lstStyle/>
          <a:p>
            <a:r>
              <a:rPr lang="en-US" dirty="0">
                <a:solidFill>
                  <a:schemeClr val="bg1"/>
                </a:solidFill>
              </a:rPr>
              <a:t>2/17/2022</a:t>
            </a:r>
          </a:p>
          <a:p>
            <a:r>
              <a:rPr lang="en-US" dirty="0">
                <a:solidFill>
                  <a:schemeClr val="bg1"/>
                </a:solidFill>
              </a:rPr>
              <a:t>Anthony M. DeStefano</a:t>
            </a:r>
          </a:p>
          <a:p>
            <a:r>
              <a:rPr lang="en-US" dirty="0">
                <a:solidFill>
                  <a:schemeClr val="bg1"/>
                </a:solidFill>
              </a:rPr>
              <a:t>NASA/MSFC/EV44 Natural Environments</a:t>
            </a:r>
          </a:p>
        </p:txBody>
      </p:sp>
    </p:spTree>
    <p:extLst>
      <p:ext uri="{BB962C8B-B14F-4D97-AF65-F5344CB8AC3E}">
        <p14:creationId xmlns:p14="http://schemas.microsoft.com/office/powerpoint/2010/main" val="315459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2290-2A03-41EE-A3A9-1EF378E1CBA5}"/>
              </a:ext>
            </a:extLst>
          </p:cNvPr>
          <p:cNvSpPr>
            <a:spLocks noGrp="1"/>
          </p:cNvSpPr>
          <p:nvPr>
            <p:ph type="title"/>
          </p:nvPr>
        </p:nvSpPr>
        <p:spPr>
          <a:xfrm>
            <a:off x="838200" y="18256"/>
            <a:ext cx="10515600" cy="816632"/>
          </a:xfrm>
        </p:spPr>
        <p:txBody>
          <a:bodyPr/>
          <a:lstStyle/>
          <a:p>
            <a:r>
              <a:rPr lang="en-US" dirty="0"/>
              <a:t>LMEEM Assumptions</a:t>
            </a:r>
          </a:p>
        </p:txBody>
      </p:sp>
      <p:sp>
        <p:nvSpPr>
          <p:cNvPr id="3" name="Content Placeholder 2">
            <a:extLst>
              <a:ext uri="{FF2B5EF4-FFF2-40B4-BE49-F238E27FC236}">
                <a16:creationId xmlns:a16="http://schemas.microsoft.com/office/drawing/2014/main" id="{776BBF9F-373E-4AF2-8972-DEC240863D3D}"/>
              </a:ext>
            </a:extLst>
          </p:cNvPr>
          <p:cNvSpPr>
            <a:spLocks noGrp="1"/>
          </p:cNvSpPr>
          <p:nvPr>
            <p:ph idx="1"/>
          </p:nvPr>
        </p:nvSpPr>
        <p:spPr>
          <a:xfrm>
            <a:off x="477079" y="702365"/>
            <a:ext cx="11304104" cy="5923722"/>
          </a:xfrm>
        </p:spPr>
        <p:txBody>
          <a:bodyPr>
            <a:normAutofit/>
          </a:bodyPr>
          <a:lstStyle/>
          <a:p>
            <a:r>
              <a:rPr lang="en-US" sz="1800" dirty="0"/>
              <a:t>The Moon is approximated as a smooth sphere with a monopolar gravitational field</a:t>
            </a:r>
          </a:p>
          <a:p>
            <a:pPr lvl="1"/>
            <a:r>
              <a:rPr lang="en-US" sz="1600" dirty="0"/>
              <a:t>Equations derived from Kepler’s laws and spherical trigonometry can be used</a:t>
            </a:r>
          </a:p>
          <a:p>
            <a:pPr lvl="1"/>
            <a:r>
              <a:rPr lang="en-US" sz="1600" dirty="0"/>
              <a:t>Surface roughness is ignored (conservative)</a:t>
            </a:r>
          </a:p>
          <a:p>
            <a:r>
              <a:rPr lang="en-US" sz="1800" dirty="0"/>
              <a:t>The Meteoroid Engineering Model (MEM) correctly defines the sporadic meteors of masses between 1ug and 10g at the Moon</a:t>
            </a:r>
          </a:p>
          <a:p>
            <a:pPr lvl="1"/>
            <a:r>
              <a:rPr lang="en-US" sz="1600" dirty="0"/>
              <a:t>The mass distribution follows </a:t>
            </a:r>
            <a:r>
              <a:rPr lang="en-US" sz="1600" dirty="0" err="1"/>
              <a:t>Grun</a:t>
            </a:r>
            <a:r>
              <a:rPr lang="en-US" sz="1600" dirty="0"/>
              <a:t> 1985</a:t>
            </a:r>
          </a:p>
          <a:p>
            <a:pPr lvl="1"/>
            <a:r>
              <a:rPr lang="en-US" sz="1600" dirty="0"/>
              <a:t>Time scale of input environment is a Metonic cycle (19 years), averaging over many Sun-Earth-Moon geometries, similar to a Saros cycle</a:t>
            </a:r>
          </a:p>
          <a:p>
            <a:r>
              <a:rPr lang="en-US" sz="1800" dirty="0"/>
              <a:t>The near-Earth object component of the primary fluxes can be approximated by the MEM-LO population (per NESC rec.) for the angular distribution, using CNEOS data for the speed distribution for masses greater than 10g (up to a size of 0.1% chance of impact in 19 years)</a:t>
            </a:r>
          </a:p>
          <a:p>
            <a:pPr lvl="1"/>
            <a:r>
              <a:rPr lang="en-US" sz="1600" dirty="0"/>
              <a:t>The mass distribution follows Memo OSMA/MEO/Lunar-001, 2020, based on Brown et al. 2002</a:t>
            </a:r>
          </a:p>
          <a:p>
            <a:pPr lvl="1"/>
            <a:r>
              <a:rPr lang="en-US" sz="1600" dirty="0"/>
              <a:t>Density of NEOs are 3 g/cc</a:t>
            </a:r>
          </a:p>
          <a:p>
            <a:r>
              <a:rPr lang="en-US" sz="1800" dirty="0"/>
              <a:t>The meteoroid ejecta from an impact mapped to a spherical volume element (wedge) that inscribes a cylinder (asset) is a good estimation for ejecta impacting a cylindrical asset directly (conservative)</a:t>
            </a:r>
          </a:p>
          <a:p>
            <a:pPr lvl="1"/>
            <a:r>
              <a:rPr lang="en-US" sz="1600" dirty="0"/>
              <a:t>The extreme corners of the wedge provide a bound of all impact points onto the wedge</a:t>
            </a:r>
          </a:p>
          <a:p>
            <a:pPr lvl="1"/>
            <a:r>
              <a:rPr lang="en-US" sz="1600" dirty="0"/>
              <a:t>The asset can be at any location on the lunar surface or above the lunar surface (i.e., in orbit)</a:t>
            </a:r>
          </a:p>
        </p:txBody>
      </p:sp>
    </p:spTree>
    <p:extLst>
      <p:ext uri="{BB962C8B-B14F-4D97-AF65-F5344CB8AC3E}">
        <p14:creationId xmlns:p14="http://schemas.microsoft.com/office/powerpoint/2010/main" val="263512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32290-2A03-41EE-A3A9-1EF378E1CBA5}"/>
              </a:ext>
            </a:extLst>
          </p:cNvPr>
          <p:cNvSpPr>
            <a:spLocks noGrp="1"/>
          </p:cNvSpPr>
          <p:nvPr>
            <p:ph type="title"/>
          </p:nvPr>
        </p:nvSpPr>
        <p:spPr>
          <a:xfrm>
            <a:off x="838200" y="18256"/>
            <a:ext cx="10515600" cy="816632"/>
          </a:xfrm>
        </p:spPr>
        <p:txBody>
          <a:bodyPr/>
          <a:lstStyle/>
          <a:p>
            <a:r>
              <a:rPr lang="en-US" dirty="0"/>
              <a:t>LMEEM Assumptions, cont’d</a:t>
            </a:r>
          </a:p>
        </p:txBody>
      </p:sp>
      <p:sp>
        <p:nvSpPr>
          <p:cNvPr id="3" name="Content Placeholder 2">
            <a:extLst>
              <a:ext uri="{FF2B5EF4-FFF2-40B4-BE49-F238E27FC236}">
                <a16:creationId xmlns:a16="http://schemas.microsoft.com/office/drawing/2014/main" id="{776BBF9F-373E-4AF2-8972-DEC240863D3D}"/>
              </a:ext>
            </a:extLst>
          </p:cNvPr>
          <p:cNvSpPr>
            <a:spLocks noGrp="1"/>
          </p:cNvSpPr>
          <p:nvPr>
            <p:ph idx="1"/>
          </p:nvPr>
        </p:nvSpPr>
        <p:spPr>
          <a:xfrm>
            <a:off x="477079" y="702365"/>
            <a:ext cx="11304104" cy="5923722"/>
          </a:xfrm>
        </p:spPr>
        <p:txBody>
          <a:bodyPr>
            <a:normAutofit/>
          </a:bodyPr>
          <a:lstStyle/>
          <a:p>
            <a:r>
              <a:rPr lang="en-US" sz="1800" dirty="0"/>
              <a:t>The mass ejected by an impact follows scaling laws provided in </a:t>
            </a:r>
            <a:r>
              <a:rPr lang="en-US" sz="1800" dirty="0" err="1"/>
              <a:t>Housen</a:t>
            </a:r>
            <a:r>
              <a:rPr lang="en-US" sz="1800" dirty="0"/>
              <a:t> &amp; </a:t>
            </a:r>
            <a:r>
              <a:rPr lang="en-US" sz="1800" dirty="0" err="1"/>
              <a:t>Holsapple</a:t>
            </a:r>
            <a:r>
              <a:rPr lang="en-US" sz="1800" dirty="0"/>
              <a:t> 2011</a:t>
            </a:r>
          </a:p>
          <a:p>
            <a:pPr lvl="1"/>
            <a:r>
              <a:rPr lang="en-US" sz="1600" dirty="0"/>
              <a:t>Impacts from MEM populations use a target with sand/fly ash properties </a:t>
            </a:r>
            <a:r>
              <a:rPr lang="en-US" sz="1600" dirty="0">
                <a:highlight>
                  <a:srgbClr val="FFFF00"/>
                </a:highlight>
              </a:rPr>
              <a:t>and NEO impacts use a target with basalt properties (latter, per NESC rec.)</a:t>
            </a:r>
          </a:p>
          <a:p>
            <a:pPr lvl="1"/>
            <a:r>
              <a:rPr lang="en-US" sz="1600" dirty="0"/>
              <a:t>Regolith assumed to have a tensile strength of 3.3E6 Pa (an average value of simulated regolith given in </a:t>
            </a:r>
            <a:r>
              <a:rPr lang="en-US" sz="1600" dirty="0" err="1"/>
              <a:t>Yanou</a:t>
            </a:r>
            <a:r>
              <a:rPr lang="en-US" sz="1600" dirty="0"/>
              <a:t> et al. 2014)</a:t>
            </a:r>
          </a:p>
          <a:p>
            <a:pPr lvl="1"/>
            <a:r>
              <a:rPr lang="en-US" sz="1600" dirty="0"/>
              <a:t>Regolith particle density is 3.1 g/cc and porosity is 0.4 (DSNE)</a:t>
            </a:r>
          </a:p>
          <a:p>
            <a:pPr lvl="1"/>
            <a:r>
              <a:rPr lang="en-US" sz="1600" dirty="0">
                <a:highlight>
                  <a:srgbClr val="FFFF00"/>
                </a:highlight>
              </a:rPr>
              <a:t>Crater ejecta have a maximum velocity as defined by </a:t>
            </a:r>
            <a:r>
              <a:rPr lang="en-US" sz="1600" dirty="0" err="1">
                <a:highlight>
                  <a:srgbClr val="FFFF00"/>
                </a:highlight>
              </a:rPr>
              <a:t>Housen</a:t>
            </a:r>
            <a:r>
              <a:rPr lang="en-US" sz="1600" dirty="0">
                <a:highlight>
                  <a:srgbClr val="FFFF00"/>
                </a:highlight>
              </a:rPr>
              <a:t> &amp; </a:t>
            </a:r>
            <a:r>
              <a:rPr lang="en-US" sz="1600" dirty="0" err="1">
                <a:highlight>
                  <a:srgbClr val="FFFF00"/>
                </a:highlight>
              </a:rPr>
              <a:t>Holsapple</a:t>
            </a:r>
            <a:r>
              <a:rPr lang="en-US" sz="1600" dirty="0">
                <a:highlight>
                  <a:srgbClr val="FFFF00"/>
                </a:highlight>
              </a:rPr>
              <a:t> 2011</a:t>
            </a:r>
          </a:p>
          <a:p>
            <a:pPr lvl="1"/>
            <a:r>
              <a:rPr lang="en-US" sz="1600" dirty="0">
                <a:highlight>
                  <a:srgbClr val="FFFF00"/>
                </a:highlight>
              </a:rPr>
              <a:t>The minimum ejecta velocity is the minimum velocity required to lift ejecta to the rim of the crater from the bottom (O’Keefe &amp; Ahrens 1985)</a:t>
            </a:r>
          </a:p>
          <a:p>
            <a:pPr lvl="1"/>
            <a:r>
              <a:rPr lang="en-US" sz="1600" dirty="0">
                <a:highlight>
                  <a:srgbClr val="FFFF00"/>
                </a:highlight>
              </a:rPr>
              <a:t>The largest ejecta particle mass is 1/100 of the total ejected mass (</a:t>
            </a:r>
            <a:r>
              <a:rPr lang="en-US" sz="1600" dirty="0" err="1">
                <a:highlight>
                  <a:srgbClr val="FFFF00"/>
                </a:highlight>
              </a:rPr>
              <a:t>Koschny</a:t>
            </a:r>
            <a:r>
              <a:rPr lang="en-US" sz="1600" dirty="0">
                <a:highlight>
                  <a:srgbClr val="FFFF00"/>
                </a:highlight>
              </a:rPr>
              <a:t> &amp; </a:t>
            </a:r>
            <a:r>
              <a:rPr lang="en-US" sz="1600" dirty="0" err="1">
                <a:highlight>
                  <a:srgbClr val="FFFF00"/>
                </a:highlight>
              </a:rPr>
              <a:t>Grun</a:t>
            </a:r>
            <a:r>
              <a:rPr lang="en-US" sz="1600" dirty="0">
                <a:highlight>
                  <a:srgbClr val="FFFF00"/>
                </a:highlight>
              </a:rPr>
              <a:t> 2001, conservatively small), alternatively, see O’Keefe &amp; Ahrens 1985 for a higher upper bound</a:t>
            </a:r>
          </a:p>
          <a:p>
            <a:pPr lvl="1"/>
            <a:r>
              <a:rPr lang="en-US" sz="1600" dirty="0">
                <a:highlight>
                  <a:srgbClr val="FFFF00"/>
                </a:highlight>
              </a:rPr>
              <a:t>The meteoroid ejecta particle size distribution follows a power-law (e.g., O’Keefe &amp; Ahrens 1985, </a:t>
            </a:r>
            <a:r>
              <a:rPr lang="en-US" sz="1600" dirty="0" err="1">
                <a:highlight>
                  <a:srgbClr val="FFFF00"/>
                </a:highlight>
              </a:rPr>
              <a:t>Koschny</a:t>
            </a:r>
            <a:r>
              <a:rPr lang="en-US" sz="1600" dirty="0">
                <a:highlight>
                  <a:srgbClr val="FFFF00"/>
                </a:highlight>
              </a:rPr>
              <a:t> &amp; </a:t>
            </a:r>
            <a:r>
              <a:rPr lang="en-US" sz="1600" dirty="0" err="1">
                <a:highlight>
                  <a:srgbClr val="FFFF00"/>
                </a:highlight>
              </a:rPr>
              <a:t>Grun</a:t>
            </a:r>
            <a:r>
              <a:rPr lang="en-US" sz="1600" dirty="0">
                <a:highlight>
                  <a:srgbClr val="FFFF00"/>
                </a:highlight>
              </a:rPr>
              <a:t> 2001, Buhl et al. 2014)</a:t>
            </a:r>
          </a:p>
          <a:p>
            <a:pPr lvl="2"/>
            <a:r>
              <a:rPr lang="en-US" sz="1400" dirty="0">
                <a:highlight>
                  <a:srgbClr val="FFFF00"/>
                </a:highlight>
              </a:rPr>
              <a:t>Specifically, for each ejecta speed, a power-law form is given for the particle size that is scaled by a mass-fragmentation factor </a:t>
            </a:r>
            <a:r>
              <a:rPr lang="en-US" sz="1400" dirty="0">
                <a:highlight>
                  <a:srgbClr val="FFFF00"/>
                </a:highlight>
                <a:sym typeface="Wingdings" panose="05000000000000000000" pitchFamily="2" charset="2"/>
              </a:rPr>
              <a:t> larger particles are slower while smaller particles are faster (</a:t>
            </a:r>
            <a:r>
              <a:rPr lang="en-US" sz="1400" dirty="0">
                <a:highlight>
                  <a:srgbClr val="FFFF00"/>
                </a:highlight>
              </a:rPr>
              <a:t>O’Keefe &amp; Ahrens 1985)</a:t>
            </a:r>
          </a:p>
          <a:p>
            <a:pPr lvl="1"/>
            <a:r>
              <a:rPr lang="en-US" sz="1600" dirty="0">
                <a:highlight>
                  <a:srgbClr val="FFFF00"/>
                </a:highlight>
              </a:rPr>
              <a:t>The angular distribution of ejecta is peaked following Gault &amp; </a:t>
            </a:r>
            <a:r>
              <a:rPr lang="en-US" sz="1600" dirty="0" err="1">
                <a:highlight>
                  <a:srgbClr val="FFFF00"/>
                </a:highlight>
              </a:rPr>
              <a:t>Wedekind</a:t>
            </a:r>
            <a:r>
              <a:rPr lang="en-US" sz="1600" dirty="0">
                <a:highlight>
                  <a:srgbClr val="FFFF00"/>
                </a:highlight>
              </a:rPr>
              <a:t> 1978 for oblique impacts, using a beta distribution</a:t>
            </a:r>
          </a:p>
          <a:p>
            <a:pPr lvl="1"/>
            <a:r>
              <a:rPr lang="en-US" sz="1600" dirty="0">
                <a:highlight>
                  <a:srgbClr val="FFFF00"/>
                </a:highlight>
              </a:rPr>
              <a:t>The azimuth distribution is a modified version of Rival &amp; Mandeville 1999, giving more ejecta in the downstream direction for oblique impacts</a:t>
            </a:r>
          </a:p>
        </p:txBody>
      </p:sp>
    </p:spTree>
    <p:extLst>
      <p:ext uri="{BB962C8B-B14F-4D97-AF65-F5344CB8AC3E}">
        <p14:creationId xmlns:p14="http://schemas.microsoft.com/office/powerpoint/2010/main" val="422552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schematic&#10;&#10;Description automatically generated">
            <a:extLst>
              <a:ext uri="{FF2B5EF4-FFF2-40B4-BE49-F238E27FC236}">
                <a16:creationId xmlns:a16="http://schemas.microsoft.com/office/drawing/2014/main" id="{E4041A63-14EC-4405-B3FE-C0AD9BB8CF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488" y="385937"/>
            <a:ext cx="14999139" cy="6286326"/>
          </a:xfrm>
        </p:spPr>
      </p:pic>
    </p:spTree>
    <p:extLst>
      <p:ext uri="{BB962C8B-B14F-4D97-AF65-F5344CB8AC3E}">
        <p14:creationId xmlns:p14="http://schemas.microsoft.com/office/powerpoint/2010/main" val="2629374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CCD-4870-40B3-AC60-BEB5B14DA84A}"/>
              </a:ext>
            </a:extLst>
          </p:cNvPr>
          <p:cNvSpPr>
            <a:spLocks noGrp="1"/>
          </p:cNvSpPr>
          <p:nvPr>
            <p:ph type="title"/>
          </p:nvPr>
        </p:nvSpPr>
        <p:spPr/>
        <p:txBody>
          <a:bodyPr/>
          <a:lstStyle/>
          <a:p>
            <a:r>
              <a:rPr lang="en-US" dirty="0"/>
              <a:t>NESC Recommendations with EV44 actions</a:t>
            </a:r>
          </a:p>
        </p:txBody>
      </p:sp>
      <p:graphicFrame>
        <p:nvGraphicFramePr>
          <p:cNvPr id="5" name="Content Placeholder 4">
            <a:extLst>
              <a:ext uri="{FF2B5EF4-FFF2-40B4-BE49-F238E27FC236}">
                <a16:creationId xmlns:a16="http://schemas.microsoft.com/office/drawing/2014/main" id="{3397831B-6947-44EC-883E-305430402636}"/>
              </a:ext>
            </a:extLst>
          </p:cNvPr>
          <p:cNvGraphicFramePr>
            <a:graphicFrameLocks noGrp="1"/>
          </p:cNvGraphicFramePr>
          <p:nvPr>
            <p:ph idx="1"/>
          </p:nvPr>
        </p:nvGraphicFramePr>
        <p:xfrm>
          <a:off x="1510031" y="1825625"/>
          <a:ext cx="9171937" cy="4351338"/>
        </p:xfrm>
        <a:graphic>
          <a:graphicData uri="http://schemas.openxmlformats.org/drawingml/2006/table">
            <a:tbl>
              <a:tblPr/>
              <a:tblGrid>
                <a:gridCol w="1716573">
                  <a:extLst>
                    <a:ext uri="{9D8B030D-6E8A-4147-A177-3AD203B41FA5}">
                      <a16:colId xmlns:a16="http://schemas.microsoft.com/office/drawing/2014/main" val="601794421"/>
                    </a:ext>
                  </a:extLst>
                </a:gridCol>
                <a:gridCol w="4936480">
                  <a:extLst>
                    <a:ext uri="{9D8B030D-6E8A-4147-A177-3AD203B41FA5}">
                      <a16:colId xmlns:a16="http://schemas.microsoft.com/office/drawing/2014/main" val="1054870084"/>
                    </a:ext>
                  </a:extLst>
                </a:gridCol>
                <a:gridCol w="2518884">
                  <a:extLst>
                    <a:ext uri="{9D8B030D-6E8A-4147-A177-3AD203B41FA5}">
                      <a16:colId xmlns:a16="http://schemas.microsoft.com/office/drawing/2014/main" val="2449996274"/>
                    </a:ext>
                  </a:extLst>
                </a:gridCol>
              </a:tblGrid>
              <a:tr h="223966">
                <a:tc>
                  <a:txBody>
                    <a:bodyPr/>
                    <a:lstStyle/>
                    <a:p>
                      <a:pPr algn="ctr" fontAlgn="b"/>
                      <a:r>
                        <a:rPr lang="en-US" sz="1300" b="1" i="0" u="none" strike="noStrike">
                          <a:solidFill>
                            <a:srgbClr val="FFFFFF"/>
                          </a:solidFill>
                          <a:effectLst/>
                          <a:latin typeface="Calibri" panose="020F0502020204030204" pitchFamily="34" charset="0"/>
                        </a:rPr>
                        <a:t>Recommendation #</a:t>
                      </a:r>
                    </a:p>
                  </a:txBody>
                  <a:tcPr marL="7999" marR="7999" marT="79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NESC Recommendation</a:t>
                      </a:r>
                    </a:p>
                  </a:txBody>
                  <a:tcPr marL="7999" marR="7999" marT="79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Action</a:t>
                      </a:r>
                    </a:p>
                  </a:txBody>
                  <a:tcPr marL="7999" marR="7999" marT="79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942445964"/>
                  </a:ext>
                </a:extLst>
              </a:tr>
              <a:tr h="799878">
                <a:tc>
                  <a:txBody>
                    <a:bodyPr/>
                    <a:lstStyle/>
                    <a:p>
                      <a:pPr algn="ctr" fontAlgn="ctr"/>
                      <a:r>
                        <a:rPr lang="en-US" sz="2400" b="1" i="0" u="none" strike="noStrike">
                          <a:solidFill>
                            <a:srgbClr val="000000"/>
                          </a:solidFill>
                          <a:effectLst/>
                          <a:latin typeface="Calibri" panose="020F0502020204030204" pitchFamily="34" charset="0"/>
                        </a:rPr>
                        <a:t>R-1.</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panose="020F0502020204030204" pitchFamily="34" charset="0"/>
                        </a:rPr>
                        <a:t>Use 1737.4 km for the geometrically averaged lunar radius. (O-1)</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panose="020F0502020204030204" pitchFamily="34" charset="0"/>
                        </a:rPr>
                        <a:t>Incorporated</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592532805"/>
                  </a:ext>
                </a:extLst>
              </a:tr>
              <a:tr h="799878">
                <a:tc>
                  <a:txBody>
                    <a:bodyPr/>
                    <a:lstStyle/>
                    <a:p>
                      <a:pPr algn="ctr" fontAlgn="ctr"/>
                      <a:r>
                        <a:rPr lang="en-US" sz="2400" b="1" i="0" u="none" strike="noStrike">
                          <a:solidFill>
                            <a:srgbClr val="000000"/>
                          </a:solidFill>
                          <a:effectLst/>
                          <a:latin typeface="Calibri" panose="020F0502020204030204" pitchFamily="34" charset="0"/>
                        </a:rPr>
                        <a:t>R-2.</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Consider changing the model name and acronym to those that emphasize accuracy and ease of use (e.g., Lunar Ejecta Engineering Model (LEEM)). (O-2)</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Proposed name: Lunar Meteoroid Ejecta Engineering Model (LMEEM)</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8208087"/>
                  </a:ext>
                </a:extLst>
              </a:tr>
              <a:tr h="799878">
                <a:tc>
                  <a:txBody>
                    <a:bodyPr/>
                    <a:lstStyle/>
                    <a:p>
                      <a:pPr algn="ctr" fontAlgn="ctr"/>
                      <a:r>
                        <a:rPr lang="en-US" sz="2400" b="1" i="0" u="none" strike="noStrike">
                          <a:solidFill>
                            <a:srgbClr val="000000"/>
                          </a:solidFill>
                          <a:effectLst/>
                          <a:latin typeface="Calibri" panose="020F0502020204030204" pitchFamily="34" charset="0"/>
                        </a:rPr>
                        <a:t>R-3.</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panose="020F0502020204030204" pitchFamily="34" charset="0"/>
                        </a:rPr>
                        <a:t>Use the terms "secondaries," "secondary environment," or "ejecta" in place of "secondary ejecta." (O-3)</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panose="020F0502020204030204" pitchFamily="34" charset="0"/>
                        </a:rPr>
                        <a:t>Understood</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72669132"/>
                  </a:ext>
                </a:extLst>
              </a:tr>
              <a:tr h="863869">
                <a:tc>
                  <a:txBody>
                    <a:bodyPr/>
                    <a:lstStyle/>
                    <a:p>
                      <a:pPr algn="ctr" fontAlgn="ctr"/>
                      <a:r>
                        <a:rPr lang="en-US" sz="2400" b="1" i="0" u="none" strike="noStrike">
                          <a:solidFill>
                            <a:srgbClr val="000000"/>
                          </a:solidFill>
                          <a:effectLst/>
                          <a:latin typeface="Calibri" panose="020F0502020204030204" pitchFamily="34" charset="0"/>
                        </a:rPr>
                        <a:t>R-4.</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Calculate the meteoroid-to-NEO flux scaling using the meteoroid flux on a flat plate sitting on the lunar surface and facing local zenith as compared to the NEO flux onto the lunar surface per unit surface area. (F-2)</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Incorporated</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66701726"/>
                  </a:ext>
                </a:extLst>
              </a:tr>
              <a:tr h="863869">
                <a:tc>
                  <a:txBody>
                    <a:bodyPr/>
                    <a:lstStyle/>
                    <a:p>
                      <a:pPr algn="ctr" fontAlgn="ctr"/>
                      <a:r>
                        <a:rPr lang="en-US" sz="2400" b="1" i="0" u="none" strike="noStrike">
                          <a:solidFill>
                            <a:srgbClr val="000000"/>
                          </a:solidFill>
                          <a:effectLst/>
                          <a:latin typeface="Calibri" panose="020F0502020204030204" pitchFamily="34" charset="0"/>
                        </a:rPr>
                        <a:t>R-5.</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a:solidFill>
                            <a:srgbClr val="000000"/>
                          </a:solidFill>
                          <a:effectLst/>
                          <a:latin typeface="Calibri" panose="020F0502020204030204" pitchFamily="34" charset="0"/>
                        </a:rPr>
                        <a:t>Developer should work with experts from NASA's Meteoroid Environment Office to identify an appropriate mass boundary between the cometary and asteroidal populations. (F-3)</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200" b="0" i="0" u="none" strike="noStrike" dirty="0">
                          <a:solidFill>
                            <a:srgbClr val="000000"/>
                          </a:solidFill>
                          <a:effectLst/>
                          <a:latin typeface="Calibri" panose="020F0502020204030204" pitchFamily="34" charset="0"/>
                        </a:rPr>
                        <a:t>Forward work, near term</a:t>
                      </a:r>
                    </a:p>
                  </a:txBody>
                  <a:tcPr marL="7999" marR="7999" marT="79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80141115"/>
                  </a:ext>
                </a:extLst>
              </a:tr>
            </a:tbl>
          </a:graphicData>
        </a:graphic>
      </p:graphicFrame>
    </p:spTree>
    <p:extLst>
      <p:ext uri="{BB962C8B-B14F-4D97-AF65-F5344CB8AC3E}">
        <p14:creationId xmlns:p14="http://schemas.microsoft.com/office/powerpoint/2010/main" val="319604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CCD-4870-40B3-AC60-BEB5B14DA84A}"/>
              </a:ext>
            </a:extLst>
          </p:cNvPr>
          <p:cNvSpPr>
            <a:spLocks noGrp="1"/>
          </p:cNvSpPr>
          <p:nvPr>
            <p:ph type="title"/>
          </p:nvPr>
        </p:nvSpPr>
        <p:spPr/>
        <p:txBody>
          <a:bodyPr/>
          <a:lstStyle/>
          <a:p>
            <a:r>
              <a:rPr lang="en-US" dirty="0"/>
              <a:t>NESC Recommendations with EV44 actions</a:t>
            </a:r>
          </a:p>
        </p:txBody>
      </p:sp>
      <p:graphicFrame>
        <p:nvGraphicFramePr>
          <p:cNvPr id="6" name="Content Placeholder 5">
            <a:extLst>
              <a:ext uri="{FF2B5EF4-FFF2-40B4-BE49-F238E27FC236}">
                <a16:creationId xmlns:a16="http://schemas.microsoft.com/office/drawing/2014/main" id="{53EC8067-9EBA-431F-93E5-69D560278B74}"/>
              </a:ext>
            </a:extLst>
          </p:cNvPr>
          <p:cNvGraphicFramePr>
            <a:graphicFrameLocks noGrp="1"/>
          </p:cNvGraphicFramePr>
          <p:nvPr>
            <p:ph idx="1"/>
          </p:nvPr>
        </p:nvGraphicFramePr>
        <p:xfrm>
          <a:off x="1703804" y="1825625"/>
          <a:ext cx="8784391" cy="4351338"/>
        </p:xfrm>
        <a:graphic>
          <a:graphicData uri="http://schemas.openxmlformats.org/drawingml/2006/table">
            <a:tbl>
              <a:tblPr/>
              <a:tblGrid>
                <a:gridCol w="1644042">
                  <a:extLst>
                    <a:ext uri="{9D8B030D-6E8A-4147-A177-3AD203B41FA5}">
                      <a16:colId xmlns:a16="http://schemas.microsoft.com/office/drawing/2014/main" val="2436564902"/>
                    </a:ext>
                  </a:extLst>
                </a:gridCol>
                <a:gridCol w="4727896">
                  <a:extLst>
                    <a:ext uri="{9D8B030D-6E8A-4147-A177-3AD203B41FA5}">
                      <a16:colId xmlns:a16="http://schemas.microsoft.com/office/drawing/2014/main" val="3718635040"/>
                    </a:ext>
                  </a:extLst>
                </a:gridCol>
                <a:gridCol w="2412453">
                  <a:extLst>
                    <a:ext uri="{9D8B030D-6E8A-4147-A177-3AD203B41FA5}">
                      <a16:colId xmlns:a16="http://schemas.microsoft.com/office/drawing/2014/main" val="2976714497"/>
                    </a:ext>
                  </a:extLst>
                </a:gridCol>
              </a:tblGrid>
              <a:tr h="214503">
                <a:tc>
                  <a:txBody>
                    <a:bodyPr/>
                    <a:lstStyle/>
                    <a:p>
                      <a:pPr algn="ctr" fontAlgn="b"/>
                      <a:r>
                        <a:rPr lang="en-US" sz="1300" b="1" i="0" u="none" strike="noStrike">
                          <a:solidFill>
                            <a:srgbClr val="FFFFFF"/>
                          </a:solidFill>
                          <a:effectLst/>
                          <a:latin typeface="Calibri" panose="020F0502020204030204" pitchFamily="34" charset="0"/>
                        </a:rPr>
                        <a:t>Recommendation #</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NESC Recommendation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Action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42881823"/>
                  </a:ext>
                </a:extLst>
              </a:tr>
              <a:tr h="827367">
                <a:tc>
                  <a:txBody>
                    <a:bodyPr/>
                    <a:lstStyle/>
                    <a:p>
                      <a:pPr algn="ctr" fontAlgn="ctr"/>
                      <a:r>
                        <a:rPr lang="en-US" sz="2300" b="1" i="0" u="none" strike="noStrike">
                          <a:solidFill>
                            <a:srgbClr val="000000"/>
                          </a:solidFill>
                          <a:effectLst/>
                          <a:latin typeface="Calibri" panose="020F0502020204030204" pitchFamily="34" charset="0"/>
                        </a:rPr>
                        <a:t>R-6.</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The NEO angular distribution should be corrected by extracting impact angles from an appropriate dynamical model of asteroids and comets.(F-4)</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Forward work, far term</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88535774"/>
                  </a:ext>
                </a:extLst>
              </a:tr>
              <a:tr h="827367">
                <a:tc>
                  <a:txBody>
                    <a:bodyPr/>
                    <a:lstStyle/>
                    <a:p>
                      <a:pPr algn="ctr" fontAlgn="ctr"/>
                      <a:r>
                        <a:rPr lang="en-US" sz="2300" b="1" i="0" u="none" strike="noStrike">
                          <a:solidFill>
                            <a:srgbClr val="000000"/>
                          </a:solidFill>
                          <a:effectLst/>
                          <a:latin typeface="Calibri" panose="020F0502020204030204" pitchFamily="34" charset="0"/>
                        </a:rPr>
                        <a:t>R-7.</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The presence of ejecta detected at altitudes above the lunar surface suggests that it might be appropriate to consider extending MeMoSeE to also cover objects in low lunar orbit and provide an appropriate altitude limit where the model is applicable. (F-5)</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Incorporated</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211612471"/>
                  </a:ext>
                </a:extLst>
              </a:tr>
              <a:tr h="827367">
                <a:tc>
                  <a:txBody>
                    <a:bodyPr/>
                    <a:lstStyle/>
                    <a:p>
                      <a:pPr algn="ctr" fontAlgn="ctr"/>
                      <a:r>
                        <a:rPr lang="en-US" sz="2300" b="1" i="0" u="none" strike="noStrike">
                          <a:solidFill>
                            <a:srgbClr val="000000"/>
                          </a:solidFill>
                          <a:effectLst/>
                          <a:latin typeface="Calibri" panose="020F0502020204030204" pitchFamily="34" charset="0"/>
                        </a:rPr>
                        <a:t>R-8.</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Include LADEE ejecta angular distributions inferred from plume measurements into the MeMoSeE model. (F-7)</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Forward work, low priority</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97766522"/>
                  </a:ext>
                </a:extLst>
              </a:tr>
              <a:tr h="827367">
                <a:tc>
                  <a:txBody>
                    <a:bodyPr/>
                    <a:lstStyle/>
                    <a:p>
                      <a:pPr algn="ctr" fontAlgn="ctr"/>
                      <a:r>
                        <a:rPr lang="en-US" sz="2300" b="1" i="0" u="none" strike="noStrike">
                          <a:solidFill>
                            <a:srgbClr val="000000"/>
                          </a:solidFill>
                          <a:effectLst/>
                          <a:latin typeface="Calibri" panose="020F0502020204030204" pitchFamily="34" charset="0"/>
                        </a:rPr>
                        <a:t>R-9.</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Incorporate LADEE ejecta speed distributions into the </a:t>
                      </a:r>
                      <a:r>
                        <a:rPr lang="en-US" sz="1100" b="0" i="0" u="none" strike="noStrike" dirty="0" err="1">
                          <a:solidFill>
                            <a:srgbClr val="000000"/>
                          </a:solidFill>
                          <a:effectLst/>
                          <a:latin typeface="Calibri" panose="020F0502020204030204" pitchFamily="34" charset="0"/>
                        </a:rPr>
                        <a:t>MeMoSeE</a:t>
                      </a:r>
                      <a:r>
                        <a:rPr lang="en-US" sz="1100" b="0" i="0" u="none" strike="noStrike" dirty="0">
                          <a:solidFill>
                            <a:srgbClr val="000000"/>
                          </a:solidFill>
                          <a:effectLst/>
                          <a:latin typeface="Calibri" panose="020F0502020204030204" pitchFamily="34" charset="0"/>
                        </a:rPr>
                        <a:t> model and compare with current speed distribution assumptions. (F-8)</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Forward work, low priority</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932290970"/>
                  </a:ext>
                </a:extLst>
              </a:tr>
              <a:tr h="827367">
                <a:tc>
                  <a:txBody>
                    <a:bodyPr/>
                    <a:lstStyle/>
                    <a:p>
                      <a:pPr algn="ctr" fontAlgn="ctr"/>
                      <a:r>
                        <a:rPr lang="en-US" sz="2300" b="1" i="0" u="none" strike="noStrike">
                          <a:solidFill>
                            <a:srgbClr val="000000"/>
                          </a:solidFill>
                          <a:effectLst/>
                          <a:latin typeface="Calibri" panose="020F0502020204030204" pitchFamily="34" charset="0"/>
                        </a:rPr>
                        <a:t>R-10.</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Incorporate jetted material expelled during the impact contact/compression phase into the </a:t>
                      </a:r>
                      <a:r>
                        <a:rPr lang="en-US" sz="1100" b="0" i="0" u="none" strike="noStrike" dirty="0" err="1">
                          <a:solidFill>
                            <a:srgbClr val="000000"/>
                          </a:solidFill>
                          <a:effectLst/>
                          <a:latin typeface="Calibri" panose="020F0502020204030204" pitchFamily="34" charset="0"/>
                        </a:rPr>
                        <a:t>MeMoSeE</a:t>
                      </a:r>
                      <a:r>
                        <a:rPr lang="en-US" sz="1100" b="0" i="0" u="none" strike="noStrike" dirty="0">
                          <a:solidFill>
                            <a:srgbClr val="000000"/>
                          </a:solidFill>
                          <a:effectLst/>
                          <a:latin typeface="Calibri" panose="020F0502020204030204" pitchFamily="34" charset="0"/>
                        </a:rPr>
                        <a:t> model. (F-10)</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Forward work, far term</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3601231126"/>
                  </a:ext>
                </a:extLst>
              </a:tr>
            </a:tbl>
          </a:graphicData>
        </a:graphic>
      </p:graphicFrame>
    </p:spTree>
    <p:extLst>
      <p:ext uri="{BB962C8B-B14F-4D97-AF65-F5344CB8AC3E}">
        <p14:creationId xmlns:p14="http://schemas.microsoft.com/office/powerpoint/2010/main" val="43061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CCD-4870-40B3-AC60-BEB5B14DA84A}"/>
              </a:ext>
            </a:extLst>
          </p:cNvPr>
          <p:cNvSpPr>
            <a:spLocks noGrp="1"/>
          </p:cNvSpPr>
          <p:nvPr>
            <p:ph type="title"/>
          </p:nvPr>
        </p:nvSpPr>
        <p:spPr/>
        <p:txBody>
          <a:bodyPr/>
          <a:lstStyle/>
          <a:p>
            <a:r>
              <a:rPr lang="en-US" dirty="0"/>
              <a:t>NESC Recommendations with EV44 actions</a:t>
            </a:r>
          </a:p>
        </p:txBody>
      </p:sp>
      <p:graphicFrame>
        <p:nvGraphicFramePr>
          <p:cNvPr id="5" name="Content Placeholder 4">
            <a:extLst>
              <a:ext uri="{FF2B5EF4-FFF2-40B4-BE49-F238E27FC236}">
                <a16:creationId xmlns:a16="http://schemas.microsoft.com/office/drawing/2014/main" id="{E6D16233-C7AB-42D2-9798-84A29C54AE33}"/>
              </a:ext>
            </a:extLst>
          </p:cNvPr>
          <p:cNvGraphicFramePr>
            <a:graphicFrameLocks noGrp="1"/>
          </p:cNvGraphicFramePr>
          <p:nvPr>
            <p:ph idx="1"/>
          </p:nvPr>
        </p:nvGraphicFramePr>
        <p:xfrm>
          <a:off x="1703804" y="1825625"/>
          <a:ext cx="8784391" cy="4351338"/>
        </p:xfrm>
        <a:graphic>
          <a:graphicData uri="http://schemas.openxmlformats.org/drawingml/2006/table">
            <a:tbl>
              <a:tblPr/>
              <a:tblGrid>
                <a:gridCol w="1644042">
                  <a:extLst>
                    <a:ext uri="{9D8B030D-6E8A-4147-A177-3AD203B41FA5}">
                      <a16:colId xmlns:a16="http://schemas.microsoft.com/office/drawing/2014/main" val="3263448409"/>
                    </a:ext>
                  </a:extLst>
                </a:gridCol>
                <a:gridCol w="4727896">
                  <a:extLst>
                    <a:ext uri="{9D8B030D-6E8A-4147-A177-3AD203B41FA5}">
                      <a16:colId xmlns:a16="http://schemas.microsoft.com/office/drawing/2014/main" val="1112818606"/>
                    </a:ext>
                  </a:extLst>
                </a:gridCol>
                <a:gridCol w="2412453">
                  <a:extLst>
                    <a:ext uri="{9D8B030D-6E8A-4147-A177-3AD203B41FA5}">
                      <a16:colId xmlns:a16="http://schemas.microsoft.com/office/drawing/2014/main" val="1986384249"/>
                    </a:ext>
                  </a:extLst>
                </a:gridCol>
              </a:tblGrid>
              <a:tr h="214503">
                <a:tc>
                  <a:txBody>
                    <a:bodyPr/>
                    <a:lstStyle/>
                    <a:p>
                      <a:pPr algn="ctr" fontAlgn="b"/>
                      <a:r>
                        <a:rPr lang="en-US" sz="1300" b="1" i="0" u="none" strike="noStrike">
                          <a:solidFill>
                            <a:srgbClr val="FFFFFF"/>
                          </a:solidFill>
                          <a:effectLst/>
                          <a:latin typeface="Calibri" panose="020F0502020204030204" pitchFamily="34" charset="0"/>
                        </a:rPr>
                        <a:t>Recommendation #</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NESC Recommendation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Action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8572880"/>
                  </a:ext>
                </a:extLst>
              </a:tr>
              <a:tr h="827367">
                <a:tc>
                  <a:txBody>
                    <a:bodyPr/>
                    <a:lstStyle/>
                    <a:p>
                      <a:pPr algn="ctr" fontAlgn="ctr"/>
                      <a:r>
                        <a:rPr lang="en-US" sz="2300" b="1" i="0" u="none" strike="noStrike">
                          <a:solidFill>
                            <a:srgbClr val="000000"/>
                          </a:solidFill>
                          <a:effectLst/>
                          <a:latin typeface="Calibri" panose="020F0502020204030204" pitchFamily="34" charset="0"/>
                        </a:rPr>
                        <a:t>R-11.</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Consider modifying the </a:t>
                      </a:r>
                      <a:r>
                        <a:rPr lang="en-US" sz="1100" b="0" i="0" u="none" strike="noStrike" dirty="0" err="1">
                          <a:solidFill>
                            <a:srgbClr val="000000"/>
                          </a:solidFill>
                          <a:effectLst/>
                          <a:latin typeface="Calibri" panose="020F0502020204030204" pitchFamily="34" charset="0"/>
                        </a:rPr>
                        <a:t>MeMoSeE</a:t>
                      </a:r>
                      <a:r>
                        <a:rPr lang="en-US" sz="1100" b="0" i="0" u="none" strike="noStrike" dirty="0">
                          <a:solidFill>
                            <a:srgbClr val="000000"/>
                          </a:solidFill>
                          <a:effectLst/>
                          <a:latin typeface="Calibri" panose="020F0502020204030204" pitchFamily="34" charset="0"/>
                        </a:rPr>
                        <a:t> model to account for the clustering of secondary particles impacting the surface. (F-12)</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Forward work, far term</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159735379"/>
                  </a:ext>
                </a:extLst>
              </a:tr>
              <a:tr h="827367">
                <a:tc>
                  <a:txBody>
                    <a:bodyPr/>
                    <a:lstStyle/>
                    <a:p>
                      <a:pPr algn="ctr" fontAlgn="ctr"/>
                      <a:r>
                        <a:rPr lang="en-US" sz="2300" b="1" i="0" u="none" strike="noStrike">
                          <a:solidFill>
                            <a:srgbClr val="000000"/>
                          </a:solidFill>
                          <a:effectLst/>
                          <a:latin typeface="Calibri" panose="020F0502020204030204" pitchFamily="34" charset="0"/>
                        </a:rPr>
                        <a:t>R-12.</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Use the Monte Carlo flux calculation results provided to verify MeMoSeE flux calculations. (F-13)</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Finished, results agree with technical lead's findings</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42847111"/>
                  </a:ext>
                </a:extLst>
              </a:tr>
              <a:tr h="827367">
                <a:tc>
                  <a:txBody>
                    <a:bodyPr/>
                    <a:lstStyle/>
                    <a:p>
                      <a:pPr algn="ctr" fontAlgn="ctr"/>
                      <a:r>
                        <a:rPr lang="en-US" sz="2300" b="1" i="0" u="none" strike="noStrike">
                          <a:solidFill>
                            <a:srgbClr val="000000"/>
                          </a:solidFill>
                          <a:effectLst/>
                          <a:latin typeface="Calibri" panose="020F0502020204030204" pitchFamily="34" charset="0"/>
                        </a:rPr>
                        <a:t>R-13.</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Include ascending ejecta flux in the MeMoSeE model. (F-14, F-15)</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Incorporated</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450117080"/>
                  </a:ext>
                </a:extLst>
              </a:tr>
              <a:tr h="827367">
                <a:tc>
                  <a:txBody>
                    <a:bodyPr/>
                    <a:lstStyle/>
                    <a:p>
                      <a:pPr algn="ctr" fontAlgn="ctr"/>
                      <a:r>
                        <a:rPr lang="en-US" sz="2300" b="1" i="0" u="none" strike="noStrike">
                          <a:solidFill>
                            <a:srgbClr val="000000"/>
                          </a:solidFill>
                          <a:effectLst/>
                          <a:latin typeface="Calibri" panose="020F0502020204030204" pitchFamily="34" charset="0"/>
                        </a:rPr>
                        <a:t>R-14.</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Include high-velocity (i.e., ? escape velocity) particle flux in the DSNE tables if ascending ejecta are added to the model. (F-16)</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Incorporated</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20134612"/>
                  </a:ext>
                </a:extLst>
              </a:tr>
              <a:tr h="827367">
                <a:tc>
                  <a:txBody>
                    <a:bodyPr/>
                    <a:lstStyle/>
                    <a:p>
                      <a:pPr algn="ctr" fontAlgn="ctr"/>
                      <a:r>
                        <a:rPr lang="en-US" sz="2300" b="1" i="0" u="none" strike="noStrike">
                          <a:solidFill>
                            <a:srgbClr val="000000"/>
                          </a:solidFill>
                          <a:effectLst/>
                          <a:latin typeface="Calibri" panose="020F0502020204030204" pitchFamily="34" charset="0"/>
                        </a:rPr>
                        <a:t>R-15.</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Consider modifying the MeMoSeE model to use Monte Carlo methods in addition to or in lieu of analytic methods to compute the stochastic variability of the flux. (F-17)</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Incorporated</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03214187"/>
                  </a:ext>
                </a:extLst>
              </a:tr>
            </a:tbl>
          </a:graphicData>
        </a:graphic>
      </p:graphicFrame>
    </p:spTree>
    <p:extLst>
      <p:ext uri="{BB962C8B-B14F-4D97-AF65-F5344CB8AC3E}">
        <p14:creationId xmlns:p14="http://schemas.microsoft.com/office/powerpoint/2010/main" val="253337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CCD-4870-40B3-AC60-BEB5B14DA84A}"/>
              </a:ext>
            </a:extLst>
          </p:cNvPr>
          <p:cNvSpPr>
            <a:spLocks noGrp="1"/>
          </p:cNvSpPr>
          <p:nvPr>
            <p:ph type="title"/>
          </p:nvPr>
        </p:nvSpPr>
        <p:spPr/>
        <p:txBody>
          <a:bodyPr/>
          <a:lstStyle/>
          <a:p>
            <a:r>
              <a:rPr lang="en-US" dirty="0"/>
              <a:t>NESC Recommendations with EV44 actions</a:t>
            </a:r>
          </a:p>
        </p:txBody>
      </p:sp>
      <p:graphicFrame>
        <p:nvGraphicFramePr>
          <p:cNvPr id="3" name="Content Placeholder 2">
            <a:extLst>
              <a:ext uri="{FF2B5EF4-FFF2-40B4-BE49-F238E27FC236}">
                <a16:creationId xmlns:a16="http://schemas.microsoft.com/office/drawing/2014/main" id="{7A294EB9-6982-48B0-915B-88FF14E4E30A}"/>
              </a:ext>
            </a:extLst>
          </p:cNvPr>
          <p:cNvGraphicFramePr>
            <a:graphicFrameLocks noGrp="1"/>
          </p:cNvGraphicFramePr>
          <p:nvPr>
            <p:ph idx="1"/>
            <p:extLst>
              <p:ext uri="{D42A27DB-BD31-4B8C-83A1-F6EECF244321}">
                <p14:modId xmlns:p14="http://schemas.microsoft.com/office/powerpoint/2010/main" val="270757042"/>
              </p:ext>
            </p:extLst>
          </p:nvPr>
        </p:nvGraphicFramePr>
        <p:xfrm>
          <a:off x="1703804" y="1825625"/>
          <a:ext cx="8784391" cy="4351338"/>
        </p:xfrm>
        <a:graphic>
          <a:graphicData uri="http://schemas.openxmlformats.org/drawingml/2006/table">
            <a:tbl>
              <a:tblPr/>
              <a:tblGrid>
                <a:gridCol w="1644042">
                  <a:extLst>
                    <a:ext uri="{9D8B030D-6E8A-4147-A177-3AD203B41FA5}">
                      <a16:colId xmlns:a16="http://schemas.microsoft.com/office/drawing/2014/main" val="2222446095"/>
                    </a:ext>
                  </a:extLst>
                </a:gridCol>
                <a:gridCol w="4727896">
                  <a:extLst>
                    <a:ext uri="{9D8B030D-6E8A-4147-A177-3AD203B41FA5}">
                      <a16:colId xmlns:a16="http://schemas.microsoft.com/office/drawing/2014/main" val="2250999219"/>
                    </a:ext>
                  </a:extLst>
                </a:gridCol>
                <a:gridCol w="2412453">
                  <a:extLst>
                    <a:ext uri="{9D8B030D-6E8A-4147-A177-3AD203B41FA5}">
                      <a16:colId xmlns:a16="http://schemas.microsoft.com/office/drawing/2014/main" val="3019004467"/>
                    </a:ext>
                  </a:extLst>
                </a:gridCol>
              </a:tblGrid>
              <a:tr h="214503">
                <a:tc>
                  <a:txBody>
                    <a:bodyPr/>
                    <a:lstStyle/>
                    <a:p>
                      <a:pPr algn="ctr" fontAlgn="b"/>
                      <a:r>
                        <a:rPr lang="en-US" sz="1300" b="1" i="0" u="none" strike="noStrike">
                          <a:solidFill>
                            <a:srgbClr val="FFFFFF"/>
                          </a:solidFill>
                          <a:effectLst/>
                          <a:latin typeface="Calibri" panose="020F0502020204030204" pitchFamily="34" charset="0"/>
                        </a:rPr>
                        <a:t>Recommendation #</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NESC Recommendation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Action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02588073"/>
                  </a:ext>
                </a:extLst>
              </a:tr>
              <a:tr h="827367">
                <a:tc>
                  <a:txBody>
                    <a:bodyPr/>
                    <a:lstStyle/>
                    <a:p>
                      <a:pPr algn="ctr" fontAlgn="ctr"/>
                      <a:r>
                        <a:rPr lang="en-US" sz="2300" b="1" i="0" u="none" strike="noStrike">
                          <a:solidFill>
                            <a:srgbClr val="000000"/>
                          </a:solidFill>
                          <a:effectLst/>
                          <a:latin typeface="Calibri" panose="020F0502020204030204" pitchFamily="34" charset="0"/>
                        </a:rPr>
                        <a:t>R-16.</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The manner in which the flux results are tabulated and reported in the DSNE should be reconsidered, perhaps to include mean, median, and extreme cases (such as 95% confidence levels for maximum flux) suitable for incorporation into a Probabilistic Risk Assessment. (F-17)</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 progress</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3324176736"/>
                  </a:ext>
                </a:extLst>
              </a:tr>
              <a:tr h="827367">
                <a:tc>
                  <a:txBody>
                    <a:bodyPr/>
                    <a:lstStyle/>
                    <a:p>
                      <a:pPr algn="ctr" fontAlgn="ctr"/>
                      <a:r>
                        <a:rPr lang="en-US" sz="2300" b="1" i="0" u="none" strike="noStrike">
                          <a:solidFill>
                            <a:srgbClr val="000000"/>
                          </a:solidFill>
                          <a:effectLst/>
                          <a:latin typeface="Calibri" panose="020F0502020204030204" pitchFamily="34" charset="0"/>
                        </a:rPr>
                        <a:t>R-17.</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Reconsider choosing what is the "average" location/time on the Moon vs choosing several example locations for the DSNE (e.g., at different longitudes or use 7-day intervals rather than average 19 years). (F-18)</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It was found that the western limb is the worst-case longitude, ~15% greater primary fluxes than the eastern limb. Time interval variation is forward work.</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02606645"/>
                  </a:ext>
                </a:extLst>
              </a:tr>
              <a:tr h="827367">
                <a:tc>
                  <a:txBody>
                    <a:bodyPr/>
                    <a:lstStyle/>
                    <a:p>
                      <a:pPr algn="ctr" fontAlgn="ctr"/>
                      <a:r>
                        <a:rPr lang="en-US" sz="2300" b="1" i="0" u="none" strike="noStrike">
                          <a:solidFill>
                            <a:srgbClr val="000000"/>
                          </a:solidFill>
                          <a:effectLst/>
                          <a:latin typeface="Calibri" panose="020F0502020204030204" pitchFamily="34" charset="0"/>
                        </a:rPr>
                        <a:t>R-18.</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Limit the maximum primary impactor size used to compute the ejecta or use a Monte Carlo technique to accurately incorporate large impactor effects. (F-19)</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Incorporated</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95747192"/>
                  </a:ext>
                </a:extLst>
              </a:tr>
              <a:tr h="827367">
                <a:tc>
                  <a:txBody>
                    <a:bodyPr/>
                    <a:lstStyle/>
                    <a:p>
                      <a:pPr algn="ctr" fontAlgn="ctr"/>
                      <a:r>
                        <a:rPr lang="en-US" sz="2300" b="1" i="0" u="none" strike="noStrike">
                          <a:solidFill>
                            <a:srgbClr val="000000"/>
                          </a:solidFill>
                          <a:effectLst/>
                          <a:latin typeface="Calibri" panose="020F0502020204030204" pitchFamily="34" charset="0"/>
                        </a:rPr>
                        <a:t>R-19.</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Consider placing an upper limit on the ejected particle size determined from conservation of energy and/or the ejecta mass. (F-20)</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In progress (based on O-Keefe &amp; Ahrens 1985 and </a:t>
                      </a:r>
                      <a:r>
                        <a:rPr lang="en-US" sz="1100" b="0" i="0" u="none" strike="noStrike" dirty="0" err="1">
                          <a:solidFill>
                            <a:srgbClr val="000000"/>
                          </a:solidFill>
                          <a:effectLst/>
                          <a:latin typeface="Calibri" panose="020F0502020204030204" pitchFamily="34" charset="0"/>
                        </a:rPr>
                        <a:t>Koschny</a:t>
                      </a:r>
                      <a:r>
                        <a:rPr lang="en-US" sz="1100" b="0" i="0" u="none" strike="noStrike" dirty="0">
                          <a:solidFill>
                            <a:srgbClr val="000000"/>
                          </a:solidFill>
                          <a:effectLst/>
                          <a:latin typeface="Calibri" panose="020F0502020204030204" pitchFamily="34" charset="0"/>
                        </a:rPr>
                        <a:t> &amp; </a:t>
                      </a:r>
                      <a:r>
                        <a:rPr lang="en-US" sz="1100" b="0" i="0" u="none" strike="noStrike" dirty="0" err="1">
                          <a:solidFill>
                            <a:srgbClr val="000000"/>
                          </a:solidFill>
                          <a:effectLst/>
                          <a:latin typeface="Calibri" panose="020F0502020204030204" pitchFamily="34" charset="0"/>
                        </a:rPr>
                        <a:t>Grun</a:t>
                      </a:r>
                      <a:r>
                        <a:rPr lang="en-US" sz="1100" b="0" i="0" u="none" strike="noStrike" dirty="0">
                          <a:solidFill>
                            <a:srgbClr val="000000"/>
                          </a:solidFill>
                          <a:effectLst/>
                          <a:latin typeface="Calibri" panose="020F0502020204030204" pitchFamily="34" charset="0"/>
                        </a:rPr>
                        <a:t> 2001)</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766308805"/>
                  </a:ext>
                </a:extLst>
              </a:tr>
              <a:tr h="827367">
                <a:tc>
                  <a:txBody>
                    <a:bodyPr/>
                    <a:lstStyle/>
                    <a:p>
                      <a:pPr algn="ctr" fontAlgn="ctr"/>
                      <a:r>
                        <a:rPr lang="en-US" sz="2300" b="1" i="0" u="none" strike="noStrike">
                          <a:solidFill>
                            <a:srgbClr val="000000"/>
                          </a:solidFill>
                          <a:effectLst/>
                          <a:latin typeface="Calibri" panose="020F0502020204030204" pitchFamily="34" charset="0"/>
                        </a:rPr>
                        <a:t>R-20.</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Developer should work with experts from NASA's Meteoroid Environment Office to reevaluate potential contributions from meteor showers to the ejecta environment. (F-21)</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Forward work, far term</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871244674"/>
                  </a:ext>
                </a:extLst>
              </a:tr>
            </a:tbl>
          </a:graphicData>
        </a:graphic>
      </p:graphicFrame>
    </p:spTree>
    <p:extLst>
      <p:ext uri="{BB962C8B-B14F-4D97-AF65-F5344CB8AC3E}">
        <p14:creationId xmlns:p14="http://schemas.microsoft.com/office/powerpoint/2010/main" val="59686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0CCD-4870-40B3-AC60-BEB5B14DA84A}"/>
              </a:ext>
            </a:extLst>
          </p:cNvPr>
          <p:cNvSpPr>
            <a:spLocks noGrp="1"/>
          </p:cNvSpPr>
          <p:nvPr>
            <p:ph type="title"/>
          </p:nvPr>
        </p:nvSpPr>
        <p:spPr/>
        <p:txBody>
          <a:bodyPr/>
          <a:lstStyle/>
          <a:p>
            <a:r>
              <a:rPr lang="en-US" dirty="0"/>
              <a:t>NESC Recommendations with EV44 actions</a:t>
            </a:r>
          </a:p>
        </p:txBody>
      </p:sp>
      <p:graphicFrame>
        <p:nvGraphicFramePr>
          <p:cNvPr id="3" name="Content Placeholder 2">
            <a:extLst>
              <a:ext uri="{FF2B5EF4-FFF2-40B4-BE49-F238E27FC236}">
                <a16:creationId xmlns:a16="http://schemas.microsoft.com/office/drawing/2014/main" id="{334DDB8B-8394-40EF-A6F7-70A318F3DE9F}"/>
              </a:ext>
            </a:extLst>
          </p:cNvPr>
          <p:cNvGraphicFramePr>
            <a:graphicFrameLocks noGrp="1"/>
          </p:cNvGraphicFramePr>
          <p:nvPr>
            <p:ph idx="1"/>
            <p:extLst>
              <p:ext uri="{D42A27DB-BD31-4B8C-83A1-F6EECF244321}">
                <p14:modId xmlns:p14="http://schemas.microsoft.com/office/powerpoint/2010/main" val="3008611250"/>
              </p:ext>
            </p:extLst>
          </p:nvPr>
        </p:nvGraphicFramePr>
        <p:xfrm>
          <a:off x="1703804" y="1825625"/>
          <a:ext cx="8784391" cy="4351338"/>
        </p:xfrm>
        <a:graphic>
          <a:graphicData uri="http://schemas.openxmlformats.org/drawingml/2006/table">
            <a:tbl>
              <a:tblPr/>
              <a:tblGrid>
                <a:gridCol w="1644042">
                  <a:extLst>
                    <a:ext uri="{9D8B030D-6E8A-4147-A177-3AD203B41FA5}">
                      <a16:colId xmlns:a16="http://schemas.microsoft.com/office/drawing/2014/main" val="3874287265"/>
                    </a:ext>
                  </a:extLst>
                </a:gridCol>
                <a:gridCol w="4727896">
                  <a:extLst>
                    <a:ext uri="{9D8B030D-6E8A-4147-A177-3AD203B41FA5}">
                      <a16:colId xmlns:a16="http://schemas.microsoft.com/office/drawing/2014/main" val="197755682"/>
                    </a:ext>
                  </a:extLst>
                </a:gridCol>
                <a:gridCol w="2412453">
                  <a:extLst>
                    <a:ext uri="{9D8B030D-6E8A-4147-A177-3AD203B41FA5}">
                      <a16:colId xmlns:a16="http://schemas.microsoft.com/office/drawing/2014/main" val="2654733958"/>
                    </a:ext>
                  </a:extLst>
                </a:gridCol>
              </a:tblGrid>
              <a:tr h="214503">
                <a:tc>
                  <a:txBody>
                    <a:bodyPr/>
                    <a:lstStyle/>
                    <a:p>
                      <a:pPr algn="ctr" fontAlgn="b"/>
                      <a:r>
                        <a:rPr lang="en-US" sz="1300" b="1" i="0" u="none" strike="noStrike">
                          <a:solidFill>
                            <a:srgbClr val="FFFFFF"/>
                          </a:solidFill>
                          <a:effectLst/>
                          <a:latin typeface="Calibri" panose="020F0502020204030204" pitchFamily="34" charset="0"/>
                        </a:rPr>
                        <a:t>Recommendation #</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NESC Recommendation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300" b="1" i="0" u="none" strike="noStrike">
                          <a:solidFill>
                            <a:srgbClr val="FFFFFF"/>
                          </a:solidFill>
                          <a:effectLst/>
                          <a:latin typeface="Calibri" panose="020F0502020204030204" pitchFamily="34" charset="0"/>
                        </a:rPr>
                        <a:t>Action</a:t>
                      </a:r>
                    </a:p>
                  </a:txBody>
                  <a:tcPr marL="7661" marR="7661" marT="76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720261355"/>
                  </a:ext>
                </a:extLst>
              </a:tr>
              <a:tr h="827367">
                <a:tc>
                  <a:txBody>
                    <a:bodyPr/>
                    <a:lstStyle/>
                    <a:p>
                      <a:pPr algn="ctr" fontAlgn="ctr"/>
                      <a:r>
                        <a:rPr lang="en-US" sz="2300" b="1" i="0" u="none" strike="noStrike">
                          <a:solidFill>
                            <a:srgbClr val="000000"/>
                          </a:solidFill>
                          <a:effectLst/>
                          <a:latin typeface="Calibri" panose="020F0502020204030204" pitchFamily="34" charset="0"/>
                        </a:rPr>
                        <a:t>R-21.</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Perform a sensitivity study varying the soil size distribution parameters over the range of measured soil size distributions of the Apollo Program soil samples. (F-22, F-23)</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Forward work, near term</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26979624"/>
                  </a:ext>
                </a:extLst>
              </a:tr>
              <a:tr h="827367">
                <a:tc>
                  <a:txBody>
                    <a:bodyPr/>
                    <a:lstStyle/>
                    <a:p>
                      <a:pPr algn="ctr" fontAlgn="ctr"/>
                      <a:r>
                        <a:rPr lang="en-US" sz="2300" b="1" i="0" u="none" strike="noStrike">
                          <a:solidFill>
                            <a:srgbClr val="000000"/>
                          </a:solidFill>
                          <a:effectLst/>
                          <a:latin typeface="Calibri" panose="020F0502020204030204" pitchFamily="34" charset="0"/>
                        </a:rPr>
                        <a:t>R-22.</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Use basalt as the target material for NEO impacts in the 1 m to 1 km diameter range. (F-24)</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In progress</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873158119"/>
                  </a:ext>
                </a:extLst>
              </a:tr>
              <a:tr h="827367">
                <a:tc>
                  <a:txBody>
                    <a:bodyPr/>
                    <a:lstStyle/>
                    <a:p>
                      <a:pPr algn="ctr" fontAlgn="ctr"/>
                      <a:r>
                        <a:rPr lang="en-US" sz="2300" b="1" i="0" u="none" strike="noStrike">
                          <a:solidFill>
                            <a:srgbClr val="000000"/>
                          </a:solidFill>
                          <a:effectLst/>
                          <a:latin typeface="Calibri" panose="020F0502020204030204" pitchFamily="34" charset="0"/>
                        </a:rPr>
                        <a:t>R-23.</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 order for Bumper (and the DSNE) to use the MeMoSeE output, a preferred method of converting the MeMoSeE output to the number of ejecta particles per unit mass should be provided and documented in the algorithm document reference 21. (F-29)</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In progress</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2668622783"/>
                  </a:ext>
                </a:extLst>
              </a:tr>
              <a:tr h="827367">
                <a:tc>
                  <a:txBody>
                    <a:bodyPr/>
                    <a:lstStyle/>
                    <a:p>
                      <a:pPr algn="ctr" fontAlgn="ctr"/>
                      <a:r>
                        <a:rPr lang="en-US" sz="2300" b="1" i="0" u="none" strike="noStrike">
                          <a:solidFill>
                            <a:srgbClr val="000000"/>
                          </a:solidFill>
                          <a:effectLst/>
                          <a:latin typeface="Calibri" panose="020F0502020204030204" pitchFamily="34" charset="0"/>
                        </a:rPr>
                        <a:t>R-24.</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Correct the software issues identified in the Findings before the reviewed version can be used for DSNE updates. (F-27, F-28, F-30, F-31, F-32, F-33, F-34, F-35)</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Major code changes have been made (help from ST13 personnel with code overview)</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26817526"/>
                  </a:ext>
                </a:extLst>
              </a:tr>
              <a:tr h="827367">
                <a:tc>
                  <a:txBody>
                    <a:bodyPr/>
                    <a:lstStyle/>
                    <a:p>
                      <a:pPr algn="ctr" fontAlgn="ctr"/>
                      <a:r>
                        <a:rPr lang="en-US" sz="2300" b="1" i="0" u="none" strike="noStrike">
                          <a:solidFill>
                            <a:srgbClr val="000000"/>
                          </a:solidFill>
                          <a:effectLst/>
                          <a:latin typeface="Calibri" panose="020F0502020204030204" pitchFamily="34" charset="0"/>
                        </a:rPr>
                        <a:t>R-25.</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a:solidFill>
                            <a:srgbClr val="000000"/>
                          </a:solidFill>
                          <a:effectLst/>
                          <a:latin typeface="Calibri" panose="020F0502020204030204" pitchFamily="34" charset="0"/>
                        </a:rPr>
                        <a:t>Use the MEM 3 algorithm for averaging elevation angles. (F-36)</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0" i="0" u="none" strike="noStrike" dirty="0">
                          <a:solidFill>
                            <a:srgbClr val="000000"/>
                          </a:solidFill>
                          <a:effectLst/>
                          <a:latin typeface="Calibri" panose="020F0502020204030204" pitchFamily="34" charset="0"/>
                        </a:rPr>
                        <a:t>No longer have a set loop over impact angles, the angles are sampled using Monte Carlo</a:t>
                      </a:r>
                    </a:p>
                  </a:txBody>
                  <a:tcPr marL="7661" marR="7661" marT="766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062496878"/>
                  </a:ext>
                </a:extLst>
              </a:tr>
            </a:tbl>
          </a:graphicData>
        </a:graphic>
      </p:graphicFrame>
    </p:spTree>
    <p:extLst>
      <p:ext uri="{BB962C8B-B14F-4D97-AF65-F5344CB8AC3E}">
        <p14:creationId xmlns:p14="http://schemas.microsoft.com/office/powerpoint/2010/main" val="1378993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1400</TotalTime>
  <Words>1467</Words>
  <Application>Microsoft Office PowerPoint</Application>
  <PresentationFormat>Widescreen</PresentationFormat>
  <Paragraphs>124</Paragraphs>
  <Slides>9</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Calibri Light</vt:lpstr>
      <vt:lpstr>Office Theme</vt:lpstr>
      <vt:lpstr>1_Office Theme</vt:lpstr>
      <vt:lpstr>Lunar Meteoroid Ejecta Engineering Model</vt:lpstr>
      <vt:lpstr>LMEEM Assumptions</vt:lpstr>
      <vt:lpstr>LMEEM Assumptions, cont’d</vt:lpstr>
      <vt:lpstr>PowerPoint Presentation</vt:lpstr>
      <vt:lpstr>NESC Recommendations with EV44 actions</vt:lpstr>
      <vt:lpstr>NESC Recommendations with EV44 actions</vt:lpstr>
      <vt:lpstr>NESC Recommendations with EV44 actions</vt:lpstr>
      <vt:lpstr>NESC Recommendations with EV44 actions</vt:lpstr>
      <vt:lpstr>NESC Recommendations with EV44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Lunar Meteoroid Ejecta Engineering Model</dc:title>
  <dc:creator>DeStefano, Anthony M. (MSFC-EV44)</dc:creator>
  <cp:lastModifiedBy>DeStefano, Anthony M. (MSFC-EV44)</cp:lastModifiedBy>
  <cp:revision>20</cp:revision>
  <dcterms:created xsi:type="dcterms:W3CDTF">2022-02-16T20:40:45Z</dcterms:created>
  <dcterms:modified xsi:type="dcterms:W3CDTF">2022-02-17T20:01:10Z</dcterms:modified>
</cp:coreProperties>
</file>