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4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C4BE-6BD8-4418-92A0-6E0C11F9BD9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E0D-C4B5-4DC2-90BE-B6AD7B69E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bg1"/>
            </a:glow>
            <a:outerShdw blurRad="50800" dist="76200" dir="1020000" algn="l" rotWithShape="0">
              <a:prstClr val="black">
                <a:alpha val="68000"/>
              </a:prstClr>
            </a:outerShdw>
            <a:softEdge rad="723900"/>
          </a:effectLst>
        </p:spPr>
        <p:txBody>
          <a:bodyPr/>
          <a:lstStyle/>
          <a:p>
            <a:r>
              <a:rPr lang="en-US" dirty="0"/>
              <a:t>Meeting over </a:t>
            </a:r>
            <a:r>
              <a:rPr lang="en-US" dirty="0" err="1"/>
              <a:t>MeMoSeE</a:t>
            </a:r>
            <a:r>
              <a:rPr lang="en-US" dirty="0"/>
              <a:t>:</a:t>
            </a:r>
            <a:br>
              <a:rPr lang="en-US" dirty="0"/>
            </a:br>
            <a:r>
              <a:rPr lang="en-US" sz="4400" dirty="0"/>
              <a:t>Near-field and tall structures</a:t>
            </a:r>
            <a:br>
              <a:rPr lang="en-US" sz="4400" dirty="0"/>
            </a:br>
            <a:r>
              <a:rPr lang="en-US" sz="4400" dirty="0"/>
              <a:t>Monte Carlo &amp; Analytic Approach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9F2FAC-5F17-41DC-BBAE-93E013510E47}"/>
              </a:ext>
            </a:extLst>
          </p:cNvPr>
          <p:cNvSpPr txBox="1">
            <a:spLocks/>
          </p:cNvSpPr>
          <p:nvPr/>
        </p:nvSpPr>
        <p:spPr>
          <a:xfrm>
            <a:off x="1524000" y="3732244"/>
            <a:ext cx="9144000" cy="1339041"/>
          </a:xfrm>
          <a:prstGeom prst="rect">
            <a:avLst/>
          </a:prstGeom>
          <a:effectLst>
            <a:glow rad="228600">
              <a:schemeClr val="bg1"/>
            </a:glow>
            <a:outerShdw blurRad="50800" dist="76200" dir="1020000" algn="l" rotWithShape="0">
              <a:prstClr val="black">
                <a:alpha val="68000"/>
              </a:prstClr>
            </a:outerShdw>
            <a:softEdge rad="723900"/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Anthony M. DeStefano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NASA/MSFC/EV44 Natural Environments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/15/2021</a:t>
            </a:r>
          </a:p>
        </p:txBody>
      </p:sp>
    </p:spTree>
    <p:extLst>
      <p:ext uri="{BB962C8B-B14F-4D97-AF65-F5344CB8AC3E}">
        <p14:creationId xmlns:p14="http://schemas.microsoft.com/office/powerpoint/2010/main" val="34484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1DC55-494C-4017-92FE-FD00B9C9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does lander height affect secondary ejecta?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3CA847-C0FC-4C76-AA08-80BF313C3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𝐹𝑟𝑎𝑐𝑡𝑖𝑜𝑛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𝑒𝑗𝑒𝑐𝑡𝑎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=6.737×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0.396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1800" dirty="0"/>
                  <a:t>E.g., Starship receives 2.2x more ejecta flux* than Apollo LEM</a:t>
                </a:r>
              </a:p>
              <a:p>
                <a:pPr lvl="1"/>
                <a:r>
                  <a:rPr lang="en-US" sz="1800" dirty="0"/>
                  <a:t>Equation valid for lander heights from 6.25m to 400m, with a lander radius of 4.5m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3CA847-C0FC-4C76-AA08-80BF313C3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  <a:blipFill>
                <a:blip r:embed="rId2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ADA335C-6766-4763-A22C-2A76AF708F49}"/>
              </a:ext>
            </a:extLst>
          </p:cNvPr>
          <p:cNvSpPr/>
          <p:nvPr/>
        </p:nvSpPr>
        <p:spPr>
          <a:xfrm>
            <a:off x="838200" y="6141197"/>
            <a:ext cx="490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https://everydayastronaut.com/artemis-vs-apollo/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98285D7-D72B-4CBF-A969-C73C2214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906" y="2165318"/>
            <a:ext cx="7204821" cy="405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F4C0C8-6CC2-4BC2-8E1E-AA1FA44F6C67}"/>
                  </a:ext>
                </a:extLst>
              </p:cNvPr>
              <p:cNvSpPr txBox="1"/>
              <p:nvPr/>
            </p:nvSpPr>
            <p:spPr>
              <a:xfrm>
                <a:off x="8187655" y="6141197"/>
                <a:ext cx="40043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*Assuming isotropic ejecta with a speed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F4C0C8-6CC2-4BC2-8E1E-AA1FA44F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655" y="6141197"/>
                <a:ext cx="4004345" cy="646331"/>
              </a:xfrm>
              <a:prstGeom prst="rect">
                <a:avLst/>
              </a:prstGeom>
              <a:blipFill>
                <a:blip r:embed="rId4"/>
                <a:stretch>
                  <a:fillRect l="-121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0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96C41-2789-4C22-A98D-5B97B027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Integral ejecta flux vs. Impact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503AD-C61C-4151-B4EB-67DAEBD67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9300" y="1671568"/>
                <a:ext cx="4303867" cy="43034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𝑒𝑗𝑒𝑐𝑡𝑎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𝑓𝑙𝑢𝑥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the integral ejecta flux as a function of impact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, the differential ejecta flux as a function of distance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From analytic results, we expect: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sz="1600" dirty="0"/>
                  <a:t> , and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=1.6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Due to the speed distribution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=2.2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503AD-C61C-4151-B4EB-67DAEBD67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300" y="1671568"/>
                <a:ext cx="4303867" cy="4303464"/>
              </a:xfrm>
              <a:blipFill>
                <a:blip r:embed="rId2"/>
                <a:stretch>
                  <a:fillRect l="-1275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6DAFC89-9633-477E-ADF0-3BE3F63AE876}"/>
              </a:ext>
            </a:extLst>
          </p:cNvPr>
          <p:cNvSpPr txBox="1"/>
          <p:nvPr/>
        </p:nvSpPr>
        <p:spPr>
          <a:xfrm>
            <a:off x="6437016" y="5938096"/>
            <a:ext cx="40938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Impact Distance (from lander edge) (m)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ADA0-6BDB-4FF3-9038-B1EDF98CEFDD}"/>
              </a:ext>
            </a:extLst>
          </p:cNvPr>
          <p:cNvSpPr txBox="1"/>
          <p:nvPr/>
        </p:nvSpPr>
        <p:spPr>
          <a:xfrm rot="16200000">
            <a:off x="3552235" y="3447713"/>
            <a:ext cx="28774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Integral ejecta flux (fraction of ejecta flux &gt; </a:t>
            </a:r>
            <a:r>
              <a:rPr lang="en-US" dirty="0" err="1">
                <a:solidFill>
                  <a:schemeClr val="bg1"/>
                </a:solidFill>
              </a:rPr>
              <a:t>d_I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7644900-8798-4823-B8FC-B5DB0CA63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81" y="2185901"/>
            <a:ext cx="68770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BC7625-5D8E-440A-81CE-A748E04741A7}"/>
              </a:ext>
            </a:extLst>
          </p:cNvPr>
          <p:cNvSpPr txBox="1"/>
          <p:nvPr/>
        </p:nvSpPr>
        <p:spPr>
          <a:xfrm>
            <a:off x="10863172" y="2480502"/>
            <a:ext cx="109952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1: h=7m</a:t>
            </a:r>
          </a:p>
          <a:p>
            <a:r>
              <a:rPr lang="en-US" dirty="0">
                <a:solidFill>
                  <a:schemeClr val="bg1"/>
                </a:solidFill>
              </a:rPr>
              <a:t>2: h=11m</a:t>
            </a:r>
          </a:p>
          <a:p>
            <a:r>
              <a:rPr lang="en-US" dirty="0">
                <a:solidFill>
                  <a:schemeClr val="bg1"/>
                </a:solidFill>
              </a:rPr>
              <a:t>3: h=50m</a:t>
            </a:r>
          </a:p>
        </p:txBody>
      </p:sp>
    </p:spTree>
    <p:extLst>
      <p:ext uri="{BB962C8B-B14F-4D97-AF65-F5344CB8AC3E}">
        <p14:creationId xmlns:p14="http://schemas.microsoft.com/office/powerpoint/2010/main" val="407823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939E5-E49E-4943-AAB5-3F39FF75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Differential ejecta flux vs. distance</a:t>
            </a:r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AEB965D-7AF6-42A9-987C-8B63EC213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583" y="2084874"/>
                <a:ext cx="3410712" cy="4035357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Various cylindrical lander heights were simulated using Monte Carlo for various impact distances</a:t>
                </a:r>
              </a:p>
              <a:p>
                <a:pPr lvl="1"/>
                <a:r>
                  <a:rPr lang="en-US" sz="1300" dirty="0"/>
                  <a:t>For simplicity, the simulations used 2D due to the symmetry – off radial hits assumed to have same width as radial width (conservative)</a:t>
                </a:r>
              </a:p>
              <a:p>
                <a:r>
                  <a:rPr lang="en-US" sz="1700" dirty="0"/>
                  <a:t>Orbits solved using RKF45 integration of equations of motion (variable time stepping):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3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3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1300" b="0" dirty="0"/>
              </a:p>
              <a:p>
                <a:r>
                  <a:rPr lang="en-US" sz="1700" b="0" dirty="0"/>
                  <a:t>MC sims show: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∼0.52</m:t>
                    </m:r>
                  </m:oMath>
                </a14:m>
                <a:r>
                  <a:rPr lang="en-US" sz="1300" b="0" dirty="0"/>
                  <a:t> and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∼1.64</m:t>
                    </m:r>
                  </m:oMath>
                </a14:m>
                <a:r>
                  <a:rPr lang="en-US" sz="1300" b="0" dirty="0"/>
                  <a:t>, very close to the analytic estimates!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AEB965D-7AF6-42A9-987C-8B63EC213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583" y="2084874"/>
                <a:ext cx="3410712" cy="4035357"/>
              </a:xfrm>
              <a:blipFill>
                <a:blip r:embed="rId2"/>
                <a:stretch>
                  <a:fillRect l="-894" t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AE14589-BD9D-4516-8A4B-B6033FBDF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r="2" b="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B432B3-DF32-4E52-A382-8C64DCE25EBC}"/>
                  </a:ext>
                </a:extLst>
              </p:cNvPr>
              <p:cNvSpPr/>
              <p:nvPr/>
            </p:nvSpPr>
            <p:spPr>
              <a:xfrm>
                <a:off x="7365006" y="1097513"/>
                <a:ext cx="2016898" cy="8686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B432B3-DF32-4E52-A382-8C64DCE25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006" y="1097513"/>
                <a:ext cx="2016898" cy="868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9D7EAE-1861-4ED9-A8D8-B75FD04FB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628" y="199301"/>
            <a:ext cx="4950519" cy="868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2391E9-C00C-4264-831D-35508A52A79F}"/>
                  </a:ext>
                </a:extLst>
              </p:cNvPr>
              <p:cNvSpPr txBox="1"/>
              <p:nvPr/>
            </p:nvSpPr>
            <p:spPr>
              <a:xfrm>
                <a:off x="2228126" y="6017033"/>
                <a:ext cx="6657213" cy="7632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c parameter is related to the distance scale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1.463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at which the height of the lander is not driving the ejecta flux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2391E9-C00C-4264-831D-35508A52A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6" y="6017033"/>
                <a:ext cx="6657213" cy="763222"/>
              </a:xfrm>
              <a:prstGeom prst="rect">
                <a:avLst/>
              </a:prstGeom>
              <a:blipFill>
                <a:blip r:embed="rId6"/>
                <a:stretch>
                  <a:fillRect l="-731" b="-110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ED12B4-8DFF-4406-9662-77D6DF4762DF}"/>
                  </a:ext>
                </a:extLst>
              </p:cNvPr>
              <p:cNvSpPr txBox="1"/>
              <p:nvPr/>
            </p:nvSpPr>
            <p:spPr>
              <a:xfrm>
                <a:off x="8885339" y="6189868"/>
                <a:ext cx="263414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=1.916∗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0.5633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ED12B4-8DFF-4406-9662-77D6DF476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39" y="6189868"/>
                <a:ext cx="2634144" cy="37241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CF55E39-9F6A-42F7-B459-60E6812B9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726" y="2738283"/>
            <a:ext cx="1147886" cy="14772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AED687-F03A-41A8-95B8-6472C68E3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1726" y="4189707"/>
            <a:ext cx="1143420" cy="14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7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EDD85-A301-44C4-844D-599AB39E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Effects of minimum ejecta speed on differential ejecta flux</a:t>
            </a:r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CFE343-A3E6-4BE8-973B-1D95CA38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Imposing a minimum ejecta speed eliminates the bulk of the ejecta at close distances</a:t>
            </a:r>
          </a:p>
          <a:p>
            <a:pPr lvl="1"/>
            <a:r>
              <a:rPr lang="en-US" sz="1300" dirty="0"/>
              <a:t>Low-energy ejecta (speed and mass) may be irrelevant to the impact risk</a:t>
            </a:r>
          </a:p>
          <a:p>
            <a:r>
              <a:rPr lang="en-US" sz="1700" dirty="0"/>
              <a:t>Forward work:</a:t>
            </a:r>
          </a:p>
          <a:p>
            <a:pPr lvl="1"/>
            <a:r>
              <a:rPr lang="en-US" sz="1300" dirty="0"/>
              <a:t>How does minimum speed affect integral flux?</a:t>
            </a:r>
          </a:p>
          <a:p>
            <a:pPr lvl="1"/>
            <a:endParaRPr lang="en-US" sz="13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B289583-ECA4-44D6-B54A-9ABC1DAB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" r="2" b="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82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384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1_Office Theme</vt:lpstr>
      <vt:lpstr>Meeting over MeMoSeE: Near-field and tall structures Monte Carlo &amp; Analytic Approach</vt:lpstr>
      <vt:lpstr>How does lander height affect secondary ejecta?</vt:lpstr>
      <vt:lpstr>Integral ejecta flux vs. Impact distance</vt:lpstr>
      <vt:lpstr>Differential ejecta flux vs. distance</vt:lpstr>
      <vt:lpstr>Effects of minimum ejecta speed on differential ejecta flux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over MeMoSeE: Near-field and tall structures Monte Carlo &amp; Analytic Approach</dc:title>
  <dc:creator>DeStefano, Anthony M. (MSFC-EV44)</dc:creator>
  <cp:lastModifiedBy>DeStefano, Anthony M. (MSFC-EV44)</cp:lastModifiedBy>
  <cp:revision>4</cp:revision>
  <dcterms:created xsi:type="dcterms:W3CDTF">2021-07-15T13:34:22Z</dcterms:created>
  <dcterms:modified xsi:type="dcterms:W3CDTF">2021-07-15T18:35:44Z</dcterms:modified>
</cp:coreProperties>
</file>