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57E5-9632-074D-9FC2-70BD9010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41B70-DDC4-6A46-B528-C734A73F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B451-E518-584E-9B1B-E4B99A26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3B7E-CFBB-4846-96A0-C53340CB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9C9-FABE-9240-A5AC-38253AA9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9A39-2477-8E42-ACB8-BDFA17A0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6743-E12C-3A4A-881A-EB8419CF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9C76-B84C-9E47-9D81-83C4BC04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BCBD-60D4-1E49-8B4B-D021C5C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D7F2-56DB-AE42-8C0F-7EBBBB0B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B1ED5-F904-924C-B61D-DE783164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5651-4478-CE4B-A840-F2B9E04A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1DAF-09CB-6E44-BEEA-48824275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49CA-2119-DC43-9242-14B8273B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4DA7-40E8-984D-ACE7-3653ED08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5FA2-5F61-FA41-8800-E19227D8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F607-16BB-7546-992A-11EF5F11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44B3-97BC-AE41-BC27-02946549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4130-CB91-8B41-8E1E-B894E5C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402B-F16E-F14B-BAC9-6A46DBD6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C60-59B4-D541-88E7-DE214A42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7E1D-746F-C74F-BC7D-0198D8EC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2651-2332-2543-9915-F3819912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D4B9-B34E-9946-A521-8228D27D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8894-0D2F-9447-A4C2-EE5CA083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EF9D-FA8F-9741-9F98-2FFEEAC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EC84-C885-8547-B8F6-2F2CA2E41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B137-8A72-6F46-AE16-8A3F668C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DD23-3614-6646-920A-FBC373B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A1D1-2CCD-FF45-94E6-591F8EA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95D5-CBFE-A34D-B99F-35FF0275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D754-9EFB-DB4F-9EC8-BC3795A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1DBB-8141-B448-9805-8090886B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D6C1-85E1-0A4B-A541-603551725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8C45-8390-5142-B15B-B6E6877F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3F0CE-73FF-BD4D-AEE6-7732891DA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4EAFB-7532-2543-8932-78FD414D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2EA77-8E47-564F-B8E9-1E2870AA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13EF5-062F-B046-A707-B7FF8D5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528B-30FE-544F-A8E5-FC2227DF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29674-FD0A-524F-980C-6A343EB2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21AE2-1653-F74C-8879-29A088F5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9CAB-C24C-B046-BA6A-A5BA58A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0B157-0C61-854E-B169-A8946DF8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25B4-01DC-3141-9834-9ADDA024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C728-2C09-234B-8720-370DE366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4C8E-0A39-5C48-AFF4-C335EC59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5361-B377-274A-9331-93BDA2A5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E76AE-7918-9B49-80A2-FD0222B5E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035F2-6183-FB48-8BE9-8BAF214D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A4F3-D3FE-4943-B962-BEA7AC1D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B252-11EF-CD4F-A557-7EA090C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20A-3CA0-A946-AF23-92E8465D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774E6-5901-B34A-B495-4DC63CE8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28EC-1AAE-4343-A6C4-554C2A80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3AE9-3DDD-DE47-986C-80F1CC2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F3880-B22A-7C4E-8C8A-67B0FCA6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2C64A-15D6-2546-8842-4E42FFA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CFDE-2780-3043-9636-42DA659A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2133-A899-2249-9695-D0A27B5E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B7E1-6BC2-2840-9B3E-F976ACE0B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5D05-8DA4-404D-8D93-247A65AD620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3DCC-3C03-1946-8562-3FD00C41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E359-3FE5-A341-9930-39A89A7A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D76-93C4-084B-BA13-6A1DE47C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DA86-0FEF-9D49-8844-427DA91D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6: Waves in Weakly Coupled Dusty Plasmas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8BCA1-EF84-E34C-A933-1F22CEB25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Brown</a:t>
            </a:r>
          </a:p>
          <a:p>
            <a:r>
              <a:rPr lang="en-US" dirty="0"/>
              <a:t>Physics of Dusty Plasmas</a:t>
            </a:r>
          </a:p>
          <a:p>
            <a:r>
              <a:rPr lang="en-US" dirty="0"/>
              <a:t>Baylor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789B3-D890-A04B-8D54-07D04F5B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997669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7E2D-C72E-8B44-AC7C-4F9601B9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Validity of Plasma Approximation (HW2)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E2A7C-0515-394A-A97B-2D02FE061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valid is the assumption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HW2: </a:t>
                </a:r>
              </a:p>
              <a:p>
                <a:endParaRPr lang="en-US" i="1" dirty="0"/>
              </a:p>
              <a:p>
                <a:pPr marL="514350" indent="-514350" algn="ctr">
                  <a:buFont typeface="+mj-lt"/>
                  <a:buAutoNum type="arabicPeriod"/>
                </a:pPr>
                <a:r>
                  <a:rPr lang="en-US" i="1" dirty="0"/>
                  <a:t>Derive the ion acoustic wave dispersion relation but this time using poisons equation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514350" indent="-514350" algn="ctr">
                  <a:buFont typeface="+mj-lt"/>
                  <a:buAutoNum type="arabicPeriod"/>
                </a:pPr>
                <a:endParaRPr lang="en-US" dirty="0"/>
              </a:p>
              <a:p>
                <a:pPr marL="514350" indent="-514350" algn="ctr">
                  <a:buFont typeface="+mj-lt"/>
                  <a:buAutoNum type="arabicPeriod"/>
                </a:pPr>
                <a:r>
                  <a:rPr lang="en-US" i="1" dirty="0"/>
                  <a:t>Take the short wavelength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≫1)</m:t>
                    </m:r>
                  </m:oMath>
                </a14:m>
                <a:r>
                  <a:rPr lang="en-US" i="1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is the wave number and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E2A7C-0515-394A-A97B-2D02FE061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8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7ED9-1B73-AC43-930F-8921A63D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Waves in Weakly Coupled Plasmas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9D59-392A-2D41-AD68-0FEB7300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/>
          <a:lstStyle/>
          <a:p>
            <a:r>
              <a:rPr lang="en-US" dirty="0"/>
              <a:t>Do not rely on ordered pairs of dust particles</a:t>
            </a:r>
          </a:p>
          <a:p>
            <a:endParaRPr lang="en-US" dirty="0"/>
          </a:p>
          <a:p>
            <a:r>
              <a:rPr lang="en-US" dirty="0"/>
              <a:t>Two types of Weakly Coupled waves:</a:t>
            </a:r>
          </a:p>
          <a:p>
            <a:endParaRPr lang="en-US" dirty="0"/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Dust Acoustic Wave (DAW)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Dust Ion-Acoustic Wave (DIAW)</a:t>
            </a:r>
          </a:p>
          <a:p>
            <a:endParaRPr lang="en-US" dirty="0"/>
          </a:p>
          <a:p>
            <a:r>
              <a:rPr lang="en-US" dirty="0"/>
              <a:t>DAW: Dust particles are moving species</a:t>
            </a:r>
          </a:p>
          <a:p>
            <a:endParaRPr lang="en-US" dirty="0"/>
          </a:p>
          <a:p>
            <a:r>
              <a:rPr lang="en-US" dirty="0"/>
              <a:t>DIAW: Dust considered immobile, but influence propagation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6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BDB2-1AE3-ED44-9134-7991975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Acoustic Wave (DAW)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3ED73-53F3-674F-8538-A9557E146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Analog of the ion acoustic wave (IAW)</a:t>
                </a:r>
              </a:p>
              <a:p>
                <a:endParaRPr lang="en-US" dirty="0"/>
              </a:p>
              <a:p>
                <a:r>
                  <a:rPr lang="en-US" dirty="0"/>
                  <a:t>In the IAW, ions provide inertia and electrons the shielding </a:t>
                </a:r>
              </a:p>
              <a:p>
                <a:endParaRPr lang="en-US" dirty="0"/>
              </a:p>
              <a:p>
                <a:r>
                  <a:rPr lang="en-US" dirty="0"/>
                  <a:t>This gives the ion oscillation frequency: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3ED73-53F3-674F-8538-A9557E146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7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BED6-C63E-8146-BAC5-A7F0D3C1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AC50E-EBD8-BE4F-96BF-D5DA55382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consider the dust as the mobile species in the plasma </a:t>
                </a:r>
              </a:p>
              <a:p>
                <a:endParaRPr lang="en-US" dirty="0"/>
              </a:p>
              <a:p>
                <a:r>
                  <a:rPr lang="en-US" dirty="0"/>
                  <a:t>Therefore the inertia imparted to wave is given by the plasma and the ions &amp; electrons provide the shielding effects </a:t>
                </a:r>
              </a:p>
              <a:p>
                <a:endParaRPr lang="en-US" dirty="0"/>
              </a:p>
              <a:p>
                <a:r>
                  <a:rPr lang="en-US" dirty="0"/>
                  <a:t>Since dust is more massive than ions or electrons, wave is very low frequency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AC50E-EBD8-BE4F-96BF-D5DA55382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1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21BE-4B64-0F4A-A334-9AF44DDD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39"/>
            <a:ext cx="10515600" cy="1325563"/>
          </a:xfrm>
        </p:spPr>
        <p:txBody>
          <a:bodyPr/>
          <a:lstStyle/>
          <a:p>
            <a:r>
              <a:rPr lang="en-US" dirty="0"/>
              <a:t>DAW Mechanism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E95B2-4266-9546-B1CE-F13F8BD97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460" y="2949604"/>
            <a:ext cx="5025080" cy="39083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B4791-4A8B-7942-8AA9-665E267A7C7B}"/>
              </a:ext>
            </a:extLst>
          </p:cNvPr>
          <p:cNvSpPr txBox="1"/>
          <p:nvPr/>
        </p:nvSpPr>
        <p:spPr>
          <a:xfrm>
            <a:off x="838200" y="1290136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wave like perturbation in dust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Incomplete shielding forms negative and positive space charge regions around dust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forms electric field which drives DAWs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22D5C-7FEA-9041-9E62-6446D7B3EBB1}"/>
              </a:ext>
            </a:extLst>
          </p:cNvPr>
          <p:cNvSpPr txBox="1"/>
          <p:nvPr/>
        </p:nvSpPr>
        <p:spPr>
          <a:xfrm>
            <a:off x="8608540" y="6534834"/>
            <a:ext cx="182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 [1].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8EEC-B270-1B4E-A5DD-C5C3BB6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DAW: Dispersion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481C-4057-D449-96E6-338EFB957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three key equations: Continuity, momentum, and Poisson (no plasma approximation is made here):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481C-4057-D449-96E6-338EFB957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6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4133-190F-624F-B4FE-2E3AD595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DAW: Dispersion Relation (Linearization)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5EE8D-A6EC-B741-B74C-AC8AC73EC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5155"/>
                <a:ext cx="10515600" cy="576284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Now linearize the fluid equations: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Equilibrium densities obey quasi-neutrality: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Assume the fluid properties fluctuate like waves: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𝑓𝑙𝑢𝑐𝑡𝑢𝑎𝑡𝑖𝑛𝑔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5EE8D-A6EC-B741-B74C-AC8AC73EC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5155"/>
                <a:ext cx="10515600" cy="5762845"/>
              </a:xfrm>
              <a:blipFill>
                <a:blip r:embed="rId2"/>
                <a:stretch>
                  <a:fillRect l="-844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1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A63-63BF-7342-934A-5CE3B0A0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DAW: Dispersion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5EEBB-5C44-1647-837F-20E6289EC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Electrons and ions assumed to follow Boltzmann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den>
                                      </m:f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±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i="1" dirty="0"/>
                  <a:t>Discussion Question: </a:t>
                </a:r>
                <a:r>
                  <a:rPr lang="en-US" dirty="0"/>
                  <a:t>Why?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5EEBB-5C44-1647-837F-20E6289EC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37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539F-2094-1943-8D68-D1834976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24"/>
            <a:ext cx="10515600" cy="1325563"/>
          </a:xfrm>
        </p:spPr>
        <p:txBody>
          <a:bodyPr/>
          <a:lstStyle/>
          <a:p>
            <a:r>
              <a:rPr lang="en-US" dirty="0"/>
              <a:t>DAW: Dispersion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DDF2-79B7-8145-979A-D18110D4C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1261"/>
                <a:ext cx="10515600" cy="53802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fluid equations can then be solved to produce the DAW dispersion relation: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Assuming a cold plasma: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also introduce screening length: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DDF2-79B7-8145-979A-D18110D4C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1261"/>
                <a:ext cx="10515600" cy="5380256"/>
              </a:xfrm>
              <a:blipFill>
                <a:blip r:embed="rId2"/>
                <a:stretch>
                  <a:fillRect l="-724" t="-2353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66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F113-4833-D547-8033-7A24AA16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DAW: Dispersion Relation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0F2AD45-A4E4-5C42-AC8B-3EB90FF2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040" y="1058875"/>
            <a:ext cx="7809917" cy="36471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9AB57-6F0D-FB49-9D83-907BD3790997}"/>
                  </a:ext>
                </a:extLst>
              </p:cNvPr>
              <p:cNvSpPr txBox="1"/>
              <p:nvPr/>
            </p:nvSpPr>
            <p:spPr>
              <a:xfrm>
                <a:off x="838199" y="5021360"/>
                <a:ext cx="10515600" cy="1334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large wave numbers: wave does not propagate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small wave numbers: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𝐷𝐴𝑊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𝐷𝐴𝑊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9AB57-6F0D-FB49-9D83-907BD37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21360"/>
                <a:ext cx="10515600" cy="1334211"/>
              </a:xfrm>
              <a:prstGeom prst="rect">
                <a:avLst/>
              </a:prstGeom>
              <a:blipFill>
                <a:blip r:embed="rId3"/>
                <a:stretch>
                  <a:fillRect l="-483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17F836-8B29-1444-A4A5-670A5388C08D}"/>
              </a:ext>
            </a:extLst>
          </p:cNvPr>
          <p:cNvSpPr txBox="1"/>
          <p:nvPr/>
        </p:nvSpPr>
        <p:spPr>
          <a:xfrm>
            <a:off x="9532979" y="4382883"/>
            <a:ext cx="182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 [1].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AE4C-2F32-8743-BCA7-48E21FD1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Fluid Theory for Plasmas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0180-D9F7-9B47-8E22-81A654DB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begin with waves it is necessary to look over the fluid theory of plasma physics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Discussion Question: </a:t>
            </a:r>
            <a:r>
              <a:rPr lang="en-US" i="1" dirty="0"/>
              <a:t>Why model a plasma as a fluid?</a:t>
            </a:r>
          </a:p>
        </p:txBody>
      </p:sp>
    </p:spTree>
    <p:extLst>
      <p:ext uri="{BB962C8B-B14F-4D97-AF65-F5344CB8AC3E}">
        <p14:creationId xmlns:p14="http://schemas.microsoft.com/office/powerpoint/2010/main" val="186089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FA9E-8D02-9441-975A-3A8AF5B0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66A07-261B-9442-9175-20660EC12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672" y="2132123"/>
            <a:ext cx="8890656" cy="39928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1CF71-ED6A-1B47-855F-28887A4148F5}"/>
              </a:ext>
            </a:extLst>
          </p:cNvPr>
          <p:cNvSpPr txBox="1"/>
          <p:nvPr/>
        </p:nvSpPr>
        <p:spPr>
          <a:xfrm>
            <a:off x="1174531" y="1631459"/>
            <a:ext cx="182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 [1].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2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3C72-6EEE-2A43-AF6B-572059C7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6EFDC-C10D-F04A-A6DA-4644E9436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17" y="2147887"/>
            <a:ext cx="10111165" cy="36227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5DD52-4195-CC4E-A1B3-5A0CC8E60EA9}"/>
              </a:ext>
            </a:extLst>
          </p:cNvPr>
          <p:cNvSpPr txBox="1"/>
          <p:nvPr/>
        </p:nvSpPr>
        <p:spPr>
          <a:xfrm>
            <a:off x="1040417" y="1690688"/>
            <a:ext cx="182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 [1].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1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03E8-B334-FF45-9835-7C568F5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Flow Driven DAWs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AD92-563E-4040-9187-1BF4905D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DAWs do not need to be externally excited</a:t>
            </a:r>
          </a:p>
          <a:p>
            <a:endParaRPr lang="en-US" dirty="0"/>
          </a:p>
          <a:p>
            <a:r>
              <a:rPr lang="en-US" dirty="0"/>
              <a:t>Self-excited DAWs are found in number experiments</a:t>
            </a:r>
          </a:p>
          <a:p>
            <a:endParaRPr lang="en-US" dirty="0"/>
          </a:p>
          <a:p>
            <a:r>
              <a:rPr lang="en-US" dirty="0"/>
              <a:t>Dust usually confined by </a:t>
            </a:r>
            <a:r>
              <a:rPr lang="en-US" dirty="0">
                <a:highlight>
                  <a:srgbClr val="FFFF00"/>
                </a:highlight>
              </a:rPr>
              <a:t>ambipolar</a:t>
            </a:r>
            <a:r>
              <a:rPr lang="en-US" dirty="0"/>
              <a:t> or sheath electric field</a:t>
            </a:r>
          </a:p>
          <a:p>
            <a:endParaRPr lang="en-US" dirty="0"/>
          </a:p>
          <a:p>
            <a:r>
              <a:rPr lang="en-US" dirty="0"/>
              <a:t>Electric field also drives an ion flow</a:t>
            </a:r>
          </a:p>
          <a:p>
            <a:endParaRPr lang="en-US" dirty="0"/>
          </a:p>
          <a:p>
            <a:r>
              <a:rPr lang="en-US" dirty="0"/>
              <a:t>Ion current excites slow DAWs (think two stream instability)</a:t>
            </a:r>
          </a:p>
        </p:txBody>
      </p:sp>
    </p:spTree>
    <p:extLst>
      <p:ext uri="{BB962C8B-B14F-4D97-AF65-F5344CB8AC3E}">
        <p14:creationId xmlns:p14="http://schemas.microsoft.com/office/powerpoint/2010/main" val="312670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C5E4-4241-0F4F-8024-A4FE0DB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Two Stream Instability (HW3)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D1E7-EA0D-F046-84F2-1CE3DBD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two fluids move past each other with varying velocities, this causes instabilities</a:t>
            </a:r>
          </a:p>
          <a:p>
            <a:endParaRPr lang="en-US" dirty="0"/>
          </a:p>
          <a:p>
            <a:r>
              <a:rPr lang="en-US" dirty="0"/>
              <a:t>If the two fluids are streaming electrons and ions, electric fields and charge currents can induce non-Maxwellian distributions and therefore instabilities are formed</a:t>
            </a:r>
          </a:p>
          <a:p>
            <a:endParaRPr lang="en-US" dirty="0"/>
          </a:p>
          <a:p>
            <a:r>
              <a:rPr lang="en-US" dirty="0"/>
              <a:t>HW3: </a:t>
            </a:r>
            <a:r>
              <a:rPr lang="en-US" i="1" dirty="0"/>
              <a:t>Derive the dispersion relation for the simple two stream instability between streaming electrons and ions (Hint: You will need to consider the fluid equation for BOTH electrons and 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7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5B7F-F2AC-564B-93DD-028D7BFF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Ion Flow Driven DAWs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2548A-46F4-154A-8E1C-20289EC25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8370"/>
                <a:ext cx="10733690" cy="52793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Remember plasma response function for </a:t>
                </a:r>
                <a:r>
                  <a:rPr lang="en-US" dirty="0" err="1"/>
                  <a:t>wakefield</a:t>
                </a:r>
                <a:r>
                  <a:rPr lang="en-US" dirty="0"/>
                  <a:t> potential: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Dispersion relation for Ion Flow Driven DAWs: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2548A-46F4-154A-8E1C-20289EC2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8370"/>
                <a:ext cx="10733690" cy="5279368"/>
              </a:xfrm>
              <a:blipFill>
                <a:blip r:embed="rId2"/>
                <a:stretch>
                  <a:fillRect l="-827" t="-2158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2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2091-610D-8B44-B216-503F3551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0605"/>
            <a:ext cx="10515600" cy="1325563"/>
          </a:xfrm>
        </p:spPr>
        <p:txBody>
          <a:bodyPr/>
          <a:lstStyle/>
          <a:p>
            <a:r>
              <a:rPr lang="en-US" dirty="0"/>
              <a:t>Ion Flow Driven DAWs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276ED-CCB7-494F-81C8-1891668D0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4958"/>
                <a:ext cx="10870324" cy="4351338"/>
              </a:xfrm>
            </p:spPr>
            <p:txBody>
              <a:bodyPr/>
              <a:lstStyle/>
              <a:p>
                <a:r>
                  <a:rPr lang="en-US" dirty="0"/>
                  <a:t>In general there exist 4 complex roots of the form: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are interested in ONLY low frequency roots: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276ED-CCB7-494F-81C8-1891668D0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4958"/>
                <a:ext cx="10870324" cy="4351338"/>
              </a:xfrm>
              <a:blipFill>
                <a:blip r:embed="rId2"/>
                <a:stretch>
                  <a:fillRect l="-93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89B83D-12DB-874E-A167-82BD2683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54" y="3019096"/>
            <a:ext cx="4099692" cy="3748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287D7-7EBC-6447-ACCC-8B533F2DA409}"/>
              </a:ext>
            </a:extLst>
          </p:cNvPr>
          <p:cNvSpPr txBox="1"/>
          <p:nvPr/>
        </p:nvSpPr>
        <p:spPr>
          <a:xfrm>
            <a:off x="2532993" y="6295528"/>
            <a:ext cx="182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 [1].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6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4F35-C686-4443-BF5E-57E9032C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1F33-378F-BD4A-8CD2-32E42569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Usual ion acoustic wave with addition of dust particle influence</a:t>
            </a:r>
          </a:p>
          <a:p>
            <a:endParaRPr lang="en-US" dirty="0"/>
          </a:p>
          <a:p>
            <a:r>
              <a:rPr lang="en-US" dirty="0"/>
              <a:t>The mobile species in DIAWs are the IONs</a:t>
            </a:r>
          </a:p>
          <a:p>
            <a:endParaRPr lang="en-US" dirty="0"/>
          </a:p>
          <a:p>
            <a:r>
              <a:rPr lang="en-US" dirty="0"/>
              <a:t>The dust is considered immobile </a:t>
            </a:r>
          </a:p>
          <a:p>
            <a:endParaRPr lang="en-US" dirty="0"/>
          </a:p>
          <a:p>
            <a:r>
              <a:rPr lang="en-US" dirty="0"/>
              <a:t>Therefore wave frequencies on order of the ion plasma frequency</a:t>
            </a:r>
          </a:p>
          <a:p>
            <a:endParaRPr lang="en-US" dirty="0"/>
          </a:p>
          <a:p>
            <a:r>
              <a:rPr lang="en-US" dirty="0"/>
              <a:t>Dust influences wave by reducing the number of free electrons present </a:t>
            </a:r>
          </a:p>
        </p:txBody>
      </p:sp>
    </p:spTree>
    <p:extLst>
      <p:ext uri="{BB962C8B-B14F-4D97-AF65-F5344CB8AC3E}">
        <p14:creationId xmlns:p14="http://schemas.microsoft.com/office/powerpoint/2010/main" val="408409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285C-78A1-6D41-B5CD-2D9FB48C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F83AC-DFBC-0148-853C-A476B0F90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149"/>
                <a:ext cx="10996448" cy="52583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Apply equation of continuity, momentum, and Poisson for 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Note: Neglecting kinetic pressure of ions and friction force</a:t>
                </a:r>
              </a:p>
              <a:p>
                <a:endParaRPr lang="en-US" dirty="0"/>
              </a:p>
              <a:p>
                <a:r>
                  <a:rPr lang="en-US" dirty="0"/>
                  <a:t>Discussion Question: </a:t>
                </a:r>
                <a:r>
                  <a:rPr lang="en-US" i="1" dirty="0"/>
                  <a:t>Why do we neglect these?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F83AC-DFBC-0148-853C-A476B0F9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149"/>
                <a:ext cx="10996448" cy="5258348"/>
              </a:xfrm>
              <a:blipFill>
                <a:blip r:embed="rId2"/>
                <a:stretch>
                  <a:fillRect l="-808" t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72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932A-0367-464A-9EF7-66F8BEB6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7BA4E-118A-A942-8B3D-D258435ED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Treat electron with the Boltzmann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Enforce the </a:t>
                </a:r>
                <a:r>
                  <a:rPr lang="en-US" dirty="0" err="1"/>
                  <a:t>quasineutrality</a:t>
                </a:r>
                <a:r>
                  <a:rPr lang="en-US" dirty="0"/>
                  <a:t> condition: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7BA4E-118A-A942-8B3D-D258435ED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9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55A-3D2E-F74C-AF80-75DDCC0C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93"/>
            <a:ext cx="10515600" cy="1325563"/>
          </a:xfrm>
        </p:spPr>
        <p:txBody>
          <a:bodyPr/>
          <a:lstStyle/>
          <a:p>
            <a:r>
              <a:rPr lang="en-US" dirty="0"/>
              <a:t>DIAWs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3DBA3-260D-8440-8EDB-BD559CC52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55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dispersion relation is then solved for via linearization to obtain: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Sound speed of DIAW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≪1)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𝐷𝐼𝐴𝑊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3DBA3-260D-8440-8EDB-BD559CC52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557"/>
                <a:ext cx="10515600" cy="4351338"/>
              </a:xfrm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C10983-C1EF-5A44-941B-B51EB828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34" y="2896345"/>
            <a:ext cx="4740166" cy="383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537CA-004B-BB42-AC9E-899C7BD1A030}"/>
              </a:ext>
            </a:extLst>
          </p:cNvPr>
          <p:cNvSpPr txBox="1"/>
          <p:nvPr/>
        </p:nvSpPr>
        <p:spPr>
          <a:xfrm>
            <a:off x="5578367" y="6366333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[1].</a:t>
            </a:r>
          </a:p>
        </p:txBody>
      </p:sp>
    </p:spTree>
    <p:extLst>
      <p:ext uri="{BB962C8B-B14F-4D97-AF65-F5344CB8AC3E}">
        <p14:creationId xmlns:p14="http://schemas.microsoft.com/office/powerpoint/2010/main" val="11377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5AAF-1DBF-C048-A405-C12847B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Convective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739D0-E84A-9140-9DFA-57B18A619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For any fluid property,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change with time in a comoving frame with the fluid is given by: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In the fluid theory of plasmas: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739D0-E84A-9140-9DFA-57B18A619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8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C99-087C-E44F-8304-4DCC119C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593C-28B4-8847-AC95-C93EEDB5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Melzer A., </a:t>
            </a:r>
            <a:r>
              <a:rPr lang="en-US" i="1" dirty="0"/>
              <a:t>Physics of Dusty Plasmas An Introduction. </a:t>
            </a:r>
            <a:r>
              <a:rPr lang="en-US" dirty="0"/>
              <a:t>(Springer, Cham) p. 101-113.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Chen F., </a:t>
            </a:r>
            <a:r>
              <a:rPr lang="en-US" i="1" dirty="0"/>
              <a:t>Introduction to Plasma Physics and Controlled Fusion, </a:t>
            </a:r>
            <a:r>
              <a:rPr lang="en-US" dirty="0"/>
              <a:t>Third Edition. (Springer, Cham).</a:t>
            </a:r>
          </a:p>
        </p:txBody>
      </p:sp>
    </p:spTree>
    <p:extLst>
      <p:ext uri="{BB962C8B-B14F-4D97-AF65-F5344CB8AC3E}">
        <p14:creationId xmlns:p14="http://schemas.microsoft.com/office/powerpoint/2010/main" val="32173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7F8B-9A53-524D-997B-4EFA4909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Stress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FDB23-2524-0E40-BC9A-F3E88E552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5817"/>
                <a:ext cx="10515600" cy="53003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fluid is assumed to be isotropic: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If, however, momentum is transferred in a non-isotopic manner: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Stress Tensor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FDB23-2524-0E40-BC9A-F3E88E552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5817"/>
                <a:ext cx="10515600" cy="5300389"/>
              </a:xfrm>
              <a:blipFill>
                <a:blip r:embed="rId2"/>
                <a:stretch>
                  <a:fillRect l="-1086" t="-1914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41A-FF80-1E4E-9D92-356994F0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01516-028F-CD4A-9549-D26674E55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Momentum lost through collisions with neutrals will be proportional to: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be the mean free time in between collisions and be approximately constant</a:t>
                </a:r>
              </a:p>
              <a:p>
                <a:endParaRPr lang="en-US" dirty="0"/>
              </a:p>
              <a:p>
                <a:r>
                  <a:rPr lang="en-US" dirty="0"/>
                  <a:t>The effect of collisions is then represented 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01516-028F-CD4A-9549-D26674E55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9D7-4030-AE49-9403-B3F179D3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Continuity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97A9-834F-BB46-9420-B2AC7DC63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Conservation of matter requires that particle number can only change if there is a net flux in or out of volume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 the equation of continuity is given by: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97A9-834F-BB46-9420-B2AC7DC63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1AEE-D26B-0E4C-84F4-CE8D9C8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39D80-F4FD-904E-8398-36A6F3481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through thermodynamic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For isothermal compression: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39D80-F4FD-904E-8398-36A6F348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4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8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FFC-1031-7C40-B98B-E681206D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248"/>
            <a:ext cx="10515600" cy="1325563"/>
          </a:xfrm>
        </p:spPr>
        <p:txBody>
          <a:bodyPr/>
          <a:lstStyle/>
          <a:p>
            <a:r>
              <a:rPr lang="en-US" dirty="0"/>
              <a:t>Fluid Equations of Plasmas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DAFEC-60E9-0845-BA89-D0D21ECB9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0714"/>
                <a:ext cx="10515600" cy="58679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set of fluid equations is then given by: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1.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2.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514350" indent="-514350" algn="ctr">
                  <a:buAutoNum type="arabicPeriod" startAt="3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 algn="ctr">
                  <a:buAutoNum type="arabicPeriod" startAt="3"/>
                </a:pPr>
                <a:endParaRPr lang="en-US" dirty="0"/>
              </a:p>
              <a:p>
                <a:r>
                  <a:rPr lang="en-US" dirty="0"/>
                  <a:t>Note: These equations are applied to EACH plasma species </a:t>
                </a:r>
              </a:p>
              <a:p>
                <a:endParaRPr lang="en-US" dirty="0"/>
              </a:p>
              <a:p>
                <a:r>
                  <a:rPr lang="en-US" dirty="0"/>
                  <a:t>These equations + Maxwell’s fully describe plasma motion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DAFEC-60E9-0845-BA89-D0D21ECB9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0714"/>
                <a:ext cx="10515600" cy="5867947"/>
              </a:xfrm>
              <a:blipFill>
                <a:blip r:embed="rId2"/>
                <a:stretch>
                  <a:fillRect l="-965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3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356C-436E-814B-9295-1C0C1103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3"/>
            <a:ext cx="10515600" cy="1325563"/>
          </a:xfrm>
        </p:spPr>
        <p:txBody>
          <a:bodyPr/>
          <a:lstStyle/>
          <a:p>
            <a:r>
              <a:rPr lang="en-US" dirty="0"/>
              <a:t>Review: Ion Acoustic Waves (HW1)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668E2-20C0-9846-B1B9-CC576A3D3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162" y="1100410"/>
                <a:ext cx="11227676" cy="55841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Ions can transmit vibrations via charge interactions</a:t>
                </a:r>
              </a:p>
              <a:p>
                <a:endParaRPr lang="en-US" dirty="0"/>
              </a:p>
              <a:p>
                <a:r>
                  <a:rPr lang="en-US" dirty="0"/>
                  <a:t>Acoustic waves occur through intermediary electric fields</a:t>
                </a:r>
              </a:p>
              <a:p>
                <a:endParaRPr lang="en-US" dirty="0"/>
              </a:p>
              <a:p>
                <a:r>
                  <a:rPr lang="en-US" dirty="0"/>
                  <a:t>Since Ions are massive, expect these to be low frequency vibrations</a:t>
                </a:r>
              </a:p>
              <a:p>
                <a:endParaRPr lang="en-US" dirty="0"/>
              </a:p>
              <a:p>
                <a:r>
                  <a:rPr lang="en-US" dirty="0"/>
                  <a:t>HW1: </a:t>
                </a:r>
                <a:r>
                  <a:rPr lang="en-US" i="1" dirty="0"/>
                  <a:t>Derive the ion acoustic wave dispersion relation assuming:</a:t>
                </a:r>
              </a:p>
              <a:p>
                <a:endParaRPr lang="en-US" i="1" dirty="0"/>
              </a:p>
              <a:p>
                <a:pPr marL="514350" indent="-514350" algn="ctr">
                  <a:buFont typeface="+mj-lt"/>
                  <a:buAutoNum type="arabicPeriod"/>
                </a:pPr>
                <a:r>
                  <a:rPr lang="en-US" i="1" dirty="0"/>
                  <a:t>You can use the plasma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(i.e. DO NOT use Poisson’s equation), but there exists a non-zero electric field</a:t>
                </a:r>
              </a:p>
              <a:p>
                <a:pPr marL="514350" indent="-514350" algn="ctr">
                  <a:buFont typeface="+mj-lt"/>
                  <a:buAutoNum type="arabicPeriod"/>
                </a:pPr>
                <a:endParaRPr lang="en-US" i="1" dirty="0"/>
              </a:p>
              <a:p>
                <a:pPr marL="514350" indent="-514350" algn="ctr">
                  <a:buFont typeface="+mj-lt"/>
                  <a:buAutoNum type="arabicPeriod"/>
                </a:pPr>
                <a:r>
                  <a:rPr lang="en-US" i="1" dirty="0"/>
                  <a:t>The electron density can be approximated via the Boltzmann Distribution</a:t>
                </a:r>
              </a:p>
              <a:p>
                <a:pPr marL="514350" indent="-514350" algn="ctr">
                  <a:buFont typeface="+mj-lt"/>
                  <a:buAutoNum type="arabicPeriod"/>
                </a:pPr>
                <a:endParaRPr lang="en-US" i="1" dirty="0"/>
              </a:p>
              <a:p>
                <a:pPr marL="514350" indent="-514350" algn="ctr">
                  <a:buFont typeface="+mj-lt"/>
                  <a:buAutoNum type="arabicPeriod"/>
                </a:pPr>
                <a:r>
                  <a:rPr lang="en-US" i="1" dirty="0"/>
                  <a:t>Linear Theory applies</a:t>
                </a:r>
              </a:p>
              <a:p>
                <a:pPr marL="514350" indent="-514350" algn="ctr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668E2-20C0-9846-B1B9-CC576A3D3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162" y="1100410"/>
                <a:ext cx="11227676" cy="5584169"/>
              </a:xfrm>
              <a:blipFill>
                <a:blip r:embed="rId2"/>
                <a:stretch>
                  <a:fillRect l="-790" t="-2721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1317</Words>
  <Application>Microsoft Macintosh PowerPoint</Application>
  <PresentationFormat>Widescreen</PresentationFormat>
  <Paragraphs>255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Chapter 6: Waves in Weakly Coupled Dusty Plasmas</vt:lpstr>
      <vt:lpstr>Review of Fluid Theory for Plasmas</vt:lpstr>
      <vt:lpstr>Convective Derivative</vt:lpstr>
      <vt:lpstr>Stress Tensor</vt:lpstr>
      <vt:lpstr>Collisions</vt:lpstr>
      <vt:lpstr>Equation of Continuity</vt:lpstr>
      <vt:lpstr>Equation of State</vt:lpstr>
      <vt:lpstr>Fluid Equations of Plasmas</vt:lpstr>
      <vt:lpstr>Review: Ion Acoustic Waves (HW1)</vt:lpstr>
      <vt:lpstr>Review: Validity of Plasma Approximation (HW2)</vt:lpstr>
      <vt:lpstr>Waves in Weakly Coupled Plasmas</vt:lpstr>
      <vt:lpstr>Dust Acoustic Wave (DAW)</vt:lpstr>
      <vt:lpstr>DAW</vt:lpstr>
      <vt:lpstr>DAW Mechanism</vt:lpstr>
      <vt:lpstr>DAW: Dispersion Relation</vt:lpstr>
      <vt:lpstr>DAW: Dispersion Relation (Linearization)</vt:lpstr>
      <vt:lpstr>DAW: Dispersion Relation</vt:lpstr>
      <vt:lpstr>DAW: Dispersion Relation</vt:lpstr>
      <vt:lpstr>DAW: Dispersion Relation</vt:lpstr>
      <vt:lpstr>Experiments with DAW</vt:lpstr>
      <vt:lpstr>Experiments with DAW</vt:lpstr>
      <vt:lpstr>Ion Flow Driven DAWs</vt:lpstr>
      <vt:lpstr>Review: Two Stream Instability (HW3)</vt:lpstr>
      <vt:lpstr>Ion Flow Driven DAWs</vt:lpstr>
      <vt:lpstr>Ion Flow Driven DAWs</vt:lpstr>
      <vt:lpstr>DIAWs</vt:lpstr>
      <vt:lpstr>DIAWs</vt:lpstr>
      <vt:lpstr>DIAWs</vt:lpstr>
      <vt:lpstr>DIAWs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Waves in Weakly Coupled Dusty Plasmas</dc:title>
  <dc:creator>Patrick Brown</dc:creator>
  <cp:lastModifiedBy>Patrick Brown</cp:lastModifiedBy>
  <cp:revision>29</cp:revision>
  <dcterms:created xsi:type="dcterms:W3CDTF">2021-09-26T01:42:59Z</dcterms:created>
  <dcterms:modified xsi:type="dcterms:W3CDTF">2021-09-28T12:23:49Z</dcterms:modified>
</cp:coreProperties>
</file>