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8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6EAC4-B9EF-4545-A90D-A99D534F16FF}" type="datetimeFigureOut">
              <a:rPr lang="en-US" smtClean="0"/>
              <a:t>2/24/22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9DC8C-A1FE-0446-9692-AD54CA5DD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28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F537-ED54-C846-93B4-B71A0ADA1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742F7-549B-1E46-946E-7528E0D6B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0CE7B-C607-7546-81D1-2A140BDE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2A3C-3E28-1A4B-A8A6-7AE0391E93EF}" type="datetime1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1A570-DFE1-D141-B9A4-98BDDDB98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F4004-F3BE-C640-A351-A59F0B8A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A687-8CD9-6E4F-BC76-A4061AD84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2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DE97-ADC7-4944-A829-43DA7D05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EE0E8-BF1C-3441-9BF6-5FE64C9FB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DD80D-8A14-B546-8C32-CD9CFB5E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688E-861B-7643-A204-515F1A7A3D1C}" type="datetime1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BC66D-2A96-C04F-B8BD-EAFD89CD6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FEF68-B90C-E243-AA6E-01770B3E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A687-8CD9-6E4F-BC76-A4061AD84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0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34FF2F-C0FE-684D-BEB1-8FC6FA5C1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9E303-3E41-844A-9B4F-E182C073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5499A-0485-4847-BEE7-0E714561A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34EC-9687-A14D-9981-402FE6AA3C4E}" type="datetime1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A8E02-6F99-7044-8E04-23EAF170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90B95-C0F1-7549-A5C5-EBE0E04A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A687-8CD9-6E4F-BC76-A4061AD84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1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F949-1A5E-7845-90A0-6E9274E02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321D8-0C9B-2C4B-90AE-7EEEA3821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52E89-DDA3-0A41-9271-AC653898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BAC6-079C-0942-BA0E-1D834DBCB0CA}" type="datetime1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358C4-75F6-CD4D-9337-BEFD9446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57339-B51D-3540-8073-50A4DEB1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A687-8CD9-6E4F-BC76-A4061AD84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9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158DE-7809-784A-8D8B-BBE430DB1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04A48-BB12-FC46-A0C8-2C99FB36D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16F03-77DA-5A4A-A3B5-A5C59FDAF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E89B-5F40-2D43-AB58-4455B0DBBAE2}" type="datetime1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FE068-C937-6A41-A7F8-92433352A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FF3F6-0CFB-4447-B027-69418ADB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A687-8CD9-6E4F-BC76-A4061AD84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C471D-992B-5F4F-9E9F-5BA3761F2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3B144-E4ED-6F4A-933D-F424029B8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6CBFE-9B81-4C4C-8108-4E40671B8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D0FDA-05B4-0A45-AF9B-B3CA9695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8F07-25F4-264D-8912-F2363D9D333B}" type="datetime1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299A4-D23B-7B44-B0F7-2E5C8A212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380E9-ECC6-AE4E-A2D8-8CFF7AF7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A687-8CD9-6E4F-BC76-A4061AD84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BC87-4AC3-0046-A054-979EDDA56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BCEB4-2065-A546-9DDE-014B31FFE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026B1-AEBC-7641-A9E4-7AB91E6E6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43F719-7FB3-3741-8AE1-0DDFF335E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820FC-E274-1742-B530-7F8DD0A4B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380A1-8E79-C14A-A4A5-906D383E1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69A0-3279-7247-98A8-D397886AFE36}" type="datetime1">
              <a:rPr lang="en-US" smtClean="0"/>
              <a:t>2/24/22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2D3-EF86-D044-ABFF-7F62FB36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4F47D1-4C9D-BF4B-B751-FF78EA52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A687-8CD9-6E4F-BC76-A4061AD84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77B3-D69B-1741-988C-640B8EEB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24D9F-F59D-274B-BEBA-2C4AB0F90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E59C-8127-3648-9CA7-A491B518B6E6}" type="datetime1">
              <a:rPr lang="en-US" smtClean="0"/>
              <a:t>2/24/22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9C8CA-2135-FE41-B924-E562DDA07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D7FD3-BE58-F244-819D-25C80164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A687-8CD9-6E4F-BC76-A4061AD84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5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99758E-5242-8A4D-8890-59B987D6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BF96-9E91-2C40-A93B-D5B3F9912B8D}" type="datetime1">
              <a:rPr lang="en-US" smtClean="0"/>
              <a:t>2/24/22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2DF0D-14DA-1D48-B06B-2EAFC8D9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83127-AE7B-0D4D-A024-F70073BF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A687-8CD9-6E4F-BC76-A4061AD84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4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39CB7-8F53-F049-982F-25702488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0AF97-EAB0-A34B-BC80-2A110B370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6A8CC-7472-7143-BE75-C66770E09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F1B36-5E8A-AE4C-B8AF-F74D7F9F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4B9B-520E-4047-A2E5-D05E9A4ED1D1}" type="datetime1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5C191-7E22-4843-9006-D05BC8817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AFF22-E5BA-DA4B-9C03-58A9DACF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A687-8CD9-6E4F-BC76-A4061AD84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9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C8673-81AA-AC40-B0A8-E26969D8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CA7AB-E89C-1348-A2AA-75E4EBDB7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BDEB8-2F9C-5D4D-9632-6C414F81B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600FF-7032-444E-BCFC-80E5060A1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A8A2-EC02-5448-A800-5D6F62D91639}" type="datetime1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778EC-E9D0-D549-8DE9-A471CE2E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F1D39-8050-7243-B72A-24AA92F4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A687-8CD9-6E4F-BC76-A4061AD84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5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A7F36C-F466-EC4E-A234-CC1A69F0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87C2B-22F9-454B-A771-5CC09BB79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B5196-73EA-4743-9E47-B85FD02C1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598CC-9949-284B-A092-3720786083D9}" type="datetime1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AB60E-0DFF-B649-BF35-0B4D4CBA1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B75B-9461-1E4F-94B9-EF801D15A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8A687-8CD9-6E4F-BC76-A4061AD84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BBEA-C3C1-014C-AB8B-5E13EC98E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60"/>
            <a:ext cx="9144000" cy="2387600"/>
          </a:xfrm>
        </p:spPr>
        <p:txBody>
          <a:bodyPr/>
          <a:lstStyle/>
          <a:p>
            <a:r>
              <a:rPr lang="en-US" dirty="0"/>
              <a:t>Maintaining a Wormhole with a Scalar Field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275A2-60A7-0445-9D0E-E9C5A57E1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90460"/>
            <a:ext cx="9144000" cy="2578045"/>
          </a:xfrm>
        </p:spPr>
        <p:txBody>
          <a:bodyPr/>
          <a:lstStyle/>
          <a:p>
            <a:r>
              <a:rPr lang="en-US" dirty="0"/>
              <a:t>Author: Dan N. </a:t>
            </a:r>
            <a:r>
              <a:rPr lang="en-US" dirty="0" err="1"/>
              <a:t>Vollick</a:t>
            </a:r>
            <a:r>
              <a:rPr lang="en-US" dirty="0"/>
              <a:t>, Physical Review D</a:t>
            </a:r>
          </a:p>
          <a:p>
            <a:endParaRPr lang="en-US" dirty="0"/>
          </a:p>
          <a:p>
            <a:r>
              <a:rPr lang="en-US" dirty="0"/>
              <a:t>Presented by: Patrick Brown</a:t>
            </a:r>
          </a:p>
          <a:p>
            <a:endParaRPr lang="en-US" dirty="0"/>
          </a:p>
          <a:p>
            <a:r>
              <a:rPr lang="en-US" dirty="0"/>
              <a:t>Baylor University Graduate Physics </a:t>
            </a:r>
            <a:r>
              <a:rPr lang="en-US" dirty="0" err="1"/>
              <a:t>Colloqiuum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4224B-9BDF-364E-A458-156A4144A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451" y="5068505"/>
            <a:ext cx="2379098" cy="133229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F0CC3-EB89-2045-9490-F5D83503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A687-8CD9-6E4F-BC76-A4061AD846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91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62C54-1075-2246-B54F-1AC6FFE9F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Wormhole Solutions: Game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8B21B2-1B95-DB47-B337-43D41AFE30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Obtain static spherically symmetric solutions to scalar vacuum Einstein field equations</a:t>
                </a:r>
              </a:p>
              <a:p>
                <a:endParaRPr lang="en-US" dirty="0"/>
              </a:p>
              <a:p>
                <a:r>
                  <a:rPr lang="en-US" dirty="0"/>
                  <a:t>Two of these solutions will then be joined at radial coordinate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By joining these solutions, surface energy and stresses will be created and analyzed </a:t>
                </a:r>
                <a:r>
                  <a:rPr lang="en-US" dirty="0" err="1"/>
                  <a:t>w.r.t.</a:t>
                </a:r>
                <a:r>
                  <a:rPr lang="en-US" dirty="0"/>
                  <a:t> energy conditions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8B21B2-1B95-DB47-B337-43D41AFE30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70AB6-23DA-6740-B792-D53312C0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A687-8CD9-6E4F-BC76-A4061AD846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81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EFE7-D5EE-EC4A-AE89-74FBD55A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Wormhole Solutions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D162D2-2179-EF4F-88D4-CBAFEBB6B1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Spherically symmetric metric: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600" dirty="0"/>
              </a:p>
              <a:p>
                <a:r>
                  <a:rPr lang="en-US" dirty="0"/>
                  <a:t>We can then solve the Einstein and scalar field equations: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=−8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2.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)/2</m:t>
                            </m:r>
                          </m:sup>
                        </m:sSup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𝜕𝜙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D162D2-2179-EF4F-88D4-CBAFEBB6B1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4B0C3-0E70-0E4C-B5AB-8FD7DA8C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A687-8CD9-6E4F-BC76-A4061AD846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63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BBEB9-91C2-B54B-A547-A64F41E0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Wormhole Solutions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74AAF-F23D-C347-A036-E0A6F154E7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0411"/>
                <a:ext cx="10515600" cy="544753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These equations are solved to find: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1 − 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𝐺𝑚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𝑎𝑟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𝐺𝑚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𝑎𝑟</m:t>
                                  </m:r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Where: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rad>
                  </m:oMath>
                </a14:m>
                <a:r>
                  <a:rPr lang="en-US" dirty="0"/>
                  <a:t>  &amp;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rad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D are integration constants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Therefore: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1 −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𝐺𝑚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𝑎𝑟</m:t>
                                    </m:r>
                                  </m:den>
                                </m:f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𝐺𝑚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𝑎𝑟</m:t>
                                    </m:r>
                                  </m:den>
                                </m:f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𝑎𝑟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1 −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𝐺𝑚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𝑎𝑟</m:t>
                                    </m:r>
                                  </m:den>
                                </m:f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𝐺𝑚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𝑎𝑟</m:t>
                                    </m:r>
                                  </m:den>
                                </m:f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74AAF-F23D-C347-A036-E0A6F154E7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0411"/>
                <a:ext cx="10515600" cy="5447534"/>
              </a:xfrm>
              <a:blipFill>
                <a:blip r:embed="rId2"/>
                <a:stretch>
                  <a:fillRect l="-965" t="-2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67A76-E1B3-EA4B-A2BA-68E783CCB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A687-8CD9-6E4F-BC76-A4061AD846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77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399A9-165C-E84B-8D1D-65FEA0A9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Wormhole Solutions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80D063-110B-4248-BEA5-441FD67F60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2963"/>
                <a:ext cx="10515600" cy="5342430"/>
              </a:xfrm>
            </p:spPr>
            <p:txBody>
              <a:bodyPr/>
              <a:lstStyle/>
              <a:p>
                <a:r>
                  <a:rPr lang="en-US" dirty="0"/>
                  <a:t>Scalar field is found to be: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±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4 −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𝐺𝑚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𝑎𝑟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𝐺𝑚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𝑎𝑟</m:t>
                                  </m:r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Now there exist limits on the range of 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≤2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However it is only necessary to 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≤2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we recover Schwarzschild solution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80D063-110B-4248-BEA5-441FD67F60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2963"/>
                <a:ext cx="10515600" cy="5342430"/>
              </a:xfrm>
              <a:blipFill>
                <a:blip r:embed="rId2"/>
                <a:stretch>
                  <a:fillRect l="-1086" t="-1896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E7828-3319-C844-8C1F-B95B90D2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A687-8CD9-6E4F-BC76-A4061AD846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34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1404-4AF1-4849-9B30-4DD452EF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Wormhole Solutions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13021A-8A2D-684A-9C95-A33FA178BB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/>
              <a:lstStyle/>
              <a:p>
                <a:r>
                  <a:rPr lang="en-US" dirty="0"/>
                  <a:t>We can calculate Ricci scalar: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𝐺𝑚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4 −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𝐺𝑚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−(4+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𝐺𝑚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This diverges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 (turns out this is a physical singularity and not a coordinate one)</a:t>
                </a:r>
              </a:p>
              <a:p>
                <a:endParaRPr lang="en-US" dirty="0"/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strictly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13021A-8A2D-684A-9C95-A33FA178BB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2"/>
                <a:stretch>
                  <a:fillRect l="-1086" t="-2078" b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C6414-4BDB-9E44-A72B-F42C4546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A687-8CD9-6E4F-BC76-A4061AD846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44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22A4C-2422-3C40-A564-7E0652C3D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Wormhole Solutions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CAA75F-8305-E54C-87FE-4264603EED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53851"/>
              </a:xfrm>
            </p:spPr>
            <p:txBody>
              <a:bodyPr/>
              <a:lstStyle/>
              <a:p>
                <a:r>
                  <a:rPr lang="en-US" dirty="0"/>
                  <a:t>It is now convenient (not really) to change coordinates: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𝑑𝑙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1 − 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𝐺𝑚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𝑎𝑟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1 −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𝐺𝑚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𝑎𝑟</m:t>
                                      </m:r>
                                    </m:den>
                                  </m:f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𝐺𝑚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𝑎𝑟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Note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is known as the proper radial distance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CAA75F-8305-E54C-87FE-4264603EED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53851"/>
              </a:xfrm>
              <a:blipFill>
                <a:blip r:embed="rId2"/>
                <a:stretch>
                  <a:fillRect l="-1086" t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CC1ED-4BE6-E646-AB00-D732A5903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A687-8CD9-6E4F-BC76-A4061AD846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8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B89B-127A-9D43-B92C-68BF23F84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Wormhole Solutions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7494E0-97C6-C146-A579-02A0DFD16A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0411"/>
                <a:ext cx="10515600" cy="538447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Let us now find the Surface energy momentum tensor: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𝑑𝑙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Where: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Where: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7494E0-97C6-C146-A579-02A0DFD16A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0411"/>
                <a:ext cx="10515600" cy="5384472"/>
              </a:xfrm>
              <a:blipFill>
                <a:blip r:embed="rId2"/>
                <a:stretch>
                  <a:fillRect l="-1086" t="-19059" b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745D1-814F-0D4C-82FE-9C18FDB9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A687-8CD9-6E4F-BC76-A4061AD846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36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AAA84-3CB3-B24D-88F4-EA8FB7BC0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5834"/>
            <a:ext cx="10515600" cy="1325563"/>
          </a:xfrm>
        </p:spPr>
        <p:txBody>
          <a:bodyPr/>
          <a:lstStyle/>
          <a:p>
            <a:r>
              <a:rPr lang="en-US" dirty="0"/>
              <a:t>Wormhole Solutions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75519-FCFA-9947-BAFE-EC88A3E789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20847"/>
                <a:ext cx="10515600" cy="584796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For an ideal fluid coupled to a scalar field: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𝜇𝜈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𝜇𝜈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𝜇𝜈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Scalar field equation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For surface stresses, take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𝜃𝜃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 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75519-FCFA-9947-BAFE-EC88A3E789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20847"/>
                <a:ext cx="10515600" cy="5847967"/>
              </a:xfrm>
              <a:blipFill>
                <a:blip r:embed="rId2"/>
                <a:stretch>
                  <a:fillRect l="-1086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9003C-DC3D-F741-A22F-1C9190631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A687-8CD9-6E4F-BC76-A4061AD846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21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904B9-DFF8-A646-978C-D68F2AAF7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Wormhole Solutions: Energy Conditions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B4F9D0-DE63-C049-AC9C-10188F325D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53576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Weak Energy Condition (WEC):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𝜇𝜈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( for all non space-like vectors)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Dominant Energy Condition (DEC):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𝜇𝜈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( for all non space-like vectors)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𝜇𝜈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dirty="0"/>
                  <a:t> is non spacelike for all non spacelike vectors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The scalar field EM Tensor satisfies both of these conditions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B4F9D0-DE63-C049-AC9C-10188F325D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5357676"/>
              </a:xfrm>
              <a:blipFill>
                <a:blip r:embed="rId2"/>
                <a:stretch>
                  <a:fillRect l="-1086" t="-2600" b="-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656CC-181B-BF45-B51D-33804B93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A687-8CD9-6E4F-BC76-A4061AD846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05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6580-7C8F-794C-9C04-03D665F2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Wormhole Solutions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F2A57-9CD0-864F-8F73-B19D425079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529461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Consider scalar field equation: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Skipping several steps for time: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𝐺𝑚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𝐺𝑚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𝑎𝑏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(4 −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dirty="0"/>
                  <a:t>), any solution satisfies WEC.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F2A57-9CD0-864F-8F73-B19D42507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5294614"/>
              </a:xfrm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01692-B786-A846-93AA-1109982F2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A687-8CD9-6E4F-BC76-A4061AD846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7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84DB-B493-5F43-A5A3-1F6CA6CE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25234-9CD9-CC42-8637-2E6F3C6E4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Review basic definition of wormhole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Equations of Motion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Energy Momentum Tensor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Wormhole Solutions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 algn="ctr">
              <a:buNone/>
            </a:pPr>
            <a:r>
              <a:rPr lang="en-US" sz="2000" dirty="0"/>
              <a:t>(Note: This presentation is equation heavy and therefore many steps in the calculations are left out)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6D735-EB7A-AA44-A731-C8F5B2D7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A687-8CD9-6E4F-BC76-A4061AD846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46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58891-2027-C24A-9EBB-BC92F1249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Wormhole Solutions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EA41E7-6791-3346-8E26-0BFC0D54AB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equation can be written as: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+2∓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Where: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EA41E7-6791-3346-8E26-0BFC0D54AB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CC515-F4A5-2A4B-BD3B-970F200C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A687-8CD9-6E4F-BC76-A4061AD846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59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01CBC-EC91-3042-ADCA-28A15E76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Wormhole Solutions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92EA5D-0E6C-6F46-9483-46D11146E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→±1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func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. Thus, for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dirty="0"/>
                  <a:t> there is at least one positive and one negative value of x in interval (-1,1) which satisfies f(x) = 0.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/>
                <a:r>
                  <a:rPr lang="en-US" dirty="0"/>
                  <a:t>Therefore it is possible to join two manifolds!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/>
                <a:r>
                  <a:rPr lang="en-US" dirty="0"/>
                  <a:t>For a = 2, solution has no real zeros. Therefore it is not possible to join two manifolds.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92EA5D-0E6C-6F46-9483-46D11146E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02CEE-1AA4-054C-BD3D-F812120B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A687-8CD9-6E4F-BC76-A4061AD846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12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748E-4F55-984E-A71D-CABAB4FEA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14FDF-AADA-9C46-A976-275A23CE1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interaction energy-momentum tensor can violate the weak energy condition-allowing wormhole to be maintained </a:t>
            </a:r>
          </a:p>
          <a:p>
            <a:endParaRPr lang="en-US" dirty="0"/>
          </a:p>
          <a:p>
            <a:r>
              <a:rPr lang="en-US" dirty="0"/>
              <a:t>Surface energy-momentum tensor that violates the weak energy condition exists on the surface where the two manifolds are joined </a:t>
            </a:r>
          </a:p>
          <a:p>
            <a:endParaRPr lang="en-US" dirty="0"/>
          </a:p>
          <a:p>
            <a:r>
              <a:rPr lang="en-US" dirty="0"/>
              <a:t>Thus, it is possible to maintain a wormhole classically by coupling a scalar field to matter that satisfies the weak and dominant energy conditions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33F82-9261-F747-9FC0-59EA62EA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A687-8CD9-6E4F-BC76-A4061AD846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53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8447-578A-2B4B-BC03-EECFA336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2D3CD-7D6E-B547-9247-B70E34558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Vollick</a:t>
            </a:r>
            <a:r>
              <a:rPr lang="en-US" dirty="0"/>
              <a:t> Dan N. </a:t>
            </a:r>
            <a:r>
              <a:rPr lang="en-US" i="1" dirty="0"/>
              <a:t>Maintaining a Wormhole with a Scalar Field</a:t>
            </a:r>
            <a:r>
              <a:rPr lang="en-US" dirty="0"/>
              <a:t>. Physical Review D, January 16 1997.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85E0A-884A-AA4D-AABA-AE8D9EB3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A687-8CD9-6E4F-BC76-A4061AD846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5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DD77-8840-9D48-AD75-C50CE2927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48" y="-20200"/>
            <a:ext cx="10515600" cy="1325563"/>
          </a:xfrm>
        </p:spPr>
        <p:txBody>
          <a:bodyPr/>
          <a:lstStyle/>
          <a:p>
            <a:r>
              <a:rPr lang="en-US" dirty="0"/>
              <a:t>Definition of a Wormhole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4E91B-C062-B54D-9443-5F09BAA02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48" y="1068880"/>
            <a:ext cx="11154103" cy="52057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Basic Definition: A region of curved spacetime that connects two separate regions of spacetime (manifolds)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Requires Exotic Matter!</a:t>
            </a:r>
          </a:p>
          <a:p>
            <a:endParaRPr lang="en-US" b="1" dirty="0"/>
          </a:p>
          <a:p>
            <a:r>
              <a:rPr lang="en-US" dirty="0"/>
              <a:t>Question: </a:t>
            </a:r>
            <a:r>
              <a:rPr lang="en-US" i="1" dirty="0"/>
              <a:t>How can we maintain a wormhole?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Let us try using a scalar field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Note: This definition says nothing about “</a:t>
            </a:r>
            <a:r>
              <a:rPr lang="en-US" sz="2000" dirty="0" err="1"/>
              <a:t>traversability</a:t>
            </a:r>
            <a:r>
              <a:rPr lang="en-US" sz="2000" dirty="0"/>
              <a:t>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D9E77-542D-8844-93EE-007F9A27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A687-8CD9-6E4F-BC76-A4061AD84606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F5E3AA-4934-0841-89AB-9A4D2BB98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426" y="2394443"/>
            <a:ext cx="3969585" cy="32924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E82DE0-E7D4-B649-B4C9-AC60240BD9AC}"/>
              </a:ext>
            </a:extLst>
          </p:cNvPr>
          <p:cNvSpPr txBox="1"/>
          <p:nvPr/>
        </p:nvSpPr>
        <p:spPr>
          <a:xfrm>
            <a:off x="8000999" y="5600193"/>
            <a:ext cx="330024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Hannam</a:t>
            </a:r>
            <a:r>
              <a:rPr lang="en-US" sz="1100" dirty="0"/>
              <a:t>, Mark &amp; </a:t>
            </a:r>
            <a:r>
              <a:rPr lang="en-US" sz="1100" dirty="0" err="1"/>
              <a:t>Husa</a:t>
            </a:r>
            <a:r>
              <a:rPr lang="en-US" sz="1100" dirty="0"/>
              <a:t>, Sascha &amp; </a:t>
            </a:r>
            <a:r>
              <a:rPr lang="en-US" sz="1100" dirty="0" err="1"/>
              <a:t>Ohme</a:t>
            </a:r>
            <a:r>
              <a:rPr lang="en-US" sz="1100" dirty="0"/>
              <a:t>, Frank &amp; </a:t>
            </a:r>
            <a:r>
              <a:rPr lang="en-US" sz="1100" dirty="0" err="1"/>
              <a:t>Bruegmann</a:t>
            </a:r>
            <a:r>
              <a:rPr lang="en-US" sz="1100" dirty="0"/>
              <a:t>, Bernd &amp; </a:t>
            </a:r>
            <a:r>
              <a:rPr lang="en-US" sz="1100" dirty="0" err="1"/>
              <a:t>O'Murchadha</a:t>
            </a:r>
            <a:r>
              <a:rPr lang="en-US" sz="1100" dirty="0"/>
              <a:t>, Niall. (2008). Wormholes and trumpets: Schwarzschild spacetime for the moving-puncture generation. Physical Review D. 78. 10.1103/PhysRevD.78.064020.</a:t>
            </a:r>
          </a:p>
        </p:txBody>
      </p:sp>
    </p:spTree>
    <p:extLst>
      <p:ext uri="{BB962C8B-B14F-4D97-AF65-F5344CB8AC3E}">
        <p14:creationId xmlns:p14="http://schemas.microsoft.com/office/powerpoint/2010/main" val="3113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5AFA-4136-894A-A214-5FD984AB0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65" y="110359"/>
            <a:ext cx="10515600" cy="1325563"/>
          </a:xfrm>
        </p:spPr>
        <p:txBody>
          <a:bodyPr/>
          <a:lstStyle/>
          <a:p>
            <a:r>
              <a:rPr lang="en-US" dirty="0"/>
              <a:t>Equations of Motion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813569-B98A-4747-86D1-216510DB3C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8165" y="1541845"/>
                <a:ext cx="11855669" cy="5205796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/>
                  <a:t>First, consider a collection of time-like particles interacting with a scalar field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2600" dirty="0"/>
              </a:p>
              <a:p>
                <a:endParaRPr lang="en-US" sz="2600" dirty="0"/>
              </a:p>
              <a:p>
                <a:r>
                  <a:rPr lang="en-US" sz="2600" dirty="0"/>
                  <a:t>The action is then given by:</a:t>
                </a:r>
              </a:p>
              <a:p>
                <a:endParaRPr lang="en-US" sz="2600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ad>
                                <m:radPr>
                                  <m:deg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𝜇𝜈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𝜈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𝜇𝜈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</m:sup>
                                      </m:s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rad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/>
                <a:r>
                  <a:rPr lang="en-US" sz="2400" dirty="0"/>
                  <a:t>Where: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are Lagrange multipliers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are coupling constants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813569-B98A-4747-86D1-216510DB3C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8165" y="1541845"/>
                <a:ext cx="11855669" cy="5205796"/>
              </a:xfrm>
              <a:blipFill>
                <a:blip r:embed="rId2"/>
                <a:stretch>
                  <a:fillRect l="-857" t="-1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5CE4C-8ED7-8E4F-B34C-4AFD955D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A687-8CD9-6E4F-BC76-A4061AD846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8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D404-33EA-5249-AC30-2556CE94B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mean?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2BE28C-7126-C945-A5DC-E6610C93C7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4334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Term 1: Represents to motion of the particles (F = ma, but GR style)</a:t>
                </a:r>
              </a:p>
              <a:p>
                <a:endParaRPr lang="en-US" dirty="0"/>
              </a:p>
              <a:p>
                <a:r>
                  <a:rPr lang="en-US" dirty="0"/>
                  <a:t>Term 2: Constrains particles to be time-like: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Term 3: Interaction between particles and the field</a:t>
                </a:r>
              </a:p>
              <a:p>
                <a:endParaRPr lang="en-US" dirty="0"/>
              </a:p>
              <a:p>
                <a:r>
                  <a:rPr lang="en-US" dirty="0"/>
                  <a:t>Term 4: Equation of motion for field (Klein-Gordon)</a:t>
                </a:r>
              </a:p>
              <a:p>
                <a:endParaRPr lang="en-US" dirty="0"/>
              </a:p>
              <a:p>
                <a:r>
                  <a:rPr lang="en-US" dirty="0"/>
                  <a:t>Question: </a:t>
                </a:r>
                <a:r>
                  <a:rPr lang="en-US" i="1" dirty="0"/>
                  <a:t>Where is the self interaction?</a:t>
                </a:r>
              </a:p>
              <a:p>
                <a:endParaRPr lang="en-US" i="1" dirty="0"/>
              </a:p>
              <a:p>
                <a:r>
                  <a:rPr lang="en-US" dirty="0"/>
                  <a:t>Answer: It does not exist -&gt; </a:t>
                </a:r>
                <a:r>
                  <a:rPr lang="en-US" b="1" dirty="0"/>
                  <a:t>Exotic</a:t>
                </a:r>
                <a:r>
                  <a:rPr lang="en-US" dirty="0"/>
                  <a:t> scalar field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2BE28C-7126-C945-A5DC-E6610C93C7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43341"/>
              </a:xfrm>
              <a:blipFill>
                <a:blip r:embed="rId2"/>
                <a:stretch>
                  <a:fillRect l="-965" t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30871-8BD4-454D-B828-A31CE57B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A687-8CD9-6E4F-BC76-A4061AD846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7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FE4D-F485-494B-AD14-CE26D83C8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Equations of Motion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7942CA-426A-2040-9EF4-77DBDE531E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8370"/>
                <a:ext cx="10515600" cy="565774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Scalar Field: vary action </a:t>
                </a:r>
                <a:r>
                  <a:rPr lang="en-US" sz="2400" dirty="0" err="1"/>
                  <a:t>w.r.t.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− 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box>
                      <m:box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Particles: vary action </a:t>
                </a:r>
                <a:r>
                  <a:rPr lang="en-US" sz="2400" dirty="0" err="1"/>
                  <a:t>w.r.t.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𝛼𝛽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b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2000" b="0" dirty="0">
                  <a:ea typeface="Cambria Math" panose="02040503050406030204" pitchFamily="18" charset="0"/>
                </a:endParaRP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7942CA-426A-2040-9EF4-77DBDE531E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8370"/>
                <a:ext cx="10515600" cy="5657740"/>
              </a:xfrm>
              <a:blipFill>
                <a:blip r:embed="rId2"/>
                <a:stretch>
                  <a:fillRect l="-844" t="-13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0F32A-8155-8740-9A69-17D32D25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A687-8CD9-6E4F-BC76-A4061AD846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3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E155-5DDB-0840-B9DB-A5D04075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 of Motion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6F2F93-0CC3-004E-828F-8ED45B52DB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From these equations we can derive the following relations:</a:t>
                </a:r>
              </a:p>
              <a:p>
                <a:endParaRPr lang="en-US" dirty="0"/>
              </a:p>
              <a:p>
                <a:pPr marL="514350" indent="-51435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  <a:p>
                <a:pPr marL="514350" indent="-514350" algn="ctr">
                  <a:buFont typeface="+mj-lt"/>
                  <a:buAutoNum type="arabicPeriod"/>
                </a:pPr>
                <a:endParaRPr lang="en-US" dirty="0"/>
              </a:p>
              <a:p>
                <a:pPr marL="514350" indent="-51435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𝛼𝛽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  <a:p>
                <a:pPr marL="514350" indent="-514350" algn="ctr">
                  <a:buFont typeface="+mj-lt"/>
                  <a:buAutoNum type="arabicPeriod"/>
                </a:pPr>
                <a:endParaRPr lang="en-US" dirty="0"/>
              </a:p>
              <a:p>
                <a:r>
                  <a:rPr lang="en-US" dirty="0"/>
                  <a:t>Notice: The Lagrange multipliers evolve with the scalar field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6F2F93-0CC3-004E-828F-8ED45B52DB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5B4E6-2AF0-5E4C-8C37-EC95A4D2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A687-8CD9-6E4F-BC76-A4061AD846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77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45B21-0242-6748-9C2A-A4C722060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78" y="-157655"/>
            <a:ext cx="10515600" cy="1325563"/>
          </a:xfrm>
        </p:spPr>
        <p:txBody>
          <a:bodyPr/>
          <a:lstStyle/>
          <a:p>
            <a:r>
              <a:rPr lang="en-US" dirty="0"/>
              <a:t>Energy Momentum Tensor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C9CC60-0B70-E349-832C-9DD07C6A62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578" y="1079391"/>
                <a:ext cx="11669111" cy="556314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For the field and particle system:</a:t>
                </a:r>
              </a:p>
              <a:p>
                <a:endParaRPr 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𝜇𝜈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𝜇𝜈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r>
                  <a:rPr lang="en-US" sz="2400" dirty="0"/>
                  <a:t>This gives:</a:t>
                </a:r>
              </a:p>
              <a:p>
                <a:endParaRPr 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𝜇𝜈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rad>
                            </m:den>
                          </m:f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𝜇𝜈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r>
                  <a:rPr lang="en-US" sz="2400" dirty="0"/>
                  <a:t>Interaction tensor: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𝜇𝜈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rad>
                          </m:den>
                        </m:f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C9CC60-0B70-E349-832C-9DD07C6A62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578" y="1079391"/>
                <a:ext cx="11669111" cy="5563148"/>
              </a:xfrm>
              <a:blipFill>
                <a:blip r:embed="rId2"/>
                <a:stretch>
                  <a:fillRect l="-761" t="-1136" b="-6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0BDD2-491E-624C-9B6E-855D20BD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A687-8CD9-6E4F-BC76-A4061AD846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1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C073-44C2-6649-8B0D-C138F630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32" y="-161132"/>
            <a:ext cx="10515600" cy="1325563"/>
          </a:xfrm>
        </p:spPr>
        <p:txBody>
          <a:bodyPr/>
          <a:lstStyle/>
          <a:p>
            <a:r>
              <a:rPr lang="en-US" dirty="0"/>
              <a:t>Energy Momentum Tensor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2F6597-CF1A-C747-9171-204AA54E5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213" y="753734"/>
                <a:ext cx="11587655" cy="5602616"/>
              </a:xfrm>
            </p:spPr>
            <p:txBody>
              <a:bodyPr/>
              <a:lstStyle/>
              <a:p>
                <a:r>
                  <a:rPr lang="en-US" dirty="0"/>
                  <a:t>Consider collection of particles which all have the same value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(the simplest possibility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This gives the source of the scalar field as the trace of the particle energy-momentum tensor</a:t>
                </a:r>
              </a:p>
              <a:p>
                <a:endParaRPr lang="en-US" dirty="0"/>
              </a:p>
              <a:p>
                <a:r>
                  <a:rPr lang="en-US" dirty="0"/>
                  <a:t>In the continuum limits: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 &amp;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𝜇𝜈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𝜇𝜈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𝜇𝜈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2F6597-CF1A-C747-9171-204AA54E5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213" y="753734"/>
                <a:ext cx="11587655" cy="5602616"/>
              </a:xfrm>
              <a:blipFill>
                <a:blip r:embed="rId2"/>
                <a:stretch>
                  <a:fillRect l="-875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03296-81ED-EB4F-BAEC-A000CBA3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A687-8CD9-6E4F-BC76-A4061AD846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5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9609</TotalTime>
  <Words>1188</Words>
  <Application>Microsoft Macintosh PowerPoint</Application>
  <PresentationFormat>Widescreen</PresentationFormat>
  <Paragraphs>238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Maintaining a Wormhole with a Scalar Field</vt:lpstr>
      <vt:lpstr>Outline</vt:lpstr>
      <vt:lpstr>Definition of a Wormhole</vt:lpstr>
      <vt:lpstr>Equations of Motion</vt:lpstr>
      <vt:lpstr>What does this mean?</vt:lpstr>
      <vt:lpstr>Equations of Motion</vt:lpstr>
      <vt:lpstr>Equations of Motion</vt:lpstr>
      <vt:lpstr>Energy Momentum Tensor</vt:lpstr>
      <vt:lpstr>Energy Momentum Tensor</vt:lpstr>
      <vt:lpstr>Wormhole Solutions: Game Plan</vt:lpstr>
      <vt:lpstr>Wormhole Solutions</vt:lpstr>
      <vt:lpstr>Wormhole Solutions</vt:lpstr>
      <vt:lpstr>Wormhole Solutions</vt:lpstr>
      <vt:lpstr>Wormhole Solutions</vt:lpstr>
      <vt:lpstr>Wormhole Solutions</vt:lpstr>
      <vt:lpstr>Wormhole Solutions</vt:lpstr>
      <vt:lpstr>Wormhole Solutions</vt:lpstr>
      <vt:lpstr>Wormhole Solutions: Energy Conditions</vt:lpstr>
      <vt:lpstr>Wormhole Solutions</vt:lpstr>
      <vt:lpstr>Wormhole Solutions</vt:lpstr>
      <vt:lpstr>Wormhole Solutions</vt:lpstr>
      <vt:lpstr>Conclusion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Maintaining a Wormhole with a Scalar Field</dc:title>
  <dc:creator>Patrick Brown</dc:creator>
  <cp:lastModifiedBy>Patrick Brown</cp:lastModifiedBy>
  <cp:revision>56</cp:revision>
  <dcterms:created xsi:type="dcterms:W3CDTF">2022-02-19T04:21:36Z</dcterms:created>
  <dcterms:modified xsi:type="dcterms:W3CDTF">2022-02-25T20:31:26Z</dcterms:modified>
</cp:coreProperties>
</file>