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4B7-882D-C84D-8499-2AAACFB3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4099-8D1F-A641-BC9F-F245ABB48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6AB9-1BBC-1A47-80E2-AC6A3FCD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80E7-D135-D945-9624-3D077BAC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9C71-5803-BE4B-A75B-A075612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FBB-2093-0248-8021-8FBCFDF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0F8B-19E1-E849-8CD9-C14F9771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2375-B9CE-FC4A-9033-B15A1E1A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DCEA-AE25-2549-858F-B9C8D9F6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A0CC-C98C-2042-87DD-CC182A1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9EA4A-B060-C945-B680-D82CA2617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307FC-DDD5-3443-9600-8B1402D7C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48D3-77BD-E842-9152-678A1E61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C0A2-49D4-614E-A235-D0C3E754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89EE-1DD0-2A43-8394-718EAAC0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1E94-AB84-9348-B4B6-EB573089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A476-A202-2249-80E2-33A41C2B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6E9B-B513-154A-A06E-0F04B698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619F-CEDB-CF40-8360-32D6C809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8D9F-BB0A-7C40-9EFF-9CBDC9DE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2CCF-75EB-6B4E-9017-45CEBBB9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8B6F-CCA7-014E-AA66-10797CD6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2C16-3175-D34C-AC4D-A337857C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317D-D520-B54D-8BA5-F1605818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A5E-6C83-8E4C-A99B-C29C5D16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968-9475-D84E-8B58-8173F137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AA62-1944-E74D-8061-5D0B58CAA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5B5D-6D3A-A140-B88E-CC7FFBCB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F23D-B413-0D47-9068-5D4905D7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CC81B-C0F5-D749-822B-545E6437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CCDD-C251-544A-9324-15D2112A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620-6424-A241-90FE-05EAB617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EBC2-2A05-1C4E-9D1A-0AE4E4F8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E972-4061-8143-830A-53AE61ACC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E63A-E13A-5540-9508-7B0BF780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3A5F4-83FF-9445-8FB8-5A4DBEC9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99681-7955-714C-8ACF-521FBAD4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A626E-8B89-6147-ACE5-6EE1DAB7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4C65F-6219-B248-8F2B-0AEDE4D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E93C-83B9-F74D-A373-89C2146E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3D368-DD9F-8243-8BC7-253904FF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03F35-6EA8-254C-B881-FA42C8F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F97E-C5FE-214E-8B8B-BC0AAD25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B0738-5611-3548-956D-7301379B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97C16-F72D-B749-A20E-D20A656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B0A9-D19B-634E-9334-25791E8D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8CF-896A-F544-B8A3-B0FECB3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659-BBF7-CF44-9334-13E3E38F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31EE-436A-CC4B-9981-D59074A9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2793-35EB-7E45-8B73-B408E412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9BB8-1C8B-9E48-AA1B-B105A22C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05DFD-51F3-DA49-900E-0971EB4B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E798-2452-124F-BE0B-67A86160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8FA33-4874-A54A-A3B0-FF7B91958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6687-6BD8-EF4C-B153-57081F80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3FEB-40CD-5942-965B-2558CCD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9B224-D02A-1240-981B-F9485982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CE0F-E706-D04F-8CC1-980C1672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2A362-728E-E244-B94C-CDF2FF3D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8B3E-276E-7C49-8E64-C3BEA5FA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D0E5-A063-1F45-B2DC-C78876F1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78EE-D455-694E-8E9D-0E758BA4E9C7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6275-F1B2-DF4D-B8A0-D1FFE74EA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BAAF-5562-CA41-8280-A7414FF5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AE5B-623A-E348-ADAC-81B74E1DC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E188-ECA1-5242-A090-44E68EA06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Polarizable Vacuum Model and Levi-</a:t>
            </a:r>
            <a:r>
              <a:rPr lang="en-US" dirty="0" err="1"/>
              <a:t>Civita</a:t>
            </a:r>
            <a:r>
              <a:rPr lang="en-US" dirty="0"/>
              <a:t> Effect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DA9C-D8E9-0A40-8A6B-E08E5D27E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Brown</a:t>
            </a:r>
          </a:p>
          <a:p>
            <a:r>
              <a:rPr lang="en-US" dirty="0"/>
              <a:t>EUCOS Group</a:t>
            </a:r>
          </a:p>
          <a:p>
            <a:r>
              <a:rPr lang="en-US" dirty="0"/>
              <a:t>Baylor University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44DC-B62F-3A4D-A5E7-1F3046D9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5100637"/>
            <a:ext cx="4152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0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CADE-B5F9-184D-8E72-D4648753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Tensor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7EB45-7550-9349-8815-ADF31C3A1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flat spacetime the metric is given by the usual formalism: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above expressions for time and rod length give the metric 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Expressing metric in component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NOTE: This defines and isotropic coordinate system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7EB45-7550-9349-8815-ADF31C3A1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24" t="-2710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8CA4-0034-FD44-A715-2B5A3C08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Matter-Field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1452-9755-4046-A7E6-914E1E14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proper form of K induced by presence of mass-energy (matter-field interactions)</a:t>
            </a:r>
          </a:p>
          <a:p>
            <a:endParaRPr lang="en-US" dirty="0"/>
          </a:p>
          <a:p>
            <a:r>
              <a:rPr lang="en-US" dirty="0"/>
              <a:t>Approach to this consists of following standard </a:t>
            </a:r>
            <a:r>
              <a:rPr lang="en-US" dirty="0" err="1"/>
              <a:t>Lagrangian</a:t>
            </a:r>
            <a:r>
              <a:rPr lang="en-US" dirty="0"/>
              <a:t> techniques</a:t>
            </a:r>
          </a:p>
          <a:p>
            <a:endParaRPr lang="en-US" dirty="0"/>
          </a:p>
          <a:p>
            <a:r>
              <a:rPr lang="en-US" dirty="0"/>
              <a:t>In this case, however, K is treated as variable function of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264791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5057-0033-EB40-AB0C-2541864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BFC0-B3C2-C145-80D7-6D83173D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components of the matter-field interaction are:</a:t>
            </a:r>
          </a:p>
          <a:p>
            <a:endParaRPr lang="en-US" dirty="0"/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Interaction of a free particle with EM fields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density for the EM fields themselves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density for the K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r>
              <a:rPr lang="en-US" i="1" dirty="0"/>
              <a:t>Note: Since we are dealing with special-relativistic quantities, the </a:t>
            </a:r>
            <a:r>
              <a:rPr lang="en-US" i="1" dirty="0" err="1"/>
              <a:t>Lagrangian</a:t>
            </a:r>
            <a:r>
              <a:rPr lang="en-US" i="1" dirty="0"/>
              <a:t> densities need to be on Lorentz-invariant form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A906-973F-8A4C-ADA9-BA38B957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65"/>
            <a:ext cx="10515600" cy="1325563"/>
          </a:xfrm>
        </p:spPr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6FCA9-2D44-D745-92D7-37F9BC89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8790"/>
                <a:ext cx="10515600" cy="514170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First consider </a:t>
                </a:r>
                <a:r>
                  <a:rPr lang="en-US" dirty="0" err="1"/>
                  <a:t>lagrangian</a:t>
                </a:r>
                <a:r>
                  <a:rPr lang="en-US" dirty="0"/>
                  <a:t> for a free special-relativistic point particle: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Using the relations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 the </a:t>
                </a:r>
                <a:r>
                  <a:rPr lang="en-US" dirty="0" err="1"/>
                  <a:t>Lagrangian</a:t>
                </a:r>
                <a:r>
                  <a:rPr lang="en-US" dirty="0"/>
                  <a:t> density for a free particle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6FCA9-2D44-D745-92D7-37F9BC89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8790"/>
                <a:ext cx="10515600" cy="5141706"/>
              </a:xfrm>
              <a:blipFill>
                <a:blip r:embed="rId2"/>
                <a:stretch>
                  <a:fillRect l="-60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3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E2A4-0968-544B-BF98-C576961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956B-F164-2E4B-83D8-7D74199B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This particle </a:t>
                </a:r>
                <a:r>
                  <a:rPr lang="en-US" dirty="0" err="1"/>
                  <a:t>Lagrangian</a:t>
                </a:r>
                <a:r>
                  <a:rPr lang="en-US" dirty="0"/>
                  <a:t> density can be expanded to include interaction with EM fields</a:t>
                </a:r>
              </a:p>
              <a:p>
                <a:endParaRPr lang="en-US" dirty="0"/>
              </a:p>
              <a:p>
                <a:r>
                  <a:rPr lang="en-US" dirty="0"/>
                  <a:t>The potential energy of the particle EM field interaction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Including this into the </a:t>
                </a:r>
                <a:r>
                  <a:rPr lang="en-US" dirty="0" err="1"/>
                  <a:t>Lagrangian</a:t>
                </a:r>
                <a:r>
                  <a:rPr lang="en-US" dirty="0"/>
                  <a:t> density gives: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956B-F164-2E4B-83D8-7D74199B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E56F-6D35-C24C-9006-CF5E113B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253870" cy="6476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Lagrangian</a:t>
            </a:r>
            <a:r>
              <a:rPr lang="en-US" dirty="0"/>
              <a:t>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A3149-247E-B842-A74D-91DC7D963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5921"/>
                <a:ext cx="10515600" cy="617382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We must now include the </a:t>
                </a:r>
                <a:r>
                  <a:rPr lang="en-US" dirty="0" err="1"/>
                  <a:t>Lagrangian</a:t>
                </a:r>
                <a:r>
                  <a:rPr lang="en-US" dirty="0"/>
                  <a:t> density for the EM fields themselves (since the energy in the EM fields can cause curvature)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last step is to write the </a:t>
                </a:r>
                <a:r>
                  <a:rPr lang="en-US" dirty="0" err="1"/>
                  <a:t>Lagranagian</a:t>
                </a:r>
                <a:r>
                  <a:rPr lang="en-US" dirty="0"/>
                  <a:t> density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since it is now a scalar variable</a:t>
                </a:r>
              </a:p>
              <a:p>
                <a:endParaRPr lang="en-US" dirty="0"/>
              </a:p>
              <a:p>
                <a:r>
                  <a:rPr lang="en-US" dirty="0"/>
                  <a:t>This means it must take on standard form for </a:t>
                </a:r>
                <a:r>
                  <a:rPr lang="en-US" dirty="0" err="1"/>
                  <a:t>propogational</a:t>
                </a:r>
                <a:r>
                  <a:rPr lang="en-US" dirty="0"/>
                  <a:t> disturbances of a scalar: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(I am still working on understanding/deriving this)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[] Indicates that to match experiments: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A3149-247E-B842-A74D-91DC7D96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5921"/>
                <a:ext cx="10515600" cy="6173823"/>
              </a:xfrm>
              <a:blipFill>
                <a:blip r:embed="rId2"/>
                <a:stretch>
                  <a:fillRect l="-603" t="-1848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7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9FA1-2113-5C40-8150-99CDD463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738118"/>
          </a:xfrm>
        </p:spPr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C7319-B3E2-FD46-BC4C-1E99115D2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Therefore the total </a:t>
                </a:r>
                <a:r>
                  <a:rPr lang="en-US" dirty="0" err="1"/>
                  <a:t>Lagrangian</a:t>
                </a:r>
                <a:r>
                  <a:rPr lang="en-US" dirty="0"/>
                  <a:t> density for the matter-field interactions is written 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C7319-B3E2-FD46-BC4C-1E99115D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57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9B7-BAB2-EB4F-B69C-911AB6B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General Matter Field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22B6F-5B22-F34B-BFD5-F15D0608C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130"/>
                <a:ext cx="10515600" cy="523115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Variation of the </a:t>
                </a:r>
                <a:r>
                  <a:rPr lang="en-US" dirty="0" err="1"/>
                  <a:t>Lagrnagian</a:t>
                </a:r>
                <a:r>
                  <a:rPr lang="en-US" dirty="0"/>
                  <a:t> density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leads to equation for the generation of GR vacuum </a:t>
                </a:r>
                <a:r>
                  <a:rPr lang="en-US" dirty="0" err="1"/>
                  <a:t>polartization</a:t>
                </a:r>
                <a:r>
                  <a:rPr lang="en-US" dirty="0"/>
                  <a:t> effects due to the presence of matter fields</a:t>
                </a:r>
              </a:p>
              <a:p>
                <a:endParaRPr lang="en-US" dirty="0"/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is the equation along with Maxwell’s equations in a dielectric are what we need to solve for K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22B6F-5B22-F34B-BFD5-F15D0608C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130"/>
                <a:ext cx="10515600" cy="5231157"/>
              </a:xfrm>
              <a:blipFill>
                <a:blip r:embed="rId2"/>
                <a:stretch>
                  <a:fillRect l="-603" t="-1937" r="-72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15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BD21-6427-6A4E-B3E9-D07E7DE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Fields (Gravitational)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FEE8E-11DC-0948-93B4-DA0A360D1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space </a:t>
                </a:r>
                <a:r>
                  <a:rPr lang="en-US" b="1" dirty="0"/>
                  <a:t>surrounding </a:t>
                </a:r>
                <a:r>
                  <a:rPr lang="en-US" dirty="0"/>
                  <a:t>uncharged spherical mass distribution the static solution is found by solving: </a:t>
                </a:r>
              </a:p>
              <a:p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Therefore, for a spherical mass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FEE8E-11DC-0948-93B4-DA0A360D1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09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DC5F-31B6-9945-B0D1-BB0BE053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Fields (Gravitational Plus Electrical)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F5805-1B95-0F4C-A98E-22E529EA4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mass M and charge Q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F5805-1B95-0F4C-A98E-22E529EA4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E384-357B-D445-BE9F-D63D006F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A9C11-F8D0-2242-BEDB-3ED04CBEB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0859"/>
                <a:ext cx="10515600" cy="55193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Principles of GR are generally formulated in terms of tensor equations: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𝜇𝜈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p>
                  </m:oMath>
                </a14:m>
                <a:r>
                  <a:rPr lang="en-US" dirty="0"/>
                  <a:t> is the Einstein Tensor which characterizes the curvature of space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𝜇𝜈</m:t>
                        </m:r>
                      </m:sup>
                    </m:sSubSup>
                  </m:oMath>
                </a14:m>
                <a:r>
                  <a:rPr lang="en-US" dirty="0"/>
                  <a:t> is the stress energy tensor which characterizes the mass-energy of the system</a:t>
                </a:r>
              </a:p>
              <a:p>
                <a:endParaRPr lang="en-US" dirty="0"/>
              </a:p>
              <a:p>
                <a:r>
                  <a:rPr lang="en-US" dirty="0"/>
                  <a:t>Curvature causes mass-energy OR mass-energy causes curvature (both equally valid interpretations)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A9C11-F8D0-2242-BEDB-3ED04CBEB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0859"/>
                <a:ext cx="10515600" cy="5519393"/>
              </a:xfrm>
              <a:blipFill>
                <a:blip r:embed="rId2"/>
                <a:stretch>
                  <a:fillRect l="-1086" t="-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9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1034-FF3B-CF40-AF20-0C6E9250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Levi-</a:t>
            </a:r>
            <a:r>
              <a:rPr lang="en-US" dirty="0" err="1"/>
              <a:t>Civita</a:t>
            </a:r>
            <a:r>
              <a:rPr lang="en-US" dirty="0"/>
              <a:t>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4196-8B25-8B47-A83C-10B3CCCE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seen that the PV model can be used to solve for the matter-field interactions of the EM fields and mass; we now ask the question: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Can homogenous electric and magnetic fields cause spacetime curvature (artificial gravitational field)?</a:t>
            </a:r>
          </a:p>
        </p:txBody>
      </p:sp>
    </p:spTree>
    <p:extLst>
      <p:ext uri="{BB962C8B-B14F-4D97-AF65-F5344CB8AC3E}">
        <p14:creationId xmlns:p14="http://schemas.microsoft.com/office/powerpoint/2010/main" val="420079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68F9-43BB-5742-8114-FFE72502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0D18B-D6E2-D647-8294-BAF520E4C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static homogenous magnetic field: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solution for this equation takes the form: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0D18B-D6E2-D647-8294-BAF520E4C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1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347E-34FD-D243-B7FF-7C478DF1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5B0D2-8253-3A40-8629-E3F8135E1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Even for the strongest of fields, the metric perturbation is still small: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Require that c returns to flat space value (K = 1) at L/2 above and below origin, this determines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 the solution is now given by: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5B0D2-8253-3A40-8629-E3F8135E1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5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423-C38E-6047-9946-8DECA608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530A-BBC2-CA48-B147-82F8A41FD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velocity of light in the magnetic field region c’: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 the speed of light is slowed within the magnetic field region and the transit time of a light ray: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530A-BBC2-CA48-B147-82F8A41FD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r="-241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53AC-7849-4643-AD31-FD38179B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Electric Field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B67ED-2135-814D-A629-222946C27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235"/>
                <a:ext cx="10515600" cy="47457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Now consider static homogenous electric field: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 solution for this takes the form: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B67ED-2135-814D-A629-222946C27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235"/>
                <a:ext cx="10515600" cy="4745728"/>
              </a:xfrm>
              <a:blipFill>
                <a:blip r:embed="rId2"/>
                <a:stretch>
                  <a:fillRect l="-84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5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64DC-6D83-024B-9E9A-33CC1596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5278"/>
            <a:ext cx="10515600" cy="1325563"/>
          </a:xfrm>
        </p:spPr>
        <p:txBody>
          <a:bodyPr/>
          <a:lstStyle/>
          <a:p>
            <a:r>
              <a:rPr lang="en-US" dirty="0"/>
              <a:t>Electric Field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0F565-E797-F948-A1A7-16673EA79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0860"/>
                <a:ext cx="10515600" cy="547963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Expanding for only small perturbations and the flat space boundary conditions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L/2 for c we get: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Therefore, within the electric field region: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Again, the speed of light is slowed in the perturbed region with a transit time of: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0F565-E797-F948-A1A7-16673EA79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0860"/>
                <a:ext cx="10515600" cy="5479636"/>
              </a:xfrm>
              <a:blipFill>
                <a:blip r:embed="rId2"/>
                <a:stretch>
                  <a:fillRect l="-724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07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B755-498D-FC4B-A712-673C41DC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0D74-F904-7744-9137-492B1843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068"/>
            <a:ext cx="10515600" cy="5022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PV model provides a unique alternative to traditional GR techniques </a:t>
            </a:r>
          </a:p>
          <a:p>
            <a:endParaRPr lang="en-US" dirty="0"/>
          </a:p>
          <a:p>
            <a:r>
              <a:rPr lang="en-US" dirty="0"/>
              <a:t>In the PV model the vacuum is itself treated a polarizable (dielectric) medium with variable dielectric constant</a:t>
            </a:r>
          </a:p>
          <a:p>
            <a:endParaRPr lang="en-US" dirty="0"/>
          </a:p>
          <a:p>
            <a:r>
              <a:rPr lang="en-US" dirty="0"/>
              <a:t>This dielectric constant is related to the curvature of spacetime as being subject to change within the gravitational field of a massive (energetic) object</a:t>
            </a:r>
          </a:p>
          <a:p>
            <a:endParaRPr lang="en-US" dirty="0"/>
          </a:p>
          <a:p>
            <a:r>
              <a:rPr lang="en-US" dirty="0"/>
              <a:t>This creates an isomorphism between Maxwell’s equations in curved space and a dielectric medium in flat spacetime</a:t>
            </a:r>
          </a:p>
        </p:txBody>
      </p:sp>
    </p:spTree>
    <p:extLst>
      <p:ext uri="{BB962C8B-B14F-4D97-AF65-F5344CB8AC3E}">
        <p14:creationId xmlns:p14="http://schemas.microsoft.com/office/powerpoint/2010/main" val="276147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4C07-1FB4-8D48-90B1-603D87EA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0ACC-9E01-8445-9F0C-CA8C9B56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49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bending of light rays in the PV model is seen from the spatial variation of the dielectric constant</a:t>
            </a:r>
          </a:p>
          <a:p>
            <a:endParaRPr lang="en-US" dirty="0"/>
          </a:p>
          <a:p>
            <a:r>
              <a:rPr lang="en-US" dirty="0"/>
              <a:t>The Levi-</a:t>
            </a:r>
            <a:r>
              <a:rPr lang="en-US" dirty="0" err="1"/>
              <a:t>Civita</a:t>
            </a:r>
            <a:r>
              <a:rPr lang="en-US" dirty="0"/>
              <a:t> effect is modeled in a straightforward way using the PV model </a:t>
            </a:r>
          </a:p>
          <a:p>
            <a:endParaRPr lang="en-US" dirty="0"/>
          </a:p>
          <a:p>
            <a:r>
              <a:rPr lang="en-US" dirty="0"/>
              <a:t>The effect of homogenous static electric and magnetic fields on spacetime curvature is seen by the spatial variation in the dielectric constant and change in speed of light</a:t>
            </a:r>
          </a:p>
          <a:p>
            <a:endParaRPr lang="en-US" dirty="0"/>
          </a:p>
          <a:p>
            <a:r>
              <a:rPr lang="en-US" dirty="0"/>
              <a:t>This clearly shows that homogenous static EM fields can induce spacetime curvature</a:t>
            </a:r>
          </a:p>
        </p:txBody>
      </p:sp>
    </p:spTree>
    <p:extLst>
      <p:ext uri="{BB962C8B-B14F-4D97-AF65-F5344CB8AC3E}">
        <p14:creationId xmlns:p14="http://schemas.microsoft.com/office/powerpoint/2010/main" val="161627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0A2-5EA2-C64F-8CF5-E470F283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31E-6380-8942-A8E9-8CCC8E4A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H.E. </a:t>
            </a:r>
            <a:r>
              <a:rPr lang="en-US" dirty="0" err="1"/>
              <a:t>Puthoff</a:t>
            </a:r>
            <a:r>
              <a:rPr lang="en-US" dirty="0"/>
              <a:t>, </a:t>
            </a:r>
            <a:r>
              <a:rPr lang="en-US" i="1" dirty="0"/>
              <a:t>Gravitation and Cosmology from the Hubble Radius to the Plank Scale (Fundamental Theories of Physics), 431-446 </a:t>
            </a:r>
            <a:r>
              <a:rPr lang="en-US" dirty="0"/>
              <a:t>(Kluwer Academic Publishers, 2003).</a:t>
            </a:r>
          </a:p>
          <a:p>
            <a:endParaRPr lang="en-US" i="1" dirty="0"/>
          </a:p>
          <a:p>
            <a:r>
              <a:rPr lang="en-US" dirty="0"/>
              <a:t>H.E. </a:t>
            </a:r>
            <a:r>
              <a:rPr lang="en-US" dirty="0" err="1"/>
              <a:t>Puthoff</a:t>
            </a:r>
            <a:r>
              <a:rPr lang="en-US" dirty="0"/>
              <a:t>, et. al., </a:t>
            </a:r>
            <a:r>
              <a:rPr lang="en-US" i="1" dirty="0"/>
              <a:t>Levi-</a:t>
            </a:r>
            <a:r>
              <a:rPr lang="en-US" i="1" dirty="0" err="1"/>
              <a:t>Civita</a:t>
            </a:r>
            <a:r>
              <a:rPr lang="en-US" i="1" dirty="0"/>
              <a:t> Effect in the Polarizable Vacuum (PV) Representation of </a:t>
            </a:r>
            <a:r>
              <a:rPr lang="en-US" i="1"/>
              <a:t>General Relativity.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5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06BA-7033-0146-98EA-EE87CE2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DF0D5-B599-854B-A76B-E9642208C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Alternative approaches have been formulated over the years</a:t>
                </a:r>
              </a:p>
              <a:p>
                <a:endParaRPr lang="en-US" dirty="0"/>
              </a:p>
              <a:p>
                <a:r>
                  <a:rPr lang="en-US" dirty="0"/>
                  <a:t>One such alternative is the Polarizable Vacuum (PV) Model</a:t>
                </a:r>
              </a:p>
              <a:p>
                <a:endParaRPr lang="en-US" dirty="0"/>
              </a:p>
              <a:p>
                <a:r>
                  <a:rPr lang="en-US" dirty="0"/>
                  <a:t>Treats the changes seen on the metric (curvature of spacetime) as equivalent changes in the permittivity and permeability constants of the vacuum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Maxwell’s equations in </a:t>
                </a:r>
                <a:r>
                  <a:rPr lang="en-US" b="1" dirty="0"/>
                  <a:t>curved space </a:t>
                </a:r>
                <a:r>
                  <a:rPr lang="en-US" dirty="0"/>
                  <a:t>are treated as isomorphism of a polarizable medium in </a:t>
                </a:r>
                <a:r>
                  <a:rPr lang="en-US" b="1" dirty="0"/>
                  <a:t>flat space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DF0D5-B599-854B-A76B-E9642208C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483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6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428E-6B67-7B4A-98A9-58A654F2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en-US" dirty="0"/>
              <a:t>The Polarizable Vacuum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6F4D8-1E5E-474C-BE84-0C46C63FE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068"/>
                <a:ext cx="10515600" cy="53703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linear</a:t>
                </a:r>
                <a:r>
                  <a:rPr lang="en-US" dirty="0"/>
                  <a:t> </a:t>
                </a:r>
                <a:r>
                  <a:rPr lang="en-US" b="1" dirty="0"/>
                  <a:t>homogenous </a:t>
                </a:r>
                <a:r>
                  <a:rPr lang="en-US" dirty="0"/>
                  <a:t>medium: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interpreted as polarizability per unit volume of the vacuum</a:t>
                </a:r>
              </a:p>
              <a:p>
                <a:endParaRPr lang="en-US" dirty="0"/>
              </a:p>
              <a:p>
                <a:r>
                  <a:rPr lang="en-US" dirty="0"/>
                  <a:t>To represent curved spacetime, basic postulate of PV model: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Polarizability of the vacuum in the vicinity of a mass differs from its asymptotic far-field value by virtue of vacuum polarization effects induced by presence of the mass.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is the variable of interest in the PV model)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6F4D8-1E5E-474C-BE84-0C46C63FE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068"/>
                <a:ext cx="10515600" cy="5370306"/>
              </a:xfrm>
              <a:blipFill>
                <a:blip r:embed="rId2"/>
                <a:stretch>
                  <a:fillRect l="-965" t="-2594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37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4198-81D8-3145-834B-D8ED037D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68"/>
            <a:ext cx="10515600" cy="1325563"/>
          </a:xfrm>
        </p:spPr>
        <p:txBody>
          <a:bodyPr/>
          <a:lstStyle/>
          <a:p>
            <a:r>
              <a:rPr lang="en-US" dirty="0"/>
              <a:t>Velocity of Light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96B75-8327-2D4F-9616-5DE18C3A2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2331"/>
                <a:ext cx="10515600" cy="500828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Begin with well known constant from observations, fine structure: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 are constants;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96B75-8327-2D4F-9616-5DE18C3A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2331"/>
                <a:ext cx="10515600" cy="5008286"/>
              </a:xfrm>
              <a:blipFill>
                <a:blip r:embed="rId2"/>
                <a:stretch>
                  <a:fillRect l="-724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0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D4E0-3B48-E74E-AF71-D67ED4A0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of Light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11069-106E-494D-9654-1DE4714F8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[1] states that cosmological studies have shown that the fine structure constant must be a constant throughout universe</a:t>
                </a:r>
              </a:p>
              <a:p>
                <a:endParaRPr lang="en-US" dirty="0"/>
              </a:p>
              <a:p>
                <a:r>
                  <a:rPr lang="en-US" dirty="0"/>
                  <a:t>This gives the following relations: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As a result: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plays the role of a variable refractive index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11069-106E-494D-9654-1DE4714F8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844" t="-2710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29C3-076A-9445-9A61-38316092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8DF16-9EAF-5B48-A5A0-64A051944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application of limited principle of equivalence (still working on proving this):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flat space (K = 1)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Through the relationship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8DF16-9EAF-5B48-A5A0-64A051944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2E91-E9C9-054F-BF55-4B8A28C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and Clock Changes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B68AF-F7DA-CB43-9B63-D43D289D7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By the quantum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Time interval between clock ticks is increased when space is curved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B68AF-F7DA-CB43-9B63-D43D289D7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58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7463-8F59-3344-808B-38ED254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and Clock Changes in PV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37861-6FFA-E24A-A8DC-EDA66989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Radius of ground state of the Bohr hydrogen orbit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becomes from the previous relations: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There is no such thing as a perfectly rigid rod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37861-6FFA-E24A-A8DC-EDA66989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8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1614</Words>
  <Application>Microsoft Macintosh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The Polarizable Vacuum Model and Levi-Civita Effect</vt:lpstr>
      <vt:lpstr>Overview</vt:lpstr>
      <vt:lpstr>Overview</vt:lpstr>
      <vt:lpstr>The Polarizable Vacuum</vt:lpstr>
      <vt:lpstr>Velocity of Light in PV Model</vt:lpstr>
      <vt:lpstr>Velocity of Light in PV Model</vt:lpstr>
      <vt:lpstr>Energy in PV Model</vt:lpstr>
      <vt:lpstr>Rod and Clock Changes in PV Model</vt:lpstr>
      <vt:lpstr>Rod and Clock Changes in PV Model</vt:lpstr>
      <vt:lpstr>Metric Tensor in PV Model</vt:lpstr>
      <vt:lpstr>Coupled Matter-Field Equations</vt:lpstr>
      <vt:lpstr>Lagrangian Approach</vt:lpstr>
      <vt:lpstr>Lagrangian Approach</vt:lpstr>
      <vt:lpstr>Lagrangian Approach</vt:lpstr>
      <vt:lpstr>Lagrangian Approach</vt:lpstr>
      <vt:lpstr>Lagrangian Approach</vt:lpstr>
      <vt:lpstr>General Matter Field Equations</vt:lpstr>
      <vt:lpstr>Static Fields (Gravitational)</vt:lpstr>
      <vt:lpstr>Static Fields (Gravitational Plus Electrical)</vt:lpstr>
      <vt:lpstr>The Levi-Civita Effect</vt:lpstr>
      <vt:lpstr>Magnetic Solution</vt:lpstr>
      <vt:lpstr>Magnetic Solution</vt:lpstr>
      <vt:lpstr>Magnetic Solution</vt:lpstr>
      <vt:lpstr>Electric Field Solution</vt:lpstr>
      <vt:lpstr>Electric Field Solution</vt:lpstr>
      <vt:lpstr>Summary</vt:lpstr>
      <vt:lpstr>Summary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Polarizable Vacuum Model and Levi-Civita Effect</dc:title>
  <dc:creator>Patrick Brown</dc:creator>
  <cp:lastModifiedBy>Patrick Brown</cp:lastModifiedBy>
  <cp:revision>32</cp:revision>
  <dcterms:created xsi:type="dcterms:W3CDTF">2021-09-08T17:52:50Z</dcterms:created>
  <dcterms:modified xsi:type="dcterms:W3CDTF">2021-09-09T12:28:04Z</dcterms:modified>
</cp:coreProperties>
</file>