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notesMasterIdLst>
    <p:notesMasterId r:id="rId53"/>
  </p:notesMasterIdLst>
  <p:sldIdLst>
    <p:sldId id="276" r:id="rId3"/>
    <p:sldId id="278" r:id="rId4"/>
    <p:sldId id="325" r:id="rId5"/>
    <p:sldId id="284" r:id="rId6"/>
    <p:sldId id="341" r:id="rId7"/>
    <p:sldId id="287" r:id="rId8"/>
    <p:sldId id="297" r:id="rId9"/>
    <p:sldId id="298" r:id="rId10"/>
    <p:sldId id="294" r:id="rId11"/>
    <p:sldId id="342" r:id="rId12"/>
    <p:sldId id="327" r:id="rId13"/>
    <p:sldId id="343" r:id="rId14"/>
    <p:sldId id="322" r:id="rId15"/>
    <p:sldId id="303" r:id="rId16"/>
    <p:sldId id="346" r:id="rId17"/>
    <p:sldId id="306" r:id="rId18"/>
    <p:sldId id="305" r:id="rId19"/>
    <p:sldId id="352" r:id="rId20"/>
    <p:sldId id="308" r:id="rId21"/>
    <p:sldId id="324" r:id="rId22"/>
    <p:sldId id="328" r:id="rId23"/>
    <p:sldId id="329" r:id="rId24"/>
    <p:sldId id="353" r:id="rId25"/>
    <p:sldId id="309" r:id="rId26"/>
    <p:sldId id="330" r:id="rId27"/>
    <p:sldId id="331" r:id="rId28"/>
    <p:sldId id="332" r:id="rId29"/>
    <p:sldId id="333" r:id="rId30"/>
    <p:sldId id="334" r:id="rId31"/>
    <p:sldId id="335" r:id="rId32"/>
    <p:sldId id="336" r:id="rId33"/>
    <p:sldId id="337" r:id="rId34"/>
    <p:sldId id="349" r:id="rId35"/>
    <p:sldId id="338" r:id="rId36"/>
    <p:sldId id="348" r:id="rId37"/>
    <p:sldId id="310" r:id="rId38"/>
    <p:sldId id="350" r:id="rId39"/>
    <p:sldId id="311" r:id="rId40"/>
    <p:sldId id="351" r:id="rId41"/>
    <p:sldId id="339" r:id="rId42"/>
    <p:sldId id="295" r:id="rId43"/>
    <p:sldId id="354" r:id="rId44"/>
    <p:sldId id="280" r:id="rId45"/>
    <p:sldId id="283" r:id="rId46"/>
    <p:sldId id="321" r:id="rId47"/>
    <p:sldId id="301" r:id="rId48"/>
    <p:sldId id="304" r:id="rId49"/>
    <p:sldId id="344" r:id="rId50"/>
    <p:sldId id="345" r:id="rId51"/>
    <p:sldId id="34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93" autoAdjust="0"/>
    <p:restoredTop sz="94660"/>
  </p:normalViewPr>
  <p:slideViewPr>
    <p:cSldViewPr snapToGrid="0">
      <p:cViewPr varScale="1">
        <p:scale>
          <a:sx n="161" d="100"/>
          <a:sy n="161" d="100"/>
        </p:scale>
        <p:origin x="16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439EFC-0060-43E8-82A0-C33A335BC8AD}" type="datetimeFigureOut">
              <a:rPr lang="en-US" smtClean="0"/>
              <a:t>5/13/21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D0447-71D7-4893-A974-21433C55BEDF}" type="slidenum">
              <a:rPr lang="en-US" smtClean="0"/>
              <a:t>‹#›</a:t>
            </a:fld>
            <a:endParaRPr lang="en-US" dirty="0"/>
          </a:p>
        </p:txBody>
      </p:sp>
    </p:spTree>
    <p:extLst>
      <p:ext uri="{BB962C8B-B14F-4D97-AF65-F5344CB8AC3E}">
        <p14:creationId xmlns:p14="http://schemas.microsoft.com/office/powerpoint/2010/main" val="2622493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FIT">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755" r="-2106" b="-21826"/>
          <a:stretch>
            <a:fillRect/>
          </a:stretch>
        </p:blipFill>
        <p:spPr bwMode="auto">
          <a:xfrm>
            <a:off x="990600" y="2819400"/>
            <a:ext cx="3276600"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2" descr="shield"/>
          <p:cNvPicPr>
            <a:picLocks noChangeAspect="1" noChangeArrowheads="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1954214" y="1981200"/>
            <a:ext cx="124618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3"/>
          <p:cNvSpPr txBox="1">
            <a:spLocks noChangeArrowheads="1"/>
          </p:cNvSpPr>
          <p:nvPr userDrawn="1"/>
        </p:nvSpPr>
        <p:spPr bwMode="auto">
          <a:xfrm>
            <a:off x="917576" y="354015"/>
            <a:ext cx="5087226" cy="449996"/>
          </a:xfrm>
          <a:prstGeom prst="rect">
            <a:avLst/>
          </a:prstGeom>
          <a:noFill/>
          <a:ln w="9525">
            <a:noFill/>
            <a:miter lim="800000"/>
            <a:headEnd/>
            <a:tailEnd/>
          </a:ln>
          <a:effectLst/>
        </p:spPr>
        <p:txBody>
          <a:bodyPr wrap="none" lIns="68453" tIns="34227" rIns="68453" bIns="34227">
            <a:spAutoFit/>
          </a:bodyPr>
          <a:lstStyle/>
          <a:p>
            <a:pPr defTabSz="685806" eaLnBrk="1" hangingPunct="1">
              <a:defRPr/>
            </a:pPr>
            <a:r>
              <a:rPr lang="en-US" sz="2475" b="1" dirty="0">
                <a:solidFill>
                  <a:srgbClr val="000066"/>
                </a:solidFill>
                <a:effectLst>
                  <a:outerShdw blurRad="38100" dist="38100" dir="2700000" algn="tl">
                    <a:srgbClr val="C0C0C0"/>
                  </a:outerShdw>
                </a:effectLst>
                <a:latin typeface="Arial" charset="0"/>
                <a:cs typeface="+mn-cs"/>
              </a:rPr>
              <a:t>Air Force Institute of Technology</a:t>
            </a:r>
            <a:endParaRPr lang="en-US" sz="2475" b="1" dirty="0">
              <a:effectLst>
                <a:outerShdw blurRad="38100" dist="38100" dir="2700000" algn="tl">
                  <a:srgbClr val="C0C0C0"/>
                </a:outerShdw>
              </a:effectLst>
              <a:latin typeface="Arial" charset="0"/>
              <a:cs typeface="+mn-cs"/>
            </a:endParaRPr>
          </a:p>
        </p:txBody>
      </p:sp>
    </p:spTree>
    <p:extLst>
      <p:ext uri="{BB962C8B-B14F-4D97-AF65-F5344CB8AC3E}">
        <p14:creationId xmlns:p14="http://schemas.microsoft.com/office/powerpoint/2010/main" val="34080423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533400" y="0"/>
            <a:ext cx="7772400" cy="1028700"/>
          </a:xfrm>
        </p:spPr>
        <p:txBody>
          <a:bodyPr/>
          <a:lstStyle/>
          <a:p>
            <a:r>
              <a:rPr lang="en-US"/>
              <a:t>Click to edit Master title style</a:t>
            </a:r>
          </a:p>
        </p:txBody>
      </p:sp>
      <p:sp>
        <p:nvSpPr>
          <p:cNvPr id="5" name="Content Placeholder 2"/>
          <p:cNvSpPr>
            <a:spLocks noGrp="1"/>
          </p:cNvSpPr>
          <p:nvPr>
            <p:ph idx="1"/>
          </p:nvPr>
        </p:nvSpPr>
        <p:spPr>
          <a:xfrm>
            <a:off x="381001" y="1447800"/>
            <a:ext cx="8224838"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15"/>
          <p:cNvSpPr>
            <a:spLocks noGrp="1"/>
          </p:cNvSpPr>
          <p:nvPr>
            <p:ph type="sldNum" sz="quarter" idx="10"/>
          </p:nvPr>
        </p:nvSpPr>
        <p:spPr/>
        <p:txBody>
          <a:bodyPr/>
          <a:lstStyle>
            <a:lvl1pPr>
              <a:defRPr/>
            </a:lvl1pPr>
          </a:lstStyle>
          <a:p>
            <a:pPr>
              <a:defRPr/>
            </a:pPr>
            <a:fld id="{2F6FF85D-730B-4B12-8B88-D2AEBA354849}" type="slidenum">
              <a:rPr lang="en-US" altLang="en-US"/>
              <a:pPr>
                <a:defRPr/>
              </a:pPr>
              <a:t>‹#›</a:t>
            </a:fld>
            <a:endParaRPr lang="en-US" altLang="en-US" dirty="0"/>
          </a:p>
        </p:txBody>
      </p:sp>
    </p:spTree>
    <p:extLst>
      <p:ext uri="{BB962C8B-B14F-4D97-AF65-F5344CB8AC3E}">
        <p14:creationId xmlns:p14="http://schemas.microsoft.com/office/powerpoint/2010/main" val="21638942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15"/>
          <p:cNvSpPr>
            <a:spLocks noGrp="1"/>
          </p:cNvSpPr>
          <p:nvPr>
            <p:ph type="sldNum" sz="quarter" idx="10"/>
          </p:nvPr>
        </p:nvSpPr>
        <p:spPr/>
        <p:txBody>
          <a:bodyPr/>
          <a:lstStyle>
            <a:lvl1pPr>
              <a:defRPr/>
            </a:lvl1pPr>
          </a:lstStyle>
          <a:p>
            <a:pPr>
              <a:defRPr/>
            </a:pPr>
            <a:fld id="{09AF833B-2927-4C6A-91AD-7988FE4E1665}" type="slidenum">
              <a:rPr lang="en-US" altLang="en-US"/>
              <a:pPr>
                <a:defRPr/>
              </a:pPr>
              <a:t>‹#›</a:t>
            </a:fld>
            <a:endParaRPr lang="en-US" altLang="en-US" dirty="0"/>
          </a:p>
        </p:txBody>
      </p:sp>
    </p:spTree>
    <p:extLst>
      <p:ext uri="{BB962C8B-B14F-4D97-AF65-F5344CB8AC3E}">
        <p14:creationId xmlns:p14="http://schemas.microsoft.com/office/powerpoint/2010/main" val="353118903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FIT">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755" r="-2106" b="-21826"/>
          <a:stretch>
            <a:fillRect/>
          </a:stretch>
        </p:blipFill>
        <p:spPr bwMode="auto">
          <a:xfrm>
            <a:off x="990600" y="2819400"/>
            <a:ext cx="3276600"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2" descr="shield"/>
          <p:cNvPicPr>
            <a:picLocks noChangeAspect="1" noChangeArrowheads="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1954213" y="1981200"/>
            <a:ext cx="124618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3"/>
          <p:cNvSpPr txBox="1">
            <a:spLocks noChangeArrowheads="1"/>
          </p:cNvSpPr>
          <p:nvPr userDrawn="1"/>
        </p:nvSpPr>
        <p:spPr bwMode="auto">
          <a:xfrm>
            <a:off x="917575" y="354013"/>
            <a:ext cx="6778625" cy="600075"/>
          </a:xfrm>
          <a:prstGeom prst="rect">
            <a:avLst/>
          </a:prstGeom>
          <a:noFill/>
          <a:ln w="9525">
            <a:noFill/>
            <a:miter lim="800000"/>
            <a:headEnd/>
            <a:tailEnd/>
          </a:ln>
          <a:effectLst/>
        </p:spPr>
        <p:txBody>
          <a:bodyPr wrap="none" lIns="91271" tIns="45636" rIns="91271" bIns="45636">
            <a:spAutoFit/>
          </a:bodyPr>
          <a:lstStyle/>
          <a:p>
            <a:pPr defTabSz="914408" eaLnBrk="1" hangingPunct="1">
              <a:defRPr/>
            </a:pPr>
            <a:r>
              <a:rPr lang="en-US" sz="3300" b="1" dirty="0">
                <a:solidFill>
                  <a:srgbClr val="000066"/>
                </a:solidFill>
                <a:effectLst>
                  <a:outerShdw blurRad="38100" dist="38100" dir="2700000" algn="tl">
                    <a:srgbClr val="C0C0C0"/>
                  </a:outerShdw>
                </a:effectLst>
                <a:latin typeface="Arial" charset="0"/>
                <a:cs typeface="+mn-cs"/>
              </a:rPr>
              <a:t>Air Force Institute of Technology</a:t>
            </a:r>
            <a:endParaRPr lang="en-US" sz="3300" b="1" dirty="0">
              <a:effectLst>
                <a:outerShdw blurRad="38100" dist="38100" dir="2700000" algn="tl">
                  <a:srgbClr val="C0C0C0"/>
                </a:outerShdw>
              </a:effectLst>
              <a:latin typeface="Arial" charset="0"/>
              <a:cs typeface="+mn-cs"/>
            </a:endParaRPr>
          </a:p>
        </p:txBody>
      </p:sp>
    </p:spTree>
    <p:extLst>
      <p:ext uri="{BB962C8B-B14F-4D97-AF65-F5344CB8AC3E}">
        <p14:creationId xmlns:p14="http://schemas.microsoft.com/office/powerpoint/2010/main" val="3969364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533400" y="0"/>
            <a:ext cx="7772400" cy="1028700"/>
          </a:xfrm>
        </p:spPr>
        <p:txBody>
          <a:bodyPr/>
          <a:lstStyle/>
          <a:p>
            <a:r>
              <a:rPr lang="en-US"/>
              <a:t>Click to edit Master title style</a:t>
            </a:r>
          </a:p>
        </p:txBody>
      </p:sp>
      <p:sp>
        <p:nvSpPr>
          <p:cNvPr id="5" name="Content Placeholder 2"/>
          <p:cNvSpPr>
            <a:spLocks noGrp="1"/>
          </p:cNvSpPr>
          <p:nvPr>
            <p:ph idx="1"/>
          </p:nvPr>
        </p:nvSpPr>
        <p:spPr>
          <a:xfrm>
            <a:off x="381000" y="1447800"/>
            <a:ext cx="8224838"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15"/>
          <p:cNvSpPr>
            <a:spLocks noGrp="1"/>
          </p:cNvSpPr>
          <p:nvPr>
            <p:ph type="sldNum" sz="quarter" idx="10"/>
          </p:nvPr>
        </p:nvSpPr>
        <p:spPr/>
        <p:txBody>
          <a:bodyPr/>
          <a:lstStyle>
            <a:lvl1pPr>
              <a:defRPr/>
            </a:lvl1pPr>
          </a:lstStyle>
          <a:p>
            <a:pPr>
              <a:defRPr/>
            </a:pPr>
            <a:fld id="{2F6FF85D-730B-4B12-8B88-D2AEBA354849}" type="slidenum">
              <a:rPr lang="en-US" altLang="en-US"/>
              <a:pPr>
                <a:defRPr/>
              </a:pPr>
              <a:t>‹#›</a:t>
            </a:fld>
            <a:endParaRPr lang="en-US" altLang="en-US" dirty="0"/>
          </a:p>
        </p:txBody>
      </p:sp>
    </p:spTree>
    <p:extLst>
      <p:ext uri="{BB962C8B-B14F-4D97-AF65-F5344CB8AC3E}">
        <p14:creationId xmlns:p14="http://schemas.microsoft.com/office/powerpoint/2010/main" val="227870722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15"/>
          <p:cNvSpPr>
            <a:spLocks noGrp="1"/>
          </p:cNvSpPr>
          <p:nvPr>
            <p:ph type="sldNum" sz="quarter" idx="10"/>
          </p:nvPr>
        </p:nvSpPr>
        <p:spPr/>
        <p:txBody>
          <a:bodyPr/>
          <a:lstStyle>
            <a:lvl1pPr>
              <a:defRPr/>
            </a:lvl1pPr>
          </a:lstStyle>
          <a:p>
            <a:pPr>
              <a:defRPr/>
            </a:pPr>
            <a:fld id="{09AF833B-2927-4C6A-91AD-7988FE4E1665}" type="slidenum">
              <a:rPr lang="en-US" altLang="en-US"/>
              <a:pPr>
                <a:defRPr/>
              </a:pPr>
              <a:t>‹#›</a:t>
            </a:fld>
            <a:endParaRPr lang="en-US" altLang="en-US" dirty="0"/>
          </a:p>
        </p:txBody>
      </p:sp>
    </p:spTree>
    <p:extLst>
      <p:ext uri="{BB962C8B-B14F-4D97-AF65-F5344CB8AC3E}">
        <p14:creationId xmlns:p14="http://schemas.microsoft.com/office/powerpoint/2010/main" val="1203789866"/>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1027" name="Rectangle 3"/>
          <p:cNvSpPr>
            <a:spLocks noChangeArrowheads="1"/>
          </p:cNvSpPr>
          <p:nvPr/>
        </p:nvSpPr>
        <p:spPr bwMode="auto">
          <a:xfrm flipV="1">
            <a:off x="1589" y="6489702"/>
            <a:ext cx="1811337" cy="60325"/>
          </a:xfrm>
          <a:prstGeom prst="rect">
            <a:avLst/>
          </a:prstGeom>
          <a:gradFill rotWithShape="0">
            <a:gsLst>
              <a:gs pos="0">
                <a:srgbClr val="000099"/>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282" tIns="34140" rIns="68282" bIns="3414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dirty="0">
              <a:solidFill>
                <a:srgbClr val="000000"/>
              </a:solidFill>
            </a:endParaRPr>
          </a:p>
        </p:txBody>
      </p:sp>
      <p:sp>
        <p:nvSpPr>
          <p:cNvPr id="1028" name="Rectangle 4"/>
          <p:cNvSpPr>
            <a:spLocks noChangeArrowheads="1"/>
          </p:cNvSpPr>
          <p:nvPr/>
        </p:nvSpPr>
        <p:spPr bwMode="auto">
          <a:xfrm flipV="1">
            <a:off x="7107239" y="6500813"/>
            <a:ext cx="2022475" cy="61912"/>
          </a:xfrm>
          <a:prstGeom prst="rect">
            <a:avLst/>
          </a:prstGeom>
          <a:gradFill rotWithShape="0">
            <a:gsLst>
              <a:gs pos="0">
                <a:schemeClr val="accent2"/>
              </a:gs>
              <a:gs pos="100000">
                <a:srgbClr val="DDDDD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62236" tIns="31120" rIns="62236" bIns="31120" anchor="ctr"/>
          <a:lstStyle>
            <a:lvl1pPr defTabSz="827088" eaLnBrk="0" hangingPunct="0">
              <a:defRPr>
                <a:solidFill>
                  <a:schemeClr val="tx1"/>
                </a:solidFill>
                <a:latin typeface="Arial" panose="020B0604020202020204" pitchFamily="34" charset="0"/>
                <a:cs typeface="Arial" panose="020B0604020202020204" pitchFamily="34" charset="0"/>
              </a:defRPr>
            </a:lvl1pPr>
            <a:lvl2pPr marL="742950" indent="-285750" defTabSz="827088" eaLnBrk="0" hangingPunct="0">
              <a:defRPr>
                <a:solidFill>
                  <a:schemeClr val="tx1"/>
                </a:solidFill>
                <a:latin typeface="Arial" panose="020B0604020202020204" pitchFamily="34" charset="0"/>
                <a:cs typeface="Arial" panose="020B0604020202020204" pitchFamily="34" charset="0"/>
              </a:defRPr>
            </a:lvl2pPr>
            <a:lvl3pPr marL="1143000" indent="-228600" defTabSz="827088" eaLnBrk="0" hangingPunct="0">
              <a:defRPr>
                <a:solidFill>
                  <a:schemeClr val="tx1"/>
                </a:solidFill>
                <a:latin typeface="Arial" panose="020B0604020202020204" pitchFamily="34" charset="0"/>
                <a:cs typeface="Arial" panose="020B0604020202020204" pitchFamily="34" charset="0"/>
              </a:defRPr>
            </a:lvl3pPr>
            <a:lvl4pPr marL="1600200" indent="-228600" defTabSz="827088" eaLnBrk="0" hangingPunct="0">
              <a:defRPr>
                <a:solidFill>
                  <a:schemeClr val="tx1"/>
                </a:solidFill>
                <a:latin typeface="Arial" panose="020B0604020202020204" pitchFamily="34" charset="0"/>
                <a:cs typeface="Arial" panose="020B0604020202020204" pitchFamily="34" charset="0"/>
              </a:defRPr>
            </a:lvl4pPr>
            <a:lvl5pPr marL="2057400" indent="-228600" defTabSz="827088" eaLnBrk="0" hangingPunct="0">
              <a:defRPr>
                <a:solidFill>
                  <a:schemeClr val="tx1"/>
                </a:solidFill>
                <a:latin typeface="Arial" panose="020B0604020202020204" pitchFamily="34" charset="0"/>
                <a:cs typeface="Arial" panose="020B0604020202020204" pitchFamily="34" charset="0"/>
              </a:defRPr>
            </a:lvl5pPr>
            <a:lvl6pPr marL="2514600" indent="-228600" defTabSz="8270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70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70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70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1500" dirty="0">
              <a:solidFill>
                <a:srgbClr val="000000"/>
              </a:solidFill>
            </a:endParaRPr>
          </a:p>
        </p:txBody>
      </p:sp>
      <p:sp>
        <p:nvSpPr>
          <p:cNvPr id="1029" name="Text Box 5"/>
          <p:cNvSpPr txBox="1">
            <a:spLocks noChangeArrowheads="1"/>
          </p:cNvSpPr>
          <p:nvPr/>
        </p:nvSpPr>
        <p:spPr bwMode="auto">
          <a:xfrm>
            <a:off x="1844675" y="6386514"/>
            <a:ext cx="3953659" cy="20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2236" tIns="31120" rIns="62236" bIns="31120">
            <a:spAutoFit/>
          </a:bodyPr>
          <a:lstStyle>
            <a:lvl1pPr defTabSz="828675" eaLnBrk="0" hangingPunct="0">
              <a:defRPr>
                <a:solidFill>
                  <a:schemeClr val="tx1"/>
                </a:solidFill>
                <a:latin typeface="Arial" panose="020B0604020202020204" pitchFamily="34" charset="0"/>
                <a:cs typeface="Arial" panose="020B0604020202020204" pitchFamily="34" charset="0"/>
              </a:defRPr>
            </a:lvl1pPr>
            <a:lvl2pPr marL="742950" indent="-285750" defTabSz="828675" eaLnBrk="0" hangingPunct="0">
              <a:defRPr>
                <a:solidFill>
                  <a:schemeClr val="tx1"/>
                </a:solidFill>
                <a:latin typeface="Arial" panose="020B0604020202020204" pitchFamily="34" charset="0"/>
                <a:cs typeface="Arial" panose="020B0604020202020204" pitchFamily="34" charset="0"/>
              </a:defRPr>
            </a:lvl2pPr>
            <a:lvl3pPr marL="1143000" indent="-228600" defTabSz="828675" eaLnBrk="0" hangingPunct="0">
              <a:defRPr>
                <a:solidFill>
                  <a:schemeClr val="tx1"/>
                </a:solidFill>
                <a:latin typeface="Arial" panose="020B0604020202020204" pitchFamily="34" charset="0"/>
                <a:cs typeface="Arial" panose="020B0604020202020204" pitchFamily="34" charset="0"/>
              </a:defRPr>
            </a:lvl3pPr>
            <a:lvl4pPr marL="1600200" indent="-228600" defTabSz="828675" eaLnBrk="0" hangingPunct="0">
              <a:defRPr>
                <a:solidFill>
                  <a:schemeClr val="tx1"/>
                </a:solidFill>
                <a:latin typeface="Arial" panose="020B0604020202020204" pitchFamily="34" charset="0"/>
                <a:cs typeface="Arial" panose="020B0604020202020204" pitchFamily="34" charset="0"/>
              </a:defRPr>
            </a:lvl4pPr>
            <a:lvl5pPr marL="2057400" indent="-228600" defTabSz="828675" eaLnBrk="0" hangingPunct="0">
              <a:defRPr>
                <a:solidFill>
                  <a:schemeClr val="tx1"/>
                </a:solidFill>
                <a:latin typeface="Arial" panose="020B0604020202020204" pitchFamily="34" charset="0"/>
                <a:cs typeface="Arial" panose="020B0604020202020204" pitchFamily="34" charset="0"/>
              </a:defRPr>
            </a:lvl5pPr>
            <a:lvl6pPr marL="2514600" indent="-228600" defTabSz="8286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86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86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86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900" b="1" i="1" dirty="0">
                <a:solidFill>
                  <a:srgbClr val="000066"/>
                </a:solidFill>
              </a:rPr>
              <a:t>Air University: The Intellectual and Leadership Center of the Air Force</a:t>
            </a:r>
          </a:p>
        </p:txBody>
      </p:sp>
      <p:sp>
        <p:nvSpPr>
          <p:cNvPr id="1030" name="Rectangle 8"/>
          <p:cNvSpPr>
            <a:spLocks noChangeArrowheads="1"/>
          </p:cNvSpPr>
          <p:nvPr/>
        </p:nvSpPr>
        <p:spPr bwMode="auto">
          <a:xfrm flipV="1">
            <a:off x="6324600" y="989015"/>
            <a:ext cx="2819400" cy="77787"/>
          </a:xfrm>
          <a:prstGeom prst="rect">
            <a:avLst/>
          </a:prstGeom>
          <a:gradFill rotWithShape="0">
            <a:gsLst>
              <a:gs pos="0">
                <a:schemeClr val="accent2"/>
              </a:gs>
              <a:gs pos="100000">
                <a:srgbClr val="DDDDD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62236" tIns="31120" rIns="62236" bIns="31120" anchor="ctr"/>
          <a:lstStyle>
            <a:lvl1pPr defTabSz="827088" eaLnBrk="0" hangingPunct="0">
              <a:defRPr>
                <a:solidFill>
                  <a:schemeClr val="tx1"/>
                </a:solidFill>
                <a:latin typeface="Arial" panose="020B0604020202020204" pitchFamily="34" charset="0"/>
                <a:cs typeface="Arial" panose="020B0604020202020204" pitchFamily="34" charset="0"/>
              </a:defRPr>
            </a:lvl1pPr>
            <a:lvl2pPr marL="742950" indent="-285750" defTabSz="827088" eaLnBrk="0" hangingPunct="0">
              <a:defRPr>
                <a:solidFill>
                  <a:schemeClr val="tx1"/>
                </a:solidFill>
                <a:latin typeface="Arial" panose="020B0604020202020204" pitchFamily="34" charset="0"/>
                <a:cs typeface="Arial" panose="020B0604020202020204" pitchFamily="34" charset="0"/>
              </a:defRPr>
            </a:lvl2pPr>
            <a:lvl3pPr marL="1143000" indent="-228600" defTabSz="827088" eaLnBrk="0" hangingPunct="0">
              <a:defRPr>
                <a:solidFill>
                  <a:schemeClr val="tx1"/>
                </a:solidFill>
                <a:latin typeface="Arial" panose="020B0604020202020204" pitchFamily="34" charset="0"/>
                <a:cs typeface="Arial" panose="020B0604020202020204" pitchFamily="34" charset="0"/>
              </a:defRPr>
            </a:lvl3pPr>
            <a:lvl4pPr marL="1600200" indent="-228600" defTabSz="827088" eaLnBrk="0" hangingPunct="0">
              <a:defRPr>
                <a:solidFill>
                  <a:schemeClr val="tx1"/>
                </a:solidFill>
                <a:latin typeface="Arial" panose="020B0604020202020204" pitchFamily="34" charset="0"/>
                <a:cs typeface="Arial" panose="020B0604020202020204" pitchFamily="34" charset="0"/>
              </a:defRPr>
            </a:lvl4pPr>
            <a:lvl5pPr marL="2057400" indent="-228600" defTabSz="827088" eaLnBrk="0" hangingPunct="0">
              <a:defRPr>
                <a:solidFill>
                  <a:schemeClr val="tx1"/>
                </a:solidFill>
                <a:latin typeface="Arial" panose="020B0604020202020204" pitchFamily="34" charset="0"/>
                <a:cs typeface="Arial" panose="020B0604020202020204" pitchFamily="34" charset="0"/>
              </a:defRPr>
            </a:lvl5pPr>
            <a:lvl6pPr marL="2514600" indent="-228600" defTabSz="8270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70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70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70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1500" dirty="0">
              <a:solidFill>
                <a:srgbClr val="000000"/>
              </a:solidFill>
            </a:endParaRPr>
          </a:p>
        </p:txBody>
      </p:sp>
      <p:sp>
        <p:nvSpPr>
          <p:cNvPr id="1031" name="Rectangle 9"/>
          <p:cNvSpPr>
            <a:spLocks noGrp="1" noChangeArrowheads="1"/>
          </p:cNvSpPr>
          <p:nvPr>
            <p:ph type="title"/>
          </p:nvPr>
        </p:nvSpPr>
        <p:spPr bwMode="auto">
          <a:xfrm>
            <a:off x="533400" y="0"/>
            <a:ext cx="77724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21" tIns="45511" rIns="91021" bIns="45511" numCol="1" anchor="ctr" anchorCtr="0" compatLnSpc="1">
            <a:prstTxWarp prst="textNoShape">
              <a:avLst/>
            </a:prstTxWarp>
          </a:bodyPr>
          <a:lstStyle/>
          <a:p>
            <a:pPr lvl="0"/>
            <a:r>
              <a:rPr lang="en-US" altLang="en-US"/>
              <a:t>Click to edit Master title style</a:t>
            </a:r>
          </a:p>
        </p:txBody>
      </p:sp>
      <p:sp>
        <p:nvSpPr>
          <p:cNvPr id="1032" name="Rectangle 10"/>
          <p:cNvSpPr>
            <a:spLocks noChangeArrowheads="1"/>
          </p:cNvSpPr>
          <p:nvPr/>
        </p:nvSpPr>
        <p:spPr bwMode="auto">
          <a:xfrm flipV="1">
            <a:off x="0" y="989013"/>
            <a:ext cx="2478088" cy="74612"/>
          </a:xfrm>
          <a:prstGeom prst="rect">
            <a:avLst/>
          </a:prstGeom>
          <a:gradFill rotWithShape="0">
            <a:gsLst>
              <a:gs pos="0">
                <a:srgbClr val="000099"/>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282" tIns="34140" rIns="68282" bIns="3414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dirty="0">
              <a:solidFill>
                <a:srgbClr val="000000"/>
              </a:solidFill>
            </a:endParaRPr>
          </a:p>
        </p:txBody>
      </p:sp>
      <p:pic>
        <p:nvPicPr>
          <p:cNvPr id="1033" name="Picture 11" descr="chrmblue_std smal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6851" y="128588"/>
            <a:ext cx="8032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ext Box 13"/>
          <p:cNvSpPr txBox="1">
            <a:spLocks noChangeArrowheads="1"/>
          </p:cNvSpPr>
          <p:nvPr/>
        </p:nvSpPr>
        <p:spPr bwMode="auto">
          <a:xfrm>
            <a:off x="3505201" y="6589715"/>
            <a:ext cx="1612129" cy="200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1669" tIns="30841" rIns="61669" bIns="30841">
            <a:spAutoFit/>
          </a:bodyPr>
          <a:lstStyle>
            <a:lvl1pPr defTabSz="820738" eaLnBrk="0" hangingPunct="0">
              <a:defRPr>
                <a:solidFill>
                  <a:schemeClr val="tx1"/>
                </a:solidFill>
                <a:latin typeface="Arial" panose="020B0604020202020204" pitchFamily="34" charset="0"/>
                <a:cs typeface="Arial" panose="020B0604020202020204" pitchFamily="34" charset="0"/>
              </a:defRPr>
            </a:lvl1pPr>
            <a:lvl2pPr marL="742950" indent="-285750" defTabSz="820738" eaLnBrk="0" hangingPunct="0">
              <a:defRPr>
                <a:solidFill>
                  <a:schemeClr val="tx1"/>
                </a:solidFill>
                <a:latin typeface="Arial" panose="020B0604020202020204" pitchFamily="34" charset="0"/>
                <a:cs typeface="Arial" panose="020B0604020202020204" pitchFamily="34" charset="0"/>
              </a:defRPr>
            </a:lvl2pPr>
            <a:lvl3pPr marL="1143000" indent="-228600" defTabSz="820738" eaLnBrk="0" hangingPunct="0">
              <a:defRPr>
                <a:solidFill>
                  <a:schemeClr val="tx1"/>
                </a:solidFill>
                <a:latin typeface="Arial" panose="020B0604020202020204" pitchFamily="34" charset="0"/>
                <a:cs typeface="Arial" panose="020B0604020202020204" pitchFamily="34" charset="0"/>
              </a:defRPr>
            </a:lvl3pPr>
            <a:lvl4pPr marL="1600200" indent="-228600" defTabSz="820738" eaLnBrk="0" hangingPunct="0">
              <a:defRPr>
                <a:solidFill>
                  <a:schemeClr val="tx1"/>
                </a:solidFill>
                <a:latin typeface="Arial" panose="020B0604020202020204" pitchFamily="34" charset="0"/>
                <a:cs typeface="Arial" panose="020B0604020202020204" pitchFamily="34" charset="0"/>
              </a:defRPr>
            </a:lvl4pPr>
            <a:lvl5pPr marL="2057400" indent="-228600" defTabSz="820738" eaLnBrk="0" hangingPunct="0">
              <a:defRPr>
                <a:solidFill>
                  <a:schemeClr val="tx1"/>
                </a:solidFill>
                <a:latin typeface="Arial" panose="020B0604020202020204" pitchFamily="34" charset="0"/>
                <a:cs typeface="Arial" panose="020B0604020202020204" pitchFamily="34" charset="0"/>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900" b="1" i="1" dirty="0">
                <a:solidFill>
                  <a:srgbClr val="000066"/>
                </a:solidFill>
              </a:rPr>
              <a:t>Aim High…Fly - Fight - Win</a:t>
            </a:r>
            <a:endParaRPr lang="en-US" altLang="en-US" sz="900" i="1" dirty="0">
              <a:solidFill>
                <a:srgbClr val="000000"/>
              </a:solidFill>
            </a:endParaRPr>
          </a:p>
        </p:txBody>
      </p:sp>
      <p:pic>
        <p:nvPicPr>
          <p:cNvPr id="14" name="Picture 17" descr="AFIT(good)"/>
          <p:cNvPicPr>
            <a:picLocks noChangeAspect="1" noChangeArrowheads="1"/>
          </p:cNvPicPr>
          <p:nvPr/>
        </p:nvPicPr>
        <p:blipFill>
          <a:blip r:embed="rId7"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620000" y="152402"/>
            <a:ext cx="1447800" cy="694493"/>
          </a:xfrm>
          <a:prstGeom prst="rect">
            <a:avLst/>
          </a:prstGeom>
          <a:noFill/>
          <a:ln w="9525">
            <a:noFill/>
            <a:miter lim="800000"/>
            <a:headEnd/>
            <a:tailEnd/>
          </a:ln>
        </p:spPr>
      </p:pic>
      <p:sp>
        <p:nvSpPr>
          <p:cNvPr id="1036" name="Text Box 7"/>
          <p:cNvSpPr txBox="1">
            <a:spLocks noChangeArrowheads="1"/>
          </p:cNvSpPr>
          <p:nvPr/>
        </p:nvSpPr>
        <p:spPr bwMode="auto">
          <a:xfrm>
            <a:off x="2438400" y="901700"/>
            <a:ext cx="3003565" cy="213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2477" tIns="31239" rIns="62477" bIns="31239">
            <a:spAutoFit/>
          </a:bodyPr>
          <a:lstStyle>
            <a:lvl1pPr defTabSz="831850" eaLnBrk="0" hangingPunct="0">
              <a:defRPr>
                <a:solidFill>
                  <a:schemeClr val="tx1"/>
                </a:solidFill>
                <a:latin typeface="Arial" panose="020B0604020202020204" pitchFamily="34" charset="0"/>
                <a:cs typeface="Arial" panose="020B0604020202020204" pitchFamily="34" charset="0"/>
              </a:defRPr>
            </a:lvl1pPr>
            <a:lvl2pPr marL="742950" indent="-285750" defTabSz="831850" eaLnBrk="0" hangingPunct="0">
              <a:defRPr>
                <a:solidFill>
                  <a:schemeClr val="tx1"/>
                </a:solidFill>
                <a:latin typeface="Arial" panose="020B0604020202020204" pitchFamily="34" charset="0"/>
                <a:cs typeface="Arial" panose="020B0604020202020204" pitchFamily="34" charset="0"/>
              </a:defRPr>
            </a:lvl2pPr>
            <a:lvl3pPr marL="1143000" indent="-228600" defTabSz="831850" eaLnBrk="0" hangingPunct="0">
              <a:defRPr>
                <a:solidFill>
                  <a:schemeClr val="tx1"/>
                </a:solidFill>
                <a:latin typeface="Arial" panose="020B0604020202020204" pitchFamily="34" charset="0"/>
                <a:cs typeface="Arial" panose="020B0604020202020204" pitchFamily="34" charset="0"/>
              </a:defRPr>
            </a:lvl3pPr>
            <a:lvl4pPr marL="1600200" indent="-228600" defTabSz="831850" eaLnBrk="0" hangingPunct="0">
              <a:defRPr>
                <a:solidFill>
                  <a:schemeClr val="tx1"/>
                </a:solidFill>
                <a:latin typeface="Arial" panose="020B0604020202020204" pitchFamily="34" charset="0"/>
                <a:cs typeface="Arial" panose="020B0604020202020204" pitchFamily="34" charset="0"/>
              </a:defRPr>
            </a:lvl4pPr>
            <a:lvl5pPr marL="2057400" indent="-228600" defTabSz="831850" eaLnBrk="0" hangingPunct="0">
              <a:defRPr>
                <a:solidFill>
                  <a:schemeClr val="tx1"/>
                </a:solidFill>
                <a:latin typeface="Arial" panose="020B0604020202020204" pitchFamily="34" charset="0"/>
                <a:cs typeface="Arial" panose="020B0604020202020204" pitchFamily="34" charset="0"/>
              </a:defRPr>
            </a:lvl5pPr>
            <a:lvl6pPr marL="2514600" indent="-228600" defTabSz="8318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318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318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318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975" b="1" i="1" dirty="0">
                <a:solidFill>
                  <a:srgbClr val="000066"/>
                </a:solidFill>
              </a:rPr>
              <a:t>The AFIT of Today is the Air Force of Tomorrow.</a:t>
            </a:r>
          </a:p>
        </p:txBody>
      </p:sp>
      <p:sp>
        <p:nvSpPr>
          <p:cNvPr id="16" name="Slide Number Placeholder 15"/>
          <p:cNvSpPr>
            <a:spLocks noGrp="1"/>
          </p:cNvSpPr>
          <p:nvPr>
            <p:ph type="sldNum" sz="quarter" idx="4"/>
          </p:nvPr>
        </p:nvSpPr>
        <p:spPr>
          <a:xfrm>
            <a:off x="7010400" y="6492877"/>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pPr>
              <a:defRPr/>
            </a:pPr>
            <a:fld id="{D73A22E2-D84E-43E6-8F1A-5D73763C086C}" type="slidenum">
              <a:rPr lang="en-US" altLang="en-US"/>
              <a:pPr>
                <a:defRPr/>
              </a:pPr>
              <a:t>‹#›</a:t>
            </a:fld>
            <a:endParaRPr lang="en-US" altLang="en-US" dirty="0"/>
          </a:p>
        </p:txBody>
      </p:sp>
    </p:spTree>
    <p:extLst>
      <p:ext uri="{BB962C8B-B14F-4D97-AF65-F5344CB8AC3E}">
        <p14:creationId xmlns:p14="http://schemas.microsoft.com/office/powerpoint/2010/main" val="5456403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hf hdr="0" ftr="0" dt="0"/>
  <p:txStyles>
    <p:titleStyle>
      <a:lvl1pPr algn="ctr" rtl="0" eaLnBrk="0" fontAlgn="base" hangingPunct="0">
        <a:spcBef>
          <a:spcPct val="0"/>
        </a:spcBef>
        <a:spcAft>
          <a:spcPct val="0"/>
        </a:spcAft>
        <a:defRPr sz="2700" b="1">
          <a:solidFill>
            <a:schemeClr val="folHlink"/>
          </a:solidFill>
          <a:latin typeface="+mj-lt"/>
          <a:ea typeface="+mj-ea"/>
          <a:cs typeface="+mj-cs"/>
        </a:defRPr>
      </a:lvl1pPr>
      <a:lvl2pPr algn="ctr" rtl="0" eaLnBrk="0" fontAlgn="base" hangingPunct="0">
        <a:spcBef>
          <a:spcPct val="0"/>
        </a:spcBef>
        <a:spcAft>
          <a:spcPct val="0"/>
        </a:spcAft>
        <a:defRPr sz="2700" b="1">
          <a:solidFill>
            <a:schemeClr val="folHlink"/>
          </a:solidFill>
          <a:latin typeface="Arial" charset="0"/>
        </a:defRPr>
      </a:lvl2pPr>
      <a:lvl3pPr algn="ctr" rtl="0" eaLnBrk="0" fontAlgn="base" hangingPunct="0">
        <a:spcBef>
          <a:spcPct val="0"/>
        </a:spcBef>
        <a:spcAft>
          <a:spcPct val="0"/>
        </a:spcAft>
        <a:defRPr sz="2700" b="1">
          <a:solidFill>
            <a:schemeClr val="folHlink"/>
          </a:solidFill>
          <a:latin typeface="Arial" charset="0"/>
        </a:defRPr>
      </a:lvl3pPr>
      <a:lvl4pPr algn="ctr" rtl="0" eaLnBrk="0" fontAlgn="base" hangingPunct="0">
        <a:spcBef>
          <a:spcPct val="0"/>
        </a:spcBef>
        <a:spcAft>
          <a:spcPct val="0"/>
        </a:spcAft>
        <a:defRPr sz="2700" b="1">
          <a:solidFill>
            <a:schemeClr val="folHlink"/>
          </a:solidFill>
          <a:latin typeface="Arial" charset="0"/>
        </a:defRPr>
      </a:lvl4pPr>
      <a:lvl5pPr algn="ctr" rtl="0" eaLnBrk="0" fontAlgn="base" hangingPunct="0">
        <a:spcBef>
          <a:spcPct val="0"/>
        </a:spcBef>
        <a:spcAft>
          <a:spcPct val="0"/>
        </a:spcAft>
        <a:defRPr sz="2700" b="1">
          <a:solidFill>
            <a:schemeClr val="folHlink"/>
          </a:solidFill>
          <a:latin typeface="Arial" charset="0"/>
        </a:defRPr>
      </a:lvl5pPr>
      <a:lvl6pPr marL="341454" algn="ctr" rtl="0" fontAlgn="base">
        <a:spcBef>
          <a:spcPct val="0"/>
        </a:spcBef>
        <a:spcAft>
          <a:spcPct val="0"/>
        </a:spcAft>
        <a:defRPr sz="2700" b="1">
          <a:solidFill>
            <a:schemeClr val="folHlink"/>
          </a:solidFill>
          <a:latin typeface="Arial" charset="0"/>
        </a:defRPr>
      </a:lvl6pPr>
      <a:lvl7pPr marL="682908" algn="ctr" rtl="0" fontAlgn="base">
        <a:spcBef>
          <a:spcPct val="0"/>
        </a:spcBef>
        <a:spcAft>
          <a:spcPct val="0"/>
        </a:spcAft>
        <a:defRPr sz="2700" b="1">
          <a:solidFill>
            <a:schemeClr val="folHlink"/>
          </a:solidFill>
          <a:latin typeface="Arial" charset="0"/>
        </a:defRPr>
      </a:lvl7pPr>
      <a:lvl8pPr marL="1024364" algn="ctr" rtl="0" fontAlgn="base">
        <a:spcBef>
          <a:spcPct val="0"/>
        </a:spcBef>
        <a:spcAft>
          <a:spcPct val="0"/>
        </a:spcAft>
        <a:defRPr sz="2700" b="1">
          <a:solidFill>
            <a:schemeClr val="folHlink"/>
          </a:solidFill>
          <a:latin typeface="Arial" charset="0"/>
        </a:defRPr>
      </a:lvl8pPr>
      <a:lvl9pPr marL="1365818" algn="ctr" rtl="0" fontAlgn="base">
        <a:spcBef>
          <a:spcPct val="0"/>
        </a:spcBef>
        <a:spcAft>
          <a:spcPct val="0"/>
        </a:spcAft>
        <a:defRPr sz="2700" b="1">
          <a:solidFill>
            <a:schemeClr val="folHlink"/>
          </a:solidFill>
          <a:latin typeface="Arial" charset="0"/>
        </a:defRPr>
      </a:lvl9pPr>
    </p:titleStyle>
    <p:bodyStyle>
      <a:lvl1pPr marL="248841" indent="-248841" algn="l" rtl="0" eaLnBrk="0" fontAlgn="base" hangingPunct="0">
        <a:spcBef>
          <a:spcPct val="20000"/>
        </a:spcBef>
        <a:spcAft>
          <a:spcPct val="0"/>
        </a:spcAft>
        <a:buChar char="•"/>
        <a:defRPr sz="1800">
          <a:solidFill>
            <a:schemeClr val="tx1"/>
          </a:solidFill>
          <a:latin typeface="+mn-lt"/>
          <a:ea typeface="+mn-ea"/>
          <a:cs typeface="+mn-cs"/>
        </a:defRPr>
      </a:lvl1pPr>
      <a:lvl2pPr marL="547688" indent="-205979" algn="l" rtl="0" eaLnBrk="0" fontAlgn="base" hangingPunct="0">
        <a:spcBef>
          <a:spcPct val="20000"/>
        </a:spcBef>
        <a:spcAft>
          <a:spcPct val="0"/>
        </a:spcAft>
        <a:buChar char="•"/>
        <a:defRPr sz="1650">
          <a:solidFill>
            <a:schemeClr val="tx1"/>
          </a:solidFill>
          <a:latin typeface="+mn-lt"/>
        </a:defRPr>
      </a:lvl2pPr>
      <a:lvl3pPr marL="847725" indent="-163116" algn="l" rtl="0" eaLnBrk="0" fontAlgn="base" hangingPunct="0">
        <a:spcBef>
          <a:spcPct val="20000"/>
        </a:spcBef>
        <a:spcAft>
          <a:spcPct val="0"/>
        </a:spcAft>
        <a:buChar char="•"/>
        <a:defRPr>
          <a:solidFill>
            <a:schemeClr val="tx1"/>
          </a:solidFill>
          <a:latin typeface="+mn-lt"/>
        </a:defRPr>
      </a:lvl3pPr>
      <a:lvl4pPr marL="1189435" indent="-163116" algn="l" rtl="0" eaLnBrk="0" fontAlgn="base" hangingPunct="0">
        <a:spcBef>
          <a:spcPct val="20000"/>
        </a:spcBef>
        <a:spcAft>
          <a:spcPct val="0"/>
        </a:spcAft>
        <a:defRPr>
          <a:solidFill>
            <a:schemeClr val="tx1"/>
          </a:solidFill>
          <a:latin typeface="+mn-lt"/>
        </a:defRPr>
      </a:lvl4pPr>
      <a:lvl5pPr marL="1531144" indent="-163116" algn="l" rtl="0" eaLnBrk="0" fontAlgn="base" hangingPunct="0">
        <a:spcBef>
          <a:spcPct val="20000"/>
        </a:spcBef>
        <a:spcAft>
          <a:spcPct val="0"/>
        </a:spcAft>
        <a:buChar char="»"/>
        <a:defRPr>
          <a:solidFill>
            <a:schemeClr val="tx1"/>
          </a:solidFill>
          <a:latin typeface="+mn-lt"/>
        </a:defRPr>
      </a:lvl5pPr>
      <a:lvl6pPr marL="1877999" indent="-170728" algn="l" rtl="0" fontAlgn="base">
        <a:spcBef>
          <a:spcPct val="20000"/>
        </a:spcBef>
        <a:spcAft>
          <a:spcPct val="0"/>
        </a:spcAft>
        <a:buChar char="»"/>
        <a:defRPr>
          <a:solidFill>
            <a:schemeClr val="tx1"/>
          </a:solidFill>
          <a:latin typeface="+mn-lt"/>
        </a:defRPr>
      </a:lvl6pPr>
      <a:lvl7pPr marL="2219451" indent="-170728" algn="l" rtl="0" fontAlgn="base">
        <a:spcBef>
          <a:spcPct val="20000"/>
        </a:spcBef>
        <a:spcAft>
          <a:spcPct val="0"/>
        </a:spcAft>
        <a:buChar char="»"/>
        <a:defRPr>
          <a:solidFill>
            <a:schemeClr val="tx1"/>
          </a:solidFill>
          <a:latin typeface="+mn-lt"/>
        </a:defRPr>
      </a:lvl7pPr>
      <a:lvl8pPr marL="2560905" indent="-170728" algn="l" rtl="0" fontAlgn="base">
        <a:spcBef>
          <a:spcPct val="20000"/>
        </a:spcBef>
        <a:spcAft>
          <a:spcPct val="0"/>
        </a:spcAft>
        <a:buChar char="»"/>
        <a:defRPr>
          <a:solidFill>
            <a:schemeClr val="tx1"/>
          </a:solidFill>
          <a:latin typeface="+mn-lt"/>
        </a:defRPr>
      </a:lvl8pPr>
      <a:lvl9pPr marL="2902356" indent="-170728" algn="l" rtl="0" fontAlgn="base">
        <a:spcBef>
          <a:spcPct val="20000"/>
        </a:spcBef>
        <a:spcAft>
          <a:spcPct val="0"/>
        </a:spcAft>
        <a:buChar char="»"/>
        <a:defRPr>
          <a:solidFill>
            <a:schemeClr val="tx1"/>
          </a:solidFill>
          <a:latin typeface="+mn-lt"/>
        </a:defRPr>
      </a:lvl9pPr>
    </p:bodyStyle>
    <p:otherStyle>
      <a:defPPr>
        <a:defRPr lang="en-US"/>
      </a:defPPr>
      <a:lvl1pPr marL="0" algn="l" defTabSz="682908" rtl="0" eaLnBrk="1" latinLnBrk="0" hangingPunct="1">
        <a:defRPr sz="1350" kern="1200">
          <a:solidFill>
            <a:schemeClr val="tx1"/>
          </a:solidFill>
          <a:latin typeface="+mn-lt"/>
          <a:ea typeface="+mn-ea"/>
          <a:cs typeface="+mn-cs"/>
        </a:defRPr>
      </a:lvl1pPr>
      <a:lvl2pPr marL="341454" algn="l" defTabSz="682908" rtl="0" eaLnBrk="1" latinLnBrk="0" hangingPunct="1">
        <a:defRPr sz="1350" kern="1200">
          <a:solidFill>
            <a:schemeClr val="tx1"/>
          </a:solidFill>
          <a:latin typeface="+mn-lt"/>
          <a:ea typeface="+mn-ea"/>
          <a:cs typeface="+mn-cs"/>
        </a:defRPr>
      </a:lvl2pPr>
      <a:lvl3pPr marL="682908" algn="l" defTabSz="682908" rtl="0" eaLnBrk="1" latinLnBrk="0" hangingPunct="1">
        <a:defRPr sz="1350" kern="1200">
          <a:solidFill>
            <a:schemeClr val="tx1"/>
          </a:solidFill>
          <a:latin typeface="+mn-lt"/>
          <a:ea typeface="+mn-ea"/>
          <a:cs typeface="+mn-cs"/>
        </a:defRPr>
      </a:lvl3pPr>
      <a:lvl4pPr marL="1024364" algn="l" defTabSz="682908" rtl="0" eaLnBrk="1" latinLnBrk="0" hangingPunct="1">
        <a:defRPr sz="1350" kern="1200">
          <a:solidFill>
            <a:schemeClr val="tx1"/>
          </a:solidFill>
          <a:latin typeface="+mn-lt"/>
          <a:ea typeface="+mn-ea"/>
          <a:cs typeface="+mn-cs"/>
        </a:defRPr>
      </a:lvl4pPr>
      <a:lvl5pPr marL="1365818" algn="l" defTabSz="682908" rtl="0" eaLnBrk="1" latinLnBrk="0" hangingPunct="1">
        <a:defRPr sz="1350" kern="1200">
          <a:solidFill>
            <a:schemeClr val="tx1"/>
          </a:solidFill>
          <a:latin typeface="+mn-lt"/>
          <a:ea typeface="+mn-ea"/>
          <a:cs typeface="+mn-cs"/>
        </a:defRPr>
      </a:lvl5pPr>
      <a:lvl6pPr marL="1707268" algn="l" defTabSz="682908" rtl="0" eaLnBrk="1" latinLnBrk="0" hangingPunct="1">
        <a:defRPr sz="1350" kern="1200">
          <a:solidFill>
            <a:schemeClr val="tx1"/>
          </a:solidFill>
          <a:latin typeface="+mn-lt"/>
          <a:ea typeface="+mn-ea"/>
          <a:cs typeface="+mn-cs"/>
        </a:defRPr>
      </a:lvl6pPr>
      <a:lvl7pPr marL="2048725" algn="l" defTabSz="682908" rtl="0" eaLnBrk="1" latinLnBrk="0" hangingPunct="1">
        <a:defRPr sz="1350" kern="1200">
          <a:solidFill>
            <a:schemeClr val="tx1"/>
          </a:solidFill>
          <a:latin typeface="+mn-lt"/>
          <a:ea typeface="+mn-ea"/>
          <a:cs typeface="+mn-cs"/>
        </a:defRPr>
      </a:lvl7pPr>
      <a:lvl8pPr marL="2390179" algn="l" defTabSz="682908" rtl="0" eaLnBrk="1" latinLnBrk="0" hangingPunct="1">
        <a:defRPr sz="1350" kern="1200">
          <a:solidFill>
            <a:schemeClr val="tx1"/>
          </a:solidFill>
          <a:latin typeface="+mn-lt"/>
          <a:ea typeface="+mn-ea"/>
          <a:cs typeface="+mn-cs"/>
        </a:defRPr>
      </a:lvl8pPr>
      <a:lvl9pPr marL="2731635" algn="l" defTabSz="682908"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1027" name="Rectangle 3"/>
          <p:cNvSpPr>
            <a:spLocks noChangeArrowheads="1"/>
          </p:cNvSpPr>
          <p:nvPr/>
        </p:nvSpPr>
        <p:spPr bwMode="auto">
          <a:xfrm flipV="1">
            <a:off x="1588" y="6489700"/>
            <a:ext cx="1811337" cy="60325"/>
          </a:xfrm>
          <a:prstGeom prst="rect">
            <a:avLst/>
          </a:prstGeom>
          <a:gradFill rotWithShape="0">
            <a:gsLst>
              <a:gs pos="0">
                <a:srgbClr val="000099"/>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043" tIns="45520" rIns="91043" bIns="4552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dirty="0">
              <a:solidFill>
                <a:srgbClr val="000000"/>
              </a:solidFill>
            </a:endParaRPr>
          </a:p>
        </p:txBody>
      </p:sp>
      <p:sp>
        <p:nvSpPr>
          <p:cNvPr id="1028" name="Rectangle 4"/>
          <p:cNvSpPr>
            <a:spLocks noChangeArrowheads="1"/>
          </p:cNvSpPr>
          <p:nvPr/>
        </p:nvSpPr>
        <p:spPr bwMode="auto">
          <a:xfrm flipV="1">
            <a:off x="7107238" y="6500813"/>
            <a:ext cx="2022475" cy="61912"/>
          </a:xfrm>
          <a:prstGeom prst="rect">
            <a:avLst/>
          </a:prstGeom>
          <a:gradFill rotWithShape="0">
            <a:gsLst>
              <a:gs pos="0">
                <a:schemeClr val="accent2"/>
              </a:gs>
              <a:gs pos="100000">
                <a:srgbClr val="DDDDD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82981" tIns="41493" rIns="82981" bIns="41493" anchor="ctr"/>
          <a:lstStyle>
            <a:lvl1pPr defTabSz="827088" eaLnBrk="0" hangingPunct="0">
              <a:defRPr>
                <a:solidFill>
                  <a:schemeClr val="tx1"/>
                </a:solidFill>
                <a:latin typeface="Arial" panose="020B0604020202020204" pitchFamily="34" charset="0"/>
                <a:cs typeface="Arial" panose="020B0604020202020204" pitchFamily="34" charset="0"/>
              </a:defRPr>
            </a:lvl1pPr>
            <a:lvl2pPr marL="742950" indent="-285750" defTabSz="827088" eaLnBrk="0" hangingPunct="0">
              <a:defRPr>
                <a:solidFill>
                  <a:schemeClr val="tx1"/>
                </a:solidFill>
                <a:latin typeface="Arial" panose="020B0604020202020204" pitchFamily="34" charset="0"/>
                <a:cs typeface="Arial" panose="020B0604020202020204" pitchFamily="34" charset="0"/>
              </a:defRPr>
            </a:lvl2pPr>
            <a:lvl3pPr marL="1143000" indent="-228600" defTabSz="827088" eaLnBrk="0" hangingPunct="0">
              <a:defRPr>
                <a:solidFill>
                  <a:schemeClr val="tx1"/>
                </a:solidFill>
                <a:latin typeface="Arial" panose="020B0604020202020204" pitchFamily="34" charset="0"/>
                <a:cs typeface="Arial" panose="020B0604020202020204" pitchFamily="34" charset="0"/>
              </a:defRPr>
            </a:lvl3pPr>
            <a:lvl4pPr marL="1600200" indent="-228600" defTabSz="827088" eaLnBrk="0" hangingPunct="0">
              <a:defRPr>
                <a:solidFill>
                  <a:schemeClr val="tx1"/>
                </a:solidFill>
                <a:latin typeface="Arial" panose="020B0604020202020204" pitchFamily="34" charset="0"/>
                <a:cs typeface="Arial" panose="020B0604020202020204" pitchFamily="34" charset="0"/>
              </a:defRPr>
            </a:lvl4pPr>
            <a:lvl5pPr marL="2057400" indent="-228600" defTabSz="827088" eaLnBrk="0" hangingPunct="0">
              <a:defRPr>
                <a:solidFill>
                  <a:schemeClr val="tx1"/>
                </a:solidFill>
                <a:latin typeface="Arial" panose="020B0604020202020204" pitchFamily="34" charset="0"/>
                <a:cs typeface="Arial" panose="020B0604020202020204" pitchFamily="34" charset="0"/>
              </a:defRPr>
            </a:lvl5pPr>
            <a:lvl6pPr marL="2514600" indent="-228600" defTabSz="8270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70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70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70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2000" dirty="0">
              <a:solidFill>
                <a:srgbClr val="000000"/>
              </a:solidFill>
            </a:endParaRPr>
          </a:p>
        </p:txBody>
      </p:sp>
      <p:sp>
        <p:nvSpPr>
          <p:cNvPr id="1029" name="Text Box 5"/>
          <p:cNvSpPr txBox="1">
            <a:spLocks noChangeArrowheads="1"/>
          </p:cNvSpPr>
          <p:nvPr/>
        </p:nvSpPr>
        <p:spPr bwMode="auto">
          <a:xfrm>
            <a:off x="1844675" y="6386513"/>
            <a:ext cx="52705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81" tIns="41493" rIns="82981" bIns="41493">
            <a:spAutoFit/>
          </a:bodyPr>
          <a:lstStyle>
            <a:lvl1pPr defTabSz="828675" eaLnBrk="0" hangingPunct="0">
              <a:defRPr>
                <a:solidFill>
                  <a:schemeClr val="tx1"/>
                </a:solidFill>
                <a:latin typeface="Arial" panose="020B0604020202020204" pitchFamily="34" charset="0"/>
                <a:cs typeface="Arial" panose="020B0604020202020204" pitchFamily="34" charset="0"/>
              </a:defRPr>
            </a:lvl1pPr>
            <a:lvl2pPr marL="742950" indent="-285750" defTabSz="828675" eaLnBrk="0" hangingPunct="0">
              <a:defRPr>
                <a:solidFill>
                  <a:schemeClr val="tx1"/>
                </a:solidFill>
                <a:latin typeface="Arial" panose="020B0604020202020204" pitchFamily="34" charset="0"/>
                <a:cs typeface="Arial" panose="020B0604020202020204" pitchFamily="34" charset="0"/>
              </a:defRPr>
            </a:lvl2pPr>
            <a:lvl3pPr marL="1143000" indent="-228600" defTabSz="828675" eaLnBrk="0" hangingPunct="0">
              <a:defRPr>
                <a:solidFill>
                  <a:schemeClr val="tx1"/>
                </a:solidFill>
                <a:latin typeface="Arial" panose="020B0604020202020204" pitchFamily="34" charset="0"/>
                <a:cs typeface="Arial" panose="020B0604020202020204" pitchFamily="34" charset="0"/>
              </a:defRPr>
            </a:lvl3pPr>
            <a:lvl4pPr marL="1600200" indent="-228600" defTabSz="828675" eaLnBrk="0" hangingPunct="0">
              <a:defRPr>
                <a:solidFill>
                  <a:schemeClr val="tx1"/>
                </a:solidFill>
                <a:latin typeface="Arial" panose="020B0604020202020204" pitchFamily="34" charset="0"/>
                <a:cs typeface="Arial" panose="020B0604020202020204" pitchFamily="34" charset="0"/>
              </a:defRPr>
            </a:lvl4pPr>
            <a:lvl5pPr marL="2057400" indent="-228600" defTabSz="828675" eaLnBrk="0" hangingPunct="0">
              <a:defRPr>
                <a:solidFill>
                  <a:schemeClr val="tx1"/>
                </a:solidFill>
                <a:latin typeface="Arial" panose="020B0604020202020204" pitchFamily="34" charset="0"/>
                <a:cs typeface="Arial" panose="020B0604020202020204" pitchFamily="34" charset="0"/>
              </a:defRPr>
            </a:lvl5pPr>
            <a:lvl6pPr marL="2514600" indent="-228600" defTabSz="8286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86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86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86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b="1" i="1" dirty="0">
                <a:solidFill>
                  <a:srgbClr val="000066"/>
                </a:solidFill>
              </a:rPr>
              <a:t>Air University: The Intellectual and Leadership Center of the Air Force</a:t>
            </a:r>
          </a:p>
        </p:txBody>
      </p:sp>
      <p:sp>
        <p:nvSpPr>
          <p:cNvPr id="1030" name="Rectangle 8"/>
          <p:cNvSpPr>
            <a:spLocks noChangeArrowheads="1"/>
          </p:cNvSpPr>
          <p:nvPr/>
        </p:nvSpPr>
        <p:spPr bwMode="auto">
          <a:xfrm flipV="1">
            <a:off x="6324600" y="989013"/>
            <a:ext cx="2819400" cy="77787"/>
          </a:xfrm>
          <a:prstGeom prst="rect">
            <a:avLst/>
          </a:prstGeom>
          <a:gradFill rotWithShape="0">
            <a:gsLst>
              <a:gs pos="0">
                <a:schemeClr val="accent2"/>
              </a:gs>
              <a:gs pos="100000">
                <a:srgbClr val="DDDDD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82981" tIns="41493" rIns="82981" bIns="41493" anchor="ctr"/>
          <a:lstStyle>
            <a:lvl1pPr defTabSz="827088" eaLnBrk="0" hangingPunct="0">
              <a:defRPr>
                <a:solidFill>
                  <a:schemeClr val="tx1"/>
                </a:solidFill>
                <a:latin typeface="Arial" panose="020B0604020202020204" pitchFamily="34" charset="0"/>
                <a:cs typeface="Arial" panose="020B0604020202020204" pitchFamily="34" charset="0"/>
              </a:defRPr>
            </a:lvl1pPr>
            <a:lvl2pPr marL="742950" indent="-285750" defTabSz="827088" eaLnBrk="0" hangingPunct="0">
              <a:defRPr>
                <a:solidFill>
                  <a:schemeClr val="tx1"/>
                </a:solidFill>
                <a:latin typeface="Arial" panose="020B0604020202020204" pitchFamily="34" charset="0"/>
                <a:cs typeface="Arial" panose="020B0604020202020204" pitchFamily="34" charset="0"/>
              </a:defRPr>
            </a:lvl2pPr>
            <a:lvl3pPr marL="1143000" indent="-228600" defTabSz="827088" eaLnBrk="0" hangingPunct="0">
              <a:defRPr>
                <a:solidFill>
                  <a:schemeClr val="tx1"/>
                </a:solidFill>
                <a:latin typeface="Arial" panose="020B0604020202020204" pitchFamily="34" charset="0"/>
                <a:cs typeface="Arial" panose="020B0604020202020204" pitchFamily="34" charset="0"/>
              </a:defRPr>
            </a:lvl3pPr>
            <a:lvl4pPr marL="1600200" indent="-228600" defTabSz="827088" eaLnBrk="0" hangingPunct="0">
              <a:defRPr>
                <a:solidFill>
                  <a:schemeClr val="tx1"/>
                </a:solidFill>
                <a:latin typeface="Arial" panose="020B0604020202020204" pitchFamily="34" charset="0"/>
                <a:cs typeface="Arial" panose="020B0604020202020204" pitchFamily="34" charset="0"/>
              </a:defRPr>
            </a:lvl4pPr>
            <a:lvl5pPr marL="2057400" indent="-228600" defTabSz="827088" eaLnBrk="0" hangingPunct="0">
              <a:defRPr>
                <a:solidFill>
                  <a:schemeClr val="tx1"/>
                </a:solidFill>
                <a:latin typeface="Arial" panose="020B0604020202020204" pitchFamily="34" charset="0"/>
                <a:cs typeface="Arial" panose="020B0604020202020204" pitchFamily="34" charset="0"/>
              </a:defRPr>
            </a:lvl5pPr>
            <a:lvl6pPr marL="2514600" indent="-228600" defTabSz="8270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70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70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70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2000" dirty="0">
              <a:solidFill>
                <a:srgbClr val="000000"/>
              </a:solidFill>
            </a:endParaRPr>
          </a:p>
        </p:txBody>
      </p:sp>
      <p:sp>
        <p:nvSpPr>
          <p:cNvPr id="1031" name="Rectangle 9"/>
          <p:cNvSpPr>
            <a:spLocks noGrp="1" noChangeArrowheads="1"/>
          </p:cNvSpPr>
          <p:nvPr>
            <p:ph type="title"/>
          </p:nvPr>
        </p:nvSpPr>
        <p:spPr bwMode="auto">
          <a:xfrm>
            <a:off x="533400" y="0"/>
            <a:ext cx="77724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21" tIns="45511" rIns="91021" bIns="45511" numCol="1" anchor="ctr" anchorCtr="0" compatLnSpc="1">
            <a:prstTxWarp prst="textNoShape">
              <a:avLst/>
            </a:prstTxWarp>
          </a:bodyPr>
          <a:lstStyle/>
          <a:p>
            <a:pPr lvl="0"/>
            <a:r>
              <a:rPr lang="en-US" altLang="en-US"/>
              <a:t>Click to edit Master title style</a:t>
            </a:r>
          </a:p>
        </p:txBody>
      </p:sp>
      <p:sp>
        <p:nvSpPr>
          <p:cNvPr id="1032" name="Rectangle 10"/>
          <p:cNvSpPr>
            <a:spLocks noChangeArrowheads="1"/>
          </p:cNvSpPr>
          <p:nvPr/>
        </p:nvSpPr>
        <p:spPr bwMode="auto">
          <a:xfrm flipV="1">
            <a:off x="0" y="989013"/>
            <a:ext cx="2478088" cy="74612"/>
          </a:xfrm>
          <a:prstGeom prst="rect">
            <a:avLst/>
          </a:prstGeom>
          <a:gradFill rotWithShape="0">
            <a:gsLst>
              <a:gs pos="0">
                <a:srgbClr val="000099"/>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043" tIns="45520" rIns="91043" bIns="4552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dirty="0">
              <a:solidFill>
                <a:srgbClr val="000000"/>
              </a:solidFill>
            </a:endParaRPr>
          </a:p>
        </p:txBody>
      </p:sp>
      <p:pic>
        <p:nvPicPr>
          <p:cNvPr id="1033" name="Picture 11" descr="chrmblue_std smal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6850" y="128588"/>
            <a:ext cx="8032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ext Box 13"/>
          <p:cNvSpPr txBox="1">
            <a:spLocks noChangeArrowheads="1"/>
          </p:cNvSpPr>
          <p:nvPr/>
        </p:nvSpPr>
        <p:spPr bwMode="auto">
          <a:xfrm>
            <a:off x="3505200" y="6589713"/>
            <a:ext cx="2155825"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25" tIns="41121" rIns="82225" bIns="41121">
            <a:spAutoFit/>
          </a:bodyPr>
          <a:lstStyle>
            <a:lvl1pPr defTabSz="820738" eaLnBrk="0" hangingPunct="0">
              <a:defRPr>
                <a:solidFill>
                  <a:schemeClr val="tx1"/>
                </a:solidFill>
                <a:latin typeface="Arial" panose="020B0604020202020204" pitchFamily="34" charset="0"/>
                <a:cs typeface="Arial" panose="020B0604020202020204" pitchFamily="34" charset="0"/>
              </a:defRPr>
            </a:lvl1pPr>
            <a:lvl2pPr marL="742950" indent="-285750" defTabSz="820738" eaLnBrk="0" hangingPunct="0">
              <a:defRPr>
                <a:solidFill>
                  <a:schemeClr val="tx1"/>
                </a:solidFill>
                <a:latin typeface="Arial" panose="020B0604020202020204" pitchFamily="34" charset="0"/>
                <a:cs typeface="Arial" panose="020B0604020202020204" pitchFamily="34" charset="0"/>
              </a:defRPr>
            </a:lvl2pPr>
            <a:lvl3pPr marL="1143000" indent="-228600" defTabSz="820738" eaLnBrk="0" hangingPunct="0">
              <a:defRPr>
                <a:solidFill>
                  <a:schemeClr val="tx1"/>
                </a:solidFill>
                <a:latin typeface="Arial" panose="020B0604020202020204" pitchFamily="34" charset="0"/>
                <a:cs typeface="Arial" panose="020B0604020202020204" pitchFamily="34" charset="0"/>
              </a:defRPr>
            </a:lvl3pPr>
            <a:lvl4pPr marL="1600200" indent="-228600" defTabSz="820738" eaLnBrk="0" hangingPunct="0">
              <a:defRPr>
                <a:solidFill>
                  <a:schemeClr val="tx1"/>
                </a:solidFill>
                <a:latin typeface="Arial" panose="020B0604020202020204" pitchFamily="34" charset="0"/>
                <a:cs typeface="Arial" panose="020B0604020202020204" pitchFamily="34" charset="0"/>
              </a:defRPr>
            </a:lvl4pPr>
            <a:lvl5pPr marL="2057400" indent="-228600" defTabSz="820738" eaLnBrk="0" hangingPunct="0">
              <a:defRPr>
                <a:solidFill>
                  <a:schemeClr val="tx1"/>
                </a:solidFill>
                <a:latin typeface="Arial" panose="020B0604020202020204" pitchFamily="34" charset="0"/>
                <a:cs typeface="Arial" panose="020B0604020202020204" pitchFamily="34" charset="0"/>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b="1" i="1" dirty="0">
                <a:solidFill>
                  <a:srgbClr val="000066"/>
                </a:solidFill>
              </a:rPr>
              <a:t>Aim High…Fly - Fight - Win</a:t>
            </a:r>
            <a:endParaRPr lang="en-US" altLang="en-US" sz="1200" i="1" dirty="0">
              <a:solidFill>
                <a:srgbClr val="000000"/>
              </a:solidFill>
            </a:endParaRPr>
          </a:p>
        </p:txBody>
      </p:sp>
      <p:pic>
        <p:nvPicPr>
          <p:cNvPr id="14" name="Picture 17" descr="AFIT(good)"/>
          <p:cNvPicPr>
            <a:picLocks noChangeAspect="1" noChangeArrowheads="1"/>
          </p:cNvPicPr>
          <p:nvPr/>
        </p:nvPicPr>
        <p:blipFill>
          <a:blip r:embed="rId7"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620000" y="152400"/>
            <a:ext cx="1447800" cy="694493"/>
          </a:xfrm>
          <a:prstGeom prst="rect">
            <a:avLst/>
          </a:prstGeom>
          <a:noFill/>
          <a:ln w="9525">
            <a:noFill/>
            <a:miter lim="800000"/>
            <a:headEnd/>
            <a:tailEnd/>
          </a:ln>
        </p:spPr>
      </p:pic>
      <p:sp>
        <p:nvSpPr>
          <p:cNvPr id="1036" name="Text Box 7"/>
          <p:cNvSpPr txBox="1">
            <a:spLocks noChangeArrowheads="1"/>
          </p:cNvSpPr>
          <p:nvPr/>
        </p:nvSpPr>
        <p:spPr bwMode="auto">
          <a:xfrm>
            <a:off x="2438400" y="901700"/>
            <a:ext cx="397668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302" tIns="41652" rIns="83302" bIns="41652">
            <a:spAutoFit/>
          </a:bodyPr>
          <a:lstStyle>
            <a:lvl1pPr defTabSz="831850" eaLnBrk="0" hangingPunct="0">
              <a:defRPr>
                <a:solidFill>
                  <a:schemeClr val="tx1"/>
                </a:solidFill>
                <a:latin typeface="Arial" panose="020B0604020202020204" pitchFamily="34" charset="0"/>
                <a:cs typeface="Arial" panose="020B0604020202020204" pitchFamily="34" charset="0"/>
              </a:defRPr>
            </a:lvl1pPr>
            <a:lvl2pPr marL="742950" indent="-285750" defTabSz="831850" eaLnBrk="0" hangingPunct="0">
              <a:defRPr>
                <a:solidFill>
                  <a:schemeClr val="tx1"/>
                </a:solidFill>
                <a:latin typeface="Arial" panose="020B0604020202020204" pitchFamily="34" charset="0"/>
                <a:cs typeface="Arial" panose="020B0604020202020204" pitchFamily="34" charset="0"/>
              </a:defRPr>
            </a:lvl2pPr>
            <a:lvl3pPr marL="1143000" indent="-228600" defTabSz="831850" eaLnBrk="0" hangingPunct="0">
              <a:defRPr>
                <a:solidFill>
                  <a:schemeClr val="tx1"/>
                </a:solidFill>
                <a:latin typeface="Arial" panose="020B0604020202020204" pitchFamily="34" charset="0"/>
                <a:cs typeface="Arial" panose="020B0604020202020204" pitchFamily="34" charset="0"/>
              </a:defRPr>
            </a:lvl3pPr>
            <a:lvl4pPr marL="1600200" indent="-228600" defTabSz="831850" eaLnBrk="0" hangingPunct="0">
              <a:defRPr>
                <a:solidFill>
                  <a:schemeClr val="tx1"/>
                </a:solidFill>
                <a:latin typeface="Arial" panose="020B0604020202020204" pitchFamily="34" charset="0"/>
                <a:cs typeface="Arial" panose="020B0604020202020204" pitchFamily="34" charset="0"/>
              </a:defRPr>
            </a:lvl4pPr>
            <a:lvl5pPr marL="2057400" indent="-228600" defTabSz="831850" eaLnBrk="0" hangingPunct="0">
              <a:defRPr>
                <a:solidFill>
                  <a:schemeClr val="tx1"/>
                </a:solidFill>
                <a:latin typeface="Arial" panose="020B0604020202020204" pitchFamily="34" charset="0"/>
                <a:cs typeface="Arial" panose="020B0604020202020204" pitchFamily="34" charset="0"/>
              </a:defRPr>
            </a:lvl5pPr>
            <a:lvl6pPr marL="2514600" indent="-228600" defTabSz="8318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318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318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318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1300" b="1" i="1" dirty="0">
                <a:solidFill>
                  <a:srgbClr val="000066"/>
                </a:solidFill>
              </a:rPr>
              <a:t>The AFIT of Today is the Air Force of Tomorrow.</a:t>
            </a:r>
          </a:p>
        </p:txBody>
      </p:sp>
      <p:sp>
        <p:nvSpPr>
          <p:cNvPr id="16" name="Slide Number Placeholder 15"/>
          <p:cNvSpPr>
            <a:spLocks noGrp="1"/>
          </p:cNvSpPr>
          <p:nvPr>
            <p:ph type="sldNum" sz="quarter" idx="4"/>
          </p:nvPr>
        </p:nvSpPr>
        <p:spPr>
          <a:xfrm>
            <a:off x="7010400"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D73A22E2-D84E-43E6-8F1A-5D73763C086C}" type="slidenum">
              <a:rPr lang="en-US" altLang="en-US"/>
              <a:pPr>
                <a:defRPr/>
              </a:pPr>
              <a:t>‹#›</a:t>
            </a:fld>
            <a:endParaRPr lang="en-US" altLang="en-US" dirty="0"/>
          </a:p>
        </p:txBody>
      </p:sp>
    </p:spTree>
    <p:extLst>
      <p:ext uri="{BB962C8B-B14F-4D97-AF65-F5344CB8AC3E}">
        <p14:creationId xmlns:p14="http://schemas.microsoft.com/office/powerpoint/2010/main" val="237053311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transition/>
  <p:hf hdr="0" ftr="0" dt="0"/>
  <p:txStyles>
    <p:titleStyle>
      <a:lvl1pPr algn="ctr" rtl="0" eaLnBrk="0" fontAlgn="base" hangingPunct="0">
        <a:spcBef>
          <a:spcPct val="0"/>
        </a:spcBef>
        <a:spcAft>
          <a:spcPct val="0"/>
        </a:spcAft>
        <a:defRPr sz="3600" b="1">
          <a:solidFill>
            <a:schemeClr val="folHlink"/>
          </a:solidFill>
          <a:latin typeface="+mj-lt"/>
          <a:ea typeface="+mj-ea"/>
          <a:cs typeface="+mj-cs"/>
        </a:defRPr>
      </a:lvl1pPr>
      <a:lvl2pPr algn="ctr" rtl="0" eaLnBrk="0" fontAlgn="base" hangingPunct="0">
        <a:spcBef>
          <a:spcPct val="0"/>
        </a:spcBef>
        <a:spcAft>
          <a:spcPct val="0"/>
        </a:spcAft>
        <a:defRPr sz="3600" b="1">
          <a:solidFill>
            <a:schemeClr val="folHlink"/>
          </a:solidFill>
          <a:latin typeface="Arial" charset="0"/>
        </a:defRPr>
      </a:lvl2pPr>
      <a:lvl3pPr algn="ctr" rtl="0" eaLnBrk="0" fontAlgn="base" hangingPunct="0">
        <a:spcBef>
          <a:spcPct val="0"/>
        </a:spcBef>
        <a:spcAft>
          <a:spcPct val="0"/>
        </a:spcAft>
        <a:defRPr sz="3600" b="1">
          <a:solidFill>
            <a:schemeClr val="folHlink"/>
          </a:solidFill>
          <a:latin typeface="Arial" charset="0"/>
        </a:defRPr>
      </a:lvl3pPr>
      <a:lvl4pPr algn="ctr" rtl="0" eaLnBrk="0" fontAlgn="base" hangingPunct="0">
        <a:spcBef>
          <a:spcPct val="0"/>
        </a:spcBef>
        <a:spcAft>
          <a:spcPct val="0"/>
        </a:spcAft>
        <a:defRPr sz="3600" b="1">
          <a:solidFill>
            <a:schemeClr val="folHlink"/>
          </a:solidFill>
          <a:latin typeface="Arial" charset="0"/>
        </a:defRPr>
      </a:lvl4pPr>
      <a:lvl5pPr algn="ctr" rtl="0" eaLnBrk="0" fontAlgn="base" hangingPunct="0">
        <a:spcBef>
          <a:spcPct val="0"/>
        </a:spcBef>
        <a:spcAft>
          <a:spcPct val="0"/>
        </a:spcAft>
        <a:defRPr sz="3600" b="1">
          <a:solidFill>
            <a:schemeClr val="folHlink"/>
          </a:solidFill>
          <a:latin typeface="Arial" charset="0"/>
        </a:defRPr>
      </a:lvl5pPr>
      <a:lvl6pPr marL="455272" algn="ctr" rtl="0" fontAlgn="base">
        <a:spcBef>
          <a:spcPct val="0"/>
        </a:spcBef>
        <a:spcAft>
          <a:spcPct val="0"/>
        </a:spcAft>
        <a:defRPr sz="3600" b="1">
          <a:solidFill>
            <a:schemeClr val="folHlink"/>
          </a:solidFill>
          <a:latin typeface="Arial" charset="0"/>
        </a:defRPr>
      </a:lvl6pPr>
      <a:lvl7pPr marL="910544" algn="ctr" rtl="0" fontAlgn="base">
        <a:spcBef>
          <a:spcPct val="0"/>
        </a:spcBef>
        <a:spcAft>
          <a:spcPct val="0"/>
        </a:spcAft>
        <a:defRPr sz="3600" b="1">
          <a:solidFill>
            <a:schemeClr val="folHlink"/>
          </a:solidFill>
          <a:latin typeface="Arial" charset="0"/>
        </a:defRPr>
      </a:lvl7pPr>
      <a:lvl8pPr marL="1365819" algn="ctr" rtl="0" fontAlgn="base">
        <a:spcBef>
          <a:spcPct val="0"/>
        </a:spcBef>
        <a:spcAft>
          <a:spcPct val="0"/>
        </a:spcAft>
        <a:defRPr sz="3600" b="1">
          <a:solidFill>
            <a:schemeClr val="folHlink"/>
          </a:solidFill>
          <a:latin typeface="Arial" charset="0"/>
        </a:defRPr>
      </a:lvl8pPr>
      <a:lvl9pPr marL="1821090" algn="ctr" rtl="0" fontAlgn="base">
        <a:spcBef>
          <a:spcPct val="0"/>
        </a:spcBef>
        <a:spcAft>
          <a:spcPct val="0"/>
        </a:spcAft>
        <a:defRPr sz="3600" b="1">
          <a:solidFill>
            <a:schemeClr val="folHlink"/>
          </a:solidFill>
          <a:latin typeface="Arial" charset="0"/>
        </a:defRPr>
      </a:lvl9pPr>
    </p:titleStyle>
    <p:bodyStyle>
      <a:lvl1pPr marL="331788" indent="-331788" algn="l" rtl="0" eaLnBrk="0" fontAlgn="base" hangingPunct="0">
        <a:spcBef>
          <a:spcPct val="20000"/>
        </a:spcBef>
        <a:spcAft>
          <a:spcPct val="0"/>
        </a:spcAft>
        <a:buChar char="•"/>
        <a:defRPr sz="2400">
          <a:solidFill>
            <a:schemeClr val="tx1"/>
          </a:solidFill>
          <a:latin typeface="+mn-lt"/>
          <a:ea typeface="+mn-ea"/>
          <a:cs typeface="+mn-cs"/>
        </a:defRPr>
      </a:lvl1pPr>
      <a:lvl2pPr marL="730250" indent="-274638" algn="l" rtl="0" eaLnBrk="0" fontAlgn="base" hangingPunct="0">
        <a:spcBef>
          <a:spcPct val="20000"/>
        </a:spcBef>
        <a:spcAft>
          <a:spcPct val="0"/>
        </a:spcAft>
        <a:buChar char="•"/>
        <a:defRPr sz="2200">
          <a:solidFill>
            <a:schemeClr val="tx1"/>
          </a:solidFill>
          <a:latin typeface="+mn-lt"/>
        </a:defRPr>
      </a:lvl2pPr>
      <a:lvl3pPr marL="1130300" indent="-217488" algn="l" rtl="0" eaLnBrk="0" fontAlgn="base" hangingPunct="0">
        <a:spcBef>
          <a:spcPct val="20000"/>
        </a:spcBef>
        <a:spcAft>
          <a:spcPct val="0"/>
        </a:spcAft>
        <a:buChar char="•"/>
        <a:defRPr>
          <a:solidFill>
            <a:schemeClr val="tx1"/>
          </a:solidFill>
          <a:latin typeface="+mn-lt"/>
        </a:defRPr>
      </a:lvl3pPr>
      <a:lvl4pPr marL="1585913" indent="-217488" algn="l" rtl="0" eaLnBrk="0" fontAlgn="base" hangingPunct="0">
        <a:spcBef>
          <a:spcPct val="20000"/>
        </a:spcBef>
        <a:spcAft>
          <a:spcPct val="0"/>
        </a:spcAft>
        <a:defRPr>
          <a:solidFill>
            <a:schemeClr val="tx1"/>
          </a:solidFill>
          <a:latin typeface="+mn-lt"/>
        </a:defRPr>
      </a:lvl4pPr>
      <a:lvl5pPr marL="2041525" indent="-217488" algn="l" rtl="0" eaLnBrk="0" fontAlgn="base" hangingPunct="0">
        <a:spcBef>
          <a:spcPct val="20000"/>
        </a:spcBef>
        <a:spcAft>
          <a:spcPct val="0"/>
        </a:spcAft>
        <a:buChar char="»"/>
        <a:defRPr>
          <a:solidFill>
            <a:schemeClr val="tx1"/>
          </a:solidFill>
          <a:latin typeface="+mn-lt"/>
        </a:defRPr>
      </a:lvl5pPr>
      <a:lvl6pPr marL="2503999" indent="-227637" algn="l" rtl="0" fontAlgn="base">
        <a:spcBef>
          <a:spcPct val="20000"/>
        </a:spcBef>
        <a:spcAft>
          <a:spcPct val="0"/>
        </a:spcAft>
        <a:buChar char="»"/>
        <a:defRPr>
          <a:solidFill>
            <a:schemeClr val="tx1"/>
          </a:solidFill>
          <a:latin typeface="+mn-lt"/>
        </a:defRPr>
      </a:lvl6pPr>
      <a:lvl7pPr marL="2959268" indent="-227637" algn="l" rtl="0" fontAlgn="base">
        <a:spcBef>
          <a:spcPct val="20000"/>
        </a:spcBef>
        <a:spcAft>
          <a:spcPct val="0"/>
        </a:spcAft>
        <a:buChar char="»"/>
        <a:defRPr>
          <a:solidFill>
            <a:schemeClr val="tx1"/>
          </a:solidFill>
          <a:latin typeface="+mn-lt"/>
        </a:defRPr>
      </a:lvl7pPr>
      <a:lvl8pPr marL="3414540" indent="-227637" algn="l" rtl="0" fontAlgn="base">
        <a:spcBef>
          <a:spcPct val="20000"/>
        </a:spcBef>
        <a:spcAft>
          <a:spcPct val="0"/>
        </a:spcAft>
        <a:buChar char="»"/>
        <a:defRPr>
          <a:solidFill>
            <a:schemeClr val="tx1"/>
          </a:solidFill>
          <a:latin typeface="+mn-lt"/>
        </a:defRPr>
      </a:lvl8pPr>
      <a:lvl9pPr marL="3869808" indent="-227637" algn="l" rtl="0" fontAlgn="base">
        <a:spcBef>
          <a:spcPct val="20000"/>
        </a:spcBef>
        <a:spcAft>
          <a:spcPct val="0"/>
        </a:spcAft>
        <a:buChar char="»"/>
        <a:defRPr>
          <a:solidFill>
            <a:schemeClr val="tx1"/>
          </a:solidFill>
          <a:latin typeface="+mn-lt"/>
        </a:defRPr>
      </a:lvl9pPr>
    </p:bodyStyle>
    <p:otherStyle>
      <a:defPPr>
        <a:defRPr lang="en-US"/>
      </a:defPPr>
      <a:lvl1pPr marL="0" algn="l" defTabSz="910544" rtl="0" eaLnBrk="1" latinLnBrk="0" hangingPunct="1">
        <a:defRPr sz="1800" kern="1200">
          <a:solidFill>
            <a:schemeClr val="tx1"/>
          </a:solidFill>
          <a:latin typeface="+mn-lt"/>
          <a:ea typeface="+mn-ea"/>
          <a:cs typeface="+mn-cs"/>
        </a:defRPr>
      </a:lvl1pPr>
      <a:lvl2pPr marL="455272" algn="l" defTabSz="910544" rtl="0" eaLnBrk="1" latinLnBrk="0" hangingPunct="1">
        <a:defRPr sz="1800" kern="1200">
          <a:solidFill>
            <a:schemeClr val="tx1"/>
          </a:solidFill>
          <a:latin typeface="+mn-lt"/>
          <a:ea typeface="+mn-ea"/>
          <a:cs typeface="+mn-cs"/>
        </a:defRPr>
      </a:lvl2pPr>
      <a:lvl3pPr marL="910544" algn="l" defTabSz="910544" rtl="0" eaLnBrk="1" latinLnBrk="0" hangingPunct="1">
        <a:defRPr sz="1800" kern="1200">
          <a:solidFill>
            <a:schemeClr val="tx1"/>
          </a:solidFill>
          <a:latin typeface="+mn-lt"/>
          <a:ea typeface="+mn-ea"/>
          <a:cs typeface="+mn-cs"/>
        </a:defRPr>
      </a:lvl3pPr>
      <a:lvl4pPr marL="1365819" algn="l" defTabSz="910544" rtl="0" eaLnBrk="1" latinLnBrk="0" hangingPunct="1">
        <a:defRPr sz="1800" kern="1200">
          <a:solidFill>
            <a:schemeClr val="tx1"/>
          </a:solidFill>
          <a:latin typeface="+mn-lt"/>
          <a:ea typeface="+mn-ea"/>
          <a:cs typeface="+mn-cs"/>
        </a:defRPr>
      </a:lvl4pPr>
      <a:lvl5pPr marL="1821090" algn="l" defTabSz="910544" rtl="0" eaLnBrk="1" latinLnBrk="0" hangingPunct="1">
        <a:defRPr sz="1800" kern="1200">
          <a:solidFill>
            <a:schemeClr val="tx1"/>
          </a:solidFill>
          <a:latin typeface="+mn-lt"/>
          <a:ea typeface="+mn-ea"/>
          <a:cs typeface="+mn-cs"/>
        </a:defRPr>
      </a:lvl5pPr>
      <a:lvl6pPr marL="2276357" algn="l" defTabSz="910544" rtl="0" eaLnBrk="1" latinLnBrk="0" hangingPunct="1">
        <a:defRPr sz="1800" kern="1200">
          <a:solidFill>
            <a:schemeClr val="tx1"/>
          </a:solidFill>
          <a:latin typeface="+mn-lt"/>
          <a:ea typeface="+mn-ea"/>
          <a:cs typeface="+mn-cs"/>
        </a:defRPr>
      </a:lvl6pPr>
      <a:lvl7pPr marL="2731633" algn="l" defTabSz="910544" rtl="0" eaLnBrk="1" latinLnBrk="0" hangingPunct="1">
        <a:defRPr sz="1800" kern="1200">
          <a:solidFill>
            <a:schemeClr val="tx1"/>
          </a:solidFill>
          <a:latin typeface="+mn-lt"/>
          <a:ea typeface="+mn-ea"/>
          <a:cs typeface="+mn-cs"/>
        </a:defRPr>
      </a:lvl7pPr>
      <a:lvl8pPr marL="3186905" algn="l" defTabSz="910544" rtl="0" eaLnBrk="1" latinLnBrk="0" hangingPunct="1">
        <a:defRPr sz="1800" kern="1200">
          <a:solidFill>
            <a:schemeClr val="tx1"/>
          </a:solidFill>
          <a:latin typeface="+mn-lt"/>
          <a:ea typeface="+mn-ea"/>
          <a:cs typeface="+mn-cs"/>
        </a:defRPr>
      </a:lvl8pPr>
      <a:lvl9pPr marL="3642180" algn="l" defTabSz="91054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1" Type="http://schemas.openxmlformats.org/officeDocument/2006/relationships/slideLayout" Target="../slideLayouts/slideLayout5.xml"/><Relationship Id="rId4" Type="http://schemas.openxmlformats.org/officeDocument/2006/relationships/image" Target="../media/image17.jpg"/></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538CDA76-2EAE-4998-BBB2-A2E8EF49B82C}"/>
              </a:ext>
            </a:extLst>
          </p:cNvPr>
          <p:cNvSpPr>
            <a:spLocks noChangeArrowheads="1"/>
          </p:cNvSpPr>
          <p:nvPr/>
        </p:nvSpPr>
        <p:spPr bwMode="auto">
          <a:xfrm>
            <a:off x="3718560" y="1073425"/>
            <a:ext cx="5464880" cy="3350623"/>
          </a:xfrm>
          <a:prstGeom prst="rect">
            <a:avLst/>
          </a:prstGeom>
          <a:noFill/>
          <a:ln w="9525">
            <a:noFill/>
            <a:miter lim="800000"/>
            <a:headEnd/>
            <a:tailEnd/>
          </a:ln>
          <a:effectLst/>
        </p:spPr>
        <p:txBody>
          <a:bodyPr lIns="91271" tIns="45636" rIns="91271" bIns="45636" anchor="ctr"/>
          <a:lstStyle/>
          <a:p>
            <a:pPr marL="0" marR="0" lvl="0" indent="0" algn="ctr" defTabSz="914408" rtl="0" eaLnBrk="1" fontAlgn="base" latinLnBrk="0" hangingPunct="1">
              <a:lnSpc>
                <a:spcPct val="120000"/>
              </a:lnSpc>
              <a:spcBef>
                <a:spcPct val="0"/>
              </a:spcBef>
              <a:spcAft>
                <a:spcPct val="0"/>
              </a:spcAft>
              <a:buClrTx/>
              <a:buSzTx/>
              <a:buFontTx/>
              <a:buNone/>
              <a:tabLst/>
              <a:defRPr/>
            </a:pPr>
            <a:r>
              <a:rPr kumimoji="0" lang="en-US" sz="3200" b="1" i="1" u="none" strike="noStrike" kern="1200" cap="none" spc="0" normalizeH="0" baseline="0" noProof="0" dirty="0">
                <a:ln>
                  <a:noFill/>
                </a:ln>
                <a:solidFill>
                  <a:srgbClr val="000066"/>
                </a:solidFill>
                <a:effectLst>
                  <a:outerShdw blurRad="38100" dist="38100" dir="2700000" algn="tl">
                    <a:srgbClr val="C0C0C0"/>
                  </a:outerShdw>
                </a:effectLst>
                <a:uLnTx/>
                <a:uFillTx/>
                <a:latin typeface="Arial" charset="0"/>
                <a:ea typeface="+mn-ea"/>
                <a:cs typeface="Arial" panose="020B0604020202020204" pitchFamily="34" charset="0"/>
              </a:rPr>
              <a:t>One Dimensional Study of MPD Thrusters for a Potential New Class of Heavy Ion Drivers for PJMIF</a:t>
            </a:r>
            <a:endParaRPr kumimoji="0" lang="en-US" b="0" i="1" u="none" strike="noStrike" kern="1200" cap="none" spc="0" normalizeH="0" baseline="0" noProof="0" dirty="0">
              <a:ln>
                <a:noFill/>
              </a:ln>
              <a:solidFill>
                <a:srgbClr val="000066"/>
              </a:solidFill>
              <a:effectLst/>
              <a:uLnTx/>
              <a:uFillTx/>
              <a:latin typeface="Arial" charset="0"/>
              <a:ea typeface="+mn-ea"/>
              <a:cs typeface="Arial" panose="020B0604020202020204" pitchFamily="34" charset="0"/>
            </a:endParaRPr>
          </a:p>
        </p:txBody>
      </p:sp>
      <p:sp>
        <p:nvSpPr>
          <p:cNvPr id="5" name="Text Box 9">
            <a:extLst>
              <a:ext uri="{FF2B5EF4-FFF2-40B4-BE49-F238E27FC236}">
                <a16:creationId xmlns:a16="http://schemas.microsoft.com/office/drawing/2014/main" id="{734106D7-06EC-4411-87FF-1758A9316944}"/>
              </a:ext>
            </a:extLst>
          </p:cNvPr>
          <p:cNvSpPr txBox="1">
            <a:spLocks noChangeArrowheads="1"/>
          </p:cNvSpPr>
          <p:nvPr/>
        </p:nvSpPr>
        <p:spPr bwMode="auto">
          <a:xfrm>
            <a:off x="3519930" y="4617192"/>
            <a:ext cx="6061075" cy="158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271" tIns="45636" rIns="91271" bIns="45636"/>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en-US" sz="2400" b="1" i="0" u="none" strike="noStrike" kern="1200" cap="none" spc="0" normalizeH="0" baseline="0" noProof="0" dirty="0">
                <a:ln>
                  <a:noFill/>
                </a:ln>
                <a:solidFill>
                  <a:srgbClr val="000066"/>
                </a:solidFill>
                <a:effectLst/>
                <a:uLnTx/>
                <a:uFillTx/>
                <a:latin typeface="Arial" panose="020B0604020202020204" pitchFamily="34" charset="0"/>
                <a:ea typeface="+mn-ea"/>
                <a:cs typeface="Arial" panose="020B0604020202020204" pitchFamily="34" charset="0"/>
              </a:rPr>
              <a:t>Patrick M. Brown</a:t>
            </a:r>
          </a:p>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US" altLang="en-US" sz="14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en-US" sz="1400" b="0" i="1" u="none" strike="noStrike" kern="1200" cap="none" spc="0" normalizeH="0" baseline="0" noProof="0" dirty="0">
                <a:ln>
                  <a:noFill/>
                </a:ln>
                <a:solidFill>
                  <a:srgbClr val="000066"/>
                </a:solidFill>
                <a:effectLst/>
                <a:uLnTx/>
                <a:uFillTx/>
                <a:latin typeface="Arial" panose="020B0604020202020204" pitchFamily="34" charset="0"/>
                <a:ea typeface="+mn-ea"/>
                <a:cs typeface="Arial" panose="020B0604020202020204" pitchFamily="34" charset="0"/>
              </a:rPr>
              <a:t>14 May 2021</a:t>
            </a:r>
          </a:p>
          <a:p>
            <a:pPr marL="0" marR="0" lvl="0" indent="0" algn="ctr" defTabSz="914400" rtl="0" eaLnBrk="1" fontAlgn="base" latinLnBrk="0" hangingPunct="1">
              <a:lnSpc>
                <a:spcPct val="100000"/>
              </a:lnSpc>
              <a:spcBef>
                <a:spcPct val="20000"/>
              </a:spcBef>
              <a:spcAft>
                <a:spcPct val="0"/>
              </a:spcAft>
              <a:buClrTx/>
              <a:buSzTx/>
              <a:buFontTx/>
              <a:buNone/>
              <a:tabLst/>
              <a:defRPr/>
            </a:pPr>
            <a:r>
              <a:rPr lang="en-US" altLang="en-US" sz="1400" i="1" dirty="0">
                <a:solidFill>
                  <a:srgbClr val="000066"/>
                </a:solidFill>
              </a:rPr>
              <a:t>Thesis Defense</a:t>
            </a:r>
            <a:endParaRPr kumimoji="0" lang="en-US" altLang="en-US" sz="1400" b="0" i="1" u="none" strike="noStrike" kern="1200" cap="none" spc="0" normalizeH="0" baseline="0" noProof="0" dirty="0">
              <a:ln>
                <a:noFill/>
              </a:ln>
              <a:solidFill>
                <a:srgbClr val="000066"/>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32980512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D3317-F9FC-6F45-9054-B64740E87232}"/>
              </a:ext>
            </a:extLst>
          </p:cNvPr>
          <p:cNvSpPr>
            <a:spLocks noGrp="1"/>
          </p:cNvSpPr>
          <p:nvPr>
            <p:ph type="title"/>
          </p:nvPr>
        </p:nvSpPr>
        <p:spPr/>
        <p:txBody>
          <a:bodyPr/>
          <a:lstStyle/>
          <a:p>
            <a:r>
              <a:rPr lang="en-US" dirty="0"/>
              <a:t>MHD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434D94-882D-F94B-B4A9-97E5DD4341BF}"/>
                  </a:ext>
                </a:extLst>
              </p:cNvPr>
              <p:cNvSpPr>
                <a:spLocks noGrp="1"/>
              </p:cNvSpPr>
              <p:nvPr>
                <p:ph idx="1"/>
              </p:nvPr>
            </p:nvSpPr>
            <p:spPr>
              <a:xfrm>
                <a:off x="729347" y="1447799"/>
                <a:ext cx="7395754" cy="4730809"/>
              </a:xfrm>
              <a:solidFill>
                <a:schemeClr val="bg1"/>
              </a:solidFill>
            </p:spPr>
            <p:txBody>
              <a:bodyPr/>
              <a:lstStyle/>
              <a:p>
                <a:r>
                  <a:rPr lang="en-US" dirty="0"/>
                  <a:t>The most common form of the MHD equations describing plasma motion are:</a:t>
                </a:r>
              </a:p>
              <a:p>
                <a:pPr marL="0" indent="0" algn="ctr">
                  <a:buNone/>
                </a:pP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𝜕𝜌</m:t>
                        </m:r>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a:t>
                </a:r>
                <a14:m>
                  <m:oMath xmlns:m="http://schemas.openxmlformats.org/officeDocument/2006/math">
                    <m:r>
                      <a:rPr lang="en-US" i="1">
                        <a:latin typeface="Cambria Math" panose="02040503050406030204" pitchFamily="18" charset="0"/>
                        <a:ea typeface="Cambria Math" panose="02040503050406030204" pitchFamily="18" charset="0"/>
                      </a:rPr>
                      <m:t>𝜌</m:t>
                    </m:r>
                  </m:oMath>
                </a14:m>
                <a:r>
                  <a:rPr lang="en-US" dirty="0">
                    <a:ea typeface="Cambria Math" panose="02040503050406030204" pitchFamily="18" charset="0"/>
                  </a:rPr>
                  <a:t>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𝑢</m:t>
                        </m:r>
                      </m:e>
                    </m:acc>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)=0</m:t>
                    </m:r>
                  </m:oMath>
                </a14:m>
                <a:endParaRPr lang="en-US" dirty="0"/>
              </a:p>
              <a:p>
                <a:pPr marL="0" indent="0" algn="ctr">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𝜌</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𝑢</m:t>
                                  </m:r>
                                </m:e>
                              </m:acc>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𝑢</m:t>
                              </m:r>
                            </m:e>
                          </m:acc>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𝑢</m:t>
                              </m:r>
                            </m:e>
                          </m:acc>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0</m:t>
                              </m:r>
                            </m:sub>
                          </m:sSub>
                        </m:den>
                      </m:f>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𝐵</m:t>
                              </m:r>
                            </m:e>
                          </m:acc>
                        </m:e>
                      </m:d>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𝐵</m:t>
                          </m:r>
                        </m:e>
                      </m:acc>
                      <m:r>
                        <a:rPr lang="en-US" b="0" i="1" smtClean="0">
                          <a:latin typeface="Cambria Math" panose="02040503050406030204" pitchFamily="18" charset="0"/>
                          <a:ea typeface="Cambria Math" panose="02040503050406030204" pitchFamily="18" charset="0"/>
                        </a:rPr>
                        <m:t>=0</m:t>
                      </m:r>
                    </m:oMath>
                  </m:oMathPara>
                </a14:m>
                <a:endParaRPr lang="en-US" dirty="0"/>
              </a:p>
              <a:p>
                <a:pPr marL="0" indent="0" algn="ctr">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r>
                        <a:rPr lang="en-US" b="0" i="1" smtClean="0">
                          <a:latin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𝑢</m:t>
                          </m:r>
                        </m:e>
                      </m:acc>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𝑢</m:t>
                          </m:r>
                        </m:e>
                      </m:acc>
                      <m:r>
                        <a:rPr lang="en-US" b="0" i="0" smtClean="0">
                          <a:latin typeface="Cambria Math" panose="02040503050406030204" pitchFamily="18" charset="0"/>
                          <a:ea typeface="Cambria Math" panose="02040503050406030204" pitchFamily="18" charset="0"/>
                        </a:rPr>
                        <m:t>=0</m:t>
                      </m:r>
                    </m:oMath>
                  </m:oMathPara>
                </a14:m>
                <a:endParaRPr lang="en-US" dirty="0"/>
              </a:p>
              <a:p>
                <a:pPr marL="0" indent="0" algn="ctr">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𝐵</m:t>
                              </m:r>
                            </m:e>
                          </m:acc>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 </m:t>
                      </m:r>
                      <m:d>
                        <m:dPr>
                          <m:ctrlPr>
                            <a:rPr lang="en-US" b="0" i="1" smtClean="0">
                              <a:latin typeface="Cambria Math" panose="02040503050406030204" pitchFamily="18" charset="0"/>
                              <a:ea typeface="Cambria Math" panose="02040503050406030204" pitchFamily="18" charset="0"/>
                            </a:rPr>
                          </m:ctrlPr>
                        </m:d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 </m:t>
                              </m:r>
                            </m:e>
                          </m:acc>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𝐵</m:t>
                              </m:r>
                            </m:e>
                          </m:acc>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𝜂</m:t>
                          </m:r>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𝑗</m:t>
                              </m:r>
                            </m:e>
                          </m:acc>
                        </m:e>
                      </m:d>
                      <m:r>
                        <a:rPr lang="en-US" b="0" i="1" smtClean="0">
                          <a:latin typeface="Cambria Math" panose="02040503050406030204" pitchFamily="18" charset="0"/>
                          <a:ea typeface="Cambria Math" panose="02040503050406030204" pitchFamily="18" charset="0"/>
                        </a:rPr>
                        <m:t>=0</m:t>
                      </m:r>
                    </m:oMath>
                  </m:oMathPara>
                </a14:m>
                <a:endParaRPr lang="en-US" dirty="0"/>
              </a:p>
              <a:p>
                <a:pPr marL="0" indent="0" algn="ctr">
                  <a:buNone/>
                </a:pPr>
                <a:endParaRPr lang="en-US" dirty="0"/>
              </a:p>
              <a:p>
                <a:r>
                  <a:rPr lang="en-US" dirty="0"/>
                  <a:t>For Ideal MHD: </a:t>
                </a:r>
                <a14:m>
                  <m:oMath xmlns:m="http://schemas.openxmlformats.org/officeDocument/2006/math">
                    <m:r>
                      <a:rPr lang="en-US" i="1" smtClean="0">
                        <a:latin typeface="Cambria Math" panose="02040503050406030204" pitchFamily="18" charset="0"/>
                        <a:ea typeface="Cambria Math" panose="02040503050406030204" pitchFamily="18" charset="0"/>
                      </a:rPr>
                      <m:t>𝜂</m:t>
                    </m:r>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 → ∞</m:t>
                    </m:r>
                  </m:oMath>
                </a14:m>
                <a:endParaRPr lang="en-US" dirty="0"/>
              </a:p>
            </p:txBody>
          </p:sp>
        </mc:Choice>
        <mc:Fallback xmlns="">
          <p:sp>
            <p:nvSpPr>
              <p:cNvPr id="3" name="Content Placeholder 2">
                <a:extLst>
                  <a:ext uri="{FF2B5EF4-FFF2-40B4-BE49-F238E27FC236}">
                    <a16:creationId xmlns:a16="http://schemas.microsoft.com/office/drawing/2014/main" id="{5F434D94-882D-F94B-B4A9-97E5DD4341BF}"/>
                  </a:ext>
                </a:extLst>
              </p:cNvPr>
              <p:cNvSpPr>
                <a:spLocks noGrp="1" noRot="1" noChangeAspect="1" noMove="1" noResize="1" noEditPoints="1" noAdjustHandles="1" noChangeArrowheads="1" noChangeShapeType="1" noTextEdit="1"/>
              </p:cNvSpPr>
              <p:nvPr>
                <p:ph idx="1"/>
              </p:nvPr>
            </p:nvSpPr>
            <p:spPr>
              <a:xfrm>
                <a:off x="729347" y="1447799"/>
                <a:ext cx="7395754" cy="4730809"/>
              </a:xfrm>
              <a:blipFill>
                <a:blip r:embed="rId2"/>
                <a:stretch>
                  <a:fillRect l="-1154" t="-772" b="-103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B42BFD5-D6CC-6D4D-B3BB-1703006A1B7A}"/>
              </a:ext>
            </a:extLst>
          </p:cNvPr>
          <p:cNvSpPr>
            <a:spLocks noGrp="1"/>
          </p:cNvSpPr>
          <p:nvPr>
            <p:ph type="sldNum" sz="quarter" idx="10"/>
          </p:nvPr>
        </p:nvSpPr>
        <p:spPr/>
        <p:txBody>
          <a:bodyPr/>
          <a:lstStyle/>
          <a:p>
            <a:pPr>
              <a:defRPr/>
            </a:pPr>
            <a:fld id="{2F6FF85D-730B-4B12-8B88-D2AEBA354849}" type="slidenum">
              <a:rPr lang="en-US" altLang="en-US" smtClean="0"/>
              <a:pPr>
                <a:defRPr/>
              </a:pPr>
              <a:t>10</a:t>
            </a:fld>
            <a:endParaRPr lang="en-US" altLang="en-US" dirty="0"/>
          </a:p>
        </p:txBody>
      </p:sp>
    </p:spTree>
    <p:extLst>
      <p:ext uri="{BB962C8B-B14F-4D97-AF65-F5344CB8AC3E}">
        <p14:creationId xmlns:p14="http://schemas.microsoft.com/office/powerpoint/2010/main" val="70747056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EEDC3-B289-A44C-8493-5FF090EA1EEB}"/>
              </a:ext>
            </a:extLst>
          </p:cNvPr>
          <p:cNvSpPr>
            <a:spLocks noGrp="1"/>
          </p:cNvSpPr>
          <p:nvPr>
            <p:ph type="title"/>
          </p:nvPr>
        </p:nvSpPr>
        <p:spPr/>
        <p:txBody>
          <a:bodyPr/>
          <a:lstStyle/>
          <a:p>
            <a:r>
              <a:rPr lang="en-US" dirty="0"/>
              <a:t>Steady-State MHD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AED998-91D2-9F4A-86C4-86D4F8F3E184}"/>
                  </a:ext>
                </a:extLst>
              </p:cNvPr>
              <p:cNvSpPr>
                <a:spLocks noGrp="1"/>
              </p:cNvSpPr>
              <p:nvPr>
                <p:ph idx="1"/>
              </p:nvPr>
            </p:nvSpPr>
            <p:spPr>
              <a:xfrm>
                <a:off x="672941" y="1330435"/>
                <a:ext cx="7800499" cy="4704605"/>
              </a:xfrm>
              <a:solidFill>
                <a:schemeClr val="bg1"/>
              </a:solidFill>
            </p:spPr>
            <p:txBody>
              <a:bodyPr/>
              <a:lstStyle/>
              <a:p>
                <a:r>
                  <a:rPr lang="en-US" dirty="0"/>
                  <a:t>Using the ideal gas law: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𝑝</m:t>
                        </m:r>
                      </m:sub>
                    </m:sSub>
                    <m:r>
                      <a:rPr lang="en-US" b="0" i="1" smtClean="0">
                        <a:latin typeface="Cambria Math" panose="02040503050406030204" pitchFamily="18" charset="0"/>
                      </a:rPr>
                      <m:t>𝑇</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𝛾</m:t>
                        </m:r>
                      </m:num>
                      <m:den>
                        <m:r>
                          <a:rPr lang="en-US" b="0"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−1</m:t>
                        </m:r>
                      </m:den>
                    </m:f>
                    <m:f>
                      <m:fPr>
                        <m:ctrlPr>
                          <a:rPr lang="en-US" b="0" i="1" smtClean="0">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ea typeface="Cambria Math" panose="02040503050406030204" pitchFamily="18" charset="0"/>
                          </a:rPr>
                          <m:t>𝜌</m:t>
                        </m:r>
                      </m:den>
                    </m:f>
                  </m:oMath>
                </a14:m>
                <a:r>
                  <a:rPr lang="en-US" dirty="0"/>
                  <a:t>, a new MHD equation is introduced:</a:t>
                </a:r>
              </a:p>
              <a:p>
                <a:pPr marL="0" indent="0" algn="ctr">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𝜌</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𝑢</m:t>
                              </m:r>
                            </m:e>
                          </m:acc>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e>
                      </m:d>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𝑝</m:t>
                              </m:r>
                            </m:sub>
                          </m:sSub>
                          <m:r>
                            <a:rPr lang="en-US" b="0" i="1" smtClean="0">
                              <a:latin typeface="Cambria Math" panose="02040503050406030204" pitchFamily="18" charset="0"/>
                              <a:ea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𝑢</m:t>
                                  </m:r>
                                </m:e>
                                <m:sup>
                                  <m:r>
                                    <a:rPr lang="en-US" b="0" i="1" smtClean="0">
                                      <a:latin typeface="Cambria Math" panose="02040503050406030204" pitchFamily="18" charset="0"/>
                                      <a:ea typeface="Cambria Math" panose="02040503050406030204" pitchFamily="18" charset="0"/>
                                    </a:rPr>
                                    <m:t>2</m:t>
                                  </m:r>
                                </m:sup>
                              </m:sSup>
                            </m:num>
                            <m:den>
                              <m:r>
                                <a:rPr lang="en-US" b="0" i="1" smtClean="0">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𝑗</m:t>
                          </m:r>
                        </m:e>
                      </m:acc>
                      <m:r>
                        <a:rPr lang="en-US" b="0" i="1" smtClean="0">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𝐸</m:t>
                          </m:r>
                        </m:e>
                      </m:acc>
                    </m:oMath>
                  </m:oMathPara>
                </a14:m>
                <a:endParaRPr lang="en-US" dirty="0"/>
              </a:p>
              <a:p>
                <a:r>
                  <a:rPr lang="en-US" b="0" dirty="0">
                    <a:ea typeface="Cambria Math" panose="02040503050406030204" pitchFamily="18" charset="0"/>
                  </a:rPr>
                  <a:t>For 1D steady state simulation of a self-field MPD:</a:t>
                </a:r>
              </a:p>
              <a:p>
                <a:endParaRPr lang="en-US" b="0" dirty="0">
                  <a:ea typeface="Cambria Math" panose="02040503050406030204" pitchFamily="18" charset="0"/>
                </a:endParaRPr>
              </a:p>
              <a:p>
                <a:pPr marL="0" indent="0">
                  <a:buNone/>
                </a:pPr>
                <a:r>
                  <a:rPr lang="en-US" dirty="0">
                    <a:ea typeface="Cambria Math" panose="02040503050406030204" pitchFamily="18" charset="0"/>
                  </a:rPr>
                  <a:t>	1. 1D flow: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𝑢</m:t>
                        </m:r>
                      </m:e>
                    </m:acc>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𝑧</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r>
                      <a:rPr lang="en-US" i="1">
                        <a:latin typeface="Cambria Math" panose="02040503050406030204" pitchFamily="18" charset="0"/>
                        <a:ea typeface="Cambria Math" panose="02040503050406030204" pitchFamily="18" charset="0"/>
                      </a:rPr>
                      <m:t> </m:t>
                    </m:r>
                  </m:oMath>
                </a14:m>
                <a:endParaRPr lang="en-US" b="0" dirty="0">
                  <a:ea typeface="Cambria Math" panose="02040503050406030204" pitchFamily="18" charset="0"/>
                </a:endParaRPr>
              </a:p>
              <a:p>
                <a:pPr marL="0" indent="0">
                  <a:buNone/>
                </a:pPr>
                <a:r>
                  <a:rPr lang="en-US" dirty="0">
                    <a:ea typeface="Cambria Math" panose="02040503050406030204" pitchFamily="18" charset="0"/>
                  </a:rPr>
                  <a:t>	2. Radial electric field: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𝐸</m:t>
                        </m:r>
                      </m:e>
                    </m:acc>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𝑟</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oMath>
                </a14:m>
                <a:endParaRPr lang="en-US" b="0" dirty="0">
                  <a:ea typeface="Cambria Math" panose="02040503050406030204" pitchFamily="18" charset="0"/>
                </a:endParaRPr>
              </a:p>
              <a:p>
                <a:pPr marL="0" indent="0">
                  <a:buNone/>
                </a:pPr>
                <a:r>
                  <a:rPr lang="en-US" dirty="0">
                    <a:ea typeface="Cambria Math" panose="02040503050406030204" pitchFamily="18" charset="0"/>
                  </a:rPr>
                  <a:t>	3. Radial current density: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𝑗</m:t>
                        </m:r>
                      </m:e>
                    </m:acc>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𝑗</m:t>
                        </m:r>
                      </m:e>
                      <m:sub>
                        <m:r>
                          <a:rPr lang="en-US" b="0" i="1" smtClean="0">
                            <a:latin typeface="Cambria Math" panose="02040503050406030204" pitchFamily="18" charset="0"/>
                            <a:ea typeface="Cambria Math" panose="02040503050406030204" pitchFamily="18" charset="0"/>
                          </a:rPr>
                          <m:t>𝑟</m:t>
                        </m:r>
                      </m:sub>
                    </m:sSub>
                  </m:oMath>
                </a14:m>
                <a:endParaRPr lang="en-US" b="0" dirty="0">
                  <a:ea typeface="Cambria Math" panose="02040503050406030204" pitchFamily="18" charset="0"/>
                </a:endParaRPr>
              </a:p>
              <a:p>
                <a:pPr marL="0" indent="0">
                  <a:buNone/>
                </a:pPr>
                <a:r>
                  <a:rPr lang="en-US" dirty="0">
                    <a:ea typeface="Cambria Math" panose="02040503050406030204" pitchFamily="18" charset="0"/>
                  </a:rPr>
                  <a:t>	4. Induced magnetic field: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𝐵</m:t>
                        </m:r>
                      </m:e>
                    </m:acc>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𝜃</m:t>
                        </m:r>
                      </m:sub>
                    </m:sSub>
                  </m:oMath>
                </a14:m>
                <a:endParaRPr lang="en-US" b="0" dirty="0">
                  <a:ea typeface="Cambria Math" panose="02040503050406030204" pitchFamily="18" charset="0"/>
                </a:endParaRPr>
              </a:p>
              <a:p>
                <a:pPr marL="0" indent="0" algn="ctr">
                  <a:buNone/>
                </a:pPr>
                <a:endParaRPr lang="en-US" dirty="0"/>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ACAED998-91D2-9F4A-86C4-86D4F8F3E184}"/>
                  </a:ext>
                </a:extLst>
              </p:cNvPr>
              <p:cNvSpPr>
                <a:spLocks noGrp="1" noRot="1" noChangeAspect="1" noMove="1" noResize="1" noEditPoints="1" noAdjustHandles="1" noChangeArrowheads="1" noChangeShapeType="1" noTextEdit="1"/>
              </p:cNvSpPr>
              <p:nvPr>
                <p:ph idx="1"/>
              </p:nvPr>
            </p:nvSpPr>
            <p:spPr>
              <a:xfrm>
                <a:off x="672941" y="1330435"/>
                <a:ext cx="7800499" cy="4704605"/>
              </a:xfrm>
              <a:blipFill>
                <a:blip r:embed="rId2"/>
                <a:stretch>
                  <a:fillRect l="-1016" t="-13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C878706-7226-024E-8D75-F41C084C9E2A}"/>
              </a:ext>
            </a:extLst>
          </p:cNvPr>
          <p:cNvSpPr>
            <a:spLocks noGrp="1"/>
          </p:cNvSpPr>
          <p:nvPr>
            <p:ph type="sldNum" sz="quarter" idx="10"/>
          </p:nvPr>
        </p:nvSpPr>
        <p:spPr/>
        <p:txBody>
          <a:bodyPr/>
          <a:lstStyle/>
          <a:p>
            <a:pPr>
              <a:defRPr/>
            </a:pPr>
            <a:fld id="{2F6FF85D-730B-4B12-8B88-D2AEBA354849}" type="slidenum">
              <a:rPr lang="en-US" altLang="en-US" smtClean="0"/>
              <a:pPr>
                <a:defRPr/>
              </a:pPr>
              <a:t>11</a:t>
            </a:fld>
            <a:endParaRPr lang="en-US" altLang="en-US" dirty="0"/>
          </a:p>
        </p:txBody>
      </p:sp>
    </p:spTree>
    <p:extLst>
      <p:ext uri="{BB962C8B-B14F-4D97-AF65-F5344CB8AC3E}">
        <p14:creationId xmlns:p14="http://schemas.microsoft.com/office/powerpoint/2010/main" val="134177699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84492-91E6-8D4F-ACA1-6174FD3E4CF9}"/>
              </a:ext>
            </a:extLst>
          </p:cNvPr>
          <p:cNvSpPr>
            <a:spLocks noGrp="1"/>
          </p:cNvSpPr>
          <p:nvPr>
            <p:ph type="title"/>
          </p:nvPr>
        </p:nvSpPr>
        <p:spPr/>
        <p:txBody>
          <a:bodyPr/>
          <a:lstStyle/>
          <a:p>
            <a:r>
              <a:rPr lang="en-US" dirty="0"/>
              <a:t>Steady-State MHD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BC2805-B65B-4643-BD22-097351240D6F}"/>
                  </a:ext>
                </a:extLst>
              </p:cNvPr>
              <p:cNvSpPr>
                <a:spLocks noGrp="1"/>
              </p:cNvSpPr>
              <p:nvPr>
                <p:ph idx="1"/>
              </p:nvPr>
            </p:nvSpPr>
            <p:spPr>
              <a:xfrm>
                <a:off x="371966" y="1418974"/>
                <a:ext cx="8224838" cy="4746696"/>
              </a:xfrm>
              <a:solidFill>
                <a:schemeClr val="bg1"/>
              </a:solidFill>
            </p:spPr>
            <p:txBody>
              <a:bodyPr/>
              <a:lstStyle/>
              <a:p>
                <a:r>
                  <a:rPr lang="en-US" sz="2000" dirty="0"/>
                  <a:t>For a steady state and 1D flow scenario, the MHD equations form a set of ODE’s:</a:t>
                </a:r>
              </a:p>
              <a:p>
                <a:endParaRPr lang="en-US" sz="2000" dirty="0"/>
              </a:p>
              <a:p>
                <a:pPr marL="0" indent="0" algn="ctr">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𝜌</m:t>
                      </m:r>
                      <m:r>
                        <a:rPr lang="en-US" sz="2000" i="1">
                          <a:latin typeface="Cambria Math" panose="02040503050406030204" pitchFamily="18" charset="0"/>
                          <a:ea typeface="Cambria Math" panose="02040503050406030204" pitchFamily="18" charset="0"/>
                        </a:rPr>
                        <m:t>𝑢</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𝐹</m:t>
                      </m:r>
                    </m:oMath>
                  </m:oMathPara>
                </a14:m>
                <a:endParaRPr lang="en-US" sz="2000" dirty="0">
                  <a:ea typeface="Cambria Math" panose="02040503050406030204" pitchFamily="18" charset="0"/>
                </a:endParaRPr>
              </a:p>
              <a:p>
                <a:pPr marL="0" indent="0" algn="ctr">
                  <a:buNone/>
                </a:pPr>
                <a:endParaRPr lang="en-US" sz="2000" dirty="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𝑑𝑝</m:t>
                          </m:r>
                        </m:num>
                        <m:den>
                          <m:r>
                            <a:rPr lang="en-US" sz="2000" i="1">
                              <a:latin typeface="Cambria Math" panose="02040503050406030204" pitchFamily="18" charset="0"/>
                              <a:ea typeface="Cambria Math" panose="02040503050406030204" pitchFamily="18" charset="0"/>
                            </a:rPr>
                            <m:t>𝑑𝑧</m:t>
                          </m:r>
                        </m:den>
                      </m:f>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𝑝</m:t>
                              </m:r>
                            </m:num>
                            <m:den>
                              <m:r>
                                <a:rPr lang="en-US" sz="2000" i="1">
                                  <a:latin typeface="Cambria Math" panose="02040503050406030204" pitchFamily="18" charset="0"/>
                                  <a:ea typeface="Cambria Math" panose="02040503050406030204" pitchFamily="18" charset="0"/>
                                </a:rPr>
                                <m:t>𝑢</m:t>
                              </m:r>
                            </m:den>
                          </m:f>
                          <m:r>
                            <a:rPr lang="en-US" sz="2000" i="1">
                              <a:latin typeface="Cambria Math" panose="02040503050406030204" pitchFamily="18" charset="0"/>
                              <a:ea typeface="Cambria Math" panose="02040503050406030204" pitchFamily="18" charset="0"/>
                            </a:rPr>
                            <m:t>+ </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𝛾</m:t>
                              </m:r>
                              <m:r>
                                <a:rPr lang="en-US" sz="2000" i="1">
                                  <a:latin typeface="Cambria Math" panose="02040503050406030204" pitchFamily="18" charset="0"/>
                                  <a:ea typeface="Cambria Math" panose="02040503050406030204" pitchFamily="18" charset="0"/>
                                </a:rPr>
                                <m:t>−1</m:t>
                              </m:r>
                            </m:num>
                            <m:den>
                              <m:r>
                                <a:rPr lang="en-US" sz="2000" i="1">
                                  <a:latin typeface="Cambria Math" panose="02040503050406030204" pitchFamily="18" charset="0"/>
                                  <a:ea typeface="Cambria Math" panose="02040503050406030204" pitchFamily="18" charset="0"/>
                                </a:rPr>
                                <m:t>𝛾</m:t>
                              </m:r>
                            </m:den>
                          </m:f>
                          <m:r>
                            <a:rPr lang="en-US" sz="2000" i="1">
                              <a:latin typeface="Cambria Math" panose="02040503050406030204" pitchFamily="18" charset="0"/>
                              <a:ea typeface="Cambria Math" panose="02040503050406030204" pitchFamily="18" charset="0"/>
                            </a:rPr>
                            <m:t>𝐹</m:t>
                          </m:r>
                        </m:e>
                      </m:d>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𝑑𝑢</m:t>
                          </m:r>
                        </m:num>
                        <m:den>
                          <m:r>
                            <a:rPr lang="en-US" sz="2000" i="1">
                              <a:latin typeface="Cambria Math" panose="02040503050406030204" pitchFamily="18" charset="0"/>
                              <a:ea typeface="Cambria Math" panose="02040503050406030204" pitchFamily="18" charset="0"/>
                            </a:rPr>
                            <m:t>𝑑𝑧</m:t>
                          </m:r>
                        </m:den>
                      </m:f>
                      <m:r>
                        <a:rPr lang="en-US" sz="2000" i="1">
                          <a:latin typeface="Cambria Math" panose="02040503050406030204" pitchFamily="18" charset="0"/>
                          <a:ea typeface="Cambria Math" panose="02040503050406030204" pitchFamily="18" charset="0"/>
                        </a:rPr>
                        <m:t>+ </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𝛾</m:t>
                          </m:r>
                          <m:r>
                            <a:rPr lang="en-US" sz="2000" i="1">
                              <a:latin typeface="Cambria Math" panose="02040503050406030204" pitchFamily="18" charset="0"/>
                              <a:ea typeface="Cambria Math" panose="02040503050406030204" pitchFamily="18" charset="0"/>
                            </a:rPr>
                            <m:t>−1</m:t>
                          </m:r>
                        </m:num>
                        <m:den>
                          <m:r>
                            <a:rPr lang="en-US" sz="2000" i="1">
                              <a:latin typeface="Cambria Math" panose="02040503050406030204" pitchFamily="18" charset="0"/>
                              <a:ea typeface="Cambria Math" panose="02040503050406030204" pitchFamily="18" charset="0"/>
                            </a:rPr>
                            <m:t>𝛾</m:t>
                          </m:r>
                        </m:den>
                      </m:f>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𝑗</m:t>
                          </m:r>
                        </m:e>
                        <m:sub>
                          <m:r>
                            <a:rPr lang="en-US" sz="2000" i="1">
                              <a:latin typeface="Cambria Math" panose="02040503050406030204" pitchFamily="18" charset="0"/>
                              <a:ea typeface="Cambria Math" panose="02040503050406030204" pitchFamily="18" charset="0"/>
                            </a:rPr>
                            <m:t>𝑟</m:t>
                          </m:r>
                        </m:sub>
                      </m:sSub>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𝐸</m:t>
                          </m:r>
                        </m:num>
                        <m:den>
                          <m:r>
                            <a:rPr lang="en-US" sz="2000" i="1">
                              <a:latin typeface="Cambria Math" panose="02040503050406030204" pitchFamily="18" charset="0"/>
                              <a:ea typeface="Cambria Math" panose="02040503050406030204" pitchFamily="18" charset="0"/>
                            </a:rPr>
                            <m:t>𝑢</m:t>
                          </m:r>
                        </m:den>
                      </m:f>
                      <m:r>
                        <a:rPr lang="en-US" sz="2000" i="1">
                          <a:latin typeface="Cambria Math" panose="02040503050406030204" pitchFamily="18" charset="0"/>
                          <a:ea typeface="Cambria Math" panose="02040503050406030204" pitchFamily="18" charset="0"/>
                        </a:rPr>
                        <m:t>)</m:t>
                      </m:r>
                    </m:oMath>
                  </m:oMathPara>
                </a14:m>
                <a:endParaRPr lang="en-US" sz="2000" dirty="0">
                  <a:ea typeface="Cambria Math" panose="02040503050406030204" pitchFamily="18" charset="0"/>
                </a:endParaRPr>
              </a:p>
              <a:p>
                <a:pPr marL="0" indent="0" algn="ctr">
                  <a:buNone/>
                </a:pPr>
                <a:endParaRPr lang="en-US" sz="2000" dirty="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𝑑𝑢</m:t>
                          </m:r>
                        </m:num>
                        <m:den>
                          <m:r>
                            <a:rPr lang="en-US" sz="2000" i="1">
                              <a:latin typeface="Cambria Math" panose="02040503050406030204" pitchFamily="18" charset="0"/>
                              <a:ea typeface="Cambria Math" panose="02040503050406030204" pitchFamily="18" charset="0"/>
                            </a:rPr>
                            <m:t>𝑑𝑧</m:t>
                          </m:r>
                        </m:den>
                      </m:f>
                      <m:r>
                        <a:rPr lang="en-US" sz="2000" i="1">
                          <a:latin typeface="Cambria Math" panose="02040503050406030204" pitchFamily="18" charset="0"/>
                          <a:ea typeface="Cambria Math" panose="02040503050406030204" pitchFamily="18" charset="0"/>
                        </a:rPr>
                        <m:t>= </m:t>
                      </m:r>
                      <m:f>
                        <m:fPr>
                          <m:ctrlPr>
                            <a:rPr lang="en-US" sz="2000" i="1">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𝑗</m:t>
                              </m:r>
                            </m:e>
                            <m:sub>
                              <m:r>
                                <a:rPr lang="en-US" sz="2000" i="1">
                                  <a:latin typeface="Cambria Math" panose="02040503050406030204" pitchFamily="18" charset="0"/>
                                  <a:ea typeface="Cambria Math" panose="02040503050406030204" pitchFamily="18" charset="0"/>
                                </a:rPr>
                                <m:t>𝑟</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𝐵</m:t>
                              </m:r>
                            </m:e>
                            <m:sub>
                              <m:r>
                                <a:rPr lang="en-US" sz="2000" i="1">
                                  <a:latin typeface="Cambria Math" panose="02040503050406030204" pitchFamily="18" charset="0"/>
                                  <a:ea typeface="Cambria Math" panose="02040503050406030204" pitchFamily="18" charset="0"/>
                                </a:rPr>
                                <m:t>𝜃</m:t>
                              </m:r>
                            </m:sub>
                          </m:sSub>
                          <m:r>
                            <a:rPr lang="en-US" sz="2000" i="1">
                              <a:latin typeface="Cambria Math" panose="02040503050406030204" pitchFamily="18" charset="0"/>
                              <a:ea typeface="Cambria Math" panose="02040503050406030204" pitchFamily="18" charset="0"/>
                            </a:rPr>
                            <m:t> − </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𝛾</m:t>
                              </m:r>
                              <m:r>
                                <a:rPr lang="en-US" sz="2000" i="1">
                                  <a:latin typeface="Cambria Math" panose="02040503050406030204" pitchFamily="18" charset="0"/>
                                  <a:ea typeface="Cambria Math" panose="02040503050406030204" pitchFamily="18" charset="0"/>
                                </a:rPr>
                                <m:t>−1</m:t>
                              </m:r>
                            </m:num>
                            <m:den>
                              <m:r>
                                <a:rPr lang="en-US" sz="2000" i="1">
                                  <a:latin typeface="Cambria Math" panose="02040503050406030204" pitchFamily="18" charset="0"/>
                                  <a:ea typeface="Cambria Math" panose="02040503050406030204" pitchFamily="18" charset="0"/>
                                </a:rPr>
                                <m:t>𝛾</m:t>
                              </m:r>
                            </m:den>
                          </m:f>
                          <m:f>
                            <m:fPr>
                              <m:ctrlPr>
                                <a:rPr lang="en-US" sz="2000" i="1">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𝑗</m:t>
                                  </m:r>
                                </m:e>
                                <m:sub>
                                  <m:r>
                                    <a:rPr lang="en-US" sz="2000" i="1">
                                      <a:latin typeface="Cambria Math" panose="02040503050406030204" pitchFamily="18" charset="0"/>
                                      <a:ea typeface="Cambria Math" panose="02040503050406030204" pitchFamily="18" charset="0"/>
                                    </a:rPr>
                                    <m:t>𝑟</m:t>
                                  </m:r>
                                </m:sub>
                              </m:sSub>
                              <m:r>
                                <a:rPr lang="en-US" sz="2000" i="1">
                                  <a:latin typeface="Cambria Math" panose="02040503050406030204" pitchFamily="18" charset="0"/>
                                  <a:ea typeface="Cambria Math" panose="02040503050406030204" pitchFamily="18" charset="0"/>
                                </a:rPr>
                                <m:t>𝐸</m:t>
                              </m:r>
                            </m:num>
                            <m:den>
                              <m:r>
                                <a:rPr lang="en-US" sz="2000" i="1">
                                  <a:latin typeface="Cambria Math" panose="02040503050406030204" pitchFamily="18" charset="0"/>
                                  <a:ea typeface="Cambria Math" panose="02040503050406030204" pitchFamily="18" charset="0"/>
                                </a:rPr>
                                <m:t>𝑢</m:t>
                              </m:r>
                            </m:den>
                          </m:f>
                        </m:num>
                        <m:den>
                          <m:r>
                            <a:rPr lang="en-US" sz="2000" i="1">
                              <a:latin typeface="Cambria Math" panose="02040503050406030204" pitchFamily="18" charset="0"/>
                              <a:ea typeface="Cambria Math" panose="02040503050406030204" pitchFamily="18" charset="0"/>
                            </a:rPr>
                            <m:t>𝐹</m:t>
                          </m:r>
                          <m:r>
                            <a:rPr lang="en-US" sz="2000" i="1">
                              <a:latin typeface="Cambria Math" panose="02040503050406030204" pitchFamily="18" charset="0"/>
                              <a:ea typeface="Cambria Math" panose="02040503050406030204" pitchFamily="18" charset="0"/>
                            </a:rPr>
                            <m:t>[1 −(</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𝑝</m:t>
                              </m:r>
                            </m:num>
                            <m:den>
                              <m:r>
                                <a:rPr lang="en-US" sz="2000" i="1">
                                  <a:latin typeface="Cambria Math" panose="02040503050406030204" pitchFamily="18" charset="0"/>
                                  <a:ea typeface="Cambria Math" panose="02040503050406030204" pitchFamily="18" charset="0"/>
                                </a:rPr>
                                <m:t>𝑢𝐹</m:t>
                              </m:r>
                            </m:den>
                          </m:f>
                          <m:r>
                            <a:rPr lang="en-US" sz="2000" i="1">
                              <a:latin typeface="Cambria Math" panose="02040503050406030204" pitchFamily="18" charset="0"/>
                              <a:ea typeface="Cambria Math" panose="02040503050406030204" pitchFamily="18" charset="0"/>
                            </a:rPr>
                            <m:t>+ </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𝛾</m:t>
                              </m:r>
                              <m:r>
                                <a:rPr lang="en-US" sz="2000" i="1">
                                  <a:latin typeface="Cambria Math" panose="02040503050406030204" pitchFamily="18" charset="0"/>
                                  <a:ea typeface="Cambria Math" panose="02040503050406030204" pitchFamily="18" charset="0"/>
                                </a:rPr>
                                <m:t>−1</m:t>
                              </m:r>
                            </m:num>
                            <m:den>
                              <m:r>
                                <a:rPr lang="en-US" sz="2000" i="1">
                                  <a:latin typeface="Cambria Math" panose="02040503050406030204" pitchFamily="18" charset="0"/>
                                  <a:ea typeface="Cambria Math" panose="02040503050406030204" pitchFamily="18" charset="0"/>
                                </a:rPr>
                                <m:t>𝛾</m:t>
                              </m:r>
                            </m:den>
                          </m:f>
                          <m:r>
                            <a:rPr lang="en-US" sz="2000" i="1">
                              <a:latin typeface="Cambria Math" panose="02040503050406030204" pitchFamily="18" charset="0"/>
                              <a:ea typeface="Cambria Math" panose="02040503050406030204" pitchFamily="18" charset="0"/>
                            </a:rPr>
                            <m:t>)]</m:t>
                          </m:r>
                        </m:den>
                      </m:f>
                    </m:oMath>
                  </m:oMathPara>
                </a14:m>
                <a:endParaRPr lang="en-US" sz="2000" dirty="0"/>
              </a:p>
              <a:p>
                <a:r>
                  <a:rPr lang="en-US" sz="2000" dirty="0"/>
                  <a:t>These can be solved simultaneously by standard numerical methods.</a:t>
                </a:r>
              </a:p>
            </p:txBody>
          </p:sp>
        </mc:Choice>
        <mc:Fallback xmlns="">
          <p:sp>
            <p:nvSpPr>
              <p:cNvPr id="3" name="Content Placeholder 2">
                <a:extLst>
                  <a:ext uri="{FF2B5EF4-FFF2-40B4-BE49-F238E27FC236}">
                    <a16:creationId xmlns:a16="http://schemas.microsoft.com/office/drawing/2014/main" id="{31BC2805-B65B-4643-BD22-097351240D6F}"/>
                  </a:ext>
                </a:extLst>
              </p:cNvPr>
              <p:cNvSpPr>
                <a:spLocks noGrp="1" noRot="1" noChangeAspect="1" noMove="1" noResize="1" noEditPoints="1" noAdjustHandles="1" noChangeArrowheads="1" noChangeShapeType="1" noTextEdit="1"/>
              </p:cNvSpPr>
              <p:nvPr>
                <p:ph idx="1"/>
              </p:nvPr>
            </p:nvSpPr>
            <p:spPr>
              <a:xfrm>
                <a:off x="371966" y="1418974"/>
                <a:ext cx="8224838" cy="4746696"/>
              </a:xfrm>
              <a:blipFill>
                <a:blip r:embed="rId2"/>
                <a:stretch>
                  <a:fillRect l="-667" t="-6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06E4DFA-45A9-1543-81E2-89DE4BD9A183}"/>
              </a:ext>
            </a:extLst>
          </p:cNvPr>
          <p:cNvSpPr>
            <a:spLocks noGrp="1"/>
          </p:cNvSpPr>
          <p:nvPr>
            <p:ph type="sldNum" sz="quarter" idx="10"/>
          </p:nvPr>
        </p:nvSpPr>
        <p:spPr/>
        <p:txBody>
          <a:bodyPr/>
          <a:lstStyle/>
          <a:p>
            <a:pPr>
              <a:defRPr/>
            </a:pPr>
            <a:fld id="{2F6FF85D-730B-4B12-8B88-D2AEBA354849}" type="slidenum">
              <a:rPr lang="en-US" altLang="en-US" smtClean="0"/>
              <a:pPr>
                <a:defRPr/>
              </a:pPr>
              <a:t>12</a:t>
            </a:fld>
            <a:endParaRPr lang="en-US" altLang="en-US" dirty="0"/>
          </a:p>
        </p:txBody>
      </p:sp>
    </p:spTree>
    <p:extLst>
      <p:ext uri="{BB962C8B-B14F-4D97-AF65-F5344CB8AC3E}">
        <p14:creationId xmlns:p14="http://schemas.microsoft.com/office/powerpoint/2010/main" val="1817522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B927-C7AE-4C8D-8CD2-4D62C144FC5B}"/>
              </a:ext>
            </a:extLst>
          </p:cNvPr>
          <p:cNvSpPr>
            <a:spLocks noGrp="1"/>
          </p:cNvSpPr>
          <p:nvPr>
            <p:ph type="title"/>
          </p:nvPr>
        </p:nvSpPr>
        <p:spPr>
          <a:xfrm>
            <a:off x="524854" y="8546"/>
            <a:ext cx="7772400" cy="1028700"/>
          </a:xfrm>
        </p:spPr>
        <p:txBody>
          <a:bodyPr/>
          <a:lstStyle/>
          <a:p>
            <a:r>
              <a:rPr lang="en-US" sz="3200" dirty="0"/>
              <a:t>Conservative,</a:t>
            </a:r>
            <a:br>
              <a:rPr lang="en-US" sz="3200" dirty="0"/>
            </a:br>
            <a:r>
              <a:rPr lang="en-US" sz="3200" dirty="0"/>
              <a:t>Ideal MHD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2F883D-07A1-4FF7-9C03-1B0CACA10FF1}"/>
                  </a:ext>
                </a:extLst>
              </p:cNvPr>
              <p:cNvSpPr>
                <a:spLocks noGrp="1"/>
              </p:cNvSpPr>
              <p:nvPr>
                <p:ph idx="1"/>
              </p:nvPr>
            </p:nvSpPr>
            <p:spPr>
              <a:xfrm>
                <a:off x="592182" y="1859907"/>
                <a:ext cx="7225896" cy="4114800"/>
              </a:xfrm>
              <a:solidFill>
                <a:schemeClr val="bg1"/>
              </a:solidFill>
            </p:spPr>
            <p:txBody>
              <a:bodyPr/>
              <a:lstStyle/>
              <a:p>
                <a:pPr marL="0" indent="0" algn="ctr">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𝜕𝜌</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den>
                      </m:f>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m:rPr>
                          <m:nor/>
                        </m:rPr>
                        <a:rPr lang="en-US" dirty="0">
                          <a:ea typeface="Cambria Math" panose="02040503050406030204" pitchFamily="18" charset="0"/>
                        </a:rPr>
                        <m:t>(</m:t>
                      </m:r>
                      <m:r>
                        <a:rPr lang="en-US" i="1">
                          <a:latin typeface="Cambria Math" panose="02040503050406030204" pitchFamily="18" charset="0"/>
                          <a:ea typeface="Cambria Math" panose="02040503050406030204" pitchFamily="18" charset="0"/>
                        </a:rPr>
                        <m:t>𝜌</m:t>
                      </m:r>
                      <m:r>
                        <m:rPr>
                          <m:nor/>
                        </m:rPr>
                        <a:rPr lang="en-US" dirty="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𝑢</m:t>
                          </m:r>
                        </m:e>
                      </m:acc>
                      <m:r>
                        <a:rPr lang="en-US" i="1">
                          <a:latin typeface="Cambria Math" panose="02040503050406030204" pitchFamily="18" charset="0"/>
                          <a:ea typeface="Cambria Math" panose="02040503050406030204" pitchFamily="18" charset="0"/>
                        </a:rPr>
                        <m:t> )=0</m:t>
                      </m:r>
                    </m:oMath>
                  </m:oMathPara>
                </a14:m>
                <a:endParaRPr lang="en-US" dirty="0"/>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𝜕𝜌</m:t>
                          </m:r>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𝑢</m:t>
                              </m:r>
                            </m:e>
                          </m:acc>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𝜌</m:t>
                          </m:r>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𝑢</m:t>
                              </m:r>
                            </m:e>
                          </m:acc>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𝑢</m:t>
                              </m:r>
                            </m:e>
                          </m:acc>
                          <m:r>
                            <a:rPr lang="en-US" sz="2000" b="0" i="1" smtClean="0">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𝑇</m:t>
                              </m:r>
                            </m:sub>
                          </m:sSub>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𝐼</m:t>
                              </m:r>
                            </m:e>
                          </m:acc>
                          <m:r>
                            <a:rPr lang="en-US" b="0" i="1" smtClean="0">
                              <a:latin typeface="Cambria Math" panose="02040503050406030204" pitchFamily="18" charset="0"/>
                            </a:rPr>
                            <m:t> −</m:t>
                          </m:r>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𝐵</m:t>
                              </m:r>
                            </m:e>
                          </m:acc>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𝐵</m:t>
                              </m:r>
                            </m:e>
                          </m:acc>
                        </m:e>
                      </m:d>
                      <m:r>
                        <a:rPr lang="en-US" b="0" i="1" smtClean="0">
                          <a:latin typeface="Cambria Math" panose="02040503050406030204" pitchFamily="18" charset="0"/>
                          <a:ea typeface="Cambria Math" panose="02040503050406030204" pitchFamily="18" charset="0"/>
                        </a:rPr>
                        <m:t>=0</m:t>
                      </m:r>
                    </m:oMath>
                  </m:oMathPara>
                </a14:m>
                <a:endParaRPr lang="en-US" dirty="0"/>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𝑇</m:t>
                                  </m:r>
                                </m:sub>
                              </m:sSub>
                            </m:e>
                          </m:d>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𝑢</m:t>
                              </m:r>
                            </m:e>
                          </m:acc>
                          <m:r>
                            <a:rPr lang="en-US" sz="2000" b="0" i="1" smtClean="0">
                              <a:latin typeface="Cambria Math" panose="02040503050406030204" pitchFamily="18" charset="0"/>
                              <a:ea typeface="Cambria Math" panose="02040503050406030204" pitchFamily="18" charset="0"/>
                            </a:rPr>
                            <m:t> −</m:t>
                          </m:r>
                          <m:d>
                            <m:dPr>
                              <m:ctrlPr>
                                <a:rPr lang="en-US" sz="2000" b="0" i="1" smtClean="0">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𝑢</m:t>
                                  </m:r>
                                </m:e>
                              </m:acc>
                              <m:r>
                                <a:rPr lang="en-US" sz="2000" b="0" i="1" smtClean="0">
                                  <a:latin typeface="Cambria Math" panose="02040503050406030204" pitchFamily="18" charset="0"/>
                                  <a:ea typeface="Cambria Math" panose="02040503050406030204" pitchFamily="18" charset="0"/>
                                </a:rPr>
                                <m:t> ∙</m:t>
                              </m:r>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𝐵</m:t>
                                  </m:r>
                                </m:e>
                              </m:acc>
                            </m:e>
                          </m:d>
                          <m:r>
                            <a:rPr lang="en-US" sz="2000" b="0" i="1" smtClean="0">
                              <a:latin typeface="Cambria Math" panose="02040503050406030204" pitchFamily="18" charset="0"/>
                              <a:ea typeface="Cambria Math" panose="02040503050406030204" pitchFamily="18" charset="0"/>
                            </a:rPr>
                            <m:t>∙</m:t>
                          </m:r>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𝐵</m:t>
                              </m:r>
                            </m:e>
                          </m:acc>
                        </m:e>
                      </m:d>
                      <m:r>
                        <a:rPr lang="en-US" b="0" i="1" smtClean="0">
                          <a:latin typeface="Cambria Math" panose="02040503050406030204" pitchFamily="18" charset="0"/>
                          <a:ea typeface="Cambria Math" panose="02040503050406030204" pitchFamily="18" charset="0"/>
                        </a:rPr>
                        <m:t>=0</m:t>
                      </m:r>
                    </m:oMath>
                  </m:oMathPara>
                </a14:m>
                <a:endParaRPr lang="en-US" b="0" dirty="0">
                  <a:ea typeface="Cambria Math" panose="02040503050406030204" pitchFamily="18" charset="0"/>
                </a:endParaRPr>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𝐵</m:t>
                              </m:r>
                            </m:e>
                          </m:acc>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𝑢</m:t>
                              </m:r>
                            </m:e>
                          </m:acc>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𝐵</m:t>
                              </m:r>
                            </m:e>
                          </m:acc>
                          <m:r>
                            <a:rPr lang="en-US" sz="2000" b="0" i="1" smtClean="0">
                              <a:latin typeface="Cambria Math" panose="02040503050406030204" pitchFamily="18" charset="0"/>
                              <a:ea typeface="Cambria Math" panose="02040503050406030204" pitchFamily="18" charset="0"/>
                            </a:rPr>
                            <m:t> −</m:t>
                          </m:r>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𝐵</m:t>
                              </m:r>
                            </m:e>
                          </m:acc>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𝑢</m:t>
                              </m:r>
                            </m:e>
                          </m:acc>
                        </m:e>
                      </m:d>
                      <m:r>
                        <a:rPr lang="en-US" b="0" i="1" smtClean="0">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3" name="Content Placeholder 2">
                <a:extLst>
                  <a:ext uri="{FF2B5EF4-FFF2-40B4-BE49-F238E27FC236}">
                    <a16:creationId xmlns:a16="http://schemas.microsoft.com/office/drawing/2014/main" id="{EE2F883D-07A1-4FF7-9C03-1B0CACA10FF1}"/>
                  </a:ext>
                </a:extLst>
              </p:cNvPr>
              <p:cNvSpPr>
                <a:spLocks noGrp="1" noRot="1" noChangeAspect="1" noMove="1" noResize="1" noEditPoints="1" noAdjustHandles="1" noChangeArrowheads="1" noChangeShapeType="1" noTextEdit="1"/>
              </p:cNvSpPr>
              <p:nvPr>
                <p:ph idx="1"/>
              </p:nvPr>
            </p:nvSpPr>
            <p:spPr>
              <a:xfrm>
                <a:off x="592182" y="1859907"/>
                <a:ext cx="7225896" cy="4114800"/>
              </a:xfrm>
              <a:blipFill>
                <a:blip r:embed="rId2"/>
                <a:stretch>
                  <a:fillRect b="-8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5DED73B-2406-449D-94B5-BE505F6B78C1}"/>
              </a:ext>
            </a:extLst>
          </p:cNvPr>
          <p:cNvSpPr>
            <a:spLocks noGrp="1"/>
          </p:cNvSpPr>
          <p:nvPr>
            <p:ph type="sldNum" sz="quarter" idx="10"/>
          </p:nvPr>
        </p:nvSpPr>
        <p:spPr/>
        <p:txBody>
          <a:bodyPr/>
          <a:lstStyle/>
          <a:p>
            <a:pPr>
              <a:defRPr/>
            </a:pPr>
            <a:fld id="{2F6FF85D-730B-4B12-8B88-D2AEBA354849}" type="slidenum">
              <a:rPr lang="en-US" altLang="en-US" smtClean="0"/>
              <a:pPr>
                <a:defRPr/>
              </a:pPr>
              <a:t>13</a:t>
            </a:fld>
            <a:endParaRPr lang="en-US" altLang="en-US" dirty="0"/>
          </a:p>
        </p:txBody>
      </p:sp>
      <p:sp>
        <p:nvSpPr>
          <p:cNvPr id="5" name="TextBox 4">
            <a:extLst>
              <a:ext uri="{FF2B5EF4-FFF2-40B4-BE49-F238E27FC236}">
                <a16:creationId xmlns:a16="http://schemas.microsoft.com/office/drawing/2014/main" id="{BAAF3C2C-A293-E045-9428-9B2B313AF5CE}"/>
              </a:ext>
            </a:extLst>
          </p:cNvPr>
          <p:cNvSpPr txBox="1"/>
          <p:nvPr/>
        </p:nvSpPr>
        <p:spPr>
          <a:xfrm>
            <a:off x="411852" y="1355359"/>
            <a:ext cx="8224838" cy="400110"/>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sz="2000" dirty="0"/>
              <a:t>The conservative form of the MHD equations is given by:</a:t>
            </a:r>
          </a:p>
        </p:txBody>
      </p:sp>
    </p:spTree>
    <p:extLst>
      <p:ext uri="{BB962C8B-B14F-4D97-AF65-F5344CB8AC3E}">
        <p14:creationId xmlns:p14="http://schemas.microsoft.com/office/powerpoint/2010/main" val="173081019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FAB9-9559-43AE-8446-E05483D25D89}"/>
              </a:ext>
            </a:extLst>
          </p:cNvPr>
          <p:cNvSpPr>
            <a:spLocks noGrp="1"/>
          </p:cNvSpPr>
          <p:nvPr>
            <p:ph type="title"/>
          </p:nvPr>
        </p:nvSpPr>
        <p:spPr>
          <a:xfrm>
            <a:off x="692427" y="0"/>
            <a:ext cx="7209183" cy="1013791"/>
          </a:xfrm>
        </p:spPr>
        <p:txBody>
          <a:bodyPr/>
          <a:lstStyle/>
          <a:p>
            <a:r>
              <a:rPr lang="en-US" sz="3200" dirty="0"/>
              <a:t>Numerically Solving Conservative MHD Equations</a:t>
            </a:r>
          </a:p>
        </p:txBody>
      </p:sp>
      <p:sp>
        <p:nvSpPr>
          <p:cNvPr id="4" name="Slide Number Placeholder 3">
            <a:extLst>
              <a:ext uri="{FF2B5EF4-FFF2-40B4-BE49-F238E27FC236}">
                <a16:creationId xmlns:a16="http://schemas.microsoft.com/office/drawing/2014/main" id="{5C6862D4-B950-44EB-B519-B5DACF2F28DA}"/>
              </a:ext>
            </a:extLst>
          </p:cNvPr>
          <p:cNvSpPr>
            <a:spLocks noGrp="1"/>
          </p:cNvSpPr>
          <p:nvPr>
            <p:ph type="sldNum" sz="quarter" idx="10"/>
          </p:nvPr>
        </p:nvSpPr>
        <p:spPr/>
        <p:txBody>
          <a:bodyPr/>
          <a:lstStyle/>
          <a:p>
            <a:pPr>
              <a:defRPr/>
            </a:pPr>
            <a:fld id="{2F6FF85D-730B-4B12-8B88-D2AEBA354849}" type="slidenum">
              <a:rPr lang="en-US" altLang="en-US" smtClean="0"/>
              <a:pPr>
                <a:defRPr/>
              </a:pPr>
              <a:t>14</a:t>
            </a:fld>
            <a:endParaRPr lang="en-US"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5D60CB2-5CAA-5B4B-B57F-DD0B65D30303}"/>
                  </a:ext>
                </a:extLst>
              </p:cNvPr>
              <p:cNvSpPr txBox="1"/>
              <p:nvPr/>
            </p:nvSpPr>
            <p:spPr>
              <a:xfrm>
                <a:off x="302623" y="1395902"/>
                <a:ext cx="8538754" cy="4742965"/>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Main purpose of numerically solving the conservative MHD equations is to create a flux conserving scheme.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Let us assume that we have a 1D problem with the conserved quantities represented by </a:t>
                </a:r>
                <a14:m>
                  <m:oMath xmlns:m="http://schemas.openxmlformats.org/officeDocument/2006/math">
                    <m:r>
                      <a:rPr lang="en-US" b="0" i="1" smtClean="0">
                        <a:latin typeface="Cambria Math" panose="02040503050406030204" pitchFamily="18" charset="0"/>
                      </a:rPr>
                      <m:t>𝑞</m:t>
                    </m:r>
                  </m:oMath>
                </a14:m>
                <a:r>
                  <a:rPr lang="en-US" dirty="0"/>
                  <a:t> and fluxes represented by </a:t>
                </a:r>
                <a14:m>
                  <m:oMath xmlns:m="http://schemas.openxmlformats.org/officeDocument/2006/math">
                    <m:r>
                      <a:rPr lang="en-US" b="0" i="1" smtClean="0">
                        <a:latin typeface="Cambria Math" panose="02040503050406030204" pitchFamily="18" charset="0"/>
                      </a:rPr>
                      <m:t>𝑓</m:t>
                    </m:r>
                  </m:oMath>
                </a14:m>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Conserved quantities evaluated at cell centers: spatial point </a:t>
                </a:r>
                <a14:m>
                  <m:oMath xmlns:m="http://schemas.openxmlformats.org/officeDocument/2006/math">
                    <m:r>
                      <a:rPr lang="en-US" b="0" i="1" smtClean="0">
                        <a:latin typeface="Cambria Math" panose="02040503050406030204" pitchFamily="18" charset="0"/>
                      </a:rPr>
                      <m:t>𝑖</m:t>
                    </m:r>
                  </m:oMath>
                </a14:m>
                <a:r>
                  <a:rPr lang="en-US" dirty="0"/>
                  <a:t> and time point </a:t>
                </a:r>
                <a14:m>
                  <m:oMath xmlns:m="http://schemas.openxmlformats.org/officeDocument/2006/math">
                    <m:r>
                      <a:rPr lang="en-US" b="0" i="1" smtClean="0">
                        <a:latin typeface="Cambria Math" panose="02040503050406030204" pitchFamily="18" charset="0"/>
                      </a:rPr>
                      <m:t>𝑛</m:t>
                    </m:r>
                  </m:oMath>
                </a14:m>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Fluxes evaluated at cell interfaces: spatial point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 ±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oMath>
                </a14:m>
                <a:r>
                  <a:rPr lang="en-US" dirty="0"/>
                  <a:t> and time point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oMath>
                </a14:m>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flux conserving scheme is then given in discrete notation:</a:t>
                </a:r>
              </a:p>
              <a:p>
                <a:pPr marL="285750" indent="-285750">
                  <a:buFont typeface="Arial" panose="020B0604020202020204" pitchFamily="34" charset="0"/>
                  <a:buChar char="•"/>
                </a:pPr>
                <a:endParaRPr lang="en-US" dirty="0"/>
              </a:p>
              <a:p>
                <a:pPr algn="ct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𝑞</m:t>
                          </m:r>
                        </m:e>
                        <m:sub>
                          <m:r>
                            <a:rPr lang="en-US" b="0" i="1" smtClean="0">
                              <a:latin typeface="Cambria Math" panose="02040503050406030204" pitchFamily="18" charset="0"/>
                            </a:rPr>
                            <m:t>𝑖</m:t>
                          </m:r>
                        </m:sub>
                        <m:sup>
                          <m:r>
                            <a:rPr lang="en-US" b="0" i="1" smtClean="0">
                              <a:latin typeface="Cambria Math" panose="02040503050406030204" pitchFamily="18" charset="0"/>
                            </a:rPr>
                            <m:t>𝑛</m:t>
                          </m:r>
                          <m:r>
                            <a:rPr lang="en-US" b="0" i="1" smtClean="0">
                              <a:latin typeface="Cambria Math" panose="02040503050406030204" pitchFamily="18" charset="0"/>
                            </a:rPr>
                            <m:t>+1</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𝑞</m:t>
                          </m:r>
                        </m:e>
                        <m:sub>
                          <m:r>
                            <a:rPr lang="en-US" b="0" i="1" smtClean="0">
                              <a:latin typeface="Cambria Math" panose="02040503050406030204" pitchFamily="18" charset="0"/>
                            </a:rPr>
                            <m:t>𝑖</m:t>
                          </m:r>
                        </m:sub>
                        <m:sup>
                          <m:r>
                            <a:rPr lang="en-US" b="0" i="1" smtClean="0">
                              <a:latin typeface="Cambria Math" panose="02040503050406030204" pitchFamily="18" charset="0"/>
                            </a:rPr>
                            <m:t>𝑛</m:t>
                          </m:r>
                        </m:sup>
                      </m:sSubSup>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den>
                      </m:f>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 </m:t>
                          </m:r>
                          <m:r>
                            <a:rPr lang="en-US" b="0" i="1" smtClean="0">
                              <a:latin typeface="Cambria Math" panose="02040503050406030204" pitchFamily="18" charset="0"/>
                            </a:rPr>
                            <m:t>𝑓</m:t>
                          </m:r>
                        </m:e>
                        <m:sub>
                          <m:r>
                            <a:rPr lang="en-US" b="0" i="1" smtClean="0">
                              <a:latin typeface="Cambria Math" panose="02040503050406030204" pitchFamily="18" charset="0"/>
                            </a:rPr>
                            <m:t>𝑖</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b>
                        <m:sup>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bSup>
                      <m:r>
                        <a:rPr lang="en-US" b="0" i="1" smtClean="0">
                          <a:latin typeface="Cambria Math" panose="02040503050406030204" pitchFamily="18" charset="0"/>
                        </a:rPr>
                        <m:t> −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𝑓</m:t>
                          </m:r>
                        </m:e>
                        <m:sub>
                          <m:r>
                            <a:rPr lang="en-US" b="0" i="1" smtClean="0">
                              <a:latin typeface="Cambria Math" panose="02040503050406030204" pitchFamily="18" charset="0"/>
                            </a:rPr>
                            <m:t>𝑖</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b>
                        <m:sup>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bSup>
                      <m:r>
                        <a:rPr lang="en-US" b="0" i="1" smtClean="0">
                          <a:latin typeface="Cambria Math" panose="02040503050406030204" pitchFamily="18" charset="0"/>
                        </a:rPr>
                        <m:t> )</m:t>
                      </m:r>
                    </m:oMath>
                  </m:oMathPara>
                </a14:m>
                <a:endParaRPr lang="en-US" dirty="0"/>
              </a:p>
              <a:p>
                <a:pPr algn="ctr"/>
                <a:endParaRPr lang="en-US" dirty="0"/>
              </a:p>
              <a:p>
                <a:pPr marL="285750" indent="-285750">
                  <a:buFont typeface="Arial" panose="020B0604020202020204" pitchFamily="34" charset="0"/>
                  <a:buChar char="•"/>
                </a:pP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a14:m>
                <a:r>
                  <a:rPr lang="en-US" dirty="0"/>
                  <a:t> = spatial step size;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oMath>
                </a14:m>
                <a:r>
                  <a:rPr lang="en-US" dirty="0"/>
                  <a:t> = time step size.</a:t>
                </a:r>
              </a:p>
            </p:txBody>
          </p:sp>
        </mc:Choice>
        <mc:Fallback xmlns="">
          <p:sp>
            <p:nvSpPr>
              <p:cNvPr id="5" name="TextBox 4">
                <a:extLst>
                  <a:ext uri="{FF2B5EF4-FFF2-40B4-BE49-F238E27FC236}">
                    <a16:creationId xmlns:a16="http://schemas.microsoft.com/office/drawing/2014/main" id="{F5D60CB2-5CAA-5B4B-B57F-DD0B65D30303}"/>
                  </a:ext>
                </a:extLst>
              </p:cNvPr>
              <p:cNvSpPr txBox="1">
                <a:spLocks noRot="1" noChangeAspect="1" noMove="1" noResize="1" noEditPoints="1" noAdjustHandles="1" noChangeArrowheads="1" noChangeShapeType="1" noTextEdit="1"/>
              </p:cNvSpPr>
              <p:nvPr/>
            </p:nvSpPr>
            <p:spPr>
              <a:xfrm>
                <a:off x="302623" y="1395902"/>
                <a:ext cx="8538754" cy="4742965"/>
              </a:xfrm>
              <a:prstGeom prst="rect">
                <a:avLst/>
              </a:prstGeom>
              <a:blipFill>
                <a:blip r:embed="rId2"/>
                <a:stretch>
                  <a:fillRect l="-500" t="-771" b="-1157"/>
                </a:stretch>
              </a:blipFill>
            </p:spPr>
            <p:txBody>
              <a:bodyPr/>
              <a:lstStyle/>
              <a:p>
                <a:r>
                  <a:rPr lang="en-US">
                    <a:noFill/>
                  </a:rPr>
                  <a:t> </a:t>
                </a:r>
              </a:p>
            </p:txBody>
          </p:sp>
        </mc:Fallback>
      </mc:AlternateContent>
    </p:spTree>
    <p:extLst>
      <p:ext uri="{BB962C8B-B14F-4D97-AF65-F5344CB8AC3E}">
        <p14:creationId xmlns:p14="http://schemas.microsoft.com/office/powerpoint/2010/main" val="20222100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8001A-8B7C-E94A-9802-D2DF6A96CA9F}"/>
              </a:ext>
            </a:extLst>
          </p:cNvPr>
          <p:cNvSpPr>
            <a:spLocks noGrp="1"/>
          </p:cNvSpPr>
          <p:nvPr>
            <p:ph type="title"/>
          </p:nvPr>
        </p:nvSpPr>
        <p:spPr/>
        <p:txBody>
          <a:bodyPr/>
          <a:lstStyle/>
          <a:p>
            <a:r>
              <a:rPr lang="en-US" dirty="0"/>
              <a:t>Godunov Method</a:t>
            </a:r>
          </a:p>
        </p:txBody>
      </p:sp>
      <p:sp>
        <p:nvSpPr>
          <p:cNvPr id="3" name="Content Placeholder 2">
            <a:extLst>
              <a:ext uri="{FF2B5EF4-FFF2-40B4-BE49-F238E27FC236}">
                <a16:creationId xmlns:a16="http://schemas.microsoft.com/office/drawing/2014/main" id="{C1CEE5D8-4E1F-A246-870D-61C9430BA7C9}"/>
              </a:ext>
            </a:extLst>
          </p:cNvPr>
          <p:cNvSpPr>
            <a:spLocks noGrp="1"/>
          </p:cNvSpPr>
          <p:nvPr>
            <p:ph idx="1"/>
          </p:nvPr>
        </p:nvSpPr>
        <p:spPr>
          <a:xfrm>
            <a:off x="459581" y="2938980"/>
            <a:ext cx="8224838" cy="3305075"/>
          </a:xfrm>
          <a:solidFill>
            <a:schemeClr val="bg1"/>
          </a:solidFill>
        </p:spPr>
        <p:txBody>
          <a:bodyPr/>
          <a:lstStyle/>
          <a:p>
            <a:pPr>
              <a:spcAft>
                <a:spcPts val="1200"/>
              </a:spcAft>
            </a:pPr>
            <a:r>
              <a:rPr lang="en-US" sz="1800" dirty="0"/>
              <a:t>At each cell interface, it is assumed that the plasma encounters a shock surface.</a:t>
            </a:r>
          </a:p>
          <a:p>
            <a:pPr>
              <a:spcAft>
                <a:spcPts val="1200"/>
              </a:spcAft>
            </a:pPr>
            <a:r>
              <a:rPr lang="en-US" sz="1800" dirty="0"/>
              <a:t>Shock waves travel along the characteristic surfaces defined by the eigenvalues of the conservative MHD equations.</a:t>
            </a:r>
          </a:p>
          <a:p>
            <a:pPr>
              <a:spcAft>
                <a:spcPts val="1200"/>
              </a:spcAft>
            </a:pPr>
            <a:r>
              <a:rPr lang="en-US" sz="1800" dirty="0"/>
              <a:t>Jump conditions are then used to solve for the spatial variation of the plasma motion across each interface.</a:t>
            </a:r>
          </a:p>
          <a:p>
            <a:pPr>
              <a:spcAft>
                <a:spcPts val="1200"/>
              </a:spcAft>
            </a:pPr>
            <a:r>
              <a:rPr lang="en-US" sz="1800" dirty="0"/>
              <a:t>The full collection (unity) of the plasma motion across each interface is then used as the solution of the spatial variation of the MHD equations for a single time step.</a:t>
            </a:r>
          </a:p>
          <a:p>
            <a:pPr>
              <a:spcAft>
                <a:spcPts val="1200"/>
              </a:spcAft>
            </a:pPr>
            <a:endParaRPr lang="en-US" dirty="0"/>
          </a:p>
        </p:txBody>
      </p:sp>
      <p:sp>
        <p:nvSpPr>
          <p:cNvPr id="4" name="Slide Number Placeholder 3">
            <a:extLst>
              <a:ext uri="{FF2B5EF4-FFF2-40B4-BE49-F238E27FC236}">
                <a16:creationId xmlns:a16="http://schemas.microsoft.com/office/drawing/2014/main" id="{52809276-309C-F447-9164-F0AF8594785E}"/>
              </a:ext>
            </a:extLst>
          </p:cNvPr>
          <p:cNvSpPr>
            <a:spLocks noGrp="1"/>
          </p:cNvSpPr>
          <p:nvPr>
            <p:ph type="sldNum" sz="quarter" idx="10"/>
          </p:nvPr>
        </p:nvSpPr>
        <p:spPr/>
        <p:txBody>
          <a:bodyPr/>
          <a:lstStyle/>
          <a:p>
            <a:pPr>
              <a:defRPr/>
            </a:pPr>
            <a:fld id="{2F6FF85D-730B-4B12-8B88-D2AEBA354849}" type="slidenum">
              <a:rPr lang="en-US" altLang="en-US" smtClean="0"/>
              <a:pPr>
                <a:defRPr/>
              </a:pPr>
              <a:t>15</a:t>
            </a:fld>
            <a:endParaRPr lang="en-US" altLang="en-US" dirty="0"/>
          </a:p>
        </p:txBody>
      </p:sp>
      <p:pic>
        <p:nvPicPr>
          <p:cNvPr id="6" name="Picture 5" descr="Diagram&#10;&#10;Description automatically generated">
            <a:extLst>
              <a:ext uri="{FF2B5EF4-FFF2-40B4-BE49-F238E27FC236}">
                <a16:creationId xmlns:a16="http://schemas.microsoft.com/office/drawing/2014/main" id="{FE0D60F8-A673-FF49-A0C6-0CA0A18D9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096" y="1296514"/>
            <a:ext cx="6665007" cy="1621818"/>
          </a:xfrm>
          <a:prstGeom prst="rect">
            <a:avLst/>
          </a:prstGeom>
        </p:spPr>
      </p:pic>
      <p:sp>
        <p:nvSpPr>
          <p:cNvPr id="7" name="TextBox 6">
            <a:extLst>
              <a:ext uri="{FF2B5EF4-FFF2-40B4-BE49-F238E27FC236}">
                <a16:creationId xmlns:a16="http://schemas.microsoft.com/office/drawing/2014/main" id="{824F2622-4290-384B-8894-4D54B9708454}"/>
              </a:ext>
            </a:extLst>
          </p:cNvPr>
          <p:cNvSpPr txBox="1"/>
          <p:nvPr/>
        </p:nvSpPr>
        <p:spPr>
          <a:xfrm>
            <a:off x="1087096" y="2298371"/>
            <a:ext cx="2281372" cy="276999"/>
          </a:xfrm>
          <a:prstGeom prst="rect">
            <a:avLst/>
          </a:prstGeom>
          <a:noFill/>
        </p:spPr>
        <p:txBody>
          <a:bodyPr wrap="square" rtlCol="0">
            <a:spAutoFit/>
          </a:bodyPr>
          <a:lstStyle/>
          <a:p>
            <a:r>
              <a:rPr lang="en-US" sz="1200" dirty="0"/>
              <a:t>Layout of Godunov Method</a:t>
            </a:r>
          </a:p>
        </p:txBody>
      </p:sp>
    </p:spTree>
    <p:extLst>
      <p:ext uri="{BB962C8B-B14F-4D97-AF65-F5344CB8AC3E}">
        <p14:creationId xmlns:p14="http://schemas.microsoft.com/office/powerpoint/2010/main" val="283079635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FAB9-9559-43AE-8446-E05483D25D89}"/>
              </a:ext>
            </a:extLst>
          </p:cNvPr>
          <p:cNvSpPr>
            <a:spLocks noGrp="1"/>
          </p:cNvSpPr>
          <p:nvPr>
            <p:ph type="title"/>
          </p:nvPr>
        </p:nvSpPr>
        <p:spPr/>
        <p:txBody>
          <a:bodyPr/>
          <a:lstStyle/>
          <a:p>
            <a:r>
              <a:rPr lang="en-US" dirty="0"/>
              <a:t>Flux Solver: HLLD Scheme</a:t>
            </a:r>
          </a:p>
        </p:txBody>
      </p:sp>
      <p:pic>
        <p:nvPicPr>
          <p:cNvPr id="5" name="Content Placeholder 4">
            <a:extLst>
              <a:ext uri="{FF2B5EF4-FFF2-40B4-BE49-F238E27FC236}">
                <a16:creationId xmlns:a16="http://schemas.microsoft.com/office/drawing/2014/main" id="{6735C0D7-53AE-3C4E-9A9F-A360E79234C3}"/>
              </a:ext>
            </a:extLst>
          </p:cNvPr>
          <p:cNvPicPr>
            <a:picLocks noGrp="1" noChangeAspect="1"/>
          </p:cNvPicPr>
          <p:nvPr>
            <p:ph idx="1"/>
          </p:nvPr>
        </p:nvPicPr>
        <p:blipFill>
          <a:blip r:embed="rId2"/>
          <a:stretch>
            <a:fillRect/>
          </a:stretch>
        </p:blipFill>
        <p:spPr>
          <a:xfrm>
            <a:off x="2869096" y="1167953"/>
            <a:ext cx="3405807" cy="1782314"/>
          </a:xfrm>
        </p:spPr>
      </p:pic>
      <p:sp>
        <p:nvSpPr>
          <p:cNvPr id="4" name="Slide Number Placeholder 3">
            <a:extLst>
              <a:ext uri="{FF2B5EF4-FFF2-40B4-BE49-F238E27FC236}">
                <a16:creationId xmlns:a16="http://schemas.microsoft.com/office/drawing/2014/main" id="{5C6862D4-B950-44EB-B519-B5DACF2F28DA}"/>
              </a:ext>
            </a:extLst>
          </p:cNvPr>
          <p:cNvSpPr>
            <a:spLocks noGrp="1"/>
          </p:cNvSpPr>
          <p:nvPr>
            <p:ph type="sldNum" sz="quarter" idx="10"/>
          </p:nvPr>
        </p:nvSpPr>
        <p:spPr/>
        <p:txBody>
          <a:bodyPr/>
          <a:lstStyle/>
          <a:p>
            <a:pPr>
              <a:defRPr/>
            </a:pPr>
            <a:fld id="{2F6FF85D-730B-4B12-8B88-D2AEBA354849}" type="slidenum">
              <a:rPr lang="en-US" altLang="en-US" smtClean="0"/>
              <a:pPr>
                <a:defRPr/>
              </a:pPr>
              <a:t>16</a:t>
            </a:fld>
            <a:endParaRPr lang="en-US" altLang="en-US" dirty="0"/>
          </a:p>
        </p:txBody>
      </p:sp>
      <p:sp>
        <p:nvSpPr>
          <p:cNvPr id="6" name="TextBox 5">
            <a:extLst>
              <a:ext uri="{FF2B5EF4-FFF2-40B4-BE49-F238E27FC236}">
                <a16:creationId xmlns:a16="http://schemas.microsoft.com/office/drawing/2014/main" id="{2B110C83-F3D3-5E42-88A6-C19DC349D694}"/>
              </a:ext>
            </a:extLst>
          </p:cNvPr>
          <p:cNvSpPr txBox="1"/>
          <p:nvPr/>
        </p:nvSpPr>
        <p:spPr>
          <a:xfrm>
            <a:off x="3546503" y="2881394"/>
            <a:ext cx="2341547" cy="276999"/>
          </a:xfrm>
          <a:prstGeom prst="rect">
            <a:avLst/>
          </a:prstGeom>
          <a:noFill/>
        </p:spPr>
        <p:txBody>
          <a:bodyPr wrap="square" rtlCol="0">
            <a:spAutoFit/>
          </a:bodyPr>
          <a:lstStyle/>
          <a:p>
            <a:r>
              <a:rPr lang="en-US" sz="1200" dirty="0"/>
              <a:t>Layout of HLLD Flux Solver</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CE7DCCC-35C9-BF4C-8C72-6BDFC32C4018}"/>
                  </a:ext>
                </a:extLst>
              </p:cNvPr>
              <p:cNvSpPr txBox="1"/>
              <p:nvPr/>
            </p:nvSpPr>
            <p:spPr>
              <a:xfrm>
                <a:off x="156363" y="3089520"/>
                <a:ext cx="8831270" cy="3031214"/>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Solves conservative MHD equations in the form:</a:t>
                </a:r>
              </a:p>
              <a:p>
                <a:pPr algn="ct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𝑈</m:t>
                            </m:r>
                          </m:e>
                        </m:acc>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𝐹</m:t>
                            </m:r>
                          </m:e>
                        </m:acc>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den>
                    </m:f>
                    <m:r>
                      <a:rPr lang="en-US" b="0" i="1" smtClean="0">
                        <a:latin typeface="Cambria Math" panose="02040503050406030204" pitchFamily="18" charset="0"/>
                      </a:rPr>
                      <m:t>=0</m:t>
                    </m:r>
                  </m:oMath>
                </a14:m>
                <a:r>
                  <a:rPr lang="en-US" dirty="0"/>
                  <a:t> </a:t>
                </a:r>
              </a:p>
              <a:p>
                <a:pPr algn="ctr"/>
                <a:endParaRPr lang="en-US" dirty="0"/>
              </a:p>
              <a:p>
                <a:pPr marL="285750" indent="-285750">
                  <a:buFont typeface="Arial" panose="020B0604020202020204" pitchFamily="34" charset="0"/>
                  <a:buChar char="•"/>
                </a:pPr>
                <a:r>
                  <a:rPr lang="en-US" dirty="0"/>
                  <a:t>Considers 5 eigenvalues; 2 fast </a:t>
                </a:r>
                <a:r>
                  <a:rPr lang="en-US" dirty="0" err="1"/>
                  <a:t>magnetosonic</a:t>
                </a:r>
                <a:r>
                  <a:rPr lang="en-US" dirty="0"/>
                  <a:t>, 2 Alfven, and 1 entropy wave.</a:t>
                </a:r>
              </a:p>
              <a:p>
                <a:pPr algn="ctr"/>
                <a:endParaRPr lang="en-US" dirty="0"/>
              </a:p>
              <a:p>
                <a:pPr marL="285750" indent="-285750">
                  <a:buFont typeface="Arial" panose="020B0604020202020204" pitchFamily="34" charset="0"/>
                  <a:buChar char="•"/>
                </a:pPr>
                <a:r>
                  <a:rPr lang="en-US" dirty="0"/>
                  <a:t>It is assumed that the normal velocity is constant over the Riemann Fan:</a:t>
                </a:r>
              </a:p>
              <a:p>
                <a:pPr algn="ct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𝐿</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𝐿</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𝑅</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𝑅</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𝑀</m:t>
                          </m:r>
                        </m:sub>
                      </m:sSub>
                    </m:oMath>
                  </m:oMathPara>
                </a14:m>
                <a:endParaRPr lang="en-US" dirty="0"/>
              </a:p>
              <a:p>
                <a:pPr algn="ctr"/>
                <a:endParaRPr lang="en-US" dirty="0"/>
              </a:p>
              <a:p>
                <a:pPr marL="285750" indent="-285750">
                  <a:buFont typeface="Arial" panose="020B0604020202020204" pitchFamily="34" charset="0"/>
                  <a:buChar char="•"/>
                </a:pPr>
                <a:r>
                  <a:rPr lang="en-US" dirty="0"/>
                  <a:t>This leads to the total pressure being constant over the Riemann Fan:</a:t>
                </a:r>
              </a:p>
              <a:p>
                <a:pPr algn="ct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𝑇𝐿</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𝑇𝐿</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𝑇𝑅</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𝑇𝑅</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𝑇</m:t>
                          </m:r>
                        </m:sub>
                        <m:sup>
                          <m:r>
                            <a:rPr lang="en-US" b="0" i="1" smtClean="0">
                              <a:latin typeface="Cambria Math" panose="02040503050406030204" pitchFamily="18" charset="0"/>
                            </a:rPr>
                            <m:t>∗</m:t>
                          </m:r>
                        </m:sup>
                      </m:sSubSup>
                    </m:oMath>
                  </m:oMathPara>
                </a14:m>
                <a:endParaRPr lang="en-US" dirty="0"/>
              </a:p>
            </p:txBody>
          </p:sp>
        </mc:Choice>
        <mc:Fallback xmlns="">
          <p:sp>
            <p:nvSpPr>
              <p:cNvPr id="9" name="TextBox 8">
                <a:extLst>
                  <a:ext uri="{FF2B5EF4-FFF2-40B4-BE49-F238E27FC236}">
                    <a16:creationId xmlns:a16="http://schemas.microsoft.com/office/drawing/2014/main" id="{7CE7DCCC-35C9-BF4C-8C72-6BDFC32C4018}"/>
                  </a:ext>
                </a:extLst>
              </p:cNvPr>
              <p:cNvSpPr txBox="1">
                <a:spLocks noRot="1" noChangeAspect="1" noMove="1" noResize="1" noEditPoints="1" noAdjustHandles="1" noChangeArrowheads="1" noChangeShapeType="1" noTextEdit="1"/>
              </p:cNvSpPr>
              <p:nvPr/>
            </p:nvSpPr>
            <p:spPr>
              <a:xfrm>
                <a:off x="156363" y="3089520"/>
                <a:ext cx="8831270" cy="3031214"/>
              </a:xfrm>
              <a:prstGeom prst="rect">
                <a:avLst/>
              </a:prstGeom>
              <a:blipFill>
                <a:blip r:embed="rId3"/>
                <a:stretch>
                  <a:fillRect l="-483" t="-1207" b="-201"/>
                </a:stretch>
              </a:blipFill>
            </p:spPr>
            <p:txBody>
              <a:bodyPr/>
              <a:lstStyle/>
              <a:p>
                <a:r>
                  <a:rPr lang="en-US">
                    <a:noFill/>
                  </a:rPr>
                  <a:t> </a:t>
                </a:r>
              </a:p>
            </p:txBody>
          </p:sp>
        </mc:Fallback>
      </mc:AlternateContent>
    </p:spTree>
    <p:extLst>
      <p:ext uri="{BB962C8B-B14F-4D97-AF65-F5344CB8AC3E}">
        <p14:creationId xmlns:p14="http://schemas.microsoft.com/office/powerpoint/2010/main" val="288697764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FAB9-9559-43AE-8446-E05483D25D89}"/>
              </a:ext>
            </a:extLst>
          </p:cNvPr>
          <p:cNvSpPr>
            <a:spLocks noGrp="1"/>
          </p:cNvSpPr>
          <p:nvPr>
            <p:ph type="title"/>
          </p:nvPr>
        </p:nvSpPr>
        <p:spPr/>
        <p:txBody>
          <a:bodyPr/>
          <a:lstStyle/>
          <a:p>
            <a:r>
              <a:rPr lang="en-US" dirty="0"/>
              <a:t>Resistive MHD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6D13FF-8CA5-48A2-AD8F-B59155944069}"/>
                  </a:ext>
                </a:extLst>
              </p:cNvPr>
              <p:cNvSpPr>
                <a:spLocks noGrp="1"/>
              </p:cNvSpPr>
              <p:nvPr>
                <p:ph idx="1"/>
              </p:nvPr>
            </p:nvSpPr>
            <p:spPr>
              <a:xfrm>
                <a:off x="453855" y="1398587"/>
                <a:ext cx="8184037" cy="4724400"/>
              </a:xfrm>
              <a:solidFill>
                <a:schemeClr val="bg1"/>
              </a:solidFill>
            </p:spPr>
            <p:txBody>
              <a:bodyPr/>
              <a:lstStyle/>
              <a:p>
                <a:pPr>
                  <a:spcAft>
                    <a:spcPts val="600"/>
                  </a:spcAft>
                </a:pPr>
                <a:r>
                  <a:rPr lang="en-US" sz="2000" dirty="0"/>
                  <a:t>It is necessary to calculate the current with second order accuracy at the cell interfaces.</a:t>
                </a:r>
              </a:p>
              <a:p>
                <a:pPr>
                  <a:spcAft>
                    <a:spcPts val="600"/>
                  </a:spcAft>
                </a:pPr>
                <a:r>
                  <a:rPr lang="en-US" sz="2000" dirty="0"/>
                  <a:t>For a Cartesian grid, this can be accomplished by a simple central difference and averaging method.</a:t>
                </a:r>
              </a:p>
              <a:p>
                <a:pPr>
                  <a:spcAft>
                    <a:spcPts val="600"/>
                  </a:spcAft>
                </a:pPr>
                <a:r>
                  <a:rPr lang="en-US" sz="2000" dirty="0"/>
                  <a:t>For 1D in z:</a:t>
                </a:r>
              </a:p>
              <a:p>
                <a:pPr marL="0" indent="0" algn="ctr">
                  <a:spcAft>
                    <a:spcPts val="600"/>
                  </a:spcAft>
                  <a:buNone/>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𝐽</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+1/2</m:t>
                          </m:r>
                        </m:sub>
                        <m:sup>
                          <m:r>
                            <a:rPr lang="en-US" sz="2000" b="0" i="1" smtClean="0">
                              <a:latin typeface="Cambria Math" panose="02040503050406030204" pitchFamily="18" charset="0"/>
                            </a:rPr>
                            <m:t>𝑥</m:t>
                          </m:r>
                        </m:sup>
                      </m:sSubSup>
                      <m:r>
                        <a:rPr lang="en-US" sz="2000" b="0" i="1" smtClean="0">
                          <a:latin typeface="Cambria Math" panose="02040503050406030204" pitchFamily="18" charset="0"/>
                        </a:rPr>
                        <m:t>=−</m:t>
                      </m:r>
                      <m:r>
                        <a:rPr lang="en-US" sz="2000" b="0" i="1" smtClean="0">
                          <a:latin typeface="Cambria Math" panose="02040503050406030204" pitchFamily="18" charset="0"/>
                        </a:rPr>
                        <m:t>𝑐</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𝐵</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𝑦</m:t>
                                  </m:r>
                                </m:sup>
                              </m:sSubSup>
                              <m:r>
                                <a:rPr lang="en-US" sz="2000" b="0" i="1" smtClean="0">
                                  <a:latin typeface="Cambria Math" panose="02040503050406030204" pitchFamily="18" charset="0"/>
                                </a:rPr>
                                <m:t> − </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𝐵</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𝑘</m:t>
                                  </m:r>
                                </m:sub>
                                <m:sup>
                                  <m:r>
                                    <a:rPr lang="en-US" sz="2000" b="0" i="1" smtClean="0">
                                      <a:latin typeface="Cambria Math" panose="02040503050406030204" pitchFamily="18" charset="0"/>
                                    </a:rPr>
                                    <m:t>𝑦</m:t>
                                  </m:r>
                                </m:sup>
                              </m:sSubSup>
                            </m:num>
                            <m:den>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𝑧</m:t>
                              </m:r>
                            </m:den>
                          </m:f>
                        </m:e>
                      </m:d>
                    </m:oMath>
                  </m:oMathPara>
                </a14:m>
                <a:endParaRPr lang="en-US" sz="2000" dirty="0"/>
              </a:p>
              <a:p>
                <a:pPr marL="0" indent="0" algn="ctr">
                  <a:spcAft>
                    <a:spcPts val="600"/>
                  </a:spcAft>
                  <a:buNone/>
                </a:pPr>
                <a:endParaRPr lang="en-US" sz="2000" dirty="0"/>
              </a:p>
              <a:p>
                <a:pPr marL="0" indent="0" algn="ctr">
                  <a:spcAft>
                    <a:spcPts val="600"/>
                  </a:spcAft>
                  <a:buNone/>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𝐽</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+1/2</m:t>
                          </m:r>
                        </m:sub>
                        <m:sup>
                          <m:r>
                            <a:rPr lang="en-US" sz="2000" b="0" i="1" smtClean="0">
                              <a:latin typeface="Cambria Math" panose="02040503050406030204" pitchFamily="18" charset="0"/>
                            </a:rPr>
                            <m:t>𝑦</m:t>
                          </m:r>
                        </m:sup>
                      </m:sSubSup>
                      <m:r>
                        <a:rPr lang="en-US" sz="2000" b="0" i="1" smtClean="0">
                          <a:latin typeface="Cambria Math" panose="02040503050406030204" pitchFamily="18" charset="0"/>
                        </a:rPr>
                        <m:t>=</m:t>
                      </m:r>
                      <m:r>
                        <a:rPr lang="en-US" sz="2000" b="0" i="1" smtClean="0">
                          <a:latin typeface="Cambria Math" panose="02040503050406030204" pitchFamily="18" charset="0"/>
                        </a:rPr>
                        <m:t>𝑐</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𝐵</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𝑥</m:t>
                                  </m:r>
                                </m:sup>
                              </m:sSubSup>
                              <m:r>
                                <a:rPr lang="en-US" sz="2000" b="0" i="1" smtClean="0">
                                  <a:latin typeface="Cambria Math" panose="02040503050406030204" pitchFamily="18" charset="0"/>
                                </a:rPr>
                                <m:t> − </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𝐵</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𝑘</m:t>
                                  </m:r>
                                </m:sub>
                                <m:sup>
                                  <m:r>
                                    <a:rPr lang="en-US" sz="2000" b="0" i="1" smtClean="0">
                                      <a:latin typeface="Cambria Math" panose="02040503050406030204" pitchFamily="18" charset="0"/>
                                    </a:rPr>
                                    <m:t>𝑥</m:t>
                                  </m:r>
                                </m:sup>
                              </m:sSubSup>
                            </m:num>
                            <m:den>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𝑧</m:t>
                              </m:r>
                            </m:den>
                          </m:f>
                        </m:e>
                      </m:d>
                      <m:r>
                        <a:rPr lang="en-US" sz="2000" b="0" i="1" smtClean="0">
                          <a:latin typeface="Cambria Math" panose="02040503050406030204" pitchFamily="18" charset="0"/>
                        </a:rPr>
                        <m:t> </m:t>
                      </m:r>
                    </m:oMath>
                  </m:oMathPara>
                </a14:m>
                <a:endParaRPr lang="en-US" sz="2000" dirty="0"/>
              </a:p>
              <a:p>
                <a:pPr marL="0" indent="0" algn="ctr">
                  <a:spcAft>
                    <a:spcPts val="600"/>
                  </a:spcAft>
                  <a:buNone/>
                </a:pPr>
                <a:endParaRPr lang="en-US" sz="2000" dirty="0"/>
              </a:p>
              <a:p>
                <a:pPr marL="0" indent="0" algn="ctr">
                  <a:spcAft>
                    <a:spcPts val="600"/>
                  </a:spcAft>
                  <a:buNone/>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𝐽</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+1/2</m:t>
                          </m:r>
                        </m:sub>
                        <m:sup>
                          <m:r>
                            <a:rPr lang="en-US" sz="2000" b="0" i="1" smtClean="0">
                              <a:latin typeface="Cambria Math" panose="02040503050406030204" pitchFamily="18" charset="0"/>
                            </a:rPr>
                            <m:t>𝑧</m:t>
                          </m:r>
                        </m:sup>
                      </m:sSubSup>
                      <m:r>
                        <a:rPr lang="en-US" sz="2000" b="0" i="1" smtClean="0">
                          <a:latin typeface="Cambria Math" panose="02040503050406030204" pitchFamily="18" charset="0"/>
                        </a:rPr>
                        <m:t>=0</m:t>
                      </m:r>
                    </m:oMath>
                  </m:oMathPara>
                </a14:m>
                <a:endParaRPr lang="en-US" sz="2000" dirty="0"/>
              </a:p>
            </p:txBody>
          </p:sp>
        </mc:Choice>
        <mc:Fallback xmlns="">
          <p:sp>
            <p:nvSpPr>
              <p:cNvPr id="3" name="Content Placeholder 2">
                <a:extLst>
                  <a:ext uri="{FF2B5EF4-FFF2-40B4-BE49-F238E27FC236}">
                    <a16:creationId xmlns:a16="http://schemas.microsoft.com/office/drawing/2014/main" id="{3A6D13FF-8CA5-48A2-AD8F-B59155944069}"/>
                  </a:ext>
                </a:extLst>
              </p:cNvPr>
              <p:cNvSpPr>
                <a:spLocks noGrp="1" noRot="1" noChangeAspect="1" noMove="1" noResize="1" noEditPoints="1" noAdjustHandles="1" noChangeArrowheads="1" noChangeShapeType="1" noTextEdit="1"/>
              </p:cNvSpPr>
              <p:nvPr>
                <p:ph idx="1"/>
              </p:nvPr>
            </p:nvSpPr>
            <p:spPr>
              <a:xfrm>
                <a:off x="453855" y="1398587"/>
                <a:ext cx="8184037" cy="4724400"/>
              </a:xfrm>
              <a:blipFill>
                <a:blip r:embed="rId2"/>
                <a:stretch>
                  <a:fillRect l="-670" t="-51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C6862D4-B950-44EB-B519-B5DACF2F28DA}"/>
              </a:ext>
            </a:extLst>
          </p:cNvPr>
          <p:cNvSpPr>
            <a:spLocks noGrp="1"/>
          </p:cNvSpPr>
          <p:nvPr>
            <p:ph type="sldNum" sz="quarter" idx="10"/>
          </p:nvPr>
        </p:nvSpPr>
        <p:spPr/>
        <p:txBody>
          <a:bodyPr/>
          <a:lstStyle/>
          <a:p>
            <a:pPr>
              <a:defRPr/>
            </a:pPr>
            <a:fld id="{2F6FF85D-730B-4B12-8B88-D2AEBA354849}" type="slidenum">
              <a:rPr lang="en-US" altLang="en-US" smtClean="0"/>
              <a:pPr>
                <a:defRPr/>
              </a:pPr>
              <a:t>17</a:t>
            </a:fld>
            <a:endParaRPr lang="en-US" altLang="en-US" dirty="0"/>
          </a:p>
        </p:txBody>
      </p:sp>
    </p:spTree>
    <p:extLst>
      <p:ext uri="{BB962C8B-B14F-4D97-AF65-F5344CB8AC3E}">
        <p14:creationId xmlns:p14="http://schemas.microsoft.com/office/powerpoint/2010/main" val="200941516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42109" y="2621280"/>
            <a:ext cx="7772400" cy="1028700"/>
          </a:xfrm>
          <a:solidFill>
            <a:schemeClr val="bg1"/>
          </a:solidFill>
        </p:spPr>
        <p:txBody>
          <a:bodyPr/>
          <a:lstStyle/>
          <a:p>
            <a:r>
              <a:rPr lang="en-US" dirty="0"/>
              <a:t>Steady State Results</a:t>
            </a:r>
          </a:p>
        </p:txBody>
      </p:sp>
      <p:sp>
        <p:nvSpPr>
          <p:cNvPr id="4" name="Slide Number Placeholder 3"/>
          <p:cNvSpPr>
            <a:spLocks noGrp="1"/>
          </p:cNvSpPr>
          <p:nvPr>
            <p:ph type="sldNum" sz="quarter" idx="10"/>
          </p:nvPr>
        </p:nvSpPr>
        <p:spPr/>
        <p:txBody>
          <a:bodyPr/>
          <a:lstStyle/>
          <a:p>
            <a:pPr>
              <a:defRPr/>
            </a:pPr>
            <a:fld id="{2F6FF85D-730B-4B12-8B88-D2AEBA354849}" type="slidenum">
              <a:rPr lang="en-US" altLang="en-US" smtClean="0"/>
              <a:pPr>
                <a:defRPr/>
              </a:pPr>
              <a:t>18</a:t>
            </a:fld>
            <a:endParaRPr lang="en-US" altLang="en-US" dirty="0"/>
          </a:p>
        </p:txBody>
      </p:sp>
    </p:spTree>
    <p:extLst>
      <p:ext uri="{BB962C8B-B14F-4D97-AF65-F5344CB8AC3E}">
        <p14:creationId xmlns:p14="http://schemas.microsoft.com/office/powerpoint/2010/main" val="112128694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FAB9-9559-43AE-8446-E05483D25D89}"/>
              </a:ext>
            </a:extLst>
          </p:cNvPr>
          <p:cNvSpPr>
            <a:spLocks noGrp="1"/>
          </p:cNvSpPr>
          <p:nvPr>
            <p:ph type="title"/>
          </p:nvPr>
        </p:nvSpPr>
        <p:spPr/>
        <p:txBody>
          <a:bodyPr/>
          <a:lstStyle/>
          <a:p>
            <a:r>
              <a:rPr lang="en-US" sz="3200" dirty="0"/>
              <a:t>Steady-State MHD Results</a:t>
            </a:r>
            <a:br>
              <a:rPr lang="en-US" sz="3200" dirty="0"/>
            </a:br>
            <a:r>
              <a:rPr lang="en-US" sz="3200" dirty="0"/>
              <a:t>Initial Velocity</a:t>
            </a:r>
          </a:p>
        </p:txBody>
      </p:sp>
      <p:pic>
        <p:nvPicPr>
          <p:cNvPr id="6" name="Content Placeholder 5" descr="Chart, line chart&#10;&#10;Description automatically generated">
            <a:extLst>
              <a:ext uri="{FF2B5EF4-FFF2-40B4-BE49-F238E27FC236}">
                <a16:creationId xmlns:a16="http://schemas.microsoft.com/office/drawing/2014/main" id="{91C67DAE-F29D-B44E-A333-A4C68676DB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2161" y="1346704"/>
            <a:ext cx="5101839" cy="4164591"/>
          </a:xfrm>
        </p:spPr>
      </p:pic>
      <p:sp>
        <p:nvSpPr>
          <p:cNvPr id="4" name="Slide Number Placeholder 3">
            <a:extLst>
              <a:ext uri="{FF2B5EF4-FFF2-40B4-BE49-F238E27FC236}">
                <a16:creationId xmlns:a16="http://schemas.microsoft.com/office/drawing/2014/main" id="{5C6862D4-B950-44EB-B519-B5DACF2F28DA}"/>
              </a:ext>
            </a:extLst>
          </p:cNvPr>
          <p:cNvSpPr>
            <a:spLocks noGrp="1"/>
          </p:cNvSpPr>
          <p:nvPr>
            <p:ph type="sldNum" sz="quarter" idx="10"/>
          </p:nvPr>
        </p:nvSpPr>
        <p:spPr/>
        <p:txBody>
          <a:bodyPr/>
          <a:lstStyle/>
          <a:p>
            <a:pPr>
              <a:defRPr/>
            </a:pPr>
            <a:fld id="{2F6FF85D-730B-4B12-8B88-D2AEBA354849}" type="slidenum">
              <a:rPr lang="en-US" altLang="en-US" smtClean="0"/>
              <a:pPr>
                <a:defRPr/>
              </a:pPr>
              <a:t>19</a:t>
            </a:fld>
            <a:endParaRPr lang="en-US" altLang="en-US" dirty="0"/>
          </a:p>
        </p:txBody>
      </p:sp>
      <p:sp>
        <p:nvSpPr>
          <p:cNvPr id="7" name="TextBox 6">
            <a:extLst>
              <a:ext uri="{FF2B5EF4-FFF2-40B4-BE49-F238E27FC236}">
                <a16:creationId xmlns:a16="http://schemas.microsoft.com/office/drawing/2014/main" id="{5E7E9604-38A7-BB45-9339-E64A184E9F6A}"/>
              </a:ext>
            </a:extLst>
          </p:cNvPr>
          <p:cNvSpPr txBox="1"/>
          <p:nvPr/>
        </p:nvSpPr>
        <p:spPr>
          <a:xfrm>
            <a:off x="102549" y="1346703"/>
            <a:ext cx="3837061" cy="5078313"/>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Current has a positive effect on the plasma acceleration.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Initial velocity of 1000m/s only results in a minimal plasma acceleration, where an initial velocity of 2000m/s results in a sizeable acceleration.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Plasma does not receive a significant acceleration until a current of at least 3000A is applied to the MPD.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MPD must have a large applied current in order to operate as an effective thruster or plasma accelerator.</a:t>
            </a:r>
          </a:p>
        </p:txBody>
      </p:sp>
    </p:spTree>
    <p:extLst>
      <p:ext uri="{BB962C8B-B14F-4D97-AF65-F5344CB8AC3E}">
        <p14:creationId xmlns:p14="http://schemas.microsoft.com/office/powerpoint/2010/main" val="38088477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833853" y="1447800"/>
            <a:ext cx="6272349" cy="3620589"/>
          </a:xfrm>
          <a:solidFill>
            <a:schemeClr val="bg1"/>
          </a:solidFill>
        </p:spPr>
        <p:txBody>
          <a:bodyPr/>
          <a:lstStyle/>
          <a:p>
            <a:r>
              <a:rPr lang="en-US" sz="2000" dirty="0"/>
              <a:t>Research Goals </a:t>
            </a:r>
          </a:p>
          <a:p>
            <a:r>
              <a:rPr lang="en-US" sz="2000" dirty="0"/>
              <a:t>PJMIF Process</a:t>
            </a:r>
          </a:p>
          <a:p>
            <a:r>
              <a:rPr lang="en-US" sz="2000" dirty="0"/>
              <a:t>MPD Thruster Theory</a:t>
            </a:r>
          </a:p>
          <a:p>
            <a:r>
              <a:rPr lang="en-US" sz="2000" dirty="0"/>
              <a:t>Steady State and Conservative MHD Equations</a:t>
            </a:r>
          </a:p>
          <a:p>
            <a:r>
              <a:rPr lang="en-US" sz="2000" dirty="0"/>
              <a:t>Numerically Solving MHD Equations</a:t>
            </a:r>
          </a:p>
          <a:p>
            <a:r>
              <a:rPr lang="en-US" sz="2000" dirty="0"/>
              <a:t>Steady-State Results</a:t>
            </a:r>
          </a:p>
          <a:p>
            <a:r>
              <a:rPr lang="en-US" sz="2000" dirty="0"/>
              <a:t>Time-Dependent Results</a:t>
            </a:r>
          </a:p>
          <a:p>
            <a:r>
              <a:rPr lang="en-US" sz="2000" dirty="0"/>
              <a:t>Conclusions</a:t>
            </a:r>
          </a:p>
          <a:p>
            <a:r>
              <a:rPr lang="en-US" sz="2000" dirty="0"/>
              <a:t>Future Work</a:t>
            </a:r>
          </a:p>
          <a:p>
            <a:pPr marL="455612" lvl="1" indent="0">
              <a:buNone/>
            </a:pPr>
            <a:endParaRPr lang="en-US" sz="1600" dirty="0"/>
          </a:p>
          <a:p>
            <a:pPr lvl="1"/>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6FF85D-730B-4B12-8B88-D2AEBA354849}" type="slidenum">
              <a:rPr kumimoji="0" lang="en-US"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dirty="0">
              <a:ln>
                <a:noFill/>
              </a:ln>
              <a:solidFill>
                <a:srgbClr val="898989"/>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52959001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9E2-3928-4631-9F71-AB01210EC09A}"/>
              </a:ext>
            </a:extLst>
          </p:cNvPr>
          <p:cNvSpPr>
            <a:spLocks noGrp="1"/>
          </p:cNvSpPr>
          <p:nvPr>
            <p:ph type="title"/>
          </p:nvPr>
        </p:nvSpPr>
        <p:spPr/>
        <p:txBody>
          <a:bodyPr/>
          <a:lstStyle/>
          <a:p>
            <a:r>
              <a:rPr lang="en-US" sz="3200" dirty="0"/>
              <a:t>Steady-State MHD Results</a:t>
            </a:r>
            <a:br>
              <a:rPr lang="en-US" sz="3200" dirty="0"/>
            </a:br>
            <a:r>
              <a:rPr lang="en-US" sz="3200" dirty="0"/>
              <a:t>Plasma Pressure</a:t>
            </a:r>
          </a:p>
        </p:txBody>
      </p:sp>
      <p:pic>
        <p:nvPicPr>
          <p:cNvPr id="6" name="Content Placeholder 5" descr="Chart, line chart&#10;&#10;Description automatically generated">
            <a:extLst>
              <a:ext uri="{FF2B5EF4-FFF2-40B4-BE49-F238E27FC236}">
                <a16:creationId xmlns:a16="http://schemas.microsoft.com/office/drawing/2014/main" id="{2DDBA091-2D5F-074D-9FB0-59657C2A26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6735" y="1283528"/>
            <a:ext cx="5313441" cy="4290944"/>
          </a:xfrm>
        </p:spPr>
      </p:pic>
      <p:sp>
        <p:nvSpPr>
          <p:cNvPr id="4" name="Slide Number Placeholder 3">
            <a:extLst>
              <a:ext uri="{FF2B5EF4-FFF2-40B4-BE49-F238E27FC236}">
                <a16:creationId xmlns:a16="http://schemas.microsoft.com/office/drawing/2014/main" id="{F9C3C60A-5A0D-429F-9131-8A71B3B1F061}"/>
              </a:ext>
            </a:extLst>
          </p:cNvPr>
          <p:cNvSpPr>
            <a:spLocks noGrp="1"/>
          </p:cNvSpPr>
          <p:nvPr>
            <p:ph type="sldNum" sz="quarter" idx="10"/>
          </p:nvPr>
        </p:nvSpPr>
        <p:spPr/>
        <p:txBody>
          <a:bodyPr/>
          <a:lstStyle/>
          <a:p>
            <a:pPr>
              <a:defRPr/>
            </a:pPr>
            <a:fld id="{2F6FF85D-730B-4B12-8B88-D2AEBA354849}" type="slidenum">
              <a:rPr lang="en-US" altLang="en-US" smtClean="0"/>
              <a:pPr>
                <a:defRPr/>
              </a:pPr>
              <a:t>20</a:t>
            </a:fld>
            <a:endParaRPr lang="en-US" alt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6F9F567-B43A-6549-BC66-C5A2B90A93A7}"/>
                  </a:ext>
                </a:extLst>
              </p:cNvPr>
              <p:cNvSpPr txBox="1"/>
              <p:nvPr/>
            </p:nvSpPr>
            <p:spPr>
              <a:xfrm>
                <a:off x="153824" y="1955049"/>
                <a:ext cx="3435410" cy="2865400"/>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At a pressure greater than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4</m:t>
                        </m:r>
                      </m:sup>
                    </m:sSup>
                    <m:r>
                      <a:rPr lang="en-US" b="0" i="1" smtClean="0">
                        <a:latin typeface="Cambria Math" panose="02040503050406030204" pitchFamily="18" charset="0"/>
                      </a:rPr>
                      <m:t>𝑃𝑎</m:t>
                    </m:r>
                  </m:oMath>
                </a14:m>
                <a:r>
                  <a:rPr lang="en-US" dirty="0"/>
                  <a:t>, plasma acceleration is minimal.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Initial pressure 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5</m:t>
                        </m:r>
                      </m:sup>
                    </m:sSup>
                    <m:r>
                      <a:rPr lang="en-US" b="0" i="1" smtClean="0">
                        <a:latin typeface="Cambria Math" panose="02040503050406030204" pitchFamily="18" charset="0"/>
                      </a:rPr>
                      <m:t>𝑃𝑎</m:t>
                    </m:r>
                  </m:oMath>
                </a14:m>
                <a:r>
                  <a:rPr lang="en-US" dirty="0"/>
                  <a:t> results in a velocity gain of only 35.5m/s.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Pressure 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4</m:t>
                        </m:r>
                      </m:sup>
                    </m:sSup>
                    <m:r>
                      <a:rPr lang="en-US" b="0" i="1" smtClean="0">
                        <a:latin typeface="Cambria Math" panose="02040503050406030204" pitchFamily="18" charset="0"/>
                      </a:rPr>
                      <m:t>𝑃𝑎</m:t>
                    </m:r>
                  </m:oMath>
                </a14:m>
                <a:r>
                  <a:rPr lang="en-US" dirty="0"/>
                  <a:t> results in a velocity gain of 685m/s.</a:t>
                </a:r>
              </a:p>
            </p:txBody>
          </p:sp>
        </mc:Choice>
        <mc:Fallback xmlns="">
          <p:sp>
            <p:nvSpPr>
              <p:cNvPr id="7" name="TextBox 6">
                <a:extLst>
                  <a:ext uri="{FF2B5EF4-FFF2-40B4-BE49-F238E27FC236}">
                    <a16:creationId xmlns:a16="http://schemas.microsoft.com/office/drawing/2014/main" id="{06F9F567-B43A-6549-BC66-C5A2B90A93A7}"/>
                  </a:ext>
                </a:extLst>
              </p:cNvPr>
              <p:cNvSpPr txBox="1">
                <a:spLocks noRot="1" noChangeAspect="1" noMove="1" noResize="1" noEditPoints="1" noAdjustHandles="1" noChangeArrowheads="1" noChangeShapeType="1" noTextEdit="1"/>
              </p:cNvSpPr>
              <p:nvPr/>
            </p:nvSpPr>
            <p:spPr>
              <a:xfrm>
                <a:off x="153824" y="1955049"/>
                <a:ext cx="3435410" cy="2865400"/>
              </a:xfrm>
              <a:prstGeom prst="rect">
                <a:avLst/>
              </a:prstGeom>
              <a:blipFill>
                <a:blip r:embed="rId3"/>
                <a:stretch>
                  <a:fillRect l="-1064" t="-1277" b="-2553"/>
                </a:stretch>
              </a:blipFill>
            </p:spPr>
            <p:txBody>
              <a:bodyPr/>
              <a:lstStyle/>
              <a:p>
                <a:r>
                  <a:rPr lang="en-US">
                    <a:noFill/>
                  </a:rPr>
                  <a:t> </a:t>
                </a:r>
              </a:p>
            </p:txBody>
          </p:sp>
        </mc:Fallback>
      </mc:AlternateContent>
    </p:spTree>
    <p:extLst>
      <p:ext uri="{BB962C8B-B14F-4D97-AF65-F5344CB8AC3E}">
        <p14:creationId xmlns:p14="http://schemas.microsoft.com/office/powerpoint/2010/main" val="197762553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0F608-8B76-BA41-B208-C93CE7ED6A89}"/>
              </a:ext>
            </a:extLst>
          </p:cNvPr>
          <p:cNvSpPr>
            <a:spLocks noGrp="1"/>
          </p:cNvSpPr>
          <p:nvPr>
            <p:ph type="title"/>
          </p:nvPr>
        </p:nvSpPr>
        <p:spPr/>
        <p:txBody>
          <a:bodyPr/>
          <a:lstStyle/>
          <a:p>
            <a:r>
              <a:rPr lang="en-US" sz="3200" dirty="0"/>
              <a:t>Steady-State MHD Results</a:t>
            </a:r>
            <a:br>
              <a:rPr lang="en-US" sz="3200" dirty="0"/>
            </a:br>
            <a:r>
              <a:rPr lang="en-US" sz="3200" dirty="0"/>
              <a:t>Density</a:t>
            </a:r>
          </a:p>
        </p:txBody>
      </p:sp>
      <p:pic>
        <p:nvPicPr>
          <p:cNvPr id="6" name="Content Placeholder 5" descr="Chart, line chart&#10;&#10;Description automatically generated">
            <a:extLst>
              <a:ext uri="{FF2B5EF4-FFF2-40B4-BE49-F238E27FC236}">
                <a16:creationId xmlns:a16="http://schemas.microsoft.com/office/drawing/2014/main" id="{6A13FE9D-B65B-B64D-ABE7-9A9774E3F904}"/>
              </a:ext>
            </a:extLst>
          </p:cNvPr>
          <p:cNvPicPr>
            <a:picLocks noGrp="1" noChangeAspect="1"/>
          </p:cNvPicPr>
          <p:nvPr>
            <p:ph idx="1"/>
          </p:nvPr>
        </p:nvPicPr>
        <p:blipFill rotWithShape="1">
          <a:blip r:embed="rId2" cstate="hqprint">
            <a:extLst>
              <a:ext uri="{28A0092B-C50C-407E-A947-70E740481C1C}">
                <a14:useLocalDpi xmlns:a14="http://schemas.microsoft.com/office/drawing/2010/main" val="0"/>
              </a:ext>
            </a:extLst>
          </a:blip>
          <a:srcRect l="4529" r="4182"/>
          <a:stretch/>
        </p:blipFill>
        <p:spPr>
          <a:xfrm>
            <a:off x="4198047" y="1715589"/>
            <a:ext cx="4910602" cy="4157072"/>
          </a:xfrm>
        </p:spPr>
      </p:pic>
      <p:sp>
        <p:nvSpPr>
          <p:cNvPr id="4" name="Slide Number Placeholder 3">
            <a:extLst>
              <a:ext uri="{FF2B5EF4-FFF2-40B4-BE49-F238E27FC236}">
                <a16:creationId xmlns:a16="http://schemas.microsoft.com/office/drawing/2014/main" id="{E9F5E176-80BA-F44B-8D4D-85DF38ED5DE5}"/>
              </a:ext>
            </a:extLst>
          </p:cNvPr>
          <p:cNvSpPr>
            <a:spLocks noGrp="1"/>
          </p:cNvSpPr>
          <p:nvPr>
            <p:ph type="sldNum" sz="quarter" idx="10"/>
          </p:nvPr>
        </p:nvSpPr>
        <p:spPr/>
        <p:txBody>
          <a:bodyPr/>
          <a:lstStyle/>
          <a:p>
            <a:pPr>
              <a:defRPr/>
            </a:pPr>
            <a:fld id="{2F6FF85D-730B-4B12-8B88-D2AEBA354849}" type="slidenum">
              <a:rPr lang="en-US" altLang="en-US" smtClean="0"/>
              <a:pPr>
                <a:defRPr/>
              </a:pPr>
              <a:t>21</a:t>
            </a:fld>
            <a:endParaRPr lang="en-US" alt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1986C07-53FE-2C4B-B8BE-B2F30EFF3B21}"/>
                  </a:ext>
                </a:extLst>
              </p:cNvPr>
              <p:cNvSpPr txBox="1"/>
              <p:nvPr/>
            </p:nvSpPr>
            <p:spPr>
              <a:xfrm>
                <a:off x="110443" y="1237550"/>
                <a:ext cx="3871245" cy="5078313"/>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MPD thruster can operate effectively with plasma propellant composed of number densities 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20</m:t>
                        </m:r>
                      </m:sup>
                    </m:sSup>
                    <m:sSup>
                      <m:sSupPr>
                        <m:ctrlPr>
                          <a:rPr lang="en-US"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oMath>
                </a14:m>
                <a:r>
                  <a:rPr lang="en-US" dirty="0"/>
                  <a:t> and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21</m:t>
                        </m:r>
                      </m:sup>
                    </m:sSup>
                    <m:sSup>
                      <m:sSupPr>
                        <m:ctrlPr>
                          <a:rPr lang="en-US"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oMath>
                </a14:m>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plasma propellant consists of a number density 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23</m:t>
                        </m:r>
                      </m:sup>
                    </m:sSup>
                    <m:sSup>
                      <m:sSupPr>
                        <m:ctrlPr>
                          <a:rPr lang="en-US"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oMath>
                </a14:m>
                <a:r>
                  <a:rPr lang="en-US" dirty="0"/>
                  <a:t>, plasma is decelerated in the MPD channel.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Here, initial velocity of the plasma was 2000m/s, so the plasma was injected with enough initial momentum to exit the MPD channel.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Plasma with lower initial velocity could become trapped.</a:t>
                </a:r>
              </a:p>
            </p:txBody>
          </p:sp>
        </mc:Choice>
        <mc:Fallback xmlns="">
          <p:sp>
            <p:nvSpPr>
              <p:cNvPr id="7" name="TextBox 6">
                <a:extLst>
                  <a:ext uri="{FF2B5EF4-FFF2-40B4-BE49-F238E27FC236}">
                    <a16:creationId xmlns:a16="http://schemas.microsoft.com/office/drawing/2014/main" id="{41986C07-53FE-2C4B-B8BE-B2F30EFF3B21}"/>
                  </a:ext>
                </a:extLst>
              </p:cNvPr>
              <p:cNvSpPr txBox="1">
                <a:spLocks noRot="1" noChangeAspect="1" noMove="1" noResize="1" noEditPoints="1" noAdjustHandles="1" noChangeArrowheads="1" noChangeShapeType="1" noTextEdit="1"/>
              </p:cNvSpPr>
              <p:nvPr/>
            </p:nvSpPr>
            <p:spPr>
              <a:xfrm>
                <a:off x="110443" y="1237550"/>
                <a:ext cx="3871245" cy="5078313"/>
              </a:xfrm>
              <a:prstGeom prst="rect">
                <a:avLst/>
              </a:prstGeom>
              <a:blipFill>
                <a:blip r:embed="rId3"/>
                <a:stretch>
                  <a:fillRect l="-945" t="-600" r="-2047" b="-960"/>
                </a:stretch>
              </a:blipFill>
            </p:spPr>
            <p:txBody>
              <a:bodyPr/>
              <a:lstStyle/>
              <a:p>
                <a:r>
                  <a:rPr lang="en-US">
                    <a:noFill/>
                  </a:rPr>
                  <a:t> </a:t>
                </a:r>
              </a:p>
            </p:txBody>
          </p:sp>
        </mc:Fallback>
      </mc:AlternateContent>
    </p:spTree>
    <p:extLst>
      <p:ext uri="{BB962C8B-B14F-4D97-AF65-F5344CB8AC3E}">
        <p14:creationId xmlns:p14="http://schemas.microsoft.com/office/powerpoint/2010/main" val="139834166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775D-5DDB-2845-9BA7-C1973BA1BC01}"/>
              </a:ext>
            </a:extLst>
          </p:cNvPr>
          <p:cNvSpPr>
            <a:spLocks noGrp="1"/>
          </p:cNvSpPr>
          <p:nvPr>
            <p:ph type="title"/>
          </p:nvPr>
        </p:nvSpPr>
        <p:spPr>
          <a:xfrm>
            <a:off x="463728" y="0"/>
            <a:ext cx="7772400" cy="1028700"/>
          </a:xfrm>
        </p:spPr>
        <p:txBody>
          <a:bodyPr/>
          <a:lstStyle/>
          <a:p>
            <a:r>
              <a:rPr lang="en-US" sz="3200" dirty="0"/>
              <a:t>Limitations of Steady-State Model </a:t>
            </a:r>
          </a:p>
        </p:txBody>
      </p:sp>
      <p:sp>
        <p:nvSpPr>
          <p:cNvPr id="3" name="Content Placeholder 2">
            <a:extLst>
              <a:ext uri="{FF2B5EF4-FFF2-40B4-BE49-F238E27FC236}">
                <a16:creationId xmlns:a16="http://schemas.microsoft.com/office/drawing/2014/main" id="{4FA25159-BE96-BC49-BD63-417C835531D1}"/>
              </a:ext>
            </a:extLst>
          </p:cNvPr>
          <p:cNvSpPr>
            <a:spLocks noGrp="1"/>
          </p:cNvSpPr>
          <p:nvPr>
            <p:ph idx="1"/>
          </p:nvPr>
        </p:nvSpPr>
        <p:spPr>
          <a:xfrm>
            <a:off x="381000" y="1447799"/>
            <a:ext cx="8224838" cy="4910271"/>
          </a:xfrm>
          <a:solidFill>
            <a:schemeClr val="bg1"/>
          </a:solidFill>
        </p:spPr>
        <p:txBody>
          <a:bodyPr/>
          <a:lstStyle/>
          <a:p>
            <a:r>
              <a:rPr lang="en-US" dirty="0"/>
              <a:t>Model considers a 1D flow of plasma, requiring that the plasma can only flow in the z direction.</a:t>
            </a:r>
          </a:p>
          <a:p>
            <a:endParaRPr lang="en-US" dirty="0"/>
          </a:p>
          <a:p>
            <a:r>
              <a:rPr lang="en-US" dirty="0"/>
              <a:t>There are many interactions along the x and y directions which are ignored in this model.</a:t>
            </a:r>
          </a:p>
          <a:p>
            <a:pPr marL="0" indent="0">
              <a:buNone/>
            </a:pPr>
            <a:endParaRPr lang="en-US" dirty="0"/>
          </a:p>
          <a:p>
            <a:r>
              <a:rPr lang="en-US" dirty="0"/>
              <a:t>Many time-dependent interactions that are assumed to have been removed from the plasma over time.</a:t>
            </a:r>
          </a:p>
          <a:p>
            <a:endParaRPr lang="en-US" dirty="0"/>
          </a:p>
          <a:p>
            <a:r>
              <a:rPr lang="en-US" dirty="0"/>
              <a:t>Does not model the effects that would be seen in a heavy ion plasma driver.</a:t>
            </a:r>
          </a:p>
        </p:txBody>
      </p:sp>
      <p:sp>
        <p:nvSpPr>
          <p:cNvPr id="4" name="Slide Number Placeholder 3">
            <a:extLst>
              <a:ext uri="{FF2B5EF4-FFF2-40B4-BE49-F238E27FC236}">
                <a16:creationId xmlns:a16="http://schemas.microsoft.com/office/drawing/2014/main" id="{55D199E0-C711-B44D-8431-48B48F6B8EA8}"/>
              </a:ext>
            </a:extLst>
          </p:cNvPr>
          <p:cNvSpPr>
            <a:spLocks noGrp="1"/>
          </p:cNvSpPr>
          <p:nvPr>
            <p:ph type="sldNum" sz="quarter" idx="10"/>
          </p:nvPr>
        </p:nvSpPr>
        <p:spPr/>
        <p:txBody>
          <a:bodyPr/>
          <a:lstStyle/>
          <a:p>
            <a:pPr>
              <a:defRPr/>
            </a:pPr>
            <a:fld id="{2F6FF85D-730B-4B12-8B88-D2AEBA354849}" type="slidenum">
              <a:rPr lang="en-US" altLang="en-US" smtClean="0"/>
              <a:pPr>
                <a:defRPr/>
              </a:pPr>
              <a:t>22</a:t>
            </a:fld>
            <a:endParaRPr lang="en-US" altLang="en-US" dirty="0"/>
          </a:p>
        </p:txBody>
      </p:sp>
    </p:spTree>
    <p:extLst>
      <p:ext uri="{BB962C8B-B14F-4D97-AF65-F5344CB8AC3E}">
        <p14:creationId xmlns:p14="http://schemas.microsoft.com/office/powerpoint/2010/main" val="371395132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42109" y="2621280"/>
            <a:ext cx="7772400" cy="1028700"/>
          </a:xfrm>
          <a:solidFill>
            <a:schemeClr val="bg1"/>
          </a:solidFill>
        </p:spPr>
        <p:txBody>
          <a:bodyPr/>
          <a:lstStyle/>
          <a:p>
            <a:r>
              <a:rPr lang="en-US" dirty="0"/>
              <a:t>Time-Dependent Results</a:t>
            </a:r>
          </a:p>
        </p:txBody>
      </p:sp>
      <p:sp>
        <p:nvSpPr>
          <p:cNvPr id="4" name="Slide Number Placeholder 3"/>
          <p:cNvSpPr>
            <a:spLocks noGrp="1"/>
          </p:cNvSpPr>
          <p:nvPr>
            <p:ph type="sldNum" sz="quarter" idx="10"/>
          </p:nvPr>
        </p:nvSpPr>
        <p:spPr/>
        <p:txBody>
          <a:bodyPr/>
          <a:lstStyle/>
          <a:p>
            <a:pPr>
              <a:defRPr/>
            </a:pPr>
            <a:fld id="{2F6FF85D-730B-4B12-8B88-D2AEBA354849}" type="slidenum">
              <a:rPr lang="en-US" altLang="en-US" smtClean="0"/>
              <a:pPr>
                <a:defRPr/>
              </a:pPr>
              <a:t>23</a:t>
            </a:fld>
            <a:endParaRPr lang="en-US" altLang="en-US" dirty="0"/>
          </a:p>
        </p:txBody>
      </p:sp>
    </p:spTree>
    <p:extLst>
      <p:ext uri="{BB962C8B-B14F-4D97-AF65-F5344CB8AC3E}">
        <p14:creationId xmlns:p14="http://schemas.microsoft.com/office/powerpoint/2010/main" val="372383166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FAB9-9559-43AE-8446-E05483D25D89}"/>
              </a:ext>
            </a:extLst>
          </p:cNvPr>
          <p:cNvSpPr>
            <a:spLocks noGrp="1"/>
          </p:cNvSpPr>
          <p:nvPr>
            <p:ph type="title"/>
          </p:nvPr>
        </p:nvSpPr>
        <p:spPr/>
        <p:txBody>
          <a:bodyPr/>
          <a:lstStyle/>
          <a:p>
            <a:r>
              <a:rPr lang="en-US" dirty="0"/>
              <a:t>Time-Dependent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6D13FF-8CA5-48A2-AD8F-B59155944069}"/>
                  </a:ext>
                </a:extLst>
              </p:cNvPr>
              <p:cNvSpPr>
                <a:spLocks noGrp="1"/>
              </p:cNvSpPr>
              <p:nvPr>
                <p:ph idx="1"/>
              </p:nvPr>
            </p:nvSpPr>
            <p:spPr>
              <a:xfrm>
                <a:off x="0" y="1308660"/>
                <a:ext cx="8534400" cy="4935386"/>
              </a:xfrm>
              <a:solidFill>
                <a:schemeClr val="bg1"/>
              </a:solidFill>
            </p:spPr>
            <p:txBody>
              <a:bodyPr/>
              <a:lstStyle/>
              <a:p>
                <a:pPr lvl="1">
                  <a:spcAft>
                    <a:spcPts val="600"/>
                  </a:spcAft>
                </a:pPr>
                <a:r>
                  <a:rPr lang="en-US" dirty="0"/>
                  <a:t>For these simulations the initial plasma pressure is fixed 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4</m:t>
                        </m:r>
                      </m:sup>
                    </m:sSup>
                    <m:r>
                      <a:rPr lang="en-US" b="0" i="1" smtClean="0">
                        <a:latin typeface="Cambria Math" panose="02040503050406030204" pitchFamily="18" charset="0"/>
                      </a:rPr>
                      <m:t>𝑃𝑎</m:t>
                    </m:r>
                  </m:oMath>
                </a14:m>
                <a:r>
                  <a:rPr lang="en-US" dirty="0"/>
                  <a:t>.</a:t>
                </a:r>
              </a:p>
              <a:p>
                <a:pPr lvl="1">
                  <a:spcAft>
                    <a:spcPts val="600"/>
                  </a:spcAft>
                </a:pPr>
                <a:r>
                  <a:rPr lang="en-US" dirty="0"/>
                  <a:t>The initial velocity is also fixed at 100m/s.</a:t>
                </a:r>
              </a:p>
              <a:p>
                <a:pPr lvl="1">
                  <a:spcAft>
                    <a:spcPts val="600"/>
                  </a:spcAft>
                </a:pPr>
                <a:r>
                  <a:rPr lang="en-US" dirty="0"/>
                  <a:t>Plasma is assumed to be a xenon plasma.</a:t>
                </a:r>
              </a:p>
              <a:p>
                <a:pPr lvl="1">
                  <a:spcAft>
                    <a:spcPts val="600"/>
                  </a:spcAft>
                </a:pPr>
                <a:r>
                  <a:rPr lang="en-US" dirty="0"/>
                  <a:t>Pressure of the MPD chamber is initially kept at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𝑃𝑎</m:t>
                    </m:r>
                  </m:oMath>
                </a14:m>
                <a:r>
                  <a:rPr lang="en-US" dirty="0"/>
                  <a:t>. Chosen since it is the lowest pressure the numerical method could handle.</a:t>
                </a:r>
              </a:p>
              <a:p>
                <a:pPr lvl="1">
                  <a:spcAft>
                    <a:spcPts val="600"/>
                  </a:spcAft>
                </a:pPr>
                <a:r>
                  <a:rPr lang="en-US" dirty="0"/>
                  <a:t>Simulation was run on a time domain from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𝑠</m:t>
                    </m:r>
                  </m:oMath>
                </a14:m>
                <a:r>
                  <a:rPr lang="en-US" dirty="0"/>
                  <a:t> to </a:t>
                </a:r>
                <a14:m>
                  <m:oMath xmlns:m="http://schemas.openxmlformats.org/officeDocument/2006/math">
                    <m:r>
                      <a:rPr lang="en-US" b="0" i="1" smtClean="0">
                        <a:latin typeface="Cambria Math" panose="02040503050406030204" pitchFamily="18" charset="0"/>
                      </a:rPr>
                      <m:t>3.6</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−7</m:t>
                        </m:r>
                      </m:sup>
                    </m:sSup>
                    <m:r>
                      <a:rPr lang="en-US" b="0" i="1" smtClean="0">
                        <a:latin typeface="Cambria Math" panose="02040503050406030204" pitchFamily="18" charset="0"/>
                        <a:ea typeface="Cambria Math" panose="02040503050406030204" pitchFamily="18" charset="0"/>
                      </a:rPr>
                      <m:t>𝑠</m:t>
                    </m:r>
                  </m:oMath>
                </a14:m>
                <a:r>
                  <a:rPr lang="en-US" dirty="0"/>
                  <a:t>.</a:t>
                </a:r>
              </a:p>
              <a:p>
                <a:pPr lvl="1">
                  <a:spcAft>
                    <a:spcPts val="600"/>
                  </a:spcAft>
                </a:pPr>
                <a:r>
                  <a:rPr lang="en-US" dirty="0"/>
                  <a:t>The length of the MPD was set at </a:t>
                </a:r>
                <a14:m>
                  <m:oMath xmlns:m="http://schemas.openxmlformats.org/officeDocument/2006/math">
                    <m:r>
                      <a:rPr lang="en-US" b="0" i="1" smtClean="0">
                        <a:latin typeface="Cambria Math" panose="02040503050406030204" pitchFamily="18" charset="0"/>
                      </a:rPr>
                      <m:t>15.2</m:t>
                    </m:r>
                    <m:r>
                      <a:rPr lang="en-US" b="0" i="1" smtClean="0">
                        <a:latin typeface="Cambria Math" panose="02040503050406030204" pitchFamily="18" charset="0"/>
                      </a:rPr>
                      <m:t>𝑐𝑚</m:t>
                    </m:r>
                  </m:oMath>
                </a14:m>
                <a:r>
                  <a:rPr lang="en-US" dirty="0"/>
                  <a:t>.</a:t>
                </a:r>
              </a:p>
              <a:p>
                <a:pPr lvl="1">
                  <a:spcAft>
                    <a:spcPts val="600"/>
                  </a:spcAft>
                </a:pPr>
                <a:r>
                  <a:rPr lang="en-US" dirty="0"/>
                  <a:t>The CFL value was set at 0.4.</a:t>
                </a:r>
              </a:p>
              <a:p>
                <a:pPr lvl="1">
                  <a:spcAft>
                    <a:spcPts val="600"/>
                  </a:spcAft>
                </a:pPr>
                <a:r>
                  <a:rPr lang="en-US" dirty="0"/>
                  <a:t>It is assumed that plasma enters MPD fully ionized.</a:t>
                </a:r>
                <a:br>
                  <a:rPr lang="en-US" dirty="0"/>
                </a:br>
                <a:br>
                  <a:rPr lang="en-US" dirty="0"/>
                </a:br>
                <a:endParaRPr lang="en-US" dirty="0"/>
              </a:p>
            </p:txBody>
          </p:sp>
        </mc:Choice>
        <mc:Fallback xmlns="">
          <p:sp>
            <p:nvSpPr>
              <p:cNvPr id="3" name="Content Placeholder 2">
                <a:extLst>
                  <a:ext uri="{FF2B5EF4-FFF2-40B4-BE49-F238E27FC236}">
                    <a16:creationId xmlns:a16="http://schemas.microsoft.com/office/drawing/2014/main" id="{3A6D13FF-8CA5-48A2-AD8F-B59155944069}"/>
                  </a:ext>
                </a:extLst>
              </p:cNvPr>
              <p:cNvSpPr>
                <a:spLocks noGrp="1" noRot="1" noChangeAspect="1" noMove="1" noResize="1" noEditPoints="1" noAdjustHandles="1" noChangeArrowheads="1" noChangeShapeType="1" noTextEdit="1"/>
              </p:cNvSpPr>
              <p:nvPr>
                <p:ph idx="1"/>
              </p:nvPr>
            </p:nvSpPr>
            <p:spPr>
              <a:xfrm>
                <a:off x="0" y="1308660"/>
                <a:ext cx="8534400" cy="4935386"/>
              </a:xfrm>
              <a:blipFill>
                <a:blip r:embed="rId2"/>
                <a:stretch>
                  <a:fillRect t="-742" r="-11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C6862D4-B950-44EB-B519-B5DACF2F28DA}"/>
              </a:ext>
            </a:extLst>
          </p:cNvPr>
          <p:cNvSpPr>
            <a:spLocks noGrp="1"/>
          </p:cNvSpPr>
          <p:nvPr>
            <p:ph type="sldNum" sz="quarter" idx="10"/>
          </p:nvPr>
        </p:nvSpPr>
        <p:spPr/>
        <p:txBody>
          <a:bodyPr/>
          <a:lstStyle/>
          <a:p>
            <a:pPr>
              <a:defRPr/>
            </a:pPr>
            <a:fld id="{2F6FF85D-730B-4B12-8B88-D2AEBA354849}" type="slidenum">
              <a:rPr lang="en-US" altLang="en-US" smtClean="0"/>
              <a:pPr>
                <a:defRPr/>
              </a:pPr>
              <a:t>24</a:t>
            </a:fld>
            <a:endParaRPr lang="en-US" altLang="en-US" dirty="0"/>
          </a:p>
        </p:txBody>
      </p:sp>
    </p:spTree>
    <p:extLst>
      <p:ext uri="{BB962C8B-B14F-4D97-AF65-F5344CB8AC3E}">
        <p14:creationId xmlns:p14="http://schemas.microsoft.com/office/powerpoint/2010/main" val="57611637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3FC3-EDB3-B74F-B2ED-CD9E2BACFBB1}"/>
              </a:ext>
            </a:extLst>
          </p:cNvPr>
          <p:cNvSpPr>
            <a:spLocks noGrp="1"/>
          </p:cNvSpPr>
          <p:nvPr>
            <p:ph type="title"/>
          </p:nvPr>
        </p:nvSpPr>
        <p:spPr/>
        <p:txBody>
          <a:bodyPr/>
          <a:lstStyle/>
          <a:p>
            <a:r>
              <a:rPr lang="en-US" dirty="0"/>
              <a:t>Time-Dependent Results</a:t>
            </a:r>
          </a:p>
        </p:txBody>
      </p:sp>
      <p:sp>
        <p:nvSpPr>
          <p:cNvPr id="3" name="Content Placeholder 2">
            <a:extLst>
              <a:ext uri="{FF2B5EF4-FFF2-40B4-BE49-F238E27FC236}">
                <a16:creationId xmlns:a16="http://schemas.microsoft.com/office/drawing/2014/main" id="{BD3FC56E-F86F-BC4C-BFEA-1BBBEFB5F31C}"/>
              </a:ext>
            </a:extLst>
          </p:cNvPr>
          <p:cNvSpPr>
            <a:spLocks noGrp="1"/>
          </p:cNvSpPr>
          <p:nvPr>
            <p:ph idx="1"/>
          </p:nvPr>
        </p:nvSpPr>
        <p:spPr>
          <a:xfrm>
            <a:off x="387053" y="1114158"/>
            <a:ext cx="8369893" cy="483550"/>
          </a:xfrm>
        </p:spPr>
        <p:txBody>
          <a:bodyPr/>
          <a:lstStyle/>
          <a:p>
            <a:r>
              <a:rPr lang="en-US" dirty="0"/>
              <a:t>Vacuum Density Studies: Resistivity</a:t>
            </a:r>
          </a:p>
        </p:txBody>
      </p:sp>
      <p:sp>
        <p:nvSpPr>
          <p:cNvPr id="4" name="Slide Number Placeholder 3">
            <a:extLst>
              <a:ext uri="{FF2B5EF4-FFF2-40B4-BE49-F238E27FC236}">
                <a16:creationId xmlns:a16="http://schemas.microsoft.com/office/drawing/2014/main" id="{BCAF8232-6047-414E-BFEB-47A0957C420C}"/>
              </a:ext>
            </a:extLst>
          </p:cNvPr>
          <p:cNvSpPr>
            <a:spLocks noGrp="1"/>
          </p:cNvSpPr>
          <p:nvPr>
            <p:ph type="sldNum" sz="quarter" idx="10"/>
          </p:nvPr>
        </p:nvSpPr>
        <p:spPr/>
        <p:txBody>
          <a:bodyPr/>
          <a:lstStyle/>
          <a:p>
            <a:pPr>
              <a:defRPr/>
            </a:pPr>
            <a:fld id="{2F6FF85D-730B-4B12-8B88-D2AEBA354849}" type="slidenum">
              <a:rPr lang="en-US" altLang="en-US" smtClean="0"/>
              <a:pPr>
                <a:defRPr/>
              </a:pPr>
              <a:t>25</a:t>
            </a:fld>
            <a:endParaRPr lang="en-US" altLang="en-US" dirty="0"/>
          </a:p>
        </p:txBody>
      </p:sp>
      <p:pic>
        <p:nvPicPr>
          <p:cNvPr id="6" name="Picture 5" descr="Chart, line chart&#10;&#10;Description automatically generated">
            <a:extLst>
              <a:ext uri="{FF2B5EF4-FFF2-40B4-BE49-F238E27FC236}">
                <a16:creationId xmlns:a16="http://schemas.microsoft.com/office/drawing/2014/main" id="{85EA34B1-F327-9541-8F18-447F9031223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231735" y="1886459"/>
            <a:ext cx="4687581" cy="3857383"/>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97E87D-8F13-3F42-B430-1007DFC85561}"/>
                  </a:ext>
                </a:extLst>
              </p:cNvPr>
              <p:cNvSpPr txBox="1"/>
              <p:nvPr/>
            </p:nvSpPr>
            <p:spPr>
              <a:xfrm>
                <a:off x="387053" y="1886459"/>
                <a:ext cx="3837062" cy="3693319"/>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Vacuum density multiplication factors 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−6</m:t>
                        </m:r>
                      </m:sup>
                    </m:sSup>
                  </m:oMath>
                </a14:m>
                <a:r>
                  <a:rPr lang="en-US" dirty="0"/>
                  <a:t> times the injected plasma density were tested.</a:t>
                </a:r>
              </a:p>
              <a:p>
                <a:endParaRPr lang="en-US" dirty="0"/>
              </a:p>
              <a:p>
                <a:pPr marL="285750" indent="-285750">
                  <a:buFont typeface="Arial" panose="020B0604020202020204" pitchFamily="34" charset="0"/>
                  <a:buChar char="•"/>
                </a:pPr>
                <a:r>
                  <a:rPr lang="en-US" dirty="0"/>
                  <a:t>General trend of the reduced vacuum density is to reduce the plasma resistivity within the MPD chamber.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Vacuum density values show final values of the resistivity on the order 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−17</m:t>
                        </m:r>
                      </m:sup>
                    </m:sSup>
                  </m:oMath>
                </a14:m>
                <a:r>
                  <a:rPr lang="el-GR" dirty="0" err="1"/>
                  <a:t>Ω</a:t>
                </a:r>
                <a:r>
                  <a:rPr lang="el-GR" dirty="0"/>
                  <a:t>−</a:t>
                </a:r>
                <a:r>
                  <a:rPr lang="en-US" dirty="0"/>
                  <a:t>cm.</a:t>
                </a:r>
              </a:p>
            </p:txBody>
          </p:sp>
        </mc:Choice>
        <mc:Fallback xmlns="">
          <p:sp>
            <p:nvSpPr>
              <p:cNvPr id="7" name="TextBox 6">
                <a:extLst>
                  <a:ext uri="{FF2B5EF4-FFF2-40B4-BE49-F238E27FC236}">
                    <a16:creationId xmlns:a16="http://schemas.microsoft.com/office/drawing/2014/main" id="{6497E87D-8F13-3F42-B430-1007DFC85561}"/>
                  </a:ext>
                </a:extLst>
              </p:cNvPr>
              <p:cNvSpPr txBox="1">
                <a:spLocks noRot="1" noChangeAspect="1" noMove="1" noResize="1" noEditPoints="1" noAdjustHandles="1" noChangeArrowheads="1" noChangeShapeType="1" noTextEdit="1"/>
              </p:cNvSpPr>
              <p:nvPr/>
            </p:nvSpPr>
            <p:spPr>
              <a:xfrm>
                <a:off x="387053" y="1886459"/>
                <a:ext cx="3837062" cy="3693319"/>
              </a:xfrm>
              <a:prstGeom prst="rect">
                <a:avLst/>
              </a:prstGeom>
              <a:blipFill>
                <a:blip r:embed="rId3"/>
                <a:stretch>
                  <a:fillRect l="-952" t="-825" r="-2222" b="-1650"/>
                </a:stretch>
              </a:blipFill>
            </p:spPr>
            <p:txBody>
              <a:bodyPr/>
              <a:lstStyle/>
              <a:p>
                <a:r>
                  <a:rPr lang="en-US">
                    <a:noFill/>
                  </a:rPr>
                  <a:t> </a:t>
                </a:r>
              </a:p>
            </p:txBody>
          </p:sp>
        </mc:Fallback>
      </mc:AlternateContent>
    </p:spTree>
    <p:extLst>
      <p:ext uri="{BB962C8B-B14F-4D97-AF65-F5344CB8AC3E}">
        <p14:creationId xmlns:p14="http://schemas.microsoft.com/office/powerpoint/2010/main" val="134083274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0FFA2-171E-B04D-8778-B42D1D76DE61}"/>
              </a:ext>
            </a:extLst>
          </p:cNvPr>
          <p:cNvSpPr>
            <a:spLocks noGrp="1"/>
          </p:cNvSpPr>
          <p:nvPr>
            <p:ph type="title"/>
          </p:nvPr>
        </p:nvSpPr>
        <p:spPr/>
        <p:txBody>
          <a:bodyPr/>
          <a:lstStyle/>
          <a:p>
            <a:r>
              <a:rPr lang="en-US" dirty="0"/>
              <a:t>Time-Dependent Results</a:t>
            </a:r>
          </a:p>
        </p:txBody>
      </p:sp>
      <p:sp>
        <p:nvSpPr>
          <p:cNvPr id="4" name="Slide Number Placeholder 3">
            <a:extLst>
              <a:ext uri="{FF2B5EF4-FFF2-40B4-BE49-F238E27FC236}">
                <a16:creationId xmlns:a16="http://schemas.microsoft.com/office/drawing/2014/main" id="{F6C990F9-4E03-8044-979C-C4323B90456F}"/>
              </a:ext>
            </a:extLst>
          </p:cNvPr>
          <p:cNvSpPr>
            <a:spLocks noGrp="1"/>
          </p:cNvSpPr>
          <p:nvPr>
            <p:ph type="sldNum" sz="quarter" idx="10"/>
          </p:nvPr>
        </p:nvSpPr>
        <p:spPr/>
        <p:txBody>
          <a:bodyPr/>
          <a:lstStyle/>
          <a:p>
            <a:pPr>
              <a:defRPr/>
            </a:pPr>
            <a:fld id="{2F6FF85D-730B-4B12-8B88-D2AEBA354849}" type="slidenum">
              <a:rPr lang="en-US" altLang="en-US" smtClean="0"/>
              <a:pPr>
                <a:defRPr/>
              </a:pPr>
              <a:t>26</a:t>
            </a:fld>
            <a:endParaRPr lang="en-US" altLang="en-US" dirty="0"/>
          </a:p>
        </p:txBody>
      </p:sp>
      <p:sp>
        <p:nvSpPr>
          <p:cNvPr id="5" name="Content Placeholder 2">
            <a:extLst>
              <a:ext uri="{FF2B5EF4-FFF2-40B4-BE49-F238E27FC236}">
                <a16:creationId xmlns:a16="http://schemas.microsoft.com/office/drawing/2014/main" id="{673A9003-290C-394E-A3BA-5FC905D30921}"/>
              </a:ext>
            </a:extLst>
          </p:cNvPr>
          <p:cNvSpPr>
            <a:spLocks noGrp="1"/>
          </p:cNvSpPr>
          <p:nvPr>
            <p:ph idx="1"/>
          </p:nvPr>
        </p:nvSpPr>
        <p:spPr>
          <a:xfrm>
            <a:off x="99701" y="1062124"/>
            <a:ext cx="7772400" cy="517733"/>
          </a:xfrm>
        </p:spPr>
        <p:txBody>
          <a:bodyPr/>
          <a:lstStyle/>
          <a:p>
            <a:r>
              <a:rPr lang="en-US" dirty="0"/>
              <a:t>Vacuum Density Studies: Plasma Expansion</a:t>
            </a:r>
          </a:p>
        </p:txBody>
      </p:sp>
      <p:pic>
        <p:nvPicPr>
          <p:cNvPr id="7" name="Picture 6" descr="Chart, line chart&#10;&#10;Description automatically generated">
            <a:extLst>
              <a:ext uri="{FF2B5EF4-FFF2-40B4-BE49-F238E27FC236}">
                <a16:creationId xmlns:a16="http://schemas.microsoft.com/office/drawing/2014/main" id="{A12999DB-BE54-EC4B-AF1D-2B60FF688B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5925" y="1803519"/>
            <a:ext cx="4828374" cy="4171623"/>
          </a:xfrm>
          <a:prstGeom prst="rect">
            <a:avLst/>
          </a:prstGeom>
        </p:spPr>
      </p:pic>
      <p:sp>
        <p:nvSpPr>
          <p:cNvPr id="8" name="TextBox 7">
            <a:extLst>
              <a:ext uri="{FF2B5EF4-FFF2-40B4-BE49-F238E27FC236}">
                <a16:creationId xmlns:a16="http://schemas.microsoft.com/office/drawing/2014/main" id="{A608E30D-747E-B44A-8471-F7CD813A5EDC}"/>
              </a:ext>
            </a:extLst>
          </p:cNvPr>
          <p:cNvSpPr txBox="1"/>
          <p:nvPr/>
        </p:nvSpPr>
        <p:spPr>
          <a:xfrm>
            <a:off x="99701" y="1613281"/>
            <a:ext cx="4053555" cy="4801314"/>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The lower the vacuum plasma density, the shorter the plasma density decay distance.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Trade off for the decrease in vacuum plasma density is the increase in plasma expansion.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Plasma beams for heavy ion drivers must remain compact in order to effectively function as a spherical liner for target implosion.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Plasma accelerated within an MPD thruster may expand too rapidly within the chamber to be used in a heavy ion driver.</a:t>
            </a:r>
          </a:p>
        </p:txBody>
      </p:sp>
    </p:spTree>
    <p:extLst>
      <p:ext uri="{BB962C8B-B14F-4D97-AF65-F5344CB8AC3E}">
        <p14:creationId xmlns:p14="http://schemas.microsoft.com/office/powerpoint/2010/main" val="3849454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844D9-9055-9242-842E-5BAE29FEF17F}"/>
              </a:ext>
            </a:extLst>
          </p:cNvPr>
          <p:cNvSpPr>
            <a:spLocks noGrp="1"/>
          </p:cNvSpPr>
          <p:nvPr>
            <p:ph type="title"/>
          </p:nvPr>
        </p:nvSpPr>
        <p:spPr/>
        <p:txBody>
          <a:bodyPr/>
          <a:lstStyle/>
          <a:p>
            <a:r>
              <a:rPr lang="en-US" dirty="0"/>
              <a:t>Time-Dependent Results</a:t>
            </a:r>
          </a:p>
        </p:txBody>
      </p:sp>
      <p:sp>
        <p:nvSpPr>
          <p:cNvPr id="3" name="Content Placeholder 2">
            <a:extLst>
              <a:ext uri="{FF2B5EF4-FFF2-40B4-BE49-F238E27FC236}">
                <a16:creationId xmlns:a16="http://schemas.microsoft.com/office/drawing/2014/main" id="{F3340A8A-58CB-C244-ACAD-E28F7C5DC759}"/>
              </a:ext>
            </a:extLst>
          </p:cNvPr>
          <p:cNvSpPr>
            <a:spLocks noGrp="1"/>
          </p:cNvSpPr>
          <p:nvPr>
            <p:ph idx="1"/>
          </p:nvPr>
        </p:nvSpPr>
        <p:spPr>
          <a:xfrm>
            <a:off x="338271" y="1148697"/>
            <a:ext cx="8104974" cy="509187"/>
          </a:xfrm>
        </p:spPr>
        <p:txBody>
          <a:bodyPr/>
          <a:lstStyle/>
          <a:p>
            <a:r>
              <a:rPr lang="en-US" dirty="0"/>
              <a:t>Vacuum Density Studies: Axial Velocity</a:t>
            </a:r>
          </a:p>
          <a:p>
            <a:endParaRPr lang="en-US" dirty="0"/>
          </a:p>
        </p:txBody>
      </p:sp>
      <p:sp>
        <p:nvSpPr>
          <p:cNvPr id="4" name="Slide Number Placeholder 3">
            <a:extLst>
              <a:ext uri="{FF2B5EF4-FFF2-40B4-BE49-F238E27FC236}">
                <a16:creationId xmlns:a16="http://schemas.microsoft.com/office/drawing/2014/main" id="{CE262A45-6BDB-6C47-A585-E01482E5E168}"/>
              </a:ext>
            </a:extLst>
          </p:cNvPr>
          <p:cNvSpPr>
            <a:spLocks noGrp="1"/>
          </p:cNvSpPr>
          <p:nvPr>
            <p:ph type="sldNum" sz="quarter" idx="10"/>
          </p:nvPr>
        </p:nvSpPr>
        <p:spPr/>
        <p:txBody>
          <a:bodyPr/>
          <a:lstStyle/>
          <a:p>
            <a:pPr>
              <a:defRPr/>
            </a:pPr>
            <a:fld id="{2F6FF85D-730B-4B12-8B88-D2AEBA354849}" type="slidenum">
              <a:rPr lang="en-US" altLang="en-US" smtClean="0"/>
              <a:pPr>
                <a:defRPr/>
              </a:pPr>
              <a:t>27</a:t>
            </a:fld>
            <a:endParaRPr lang="en-US" alt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D125E3A-3FF9-7143-86D9-23B7A6F43D60}"/>
                  </a:ext>
                </a:extLst>
              </p:cNvPr>
              <p:cNvSpPr txBox="1"/>
              <p:nvPr/>
            </p:nvSpPr>
            <p:spPr>
              <a:xfrm>
                <a:off x="40520" y="1777881"/>
                <a:ext cx="3958912" cy="4530471"/>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Decrease in vacuum plasma density results in an increase of the z-axis velocity attained by the plasma.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Vacuum plasma density multiplication factors 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−5</m:t>
                        </m:r>
                      </m:sup>
                    </m:sSup>
                    <m:r>
                      <a:rPr lang="en-US" b="0" i="1" smtClean="0">
                        <a:latin typeface="Cambria Math" panose="02040503050406030204" pitchFamily="18" charset="0"/>
                      </a:rPr>
                      <m:t> &amp; </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−6</m:t>
                        </m:r>
                      </m:sup>
                    </m:sSup>
                  </m:oMath>
                </a14:m>
                <a:r>
                  <a:rPr lang="en-US" dirty="0"/>
                  <a:t> correspond to a z-axis plasma velocity plateau at  </a:t>
                </a:r>
                <a14:m>
                  <m:oMath xmlns:m="http://schemas.openxmlformats.org/officeDocument/2006/math">
                    <m:r>
                      <a:rPr lang="en-US" i="1" dirty="0" smtClean="0">
                        <a:latin typeface="Cambria Math" panose="02040503050406030204" pitchFamily="18" charset="0"/>
                      </a:rPr>
                      <m:t>4.2</m:t>
                    </m:r>
                    <m:r>
                      <a:rPr lang="en-US" i="1" dirty="0">
                        <a:latin typeface="Cambria Math" panose="02040503050406030204" pitchFamily="18" charset="0"/>
                        <a:ea typeface="Cambria Math" panose="02040503050406030204" pitchFamily="18" charset="0"/>
                      </a:rPr>
                      <m:t>×</m:t>
                    </m:r>
                    <m:sSup>
                      <m:sSupPr>
                        <m:ctrlPr>
                          <a:rPr lang="en-US"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10</m:t>
                        </m:r>
                      </m:e>
                      <m:sup>
                        <m:r>
                          <a:rPr lang="en-US" b="0" i="1" dirty="0" smtClean="0">
                            <a:latin typeface="Cambria Math" panose="02040503050406030204" pitchFamily="18" charset="0"/>
                            <a:ea typeface="Cambria Math" panose="02040503050406030204" pitchFamily="18" charset="0"/>
                          </a:rPr>
                          <m:t>4</m:t>
                        </m:r>
                      </m:sup>
                    </m:sSup>
                    <m:r>
                      <a:rPr lang="en-US" i="1" dirty="0">
                        <a:latin typeface="Cambria Math" panose="02040503050406030204" pitchFamily="18" charset="0"/>
                      </a:rPr>
                      <m:t>𝑚</m:t>
                    </m:r>
                    <m:r>
                      <a:rPr lang="en-US" i="1" dirty="0">
                        <a:latin typeface="Cambria Math" panose="02040503050406030204" pitchFamily="18" charset="0"/>
                      </a:rPr>
                      <m:t>/</m:t>
                    </m:r>
                    <m:r>
                      <a:rPr lang="en-US" i="1" dirty="0">
                        <a:latin typeface="Cambria Math" panose="02040503050406030204" pitchFamily="18" charset="0"/>
                      </a:rPr>
                      <m:t>𝑠</m:t>
                    </m:r>
                  </m:oMath>
                </a14:m>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Vacuum plasma density multiplication factors of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−5</m:t>
                        </m:r>
                      </m:sup>
                    </m:sSup>
                    <m:r>
                      <a:rPr lang="en-US" i="1">
                        <a:latin typeface="Cambria Math" panose="02040503050406030204" pitchFamily="18" charset="0"/>
                      </a:rPr>
                      <m:t> &amp; </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−6</m:t>
                        </m:r>
                      </m:sup>
                    </m:sSup>
                  </m:oMath>
                </a14:m>
                <a:r>
                  <a:rPr lang="en-US" dirty="0"/>
                  <a:t> provide a good simulation of the vacuum for this solver. </a:t>
                </a:r>
              </a:p>
            </p:txBody>
          </p:sp>
        </mc:Choice>
        <mc:Fallback xmlns="">
          <p:sp>
            <p:nvSpPr>
              <p:cNvPr id="7" name="TextBox 6">
                <a:extLst>
                  <a:ext uri="{FF2B5EF4-FFF2-40B4-BE49-F238E27FC236}">
                    <a16:creationId xmlns:a16="http://schemas.microsoft.com/office/drawing/2014/main" id="{7D125E3A-3FF9-7143-86D9-23B7A6F43D60}"/>
                  </a:ext>
                </a:extLst>
              </p:cNvPr>
              <p:cNvSpPr txBox="1">
                <a:spLocks noRot="1" noChangeAspect="1" noMove="1" noResize="1" noEditPoints="1" noAdjustHandles="1" noChangeArrowheads="1" noChangeShapeType="1" noTextEdit="1"/>
              </p:cNvSpPr>
              <p:nvPr/>
            </p:nvSpPr>
            <p:spPr>
              <a:xfrm>
                <a:off x="40520" y="1777881"/>
                <a:ext cx="3958912" cy="4530471"/>
              </a:xfrm>
              <a:prstGeom prst="rect">
                <a:avLst/>
              </a:prstGeom>
              <a:blipFill>
                <a:blip r:embed="rId3"/>
                <a:stretch>
                  <a:fillRect l="-1079" t="-808" b="-1211"/>
                </a:stretch>
              </a:blipFill>
            </p:spPr>
            <p:txBody>
              <a:bodyPr/>
              <a:lstStyle/>
              <a:p>
                <a:r>
                  <a:rPr lang="en-US">
                    <a:noFill/>
                  </a:rPr>
                  <a:t> </a:t>
                </a:r>
              </a:p>
            </p:txBody>
          </p:sp>
        </mc:Fallback>
      </mc:AlternateContent>
      <p:pic>
        <p:nvPicPr>
          <p:cNvPr id="8" name="Picture 7" descr="Chart, line chart&#10;&#10;Description automatically generated">
            <a:extLst>
              <a:ext uri="{FF2B5EF4-FFF2-40B4-BE49-F238E27FC236}">
                <a16:creationId xmlns:a16="http://schemas.microsoft.com/office/drawing/2014/main" id="{801A0CDE-980B-764E-BECA-B0691720CB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9432" y="2010723"/>
            <a:ext cx="5050449" cy="3698580"/>
          </a:xfrm>
          <a:prstGeom prst="rect">
            <a:avLst/>
          </a:prstGeom>
        </p:spPr>
      </p:pic>
    </p:spTree>
    <p:extLst>
      <p:ext uri="{BB962C8B-B14F-4D97-AF65-F5344CB8AC3E}">
        <p14:creationId xmlns:p14="http://schemas.microsoft.com/office/powerpoint/2010/main" val="64947134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2AD0-ABD4-804E-A350-6D5DC933163C}"/>
              </a:ext>
            </a:extLst>
          </p:cNvPr>
          <p:cNvSpPr>
            <a:spLocks noGrp="1"/>
          </p:cNvSpPr>
          <p:nvPr>
            <p:ph type="title"/>
          </p:nvPr>
        </p:nvSpPr>
        <p:spPr/>
        <p:txBody>
          <a:bodyPr/>
          <a:lstStyle/>
          <a:p>
            <a:r>
              <a:rPr lang="en-US" dirty="0"/>
              <a:t>Time-Dependent Results</a:t>
            </a:r>
          </a:p>
        </p:txBody>
      </p:sp>
      <p:sp>
        <p:nvSpPr>
          <p:cNvPr id="3" name="Content Placeholder 2">
            <a:extLst>
              <a:ext uri="{FF2B5EF4-FFF2-40B4-BE49-F238E27FC236}">
                <a16:creationId xmlns:a16="http://schemas.microsoft.com/office/drawing/2014/main" id="{C9C319A9-8E4F-7C41-93C0-244C79DCF3B3}"/>
              </a:ext>
            </a:extLst>
          </p:cNvPr>
          <p:cNvSpPr>
            <a:spLocks noGrp="1"/>
          </p:cNvSpPr>
          <p:nvPr>
            <p:ph idx="1"/>
          </p:nvPr>
        </p:nvSpPr>
        <p:spPr>
          <a:xfrm>
            <a:off x="87594" y="1191426"/>
            <a:ext cx="7772400" cy="543370"/>
          </a:xfrm>
        </p:spPr>
        <p:txBody>
          <a:bodyPr/>
          <a:lstStyle/>
          <a:p>
            <a:r>
              <a:rPr lang="en-US" dirty="0"/>
              <a:t>Applied Current Studies: Plasma Expansion</a:t>
            </a:r>
          </a:p>
        </p:txBody>
      </p:sp>
      <p:sp>
        <p:nvSpPr>
          <p:cNvPr id="4" name="Slide Number Placeholder 3">
            <a:extLst>
              <a:ext uri="{FF2B5EF4-FFF2-40B4-BE49-F238E27FC236}">
                <a16:creationId xmlns:a16="http://schemas.microsoft.com/office/drawing/2014/main" id="{376B84F0-1542-4447-AF82-2B32CF1215BA}"/>
              </a:ext>
            </a:extLst>
          </p:cNvPr>
          <p:cNvSpPr>
            <a:spLocks noGrp="1"/>
          </p:cNvSpPr>
          <p:nvPr>
            <p:ph type="sldNum" sz="quarter" idx="10"/>
          </p:nvPr>
        </p:nvSpPr>
        <p:spPr/>
        <p:txBody>
          <a:bodyPr/>
          <a:lstStyle/>
          <a:p>
            <a:pPr>
              <a:defRPr/>
            </a:pPr>
            <a:fld id="{2F6FF85D-730B-4B12-8B88-D2AEBA354849}" type="slidenum">
              <a:rPr lang="en-US" altLang="en-US" smtClean="0"/>
              <a:pPr>
                <a:defRPr/>
              </a:pPr>
              <a:t>28</a:t>
            </a:fld>
            <a:endParaRPr lang="en-US" altLang="en-US" dirty="0"/>
          </a:p>
        </p:txBody>
      </p:sp>
      <p:pic>
        <p:nvPicPr>
          <p:cNvPr id="6" name="Picture 5" descr="Chart, line chart&#10;&#10;Description automatically generated">
            <a:extLst>
              <a:ext uri="{FF2B5EF4-FFF2-40B4-BE49-F238E27FC236}">
                <a16:creationId xmlns:a16="http://schemas.microsoft.com/office/drawing/2014/main" id="{B910C9BB-8B9B-2C49-9B19-0F228298FE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6116" y="1897522"/>
            <a:ext cx="5097884" cy="4058897"/>
          </a:xfrm>
          <a:prstGeom prst="rect">
            <a:avLst/>
          </a:prstGeom>
        </p:spPr>
      </p:pic>
      <p:sp>
        <p:nvSpPr>
          <p:cNvPr id="7" name="TextBox 6">
            <a:extLst>
              <a:ext uri="{FF2B5EF4-FFF2-40B4-BE49-F238E27FC236}">
                <a16:creationId xmlns:a16="http://schemas.microsoft.com/office/drawing/2014/main" id="{50B218B5-A519-5C43-9BFF-C680F1986FD1}"/>
              </a:ext>
            </a:extLst>
          </p:cNvPr>
          <p:cNvSpPr txBox="1"/>
          <p:nvPr/>
        </p:nvSpPr>
        <p:spPr>
          <a:xfrm>
            <a:off x="111096" y="1897522"/>
            <a:ext cx="3862698" cy="3970318"/>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The greater the current applied to the MPD thruster, the shorter the plasma density decay distance.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1000A current corresponds to a decay distance of 2.2cm, where as 4000A corresponds to a decay distance of 0.8cm.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Therefore, low-power MPD thrusters are more desirable for heavy ion drivers in terms of plasma expansion within the MPD channel.</a:t>
            </a:r>
          </a:p>
        </p:txBody>
      </p:sp>
    </p:spTree>
    <p:extLst>
      <p:ext uri="{BB962C8B-B14F-4D97-AF65-F5344CB8AC3E}">
        <p14:creationId xmlns:p14="http://schemas.microsoft.com/office/powerpoint/2010/main" val="329692979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6CE5-C61D-F24A-BCA2-30200CF622F0}"/>
              </a:ext>
            </a:extLst>
          </p:cNvPr>
          <p:cNvSpPr>
            <a:spLocks noGrp="1"/>
          </p:cNvSpPr>
          <p:nvPr>
            <p:ph type="title"/>
          </p:nvPr>
        </p:nvSpPr>
        <p:spPr/>
        <p:txBody>
          <a:bodyPr/>
          <a:lstStyle/>
          <a:p>
            <a:r>
              <a:rPr lang="en-US" dirty="0"/>
              <a:t>Time-Dependent Results</a:t>
            </a:r>
          </a:p>
        </p:txBody>
      </p:sp>
      <p:sp>
        <p:nvSpPr>
          <p:cNvPr id="3" name="Content Placeholder 2">
            <a:extLst>
              <a:ext uri="{FF2B5EF4-FFF2-40B4-BE49-F238E27FC236}">
                <a16:creationId xmlns:a16="http://schemas.microsoft.com/office/drawing/2014/main" id="{50D8AA5D-FAA3-AE43-AA69-0BD2FB8B755D}"/>
              </a:ext>
            </a:extLst>
          </p:cNvPr>
          <p:cNvSpPr>
            <a:spLocks noGrp="1"/>
          </p:cNvSpPr>
          <p:nvPr>
            <p:ph idx="1"/>
          </p:nvPr>
        </p:nvSpPr>
        <p:spPr>
          <a:xfrm>
            <a:off x="75029" y="1056178"/>
            <a:ext cx="7772400" cy="560462"/>
          </a:xfrm>
        </p:spPr>
        <p:txBody>
          <a:bodyPr/>
          <a:lstStyle/>
          <a:p>
            <a:r>
              <a:rPr lang="en-US" dirty="0"/>
              <a:t>Applied Current Studies: Axial Velocity</a:t>
            </a:r>
          </a:p>
          <a:p>
            <a:endParaRPr lang="en-US" dirty="0"/>
          </a:p>
        </p:txBody>
      </p:sp>
      <p:sp>
        <p:nvSpPr>
          <p:cNvPr id="4" name="Slide Number Placeholder 3">
            <a:extLst>
              <a:ext uri="{FF2B5EF4-FFF2-40B4-BE49-F238E27FC236}">
                <a16:creationId xmlns:a16="http://schemas.microsoft.com/office/drawing/2014/main" id="{C0043E66-FECD-914D-930E-F30FC6835172}"/>
              </a:ext>
            </a:extLst>
          </p:cNvPr>
          <p:cNvSpPr>
            <a:spLocks noGrp="1"/>
          </p:cNvSpPr>
          <p:nvPr>
            <p:ph type="sldNum" sz="quarter" idx="10"/>
          </p:nvPr>
        </p:nvSpPr>
        <p:spPr/>
        <p:txBody>
          <a:bodyPr/>
          <a:lstStyle/>
          <a:p>
            <a:pPr>
              <a:defRPr/>
            </a:pPr>
            <a:fld id="{2F6FF85D-730B-4B12-8B88-D2AEBA354849}" type="slidenum">
              <a:rPr lang="en-US" altLang="en-US" smtClean="0"/>
              <a:pPr>
                <a:defRPr/>
              </a:pPr>
              <a:t>29</a:t>
            </a:fld>
            <a:endParaRPr lang="en-US" altLang="en-US" dirty="0"/>
          </a:p>
        </p:txBody>
      </p:sp>
      <p:pic>
        <p:nvPicPr>
          <p:cNvPr id="6" name="Picture 5" descr="Chart, line chart&#10;&#10;Description automatically generated">
            <a:extLst>
              <a:ext uri="{FF2B5EF4-FFF2-40B4-BE49-F238E27FC236}">
                <a16:creationId xmlns:a16="http://schemas.microsoft.com/office/drawing/2014/main" id="{05ED9643-F361-6D47-89DE-3F9DEA8436C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096284" y="1812925"/>
            <a:ext cx="4972687" cy="4160585"/>
          </a:xfrm>
          <a:prstGeom prst="rect">
            <a:avLst/>
          </a:prstGeom>
        </p:spPr>
      </p:pic>
      <p:sp>
        <p:nvSpPr>
          <p:cNvPr id="7" name="TextBox 6">
            <a:extLst>
              <a:ext uri="{FF2B5EF4-FFF2-40B4-BE49-F238E27FC236}">
                <a16:creationId xmlns:a16="http://schemas.microsoft.com/office/drawing/2014/main" id="{F15B9884-6941-D743-AAA9-69C6DBF272ED}"/>
              </a:ext>
            </a:extLst>
          </p:cNvPr>
          <p:cNvSpPr txBox="1"/>
          <p:nvPr/>
        </p:nvSpPr>
        <p:spPr>
          <a:xfrm>
            <a:off x="75029" y="1524211"/>
            <a:ext cx="4021255" cy="4801314"/>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The higher the applied MPD current, the lower the z-axis plasma velocity at the thruster outlet.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Since the plasma is initially maintained at a high pressure, the primary mechanism of the plasma’s initial acceleration is not electromagnetic, but hydrodynamic.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Higher applied currents then accelerate the plasma out of the thruster before the plasma column can feel the full effects of the force from the hydrodynamic expansion.</a:t>
            </a:r>
          </a:p>
        </p:txBody>
      </p:sp>
    </p:spTree>
    <p:extLst>
      <p:ext uri="{BB962C8B-B14F-4D97-AF65-F5344CB8AC3E}">
        <p14:creationId xmlns:p14="http://schemas.microsoft.com/office/powerpoint/2010/main" val="47780791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3715A-7372-C841-8E55-F2226277C527}"/>
              </a:ext>
            </a:extLst>
          </p:cNvPr>
          <p:cNvSpPr>
            <a:spLocks noGrp="1"/>
          </p:cNvSpPr>
          <p:nvPr>
            <p:ph type="title"/>
          </p:nvPr>
        </p:nvSpPr>
        <p:spPr/>
        <p:txBody>
          <a:bodyPr/>
          <a:lstStyle/>
          <a:p>
            <a:r>
              <a:rPr lang="en-US" dirty="0"/>
              <a:t>Research Goals</a:t>
            </a:r>
          </a:p>
        </p:txBody>
      </p:sp>
      <p:sp>
        <p:nvSpPr>
          <p:cNvPr id="3" name="Content Placeholder 2">
            <a:extLst>
              <a:ext uri="{FF2B5EF4-FFF2-40B4-BE49-F238E27FC236}">
                <a16:creationId xmlns:a16="http://schemas.microsoft.com/office/drawing/2014/main" id="{C84817C8-6FC7-824F-B711-5705D8952FC2}"/>
              </a:ext>
            </a:extLst>
          </p:cNvPr>
          <p:cNvSpPr>
            <a:spLocks noGrp="1"/>
          </p:cNvSpPr>
          <p:nvPr>
            <p:ph idx="1"/>
          </p:nvPr>
        </p:nvSpPr>
        <p:spPr>
          <a:xfrm>
            <a:off x="381000" y="1689463"/>
            <a:ext cx="8224838" cy="4066904"/>
          </a:xfrm>
          <a:solidFill>
            <a:schemeClr val="bg1"/>
          </a:solidFill>
        </p:spPr>
        <p:txBody>
          <a:bodyPr/>
          <a:lstStyle/>
          <a:p>
            <a:r>
              <a:rPr lang="en-US" sz="2000" dirty="0"/>
              <a:t>Provide 1D studies of low powered MPD thrusters.</a:t>
            </a:r>
          </a:p>
          <a:p>
            <a:endParaRPr lang="en-US" sz="2000" dirty="0"/>
          </a:p>
          <a:p>
            <a:r>
              <a:rPr lang="en-US" sz="2000" dirty="0"/>
              <a:t>Examine the effects of the applied current density within the MPD thrusters on the final axial velocity of the plasma and the expansion of the plasma density within the MPD chamber.</a:t>
            </a:r>
          </a:p>
          <a:p>
            <a:endParaRPr lang="en-US" sz="2000" dirty="0"/>
          </a:p>
          <a:p>
            <a:r>
              <a:rPr lang="en-US" sz="2000" dirty="0"/>
              <a:t>Analyze the effects of an applied solenoidal magnetic field within the MPD thruster on the axial and azimuthal components of the velocity.</a:t>
            </a:r>
          </a:p>
          <a:p>
            <a:endParaRPr lang="en-US" sz="2000" dirty="0"/>
          </a:p>
          <a:p>
            <a:r>
              <a:rPr lang="en-US" sz="2000" dirty="0"/>
              <a:t>Study the effects the plasma number density has on the plasma motion and final plasma velocity.</a:t>
            </a:r>
          </a:p>
          <a:p>
            <a:endParaRPr lang="en-US" sz="2000" dirty="0"/>
          </a:p>
          <a:p>
            <a:endParaRPr lang="en-US" sz="2000" dirty="0"/>
          </a:p>
        </p:txBody>
      </p:sp>
      <p:sp>
        <p:nvSpPr>
          <p:cNvPr id="4" name="Slide Number Placeholder 3">
            <a:extLst>
              <a:ext uri="{FF2B5EF4-FFF2-40B4-BE49-F238E27FC236}">
                <a16:creationId xmlns:a16="http://schemas.microsoft.com/office/drawing/2014/main" id="{50963791-3EB7-614C-B49C-7D18C309A035}"/>
              </a:ext>
            </a:extLst>
          </p:cNvPr>
          <p:cNvSpPr>
            <a:spLocks noGrp="1"/>
          </p:cNvSpPr>
          <p:nvPr>
            <p:ph type="sldNum" sz="quarter" idx="10"/>
          </p:nvPr>
        </p:nvSpPr>
        <p:spPr/>
        <p:txBody>
          <a:bodyPr/>
          <a:lstStyle/>
          <a:p>
            <a:pPr>
              <a:defRPr/>
            </a:pPr>
            <a:fld id="{2F6FF85D-730B-4B12-8B88-D2AEBA354849}" type="slidenum">
              <a:rPr lang="en-US" altLang="en-US" smtClean="0"/>
              <a:pPr>
                <a:defRPr/>
              </a:pPr>
              <a:t>3</a:t>
            </a:fld>
            <a:endParaRPr lang="en-US" altLang="en-US" dirty="0"/>
          </a:p>
        </p:txBody>
      </p:sp>
    </p:spTree>
    <p:extLst>
      <p:ext uri="{BB962C8B-B14F-4D97-AF65-F5344CB8AC3E}">
        <p14:creationId xmlns:p14="http://schemas.microsoft.com/office/powerpoint/2010/main" val="223611893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99B06-626F-F046-A379-984C058793AC}"/>
              </a:ext>
            </a:extLst>
          </p:cNvPr>
          <p:cNvSpPr>
            <a:spLocks noGrp="1"/>
          </p:cNvSpPr>
          <p:nvPr>
            <p:ph type="title"/>
          </p:nvPr>
        </p:nvSpPr>
        <p:spPr/>
        <p:txBody>
          <a:bodyPr/>
          <a:lstStyle/>
          <a:p>
            <a:r>
              <a:rPr lang="en-US" dirty="0"/>
              <a:t>Time-Dependent Results</a:t>
            </a:r>
          </a:p>
        </p:txBody>
      </p:sp>
      <p:sp>
        <p:nvSpPr>
          <p:cNvPr id="3" name="Content Placeholder 2">
            <a:extLst>
              <a:ext uri="{FF2B5EF4-FFF2-40B4-BE49-F238E27FC236}">
                <a16:creationId xmlns:a16="http://schemas.microsoft.com/office/drawing/2014/main" id="{42C3C4B7-7311-A947-B4CC-5D203F3E81CA}"/>
              </a:ext>
            </a:extLst>
          </p:cNvPr>
          <p:cNvSpPr>
            <a:spLocks noGrp="1"/>
          </p:cNvSpPr>
          <p:nvPr>
            <p:ph idx="1"/>
          </p:nvPr>
        </p:nvSpPr>
        <p:spPr>
          <a:xfrm>
            <a:off x="218630" y="1235372"/>
            <a:ext cx="7840054" cy="577553"/>
          </a:xfrm>
        </p:spPr>
        <p:txBody>
          <a:bodyPr/>
          <a:lstStyle/>
          <a:p>
            <a:r>
              <a:rPr lang="en-US" dirty="0"/>
              <a:t>Applied Magnetic Field Studies: Axial and Azimuthal Velocity</a:t>
            </a:r>
          </a:p>
        </p:txBody>
      </p:sp>
      <p:sp>
        <p:nvSpPr>
          <p:cNvPr id="4" name="Slide Number Placeholder 3">
            <a:extLst>
              <a:ext uri="{FF2B5EF4-FFF2-40B4-BE49-F238E27FC236}">
                <a16:creationId xmlns:a16="http://schemas.microsoft.com/office/drawing/2014/main" id="{0E0E9D54-9378-9643-8CFD-3958E4CDC731}"/>
              </a:ext>
            </a:extLst>
          </p:cNvPr>
          <p:cNvSpPr>
            <a:spLocks noGrp="1"/>
          </p:cNvSpPr>
          <p:nvPr>
            <p:ph type="sldNum" sz="quarter" idx="10"/>
          </p:nvPr>
        </p:nvSpPr>
        <p:spPr/>
        <p:txBody>
          <a:bodyPr/>
          <a:lstStyle/>
          <a:p>
            <a:pPr>
              <a:defRPr/>
            </a:pPr>
            <a:fld id="{2F6FF85D-730B-4B12-8B88-D2AEBA354849}" type="slidenum">
              <a:rPr lang="en-US" altLang="en-US" smtClean="0"/>
              <a:pPr>
                <a:defRPr/>
              </a:pPr>
              <a:t>30</a:t>
            </a:fld>
            <a:endParaRPr lang="en-US" altLang="en-US" dirty="0"/>
          </a:p>
        </p:txBody>
      </p:sp>
      <p:pic>
        <p:nvPicPr>
          <p:cNvPr id="6" name="Picture 5" descr="Chart, line chart&#10;&#10;Description automatically generated">
            <a:extLst>
              <a:ext uri="{FF2B5EF4-FFF2-40B4-BE49-F238E27FC236}">
                <a16:creationId xmlns:a16="http://schemas.microsoft.com/office/drawing/2014/main" id="{2019A7F1-C302-F84A-AFD5-6E8F75281B7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6229" y="2038172"/>
            <a:ext cx="4453699" cy="3599355"/>
          </a:xfrm>
          <a:prstGeom prst="rect">
            <a:avLst/>
          </a:prstGeom>
        </p:spPr>
      </p:pic>
      <p:pic>
        <p:nvPicPr>
          <p:cNvPr id="8" name="Picture 7" descr="Chart, line chart&#10;&#10;Description automatically generated">
            <a:extLst>
              <a:ext uri="{FF2B5EF4-FFF2-40B4-BE49-F238E27FC236}">
                <a16:creationId xmlns:a16="http://schemas.microsoft.com/office/drawing/2014/main" id="{E62376B2-C8D8-A147-AB9F-1A34F45D2EA4}"/>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519928" y="2038171"/>
            <a:ext cx="4505771" cy="3626365"/>
          </a:xfrm>
          <a:prstGeom prst="rect">
            <a:avLst/>
          </a:prstGeom>
        </p:spPr>
      </p:pic>
    </p:spTree>
    <p:extLst>
      <p:ext uri="{BB962C8B-B14F-4D97-AF65-F5344CB8AC3E}">
        <p14:creationId xmlns:p14="http://schemas.microsoft.com/office/powerpoint/2010/main" val="82485984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28A6F-2451-9D4A-988D-6AA8A228BB49}"/>
              </a:ext>
            </a:extLst>
          </p:cNvPr>
          <p:cNvSpPr>
            <a:spLocks noGrp="1"/>
          </p:cNvSpPr>
          <p:nvPr>
            <p:ph type="title"/>
          </p:nvPr>
        </p:nvSpPr>
        <p:spPr/>
        <p:txBody>
          <a:bodyPr/>
          <a:lstStyle/>
          <a:p>
            <a:r>
              <a:rPr lang="en-US" dirty="0"/>
              <a:t>Time-Dependent Results</a:t>
            </a:r>
          </a:p>
        </p:txBody>
      </p:sp>
      <p:sp>
        <p:nvSpPr>
          <p:cNvPr id="3" name="Content Placeholder 2">
            <a:extLst>
              <a:ext uri="{FF2B5EF4-FFF2-40B4-BE49-F238E27FC236}">
                <a16:creationId xmlns:a16="http://schemas.microsoft.com/office/drawing/2014/main" id="{FE4677A8-D7ED-D242-B302-1F9FCAD3755E}"/>
              </a:ext>
            </a:extLst>
          </p:cNvPr>
          <p:cNvSpPr>
            <a:spLocks noGrp="1"/>
          </p:cNvSpPr>
          <p:nvPr>
            <p:ph idx="1"/>
          </p:nvPr>
        </p:nvSpPr>
        <p:spPr>
          <a:xfrm>
            <a:off x="228600" y="1243918"/>
            <a:ext cx="7924800" cy="569007"/>
          </a:xfrm>
        </p:spPr>
        <p:txBody>
          <a:bodyPr/>
          <a:lstStyle/>
          <a:p>
            <a:r>
              <a:rPr lang="en-US" dirty="0"/>
              <a:t>Applied Magnetic Field Studies: Axial and Azimuthal Velocity</a:t>
            </a:r>
          </a:p>
          <a:p>
            <a:endParaRPr lang="en-US" dirty="0"/>
          </a:p>
        </p:txBody>
      </p:sp>
      <p:sp>
        <p:nvSpPr>
          <p:cNvPr id="4" name="Slide Number Placeholder 3">
            <a:extLst>
              <a:ext uri="{FF2B5EF4-FFF2-40B4-BE49-F238E27FC236}">
                <a16:creationId xmlns:a16="http://schemas.microsoft.com/office/drawing/2014/main" id="{699E1ECD-185C-B24B-8133-194BA872BB17}"/>
              </a:ext>
            </a:extLst>
          </p:cNvPr>
          <p:cNvSpPr>
            <a:spLocks noGrp="1"/>
          </p:cNvSpPr>
          <p:nvPr>
            <p:ph type="sldNum" sz="quarter" idx="10"/>
          </p:nvPr>
        </p:nvSpPr>
        <p:spPr/>
        <p:txBody>
          <a:bodyPr/>
          <a:lstStyle/>
          <a:p>
            <a:pPr>
              <a:defRPr/>
            </a:pPr>
            <a:fld id="{2F6FF85D-730B-4B12-8B88-D2AEBA354849}" type="slidenum">
              <a:rPr lang="en-US" altLang="en-US" smtClean="0"/>
              <a:pPr>
                <a:defRPr/>
              </a:pPr>
              <a:t>31</a:t>
            </a:fld>
            <a:endParaRPr lang="en-US" altLang="en-US" dirty="0"/>
          </a:p>
        </p:txBody>
      </p:sp>
      <p:pic>
        <p:nvPicPr>
          <p:cNvPr id="6" name="Picture 5" descr="Chart, line chart&#10;&#10;Description automatically generated">
            <a:extLst>
              <a:ext uri="{FF2B5EF4-FFF2-40B4-BE49-F238E27FC236}">
                <a16:creationId xmlns:a16="http://schemas.microsoft.com/office/drawing/2014/main" id="{F1C5E4AF-BD9F-744E-9494-46E2204BF02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6200" y="2140810"/>
            <a:ext cx="4414010" cy="3578417"/>
          </a:xfrm>
          <a:prstGeom prst="rect">
            <a:avLst/>
          </a:prstGeom>
        </p:spPr>
      </p:pic>
      <p:pic>
        <p:nvPicPr>
          <p:cNvPr id="8" name="Picture 7" descr="Chart, line chart&#10;&#10;Description automatically generated">
            <a:extLst>
              <a:ext uri="{FF2B5EF4-FFF2-40B4-BE49-F238E27FC236}">
                <a16:creationId xmlns:a16="http://schemas.microsoft.com/office/drawing/2014/main" id="{8459A6A1-A44C-904B-B913-B7A0EB8ED37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482376" y="2161966"/>
            <a:ext cx="4585424" cy="3557261"/>
          </a:xfrm>
          <a:prstGeom prst="rect">
            <a:avLst/>
          </a:prstGeom>
        </p:spPr>
      </p:pic>
    </p:spTree>
    <p:extLst>
      <p:ext uri="{BB962C8B-B14F-4D97-AF65-F5344CB8AC3E}">
        <p14:creationId xmlns:p14="http://schemas.microsoft.com/office/powerpoint/2010/main" val="357392697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5F095-8FA1-A443-9A81-1A33E5998E0C}"/>
              </a:ext>
            </a:extLst>
          </p:cNvPr>
          <p:cNvSpPr>
            <a:spLocks noGrp="1"/>
          </p:cNvSpPr>
          <p:nvPr>
            <p:ph type="title"/>
          </p:nvPr>
        </p:nvSpPr>
        <p:spPr/>
        <p:txBody>
          <a:bodyPr/>
          <a:lstStyle/>
          <a:p>
            <a:r>
              <a:rPr lang="en-US" dirty="0"/>
              <a:t>Time-Dependent Results</a:t>
            </a:r>
          </a:p>
        </p:txBody>
      </p:sp>
      <p:sp>
        <p:nvSpPr>
          <p:cNvPr id="3" name="Content Placeholder 2">
            <a:extLst>
              <a:ext uri="{FF2B5EF4-FFF2-40B4-BE49-F238E27FC236}">
                <a16:creationId xmlns:a16="http://schemas.microsoft.com/office/drawing/2014/main" id="{126716E7-4692-9948-9611-3357FD726CD4}"/>
              </a:ext>
            </a:extLst>
          </p:cNvPr>
          <p:cNvSpPr>
            <a:spLocks noGrp="1"/>
          </p:cNvSpPr>
          <p:nvPr>
            <p:ph idx="1"/>
          </p:nvPr>
        </p:nvSpPr>
        <p:spPr>
          <a:xfrm>
            <a:off x="141005" y="1123036"/>
            <a:ext cx="7617864" cy="551916"/>
          </a:xfrm>
        </p:spPr>
        <p:txBody>
          <a:bodyPr/>
          <a:lstStyle/>
          <a:p>
            <a:r>
              <a:rPr lang="en-US" dirty="0"/>
              <a:t>Applied Magnetic Field Studies</a:t>
            </a:r>
          </a:p>
        </p:txBody>
      </p:sp>
      <p:sp>
        <p:nvSpPr>
          <p:cNvPr id="4" name="Slide Number Placeholder 3">
            <a:extLst>
              <a:ext uri="{FF2B5EF4-FFF2-40B4-BE49-F238E27FC236}">
                <a16:creationId xmlns:a16="http://schemas.microsoft.com/office/drawing/2014/main" id="{296A69DF-E403-3D4E-B983-EFAB10648C25}"/>
              </a:ext>
            </a:extLst>
          </p:cNvPr>
          <p:cNvSpPr>
            <a:spLocks noGrp="1"/>
          </p:cNvSpPr>
          <p:nvPr>
            <p:ph type="sldNum" sz="quarter" idx="10"/>
          </p:nvPr>
        </p:nvSpPr>
        <p:spPr/>
        <p:txBody>
          <a:bodyPr/>
          <a:lstStyle/>
          <a:p>
            <a:pPr>
              <a:defRPr/>
            </a:pPr>
            <a:fld id="{2F6FF85D-730B-4B12-8B88-D2AEBA354849}" type="slidenum">
              <a:rPr lang="en-US" altLang="en-US" smtClean="0"/>
              <a:pPr>
                <a:defRPr/>
              </a:pPr>
              <a:t>32</a:t>
            </a:fld>
            <a:endParaRPr lang="en-US" altLang="en-US" dirty="0"/>
          </a:p>
        </p:txBody>
      </p:sp>
      <p:sp>
        <p:nvSpPr>
          <p:cNvPr id="5" name="TextBox 4">
            <a:extLst>
              <a:ext uri="{FF2B5EF4-FFF2-40B4-BE49-F238E27FC236}">
                <a16:creationId xmlns:a16="http://schemas.microsoft.com/office/drawing/2014/main" id="{AFFE50CE-6A79-6F47-9E63-066934F79AF7}"/>
              </a:ext>
            </a:extLst>
          </p:cNvPr>
          <p:cNvSpPr txBox="1"/>
          <p:nvPr/>
        </p:nvSpPr>
        <p:spPr>
          <a:xfrm>
            <a:off x="141005" y="1597433"/>
            <a:ext cx="8861989" cy="4801314"/>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Final z-axis plasma velocity decrease is positively correlated with the increase in the final x/y-axis velocity attained by the plasma.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swirling motion is generated within the plasma by energy from the axial motion of the plasma being transferred to the azimuthal motion of the plasma, therefore a positive correlation is expected.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Peak z-axis velocity attained by the plasma within the MPD thruster increases with applied magnetic field.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Peak z-axis velocity is obtained near the inlet of the MPD thruster, implying that the applied magnetic field induces an additional axial force at the thruster inlet.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Peak x/y-axis velocity obtained by the plasma increases as well.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x/y-axis peak velocity is maximized by the application of a solenoidal magnetic field in the range of 20mT−30mT.</a:t>
            </a:r>
          </a:p>
        </p:txBody>
      </p:sp>
    </p:spTree>
    <p:extLst>
      <p:ext uri="{BB962C8B-B14F-4D97-AF65-F5344CB8AC3E}">
        <p14:creationId xmlns:p14="http://schemas.microsoft.com/office/powerpoint/2010/main" val="77493364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1D9E2-314F-9D4E-92B9-5E8BC74C0AA9}"/>
              </a:ext>
            </a:extLst>
          </p:cNvPr>
          <p:cNvSpPr>
            <a:spLocks noGrp="1"/>
          </p:cNvSpPr>
          <p:nvPr>
            <p:ph type="title"/>
          </p:nvPr>
        </p:nvSpPr>
        <p:spPr/>
        <p:txBody>
          <a:bodyPr/>
          <a:lstStyle/>
          <a:p>
            <a:r>
              <a:rPr lang="en-US" dirty="0"/>
              <a:t>Time-Dependent Results</a:t>
            </a:r>
          </a:p>
        </p:txBody>
      </p:sp>
      <p:sp>
        <p:nvSpPr>
          <p:cNvPr id="3" name="Content Placeholder 2">
            <a:extLst>
              <a:ext uri="{FF2B5EF4-FFF2-40B4-BE49-F238E27FC236}">
                <a16:creationId xmlns:a16="http://schemas.microsoft.com/office/drawing/2014/main" id="{CE5C84DF-6781-DB4E-9F45-F1E584BF2E53}"/>
              </a:ext>
            </a:extLst>
          </p:cNvPr>
          <p:cNvSpPr>
            <a:spLocks noGrp="1"/>
          </p:cNvSpPr>
          <p:nvPr>
            <p:ph idx="1"/>
          </p:nvPr>
        </p:nvSpPr>
        <p:spPr>
          <a:xfrm>
            <a:off x="168067" y="1174335"/>
            <a:ext cx="7985333" cy="449366"/>
          </a:xfrm>
        </p:spPr>
        <p:txBody>
          <a:bodyPr/>
          <a:lstStyle/>
          <a:p>
            <a:r>
              <a:rPr lang="en-US" dirty="0"/>
              <a:t>Number Density Study: Resistivity</a:t>
            </a:r>
          </a:p>
          <a:p>
            <a:endParaRPr lang="en-US" dirty="0"/>
          </a:p>
        </p:txBody>
      </p:sp>
      <p:sp>
        <p:nvSpPr>
          <p:cNvPr id="4" name="Slide Number Placeholder 3">
            <a:extLst>
              <a:ext uri="{FF2B5EF4-FFF2-40B4-BE49-F238E27FC236}">
                <a16:creationId xmlns:a16="http://schemas.microsoft.com/office/drawing/2014/main" id="{6DDDD4BB-3631-EB44-A570-39566C0329F1}"/>
              </a:ext>
            </a:extLst>
          </p:cNvPr>
          <p:cNvSpPr>
            <a:spLocks noGrp="1"/>
          </p:cNvSpPr>
          <p:nvPr>
            <p:ph type="sldNum" sz="quarter" idx="10"/>
          </p:nvPr>
        </p:nvSpPr>
        <p:spPr/>
        <p:txBody>
          <a:bodyPr/>
          <a:lstStyle/>
          <a:p>
            <a:pPr>
              <a:defRPr/>
            </a:pPr>
            <a:fld id="{2F6FF85D-730B-4B12-8B88-D2AEBA354849}" type="slidenum">
              <a:rPr lang="en-US" altLang="en-US" smtClean="0"/>
              <a:pPr>
                <a:defRPr/>
              </a:pPr>
              <a:t>33</a:t>
            </a:fld>
            <a:endParaRPr lang="en-US" altLang="en-US" dirty="0"/>
          </a:p>
        </p:txBody>
      </p:sp>
      <p:pic>
        <p:nvPicPr>
          <p:cNvPr id="7" name="Picture 6" descr="Chart, line chart&#10;&#10;Description automatically generated">
            <a:extLst>
              <a:ext uri="{FF2B5EF4-FFF2-40B4-BE49-F238E27FC236}">
                <a16:creationId xmlns:a16="http://schemas.microsoft.com/office/drawing/2014/main" id="{4B77EE36-11FF-6443-BDAF-E186419133E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160733" y="2064160"/>
            <a:ext cx="4973652" cy="3988256"/>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D1EF74-1034-CD47-9F4D-38175CAB4E0C}"/>
                  </a:ext>
                </a:extLst>
              </p:cNvPr>
              <p:cNvSpPr txBox="1"/>
              <p:nvPr/>
            </p:nvSpPr>
            <p:spPr>
              <a:xfrm>
                <a:off x="-1" y="2064160"/>
                <a:ext cx="4289989" cy="3419398"/>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Peak resistivity value for number density of </a:t>
                </a:r>
                <a14:m>
                  <m:oMath xmlns:m="http://schemas.openxmlformats.org/officeDocument/2006/math">
                    <m:r>
                      <a:rPr lang="en-US" b="0" i="0" dirty="0" smtClean="0">
                        <a:latin typeface="Cambria Math" panose="02040503050406030204" pitchFamily="18" charset="0"/>
                      </a:rPr>
                      <m:t> </m:t>
                    </m:r>
                    <m:r>
                      <a:rPr lang="en-US" i="1" dirty="0" smtClean="0">
                        <a:latin typeface="Cambria Math" panose="02040503050406030204" pitchFamily="18" charset="0"/>
                      </a:rPr>
                      <m:t>2×</m:t>
                    </m:r>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10</m:t>
                        </m:r>
                      </m:e>
                      <m:sup>
                        <m:r>
                          <a:rPr lang="en-US" b="0" i="1" dirty="0" smtClean="0">
                            <a:latin typeface="Cambria Math" panose="02040503050406030204" pitchFamily="18" charset="0"/>
                          </a:rPr>
                          <m:t>21</m:t>
                        </m:r>
                      </m:sup>
                    </m:sSup>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𝑚</m:t>
                        </m:r>
                      </m:e>
                      <m:sup>
                        <m:r>
                          <a:rPr lang="en-US" b="0" i="1" dirty="0" smtClean="0">
                            <a:latin typeface="Cambria Math" panose="02040503050406030204" pitchFamily="18" charset="0"/>
                          </a:rPr>
                          <m:t>−3</m:t>
                        </m:r>
                      </m:sup>
                    </m:sSup>
                  </m:oMath>
                </a14:m>
                <a:r>
                  <a:rPr lang="en-US" dirty="0"/>
                  <a:t>obtain values on the order of </a:t>
                </a:r>
                <a14:m>
                  <m:oMath xmlns:m="http://schemas.openxmlformats.org/officeDocument/2006/math">
                    <m:sSup>
                      <m:sSupPr>
                        <m:ctrlPr>
                          <a:rPr lang="el-GR" i="1" dirty="0" smtClean="0">
                            <a:latin typeface="Cambria Math" panose="02040503050406030204" pitchFamily="18" charset="0"/>
                          </a:rPr>
                        </m:ctrlPr>
                      </m:sSupPr>
                      <m:e>
                        <m:r>
                          <a:rPr lang="en-US" b="0" i="1" dirty="0" smtClean="0">
                            <a:latin typeface="Cambria Math" panose="02040503050406030204" pitchFamily="18" charset="0"/>
                          </a:rPr>
                          <m:t>10</m:t>
                        </m:r>
                      </m:e>
                      <m:sup>
                        <m:r>
                          <a:rPr lang="en-US" b="0" i="1" dirty="0" smtClean="0">
                            <a:latin typeface="Cambria Math" panose="02040503050406030204" pitchFamily="18" charset="0"/>
                          </a:rPr>
                          <m:t>−16</m:t>
                        </m:r>
                      </m:sup>
                    </m:sSup>
                    <m:r>
                      <a:rPr lang="el-GR" i="1" dirty="0" err="1">
                        <a:latin typeface="Cambria Math" panose="02040503050406030204" pitchFamily="18" charset="0"/>
                      </a:rPr>
                      <m:t>Ω</m:t>
                    </m:r>
                    <m:r>
                      <a:rPr lang="el-GR" i="1" dirty="0">
                        <a:latin typeface="Cambria Math" panose="02040503050406030204" pitchFamily="18" charset="0"/>
                      </a:rPr>
                      <m:t>−</m:t>
                    </m:r>
                    <m:r>
                      <a:rPr lang="en-US" i="1" dirty="0">
                        <a:latin typeface="Cambria Math" panose="02040503050406030204" pitchFamily="18" charset="0"/>
                      </a:rPr>
                      <m:t>𝑐𝑚</m:t>
                    </m:r>
                  </m:oMath>
                </a14:m>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Peak resistivity for a number density of </a:t>
                </a:r>
                <a14:m>
                  <m:oMath xmlns:m="http://schemas.openxmlformats.org/officeDocument/2006/math">
                    <m:r>
                      <a:rPr lang="en-US" i="1" dirty="0" smtClean="0">
                        <a:latin typeface="Cambria Math" panose="02040503050406030204" pitchFamily="18" charset="0"/>
                      </a:rPr>
                      <m:t>2×</m:t>
                    </m:r>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10</m:t>
                        </m:r>
                      </m:e>
                      <m:sup>
                        <m:r>
                          <a:rPr lang="en-US" b="0" i="1" dirty="0" smtClean="0">
                            <a:latin typeface="Cambria Math" panose="02040503050406030204" pitchFamily="18" charset="0"/>
                          </a:rPr>
                          <m:t>22</m:t>
                        </m:r>
                      </m:sup>
                    </m:sSup>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𝑚</m:t>
                        </m:r>
                      </m:e>
                      <m:sup>
                        <m:r>
                          <a:rPr lang="en-US" b="0" i="1" dirty="0" smtClean="0">
                            <a:latin typeface="Cambria Math" panose="02040503050406030204" pitchFamily="18" charset="0"/>
                          </a:rPr>
                          <m:t>−3</m:t>
                        </m:r>
                      </m:sup>
                    </m:sSup>
                    <m:r>
                      <a:rPr lang="en-US" i="1" dirty="0" smtClean="0">
                        <a:latin typeface="Cambria Math" panose="02040503050406030204" pitchFamily="18" charset="0"/>
                      </a:rPr>
                      <m:t> </m:t>
                    </m:r>
                  </m:oMath>
                </a14:m>
                <a:r>
                  <a:rPr lang="en-US" dirty="0"/>
                  <a:t>obtain values on the order of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10</m:t>
                        </m:r>
                      </m:e>
                      <m:sup>
                        <m:r>
                          <a:rPr lang="en-US" b="0" i="1" dirty="0" smtClean="0">
                            <a:latin typeface="Cambria Math" panose="02040503050406030204" pitchFamily="18" charset="0"/>
                          </a:rPr>
                          <m:t>−15</m:t>
                        </m:r>
                      </m:sup>
                    </m:sSup>
                    <m:r>
                      <a:rPr lang="el-GR" i="1" dirty="0" err="1">
                        <a:latin typeface="Cambria Math" panose="02040503050406030204" pitchFamily="18" charset="0"/>
                      </a:rPr>
                      <m:t>Ω</m:t>
                    </m:r>
                    <m:r>
                      <a:rPr lang="el-GR" i="1" dirty="0">
                        <a:latin typeface="Cambria Math" panose="02040503050406030204" pitchFamily="18" charset="0"/>
                      </a:rPr>
                      <m:t>−</m:t>
                    </m:r>
                    <m:r>
                      <a:rPr lang="en-US" i="1" dirty="0">
                        <a:latin typeface="Cambria Math" panose="02040503050406030204" pitchFamily="18" charset="0"/>
                      </a:rPr>
                      <m:t>𝑐𝑚</m:t>
                    </m:r>
                  </m:oMath>
                </a14:m>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Increasing the number density of the injected plasma increases the peak resistivity felt by the injected plasma.</a:t>
                </a:r>
                <a:br>
                  <a:rPr lang="en-US" dirty="0"/>
                </a:br>
                <a:endParaRPr lang="en-US" dirty="0"/>
              </a:p>
            </p:txBody>
          </p:sp>
        </mc:Choice>
        <mc:Fallback xmlns="">
          <p:sp>
            <p:nvSpPr>
              <p:cNvPr id="8" name="TextBox 7">
                <a:extLst>
                  <a:ext uri="{FF2B5EF4-FFF2-40B4-BE49-F238E27FC236}">
                    <a16:creationId xmlns:a16="http://schemas.microsoft.com/office/drawing/2014/main" id="{7AD1EF74-1034-CD47-9F4D-38175CAB4E0C}"/>
                  </a:ext>
                </a:extLst>
              </p:cNvPr>
              <p:cNvSpPr txBox="1">
                <a:spLocks noRot="1" noChangeAspect="1" noMove="1" noResize="1" noEditPoints="1" noAdjustHandles="1" noChangeArrowheads="1" noChangeShapeType="1" noTextEdit="1"/>
              </p:cNvSpPr>
              <p:nvPr/>
            </p:nvSpPr>
            <p:spPr>
              <a:xfrm>
                <a:off x="-1" y="2064160"/>
                <a:ext cx="4289989" cy="3419398"/>
              </a:xfrm>
              <a:prstGeom prst="rect">
                <a:avLst/>
              </a:prstGeom>
              <a:blipFill>
                <a:blip r:embed="rId3"/>
                <a:stretch>
                  <a:fillRect l="-852" t="-1070"/>
                </a:stretch>
              </a:blipFill>
            </p:spPr>
            <p:txBody>
              <a:bodyPr/>
              <a:lstStyle/>
              <a:p>
                <a:r>
                  <a:rPr lang="en-US">
                    <a:noFill/>
                  </a:rPr>
                  <a:t> </a:t>
                </a:r>
              </a:p>
            </p:txBody>
          </p:sp>
        </mc:Fallback>
      </mc:AlternateContent>
    </p:spTree>
    <p:extLst>
      <p:ext uri="{BB962C8B-B14F-4D97-AF65-F5344CB8AC3E}">
        <p14:creationId xmlns:p14="http://schemas.microsoft.com/office/powerpoint/2010/main" val="329900436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91F3-617C-1940-A695-5519033B9E6A}"/>
              </a:ext>
            </a:extLst>
          </p:cNvPr>
          <p:cNvSpPr>
            <a:spLocks noGrp="1"/>
          </p:cNvSpPr>
          <p:nvPr>
            <p:ph type="title"/>
          </p:nvPr>
        </p:nvSpPr>
        <p:spPr/>
        <p:txBody>
          <a:bodyPr/>
          <a:lstStyle/>
          <a:p>
            <a:r>
              <a:rPr lang="en-US" dirty="0"/>
              <a:t>Time-Dependent Results</a:t>
            </a:r>
          </a:p>
        </p:txBody>
      </p:sp>
      <p:sp>
        <p:nvSpPr>
          <p:cNvPr id="3" name="Content Placeholder 2">
            <a:extLst>
              <a:ext uri="{FF2B5EF4-FFF2-40B4-BE49-F238E27FC236}">
                <a16:creationId xmlns:a16="http://schemas.microsoft.com/office/drawing/2014/main" id="{77D6E34F-9311-5749-814F-E1042A2C8A1C}"/>
              </a:ext>
            </a:extLst>
          </p:cNvPr>
          <p:cNvSpPr>
            <a:spLocks noGrp="1"/>
          </p:cNvSpPr>
          <p:nvPr>
            <p:ph idx="1"/>
          </p:nvPr>
        </p:nvSpPr>
        <p:spPr>
          <a:xfrm>
            <a:off x="152400" y="1159588"/>
            <a:ext cx="7924800" cy="543370"/>
          </a:xfrm>
        </p:spPr>
        <p:txBody>
          <a:bodyPr/>
          <a:lstStyle/>
          <a:p>
            <a:r>
              <a:rPr lang="en-US" dirty="0"/>
              <a:t>Number Density Study: Axial Velocity</a:t>
            </a:r>
          </a:p>
        </p:txBody>
      </p:sp>
      <p:sp>
        <p:nvSpPr>
          <p:cNvPr id="4" name="Slide Number Placeholder 3">
            <a:extLst>
              <a:ext uri="{FF2B5EF4-FFF2-40B4-BE49-F238E27FC236}">
                <a16:creationId xmlns:a16="http://schemas.microsoft.com/office/drawing/2014/main" id="{03D500E5-CACB-6141-B4B4-0EE9585C31BC}"/>
              </a:ext>
            </a:extLst>
          </p:cNvPr>
          <p:cNvSpPr>
            <a:spLocks noGrp="1"/>
          </p:cNvSpPr>
          <p:nvPr>
            <p:ph type="sldNum" sz="quarter" idx="10"/>
          </p:nvPr>
        </p:nvSpPr>
        <p:spPr/>
        <p:txBody>
          <a:bodyPr/>
          <a:lstStyle/>
          <a:p>
            <a:pPr>
              <a:defRPr/>
            </a:pPr>
            <a:fld id="{2F6FF85D-730B-4B12-8B88-D2AEBA354849}" type="slidenum">
              <a:rPr lang="en-US" altLang="en-US" smtClean="0"/>
              <a:pPr>
                <a:defRPr/>
              </a:pPr>
              <a:t>34</a:t>
            </a:fld>
            <a:endParaRPr lang="en-US" altLang="en-US" dirty="0"/>
          </a:p>
        </p:txBody>
      </p:sp>
      <p:pic>
        <p:nvPicPr>
          <p:cNvPr id="9" name="Picture 8" descr="Chart, line chart&#10;&#10;Description automatically generated">
            <a:extLst>
              <a:ext uri="{FF2B5EF4-FFF2-40B4-BE49-F238E27FC236}">
                <a16:creationId xmlns:a16="http://schemas.microsoft.com/office/drawing/2014/main" id="{97AF1788-623B-A94E-ACA3-8D2E001D02E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1550" y="2099805"/>
            <a:ext cx="4540450" cy="3731125"/>
          </a:xfrm>
          <a:prstGeom prst="rect">
            <a:avLst/>
          </a:prstGeom>
        </p:spPr>
      </p:pic>
      <p:sp>
        <p:nvSpPr>
          <p:cNvPr id="10" name="TextBox 9">
            <a:extLst>
              <a:ext uri="{FF2B5EF4-FFF2-40B4-BE49-F238E27FC236}">
                <a16:creationId xmlns:a16="http://schemas.microsoft.com/office/drawing/2014/main" id="{8F06461A-9AF4-A642-8E33-09932C4220A4}"/>
              </a:ext>
            </a:extLst>
          </p:cNvPr>
          <p:cNvSpPr txBox="1"/>
          <p:nvPr/>
        </p:nvSpPr>
        <p:spPr>
          <a:xfrm>
            <a:off x="4114800" y="3025211"/>
            <a:ext cx="65" cy="276999"/>
          </a:xfrm>
          <a:prstGeom prst="rect">
            <a:avLst/>
          </a:prstGeom>
          <a:noFill/>
        </p:spPr>
        <p:txBody>
          <a:bodyPr wrap="none" lIns="0" tIns="0" rIns="0" bIns="0" rtlCol="0">
            <a:spAutoFit/>
          </a:bodyPr>
          <a:lstStyle/>
          <a:p>
            <a:endParaRPr lang="en-US" dirty="0"/>
          </a:p>
        </p:txBody>
      </p:sp>
      <p:pic>
        <p:nvPicPr>
          <p:cNvPr id="13" name="Picture 12" descr="Chart, line chart&#10;&#10;Description automatically generated">
            <a:extLst>
              <a:ext uri="{FF2B5EF4-FFF2-40B4-BE49-F238E27FC236}">
                <a16:creationId xmlns:a16="http://schemas.microsoft.com/office/drawing/2014/main" id="{3457B869-5724-604C-B0D6-3EE1C19A000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572000" y="2099805"/>
            <a:ext cx="4540450" cy="3731987"/>
          </a:xfrm>
          <a:prstGeom prst="rect">
            <a:avLst/>
          </a:prstGeom>
        </p:spPr>
      </p:pic>
    </p:spTree>
    <p:extLst>
      <p:ext uri="{BB962C8B-B14F-4D97-AF65-F5344CB8AC3E}">
        <p14:creationId xmlns:p14="http://schemas.microsoft.com/office/powerpoint/2010/main" val="212916531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31EBC-F069-324E-84AD-FAB03C7CA65A}"/>
              </a:ext>
            </a:extLst>
          </p:cNvPr>
          <p:cNvSpPr>
            <a:spLocks noGrp="1"/>
          </p:cNvSpPr>
          <p:nvPr>
            <p:ph type="title"/>
          </p:nvPr>
        </p:nvSpPr>
        <p:spPr/>
        <p:txBody>
          <a:bodyPr/>
          <a:lstStyle/>
          <a:p>
            <a:r>
              <a:rPr lang="en-US" dirty="0"/>
              <a:t>Time-Dependent Results</a:t>
            </a:r>
          </a:p>
        </p:txBody>
      </p:sp>
      <p:sp>
        <p:nvSpPr>
          <p:cNvPr id="3" name="Content Placeholder 2">
            <a:extLst>
              <a:ext uri="{FF2B5EF4-FFF2-40B4-BE49-F238E27FC236}">
                <a16:creationId xmlns:a16="http://schemas.microsoft.com/office/drawing/2014/main" id="{0C416410-04A6-A74B-8CC8-894C05E91983}"/>
              </a:ext>
            </a:extLst>
          </p:cNvPr>
          <p:cNvSpPr>
            <a:spLocks noGrp="1"/>
          </p:cNvSpPr>
          <p:nvPr>
            <p:ph idx="1"/>
          </p:nvPr>
        </p:nvSpPr>
        <p:spPr>
          <a:xfrm>
            <a:off x="228600" y="1174335"/>
            <a:ext cx="7924800" cy="466458"/>
          </a:xfrm>
        </p:spPr>
        <p:txBody>
          <a:bodyPr/>
          <a:lstStyle/>
          <a:p>
            <a:r>
              <a:rPr lang="en-US" dirty="0"/>
              <a:t>Number Density Study: Axial Velocity</a:t>
            </a:r>
          </a:p>
          <a:p>
            <a:endParaRPr lang="en-US" dirty="0"/>
          </a:p>
        </p:txBody>
      </p:sp>
      <p:sp>
        <p:nvSpPr>
          <p:cNvPr id="4" name="Slide Number Placeholder 3">
            <a:extLst>
              <a:ext uri="{FF2B5EF4-FFF2-40B4-BE49-F238E27FC236}">
                <a16:creationId xmlns:a16="http://schemas.microsoft.com/office/drawing/2014/main" id="{118E8FB5-92C6-CE46-ABFB-27FB1B76C93B}"/>
              </a:ext>
            </a:extLst>
          </p:cNvPr>
          <p:cNvSpPr>
            <a:spLocks noGrp="1"/>
          </p:cNvSpPr>
          <p:nvPr>
            <p:ph type="sldNum" sz="quarter" idx="10"/>
          </p:nvPr>
        </p:nvSpPr>
        <p:spPr/>
        <p:txBody>
          <a:bodyPr/>
          <a:lstStyle/>
          <a:p>
            <a:pPr>
              <a:defRPr/>
            </a:pPr>
            <a:fld id="{2F6FF85D-730B-4B12-8B88-D2AEBA354849}" type="slidenum">
              <a:rPr lang="en-US" altLang="en-US" smtClean="0"/>
              <a:pPr>
                <a:defRPr/>
              </a:pPr>
              <a:t>35</a:t>
            </a:fld>
            <a:endParaRPr lang="en-US"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7EDE9FD-AA83-8B4A-8AB0-48D284485475}"/>
                  </a:ext>
                </a:extLst>
              </p:cNvPr>
              <p:cNvSpPr txBox="1"/>
              <p:nvPr/>
            </p:nvSpPr>
            <p:spPr>
              <a:xfrm>
                <a:off x="358922" y="1786428"/>
                <a:ext cx="7924799" cy="4524315"/>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With the application of a higher plasma number density, the final z-axis velocity of the plasma at the thruster outlet decreases substantially.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z-axis velocity is greater for the MPD with no applied magnetic field due to the transfer of axial energy to the swirling motion in the plasma.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a plasma number density of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22</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 (2×</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16</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𝑐𝑚</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m:t>
                    </m:r>
                  </m:oMath>
                </a14:m>
                <a:r>
                  <a:rPr lang="en-US" dirty="0"/>
                  <a:t> the final z-axis velocity is </a:t>
                </a:r>
                <a14:m>
                  <m:oMath xmlns:m="http://schemas.openxmlformats.org/officeDocument/2006/math">
                    <m:r>
                      <a:rPr lang="en-US" i="1" dirty="0" smtClean="0">
                        <a:latin typeface="Cambria Math" panose="02040503050406030204" pitchFamily="18" charset="0"/>
                      </a:rPr>
                      <m:t>0</m:t>
                    </m:r>
                    <m:r>
                      <a:rPr lang="en-US" i="1" dirty="0" smtClean="0">
                        <a:latin typeface="Cambria Math" panose="02040503050406030204" pitchFamily="18" charset="0"/>
                      </a:rPr>
                      <m:t>𝑚</m:t>
                    </m:r>
                    <m:r>
                      <a:rPr lang="en-US" i="1" dirty="0">
                        <a:latin typeface="Cambria Math" panose="02040503050406030204" pitchFamily="18" charset="0"/>
                      </a:rPr>
                      <m:t>/</m:t>
                    </m:r>
                    <m:r>
                      <a:rPr lang="en-US" i="1" dirty="0">
                        <a:latin typeface="Cambria Math" panose="02040503050406030204" pitchFamily="18" charset="0"/>
                      </a:rPr>
                      <m:t>𝑠</m:t>
                    </m:r>
                  </m:oMath>
                </a14:m>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Plasma has become trapped in the MPD thruster.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Plasma number density of </a:t>
                </a:r>
                <a14:m>
                  <m:oMath xmlns:m="http://schemas.openxmlformats.org/officeDocument/2006/math">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22</m:t>
                        </m:r>
                      </m:sup>
                    </m:sSup>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𝑚</m:t>
                        </m:r>
                      </m:e>
                      <m:sup>
                        <m:r>
                          <a:rPr lang="en-US" i="1">
                            <a:latin typeface="Cambria Math" panose="02040503050406030204" pitchFamily="18" charset="0"/>
                            <a:ea typeface="Cambria Math" panose="02040503050406030204" pitchFamily="18" charset="0"/>
                          </a:rPr>
                          <m:t>−3</m:t>
                        </m:r>
                      </m:sup>
                    </m:sSup>
                    <m:r>
                      <a:rPr lang="en-US" i="1">
                        <a:latin typeface="Cambria Math" panose="02040503050406030204" pitchFamily="18" charset="0"/>
                        <a:ea typeface="Cambria Math" panose="02040503050406030204" pitchFamily="18" charset="0"/>
                      </a:rPr>
                      <m:t> (2×</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16</m:t>
                        </m:r>
                      </m:sup>
                    </m:sSup>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𝑐𝑚</m:t>
                        </m:r>
                      </m:e>
                      <m:sup>
                        <m:r>
                          <a:rPr lang="en-US" i="1">
                            <a:latin typeface="Cambria Math" panose="02040503050406030204" pitchFamily="18" charset="0"/>
                            <a:ea typeface="Cambria Math" panose="02040503050406030204" pitchFamily="18" charset="0"/>
                          </a:rPr>
                          <m:t>−3</m:t>
                        </m:r>
                      </m:sup>
                    </m:sSup>
                    <m:r>
                      <a:rPr lang="en-US" i="1">
                        <a:latin typeface="Cambria Math" panose="02040503050406030204" pitchFamily="18" charset="0"/>
                        <a:ea typeface="Cambria Math" panose="02040503050406030204" pitchFamily="18" charset="0"/>
                      </a:rPr>
                      <m:t>)</m:t>
                    </m:r>
                  </m:oMath>
                </a14:m>
                <a:r>
                  <a:rPr lang="en-US" dirty="0"/>
                  <a:t> is too great for a low-powered MPD thruster to effectively accelerate.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Low-powered MPD thrusters are therefore not capable of functioning as heavy ion drivers for the PLX and PJMIF experiments.</a:t>
                </a:r>
              </a:p>
            </p:txBody>
          </p:sp>
        </mc:Choice>
        <mc:Fallback xmlns="">
          <p:sp>
            <p:nvSpPr>
              <p:cNvPr id="5" name="TextBox 4">
                <a:extLst>
                  <a:ext uri="{FF2B5EF4-FFF2-40B4-BE49-F238E27FC236}">
                    <a16:creationId xmlns:a16="http://schemas.microsoft.com/office/drawing/2014/main" id="{C7EDE9FD-AA83-8B4A-8AB0-48D284485475}"/>
                  </a:ext>
                </a:extLst>
              </p:cNvPr>
              <p:cNvSpPr txBox="1">
                <a:spLocks noRot="1" noChangeAspect="1" noMove="1" noResize="1" noEditPoints="1" noAdjustHandles="1" noChangeArrowheads="1" noChangeShapeType="1" noTextEdit="1"/>
              </p:cNvSpPr>
              <p:nvPr/>
            </p:nvSpPr>
            <p:spPr>
              <a:xfrm>
                <a:off x="358922" y="1786428"/>
                <a:ext cx="7924799" cy="4524315"/>
              </a:xfrm>
              <a:prstGeom prst="rect">
                <a:avLst/>
              </a:prstGeom>
              <a:blipFill>
                <a:blip r:embed="rId2"/>
                <a:stretch>
                  <a:fillRect l="-538" t="-674" b="-1213"/>
                </a:stretch>
              </a:blipFill>
            </p:spPr>
            <p:txBody>
              <a:bodyPr/>
              <a:lstStyle/>
              <a:p>
                <a:r>
                  <a:rPr lang="en-US">
                    <a:noFill/>
                  </a:rPr>
                  <a:t> </a:t>
                </a:r>
              </a:p>
            </p:txBody>
          </p:sp>
        </mc:Fallback>
      </mc:AlternateContent>
    </p:spTree>
    <p:extLst>
      <p:ext uri="{BB962C8B-B14F-4D97-AF65-F5344CB8AC3E}">
        <p14:creationId xmlns:p14="http://schemas.microsoft.com/office/powerpoint/2010/main" val="50838752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FAB9-9559-43AE-8446-E05483D25D89}"/>
              </a:ext>
            </a:extLst>
          </p:cNvPr>
          <p:cNvSpPr>
            <a:spLocks noGrp="1"/>
          </p:cNvSpPr>
          <p:nvPr>
            <p:ph type="title"/>
          </p:nvPr>
        </p:nvSpPr>
        <p:spPr/>
        <p:txBody>
          <a:bodyPr/>
          <a:lstStyle/>
          <a:p>
            <a:r>
              <a:rPr lang="en-US" dirty="0"/>
              <a:t>Limitations of this Model</a:t>
            </a:r>
          </a:p>
        </p:txBody>
      </p:sp>
      <p:sp>
        <p:nvSpPr>
          <p:cNvPr id="3" name="Content Placeholder 2">
            <a:extLst>
              <a:ext uri="{FF2B5EF4-FFF2-40B4-BE49-F238E27FC236}">
                <a16:creationId xmlns:a16="http://schemas.microsoft.com/office/drawing/2014/main" id="{3A6D13FF-8CA5-48A2-AD8F-B59155944069}"/>
              </a:ext>
            </a:extLst>
          </p:cNvPr>
          <p:cNvSpPr>
            <a:spLocks noGrp="1"/>
          </p:cNvSpPr>
          <p:nvPr>
            <p:ph idx="1"/>
          </p:nvPr>
        </p:nvSpPr>
        <p:spPr>
          <a:xfrm>
            <a:off x="385762" y="1331193"/>
            <a:ext cx="8224838" cy="4651596"/>
          </a:xfrm>
          <a:solidFill>
            <a:schemeClr val="bg1"/>
          </a:solidFill>
        </p:spPr>
        <p:txBody>
          <a:bodyPr/>
          <a:lstStyle/>
          <a:p>
            <a:pPr>
              <a:spcAft>
                <a:spcPts val="1200"/>
              </a:spcAft>
            </a:pPr>
            <a:r>
              <a:rPr lang="en-US" sz="1800" dirty="0"/>
              <a:t>This method cannot handle a true vacuum, there must be a plasma present everywhere in the solution domain.</a:t>
            </a:r>
          </a:p>
          <a:p>
            <a:pPr>
              <a:spcAft>
                <a:spcPts val="1200"/>
              </a:spcAft>
            </a:pPr>
            <a:r>
              <a:rPr lang="en-US" sz="1800" dirty="0"/>
              <a:t>Interactions between the plasma injected into the MPD chamber and the plasma used to model the vacuum density may be affecting the plasma motion.</a:t>
            </a:r>
          </a:p>
          <a:p>
            <a:pPr>
              <a:spcAft>
                <a:spcPts val="1200"/>
              </a:spcAft>
            </a:pPr>
            <a:r>
              <a:rPr lang="en-US" sz="1800" dirty="0"/>
              <a:t>This code uses the HLLD solver and does not consider the slow </a:t>
            </a:r>
            <a:r>
              <a:rPr lang="en-US" sz="1800" dirty="0" err="1"/>
              <a:t>magnetosonic</a:t>
            </a:r>
            <a:r>
              <a:rPr lang="en-US" sz="1800" dirty="0"/>
              <a:t> speeds in its solution of the Riemann problem.</a:t>
            </a:r>
          </a:p>
          <a:p>
            <a:pPr>
              <a:spcAft>
                <a:spcPts val="1200"/>
              </a:spcAft>
            </a:pPr>
            <a:r>
              <a:rPr lang="en-US" sz="1800" dirty="0"/>
              <a:t>It is assumed that the normal velocity and total pressure are constant across the Riemann fan.</a:t>
            </a:r>
          </a:p>
          <a:p>
            <a:pPr>
              <a:spcAft>
                <a:spcPts val="1200"/>
              </a:spcAft>
            </a:pPr>
            <a:r>
              <a:rPr lang="en-US" sz="1800" dirty="0"/>
              <a:t>Since the two initial regions of plasma are very different in regard to mass density, pressure, magnitude of the magnetic field, and initial velocity; there may be severe instabilities caused by the interactions of these two regions which significantly affect the solution.</a:t>
            </a:r>
          </a:p>
          <a:p>
            <a:pPr>
              <a:spcAft>
                <a:spcPts val="1200"/>
              </a:spcAft>
            </a:pPr>
            <a:endParaRPr lang="en-US" sz="1800" dirty="0"/>
          </a:p>
        </p:txBody>
      </p:sp>
      <p:sp>
        <p:nvSpPr>
          <p:cNvPr id="4" name="Slide Number Placeholder 3">
            <a:extLst>
              <a:ext uri="{FF2B5EF4-FFF2-40B4-BE49-F238E27FC236}">
                <a16:creationId xmlns:a16="http://schemas.microsoft.com/office/drawing/2014/main" id="{5C6862D4-B950-44EB-B519-B5DACF2F28DA}"/>
              </a:ext>
            </a:extLst>
          </p:cNvPr>
          <p:cNvSpPr>
            <a:spLocks noGrp="1"/>
          </p:cNvSpPr>
          <p:nvPr>
            <p:ph type="sldNum" sz="quarter" idx="10"/>
          </p:nvPr>
        </p:nvSpPr>
        <p:spPr/>
        <p:txBody>
          <a:bodyPr/>
          <a:lstStyle/>
          <a:p>
            <a:pPr>
              <a:defRPr/>
            </a:pPr>
            <a:fld id="{2F6FF85D-730B-4B12-8B88-D2AEBA354849}" type="slidenum">
              <a:rPr lang="en-US" altLang="en-US" smtClean="0"/>
              <a:pPr>
                <a:defRPr/>
              </a:pPr>
              <a:t>36</a:t>
            </a:fld>
            <a:endParaRPr lang="en-US" altLang="en-US" dirty="0"/>
          </a:p>
        </p:txBody>
      </p:sp>
    </p:spTree>
    <p:extLst>
      <p:ext uri="{BB962C8B-B14F-4D97-AF65-F5344CB8AC3E}">
        <p14:creationId xmlns:p14="http://schemas.microsoft.com/office/powerpoint/2010/main" val="209519673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32D41-825C-CB4E-AC26-C64697081EBD}"/>
              </a:ext>
            </a:extLst>
          </p:cNvPr>
          <p:cNvSpPr>
            <a:spLocks noGrp="1"/>
          </p:cNvSpPr>
          <p:nvPr>
            <p:ph type="title"/>
          </p:nvPr>
        </p:nvSpPr>
        <p:spPr/>
        <p:txBody>
          <a:bodyPr/>
          <a:lstStyle/>
          <a:p>
            <a:r>
              <a:rPr lang="en-US" dirty="0"/>
              <a:t>Limitations of this Model</a:t>
            </a:r>
          </a:p>
        </p:txBody>
      </p:sp>
      <p:sp>
        <p:nvSpPr>
          <p:cNvPr id="3" name="Content Placeholder 2">
            <a:extLst>
              <a:ext uri="{FF2B5EF4-FFF2-40B4-BE49-F238E27FC236}">
                <a16:creationId xmlns:a16="http://schemas.microsoft.com/office/drawing/2014/main" id="{87ED6ABF-D175-C946-9BBF-02A4EDC10FD2}"/>
              </a:ext>
            </a:extLst>
          </p:cNvPr>
          <p:cNvSpPr>
            <a:spLocks noGrp="1"/>
          </p:cNvSpPr>
          <p:nvPr>
            <p:ph idx="1"/>
          </p:nvPr>
        </p:nvSpPr>
        <p:spPr>
          <a:xfrm>
            <a:off x="389708" y="1571673"/>
            <a:ext cx="8224838" cy="4184693"/>
          </a:xfrm>
          <a:solidFill>
            <a:schemeClr val="bg1"/>
          </a:solidFill>
        </p:spPr>
        <p:txBody>
          <a:bodyPr/>
          <a:lstStyle/>
          <a:p>
            <a:pPr>
              <a:spcAft>
                <a:spcPts val="1200"/>
              </a:spcAft>
            </a:pPr>
            <a:r>
              <a:rPr lang="en-US" sz="1800" dirty="0"/>
              <a:t>This model only considers a single fluid MHD model.</a:t>
            </a:r>
          </a:p>
          <a:p>
            <a:pPr>
              <a:spcAft>
                <a:spcPts val="1200"/>
              </a:spcAft>
            </a:pPr>
            <a:r>
              <a:rPr lang="en-US" sz="1800" dirty="0"/>
              <a:t>There are effects such as multi-fluid interactions that are necessary in the simulation of plasma drivers for PJMIF that are missed in this code base.</a:t>
            </a:r>
          </a:p>
          <a:p>
            <a:pPr>
              <a:spcAft>
                <a:spcPts val="1200"/>
              </a:spcAft>
            </a:pPr>
            <a:r>
              <a:rPr lang="en-US" sz="1800" dirty="0"/>
              <a:t>This model uses the ideal gas law as the equation of state.</a:t>
            </a:r>
          </a:p>
          <a:p>
            <a:pPr>
              <a:spcAft>
                <a:spcPts val="1200"/>
              </a:spcAft>
            </a:pPr>
            <a:r>
              <a:rPr lang="en-US" sz="1800" dirty="0"/>
              <a:t>Numerous effects from the interactions of the plasma particles with the current from the cathode to the anode and self interactions are missed.</a:t>
            </a:r>
          </a:p>
          <a:p>
            <a:pPr>
              <a:spcAft>
                <a:spcPts val="1200"/>
              </a:spcAft>
            </a:pPr>
            <a:r>
              <a:rPr lang="en-US" sz="1800" dirty="0"/>
              <a:t>The final velocities achieved in these simulations are an over-estimate of the plasma velocity as collisions and viscous drag effects are ignored.</a:t>
            </a:r>
          </a:p>
          <a:p>
            <a:pPr>
              <a:spcAft>
                <a:spcPts val="1200"/>
              </a:spcAft>
            </a:pPr>
            <a:r>
              <a:rPr lang="en-US" sz="1800" dirty="0"/>
              <a:t>It is also assumed that the plasma enters the MPD channel fully ionized, which is not true in most real world MPD thrusters. </a:t>
            </a:r>
          </a:p>
          <a:p>
            <a:pPr>
              <a:spcAft>
                <a:spcPts val="1200"/>
              </a:spcAft>
            </a:pPr>
            <a:endParaRPr lang="en-US" sz="1800" dirty="0"/>
          </a:p>
        </p:txBody>
      </p:sp>
      <p:sp>
        <p:nvSpPr>
          <p:cNvPr id="4" name="Slide Number Placeholder 3">
            <a:extLst>
              <a:ext uri="{FF2B5EF4-FFF2-40B4-BE49-F238E27FC236}">
                <a16:creationId xmlns:a16="http://schemas.microsoft.com/office/drawing/2014/main" id="{7BC9F1CD-96BF-4848-902E-483DF5702FA0}"/>
              </a:ext>
            </a:extLst>
          </p:cNvPr>
          <p:cNvSpPr>
            <a:spLocks noGrp="1"/>
          </p:cNvSpPr>
          <p:nvPr>
            <p:ph type="sldNum" sz="quarter" idx="10"/>
          </p:nvPr>
        </p:nvSpPr>
        <p:spPr/>
        <p:txBody>
          <a:bodyPr/>
          <a:lstStyle/>
          <a:p>
            <a:pPr>
              <a:defRPr/>
            </a:pPr>
            <a:fld id="{2F6FF85D-730B-4B12-8B88-D2AEBA354849}" type="slidenum">
              <a:rPr lang="en-US" altLang="en-US" smtClean="0"/>
              <a:pPr>
                <a:defRPr/>
              </a:pPr>
              <a:t>37</a:t>
            </a:fld>
            <a:endParaRPr lang="en-US" altLang="en-US" dirty="0"/>
          </a:p>
        </p:txBody>
      </p:sp>
    </p:spTree>
    <p:extLst>
      <p:ext uri="{BB962C8B-B14F-4D97-AF65-F5344CB8AC3E}">
        <p14:creationId xmlns:p14="http://schemas.microsoft.com/office/powerpoint/2010/main" val="147508294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FAB9-9559-43AE-8446-E05483D25D89}"/>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3A6D13FF-8CA5-48A2-AD8F-B59155944069}"/>
              </a:ext>
            </a:extLst>
          </p:cNvPr>
          <p:cNvSpPr>
            <a:spLocks noGrp="1"/>
          </p:cNvSpPr>
          <p:nvPr>
            <p:ph idx="1"/>
          </p:nvPr>
        </p:nvSpPr>
        <p:spPr>
          <a:xfrm>
            <a:off x="0" y="1169994"/>
            <a:ext cx="9081951" cy="4985657"/>
          </a:xfrm>
        </p:spPr>
        <p:txBody>
          <a:bodyPr/>
          <a:lstStyle/>
          <a:p>
            <a:pPr lvl="2"/>
            <a:endParaRPr lang="en-US" dirty="0"/>
          </a:p>
          <a:p>
            <a:pPr lvl="1"/>
            <a:endParaRPr lang="en-US" dirty="0"/>
          </a:p>
        </p:txBody>
      </p:sp>
      <p:sp>
        <p:nvSpPr>
          <p:cNvPr id="4" name="Slide Number Placeholder 3">
            <a:extLst>
              <a:ext uri="{FF2B5EF4-FFF2-40B4-BE49-F238E27FC236}">
                <a16:creationId xmlns:a16="http://schemas.microsoft.com/office/drawing/2014/main" id="{5C6862D4-B950-44EB-B519-B5DACF2F28DA}"/>
              </a:ext>
            </a:extLst>
          </p:cNvPr>
          <p:cNvSpPr>
            <a:spLocks noGrp="1"/>
          </p:cNvSpPr>
          <p:nvPr>
            <p:ph type="sldNum" sz="quarter" idx="10"/>
          </p:nvPr>
        </p:nvSpPr>
        <p:spPr/>
        <p:txBody>
          <a:bodyPr/>
          <a:lstStyle/>
          <a:p>
            <a:pPr>
              <a:defRPr/>
            </a:pPr>
            <a:fld id="{2F6FF85D-730B-4B12-8B88-D2AEBA354849}" type="slidenum">
              <a:rPr lang="en-US" altLang="en-US" smtClean="0"/>
              <a:pPr>
                <a:defRPr/>
              </a:pPr>
              <a:t>38</a:t>
            </a:fld>
            <a:endParaRPr lang="en-US"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2656AA7-DB63-B647-A20F-88D19FEEF760}"/>
                  </a:ext>
                </a:extLst>
              </p:cNvPr>
              <p:cNvSpPr txBox="1"/>
              <p:nvPr/>
            </p:nvSpPr>
            <p:spPr>
              <a:xfrm>
                <a:off x="230737" y="1273323"/>
                <a:ext cx="8631252" cy="4801314"/>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In the steady state regime for initial velocities on the order of </a:t>
                </a:r>
                <a14:m>
                  <m:oMath xmlns:m="http://schemas.openxmlformats.org/officeDocument/2006/math">
                    <m:r>
                      <a:rPr lang="en-US" i="1" dirty="0" smtClean="0">
                        <a:latin typeface="Cambria Math" panose="02040503050406030204" pitchFamily="18" charset="0"/>
                      </a:rPr>
                      <m:t>1000</m:t>
                    </m:r>
                    <m:r>
                      <a:rPr lang="en-US" i="1" dirty="0" smtClean="0">
                        <a:latin typeface="Cambria Math" panose="02040503050406030204" pitchFamily="18" charset="0"/>
                      </a:rPr>
                      <m:t>𝑚</m:t>
                    </m:r>
                    <m:r>
                      <a:rPr lang="en-US" i="1" dirty="0">
                        <a:latin typeface="Cambria Math" panose="02040503050406030204" pitchFamily="18" charset="0"/>
                      </a:rPr>
                      <m:t>/</m:t>
                    </m:r>
                    <m:r>
                      <a:rPr lang="en-US" i="1" dirty="0">
                        <a:latin typeface="Cambria Math" panose="02040503050406030204" pitchFamily="18" charset="0"/>
                      </a:rPr>
                      <m:t>𝑠</m:t>
                    </m:r>
                  </m:oMath>
                </a14:m>
                <a:r>
                  <a:rPr lang="en-US" dirty="0"/>
                  <a:t>, a plasma density 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23</m:t>
                        </m:r>
                      </m:sup>
                    </m:sSup>
                    <m:sSup>
                      <m:sSupPr>
                        <m:ctrlPr>
                          <a:rPr lang="en-US"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oMath>
                </a14:m>
                <a:r>
                  <a:rPr lang="en-US" dirty="0"/>
                  <a:t> is the maximum critical operating density for low-powered MPD thrusters.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Time dependent simulations showed that for initial velocities on the order of 100m/s, a plasma density of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22</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−3</m:t>
                        </m:r>
                      </m:sup>
                    </m:sSup>
                  </m:oMath>
                </a14:m>
                <a:r>
                  <a:rPr lang="en-US" dirty="0"/>
                  <a:t> is the maximum critical operating density for low powered MPD thrusters.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swirling motion caused by an applied solenoidal magnetic field was observed and found to be dependent on the strength of the applied magnetic field.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application of the solenoidal magnetic field increased the initial axial acceleration of the plasma column.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velocities achieved by the plasma column were very high, on the order of </a:t>
                </a:r>
                <a14:m>
                  <m:oMath xmlns:m="http://schemas.openxmlformats.org/officeDocument/2006/math">
                    <m:r>
                      <a:rPr lang="en-US" i="1" dirty="0" smtClean="0">
                        <a:latin typeface="Cambria Math" panose="02040503050406030204" pitchFamily="18" charset="0"/>
                      </a:rPr>
                      <m:t>4</m:t>
                    </m:r>
                    <m:r>
                      <a:rPr lang="en-US" i="1" dirty="0">
                        <a:latin typeface="Cambria Math" panose="02040503050406030204" pitchFamily="18" charset="0"/>
                      </a:rPr>
                      <m:t>2</m:t>
                    </m:r>
                    <m:r>
                      <a:rPr lang="en-US" i="1" dirty="0" smtClean="0">
                        <a:latin typeface="Cambria Math" panose="02040503050406030204" pitchFamily="18" charset="0"/>
                      </a:rPr>
                      <m:t>𝑘𝑚</m:t>
                    </m:r>
                    <m:r>
                      <a:rPr lang="en-US" i="1" dirty="0">
                        <a:latin typeface="Cambria Math" panose="02040503050406030204" pitchFamily="18" charset="0"/>
                      </a:rPr>
                      <m:t>/</m:t>
                    </m:r>
                    <m:r>
                      <a:rPr lang="en-US" i="1" dirty="0">
                        <a:latin typeface="Cambria Math" panose="02040503050406030204" pitchFamily="18" charset="0"/>
                      </a:rPr>
                      <m:t>𝑠</m:t>
                    </m:r>
                  </m:oMath>
                </a14:m>
                <a:r>
                  <a:rPr lang="en-US" dirty="0"/>
                  <a:t> for a current of </a:t>
                </a:r>
                <a14:m>
                  <m:oMath xmlns:m="http://schemas.openxmlformats.org/officeDocument/2006/math">
                    <m:r>
                      <a:rPr lang="en-US" b="0" i="1" smtClean="0">
                        <a:latin typeface="Cambria Math" panose="02040503050406030204" pitchFamily="18" charset="0"/>
                      </a:rPr>
                      <m:t>1000</m:t>
                    </m:r>
                    <m:r>
                      <a:rPr lang="en-US" b="0" i="1" smtClean="0">
                        <a:latin typeface="Cambria Math" panose="02040503050406030204" pitchFamily="18" charset="0"/>
                      </a:rPr>
                      <m:t>𝐴</m:t>
                    </m:r>
                  </m:oMath>
                </a14:m>
                <a:r>
                  <a:rPr lang="en-US" dirty="0"/>
                  <a:t> and no applied magnetic field.</a:t>
                </a:r>
              </a:p>
            </p:txBody>
          </p:sp>
        </mc:Choice>
        <mc:Fallback xmlns="">
          <p:sp>
            <p:nvSpPr>
              <p:cNvPr id="5" name="TextBox 4">
                <a:extLst>
                  <a:ext uri="{FF2B5EF4-FFF2-40B4-BE49-F238E27FC236}">
                    <a16:creationId xmlns:a16="http://schemas.microsoft.com/office/drawing/2014/main" id="{72656AA7-DB63-B647-A20F-88D19FEEF760}"/>
                  </a:ext>
                </a:extLst>
              </p:cNvPr>
              <p:cNvSpPr txBox="1">
                <a:spLocks noRot="1" noChangeAspect="1" noMove="1" noResize="1" noEditPoints="1" noAdjustHandles="1" noChangeArrowheads="1" noChangeShapeType="1" noTextEdit="1"/>
              </p:cNvSpPr>
              <p:nvPr/>
            </p:nvSpPr>
            <p:spPr>
              <a:xfrm>
                <a:off x="230737" y="1273323"/>
                <a:ext cx="8631252" cy="4801314"/>
              </a:xfrm>
              <a:prstGeom prst="rect">
                <a:avLst/>
              </a:prstGeom>
              <a:blipFill>
                <a:blip r:embed="rId2"/>
                <a:stretch>
                  <a:fillRect l="-494" t="-762" r="-1059" b="-1144"/>
                </a:stretch>
              </a:blipFill>
            </p:spPr>
            <p:txBody>
              <a:bodyPr/>
              <a:lstStyle/>
              <a:p>
                <a:r>
                  <a:rPr lang="en-US">
                    <a:noFill/>
                  </a:rPr>
                  <a:t> </a:t>
                </a:r>
              </a:p>
            </p:txBody>
          </p:sp>
        </mc:Fallback>
      </mc:AlternateContent>
    </p:spTree>
    <p:extLst>
      <p:ext uri="{BB962C8B-B14F-4D97-AF65-F5344CB8AC3E}">
        <p14:creationId xmlns:p14="http://schemas.microsoft.com/office/powerpoint/2010/main" val="124240583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475F4-13CB-894B-82D8-DE5C6FE16DE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63E05577-9656-D84A-BC0C-75C814098C15}"/>
              </a:ext>
            </a:extLst>
          </p:cNvPr>
          <p:cNvSpPr>
            <a:spLocks noGrp="1"/>
          </p:cNvSpPr>
          <p:nvPr>
            <p:ph idx="1"/>
          </p:nvPr>
        </p:nvSpPr>
        <p:spPr>
          <a:xfrm>
            <a:off x="381000" y="1447799"/>
            <a:ext cx="8224838" cy="4756447"/>
          </a:xfrm>
          <a:solidFill>
            <a:schemeClr val="bg1"/>
          </a:solidFill>
        </p:spPr>
        <p:txBody>
          <a:bodyPr/>
          <a:lstStyle/>
          <a:p>
            <a:r>
              <a:rPr lang="en-US" dirty="0"/>
              <a:t>The conclusion of this research is: </a:t>
            </a:r>
          </a:p>
          <a:p>
            <a:pPr lvl="1"/>
            <a:r>
              <a:rPr lang="en-US" dirty="0"/>
              <a:t>MPD thrusters show promise as a plasma accelerator for heavy ions; but low powered MPD thrusters cannot be used for PJMIF drivers, even with high initial plasma pressure, due to the maximum operational number density being below the required plasma density for PJMIF studies.</a:t>
            </a:r>
          </a:p>
          <a:p>
            <a:pPr marL="0" indent="0">
              <a:buNone/>
            </a:pPr>
            <a:endParaRPr lang="en-US" dirty="0"/>
          </a:p>
          <a:p>
            <a:r>
              <a:rPr lang="en-US" dirty="0"/>
              <a:t>Note: It is the conclusion of the author that these results should be taken with some suspicion since the accepted limitations give an over-estimate of the achieved plasma motion.</a:t>
            </a:r>
          </a:p>
        </p:txBody>
      </p:sp>
      <p:sp>
        <p:nvSpPr>
          <p:cNvPr id="4" name="Slide Number Placeholder 3">
            <a:extLst>
              <a:ext uri="{FF2B5EF4-FFF2-40B4-BE49-F238E27FC236}">
                <a16:creationId xmlns:a16="http://schemas.microsoft.com/office/drawing/2014/main" id="{9261E0EF-4909-F34D-8036-9F957A4C769E}"/>
              </a:ext>
            </a:extLst>
          </p:cNvPr>
          <p:cNvSpPr>
            <a:spLocks noGrp="1"/>
          </p:cNvSpPr>
          <p:nvPr>
            <p:ph type="sldNum" sz="quarter" idx="10"/>
          </p:nvPr>
        </p:nvSpPr>
        <p:spPr/>
        <p:txBody>
          <a:bodyPr/>
          <a:lstStyle/>
          <a:p>
            <a:pPr>
              <a:defRPr/>
            </a:pPr>
            <a:fld id="{2F6FF85D-730B-4B12-8B88-D2AEBA354849}" type="slidenum">
              <a:rPr lang="en-US" altLang="en-US" smtClean="0"/>
              <a:pPr>
                <a:defRPr/>
              </a:pPr>
              <a:t>39</a:t>
            </a:fld>
            <a:endParaRPr lang="en-US" altLang="en-US" dirty="0"/>
          </a:p>
        </p:txBody>
      </p:sp>
    </p:spTree>
    <p:extLst>
      <p:ext uri="{BB962C8B-B14F-4D97-AF65-F5344CB8AC3E}">
        <p14:creationId xmlns:p14="http://schemas.microsoft.com/office/powerpoint/2010/main" val="381402583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dirty="0"/>
              <a:t>Plasma Driver Requirements</a:t>
            </a:r>
          </a:p>
        </p:txBody>
      </p:sp>
      <p:pic>
        <p:nvPicPr>
          <p:cNvPr id="4" name="Content Placeholder 3" descr="Table&#10;&#10;Description automatically generated">
            <a:extLst>
              <a:ext uri="{FF2B5EF4-FFF2-40B4-BE49-F238E27FC236}">
                <a16:creationId xmlns:a16="http://schemas.microsoft.com/office/drawing/2014/main" id="{C5105FD1-1BB7-3342-B967-89E20CD152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5926" y="1328351"/>
            <a:ext cx="7335626" cy="2628352"/>
          </a:xfrm>
        </p:spPr>
      </p:pic>
      <p:sp>
        <p:nvSpPr>
          <p:cNvPr id="10244" name="Slide Number Placeholder 3"/>
          <p:cNvSpPr>
            <a:spLocks noGrp="1"/>
          </p:cNvSpPr>
          <p:nvPr>
            <p:ph type="sldNum" sz="quarter" idx="10"/>
          </p:nvPr>
        </p:nvSpPr>
        <p:spPr bwMode="auto">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DE53F46-DA23-4355-962D-17481525319C}" type="slidenum">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dirty="0">
              <a:ln>
                <a:noFill/>
              </a:ln>
              <a:solidFill>
                <a:srgbClr val="898989"/>
              </a:solidFill>
              <a:effectLst/>
              <a:uLnTx/>
              <a:uFillTx/>
              <a:latin typeface="Arial" panose="020B0604020202020204" pitchFamily="34" charset="0"/>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4193829-F96E-3C4D-90A6-CA3118CE221A}"/>
                  </a:ext>
                </a:extLst>
              </p:cNvPr>
              <p:cNvSpPr txBox="1"/>
              <p:nvPr/>
            </p:nvSpPr>
            <p:spPr>
              <a:xfrm>
                <a:off x="845926" y="3890594"/>
                <a:ext cx="6521525" cy="1754326"/>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High velocity plasma pulse is required: 50-100 km/s.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High density plasma required: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17</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18</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𝑐𝑚</m:t>
                        </m:r>
                      </m:e>
                      <m:sup>
                        <m:r>
                          <a:rPr lang="en-US" b="0" i="1" smtClean="0">
                            <a:latin typeface="Cambria Math" panose="02040503050406030204" pitchFamily="18" charset="0"/>
                          </a:rPr>
                          <m:t>−3</m:t>
                        </m:r>
                      </m:sup>
                    </m:sSup>
                  </m:oMath>
                </a14:m>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Liner Species must be heavy ion plasma, typically </a:t>
                </a:r>
                <a14:m>
                  <m:oMath xmlns:m="http://schemas.openxmlformats.org/officeDocument/2006/math">
                    <m:r>
                      <a:rPr lang="en-US" b="0" i="1" smtClean="0">
                        <a:latin typeface="Cambria Math" panose="02040503050406030204" pitchFamily="18" charset="0"/>
                      </a:rPr>
                      <m:t>𝐴𝑟</m:t>
                    </m:r>
                  </m:oMath>
                </a14:m>
                <a:r>
                  <a:rPr lang="en-US" dirty="0"/>
                  <a:t> or </a:t>
                </a:r>
                <a14:m>
                  <m:oMath xmlns:m="http://schemas.openxmlformats.org/officeDocument/2006/math">
                    <m:r>
                      <a:rPr lang="en-US" b="0" i="1" smtClean="0">
                        <a:latin typeface="Cambria Math" panose="02040503050406030204" pitchFamily="18" charset="0"/>
                      </a:rPr>
                      <m:t>𝑋𝑒</m:t>
                    </m:r>
                  </m:oMath>
                </a14:m>
                <a:r>
                  <a:rPr lang="en-US" dirty="0"/>
                  <a:t>.</a:t>
                </a:r>
              </a:p>
              <a:p>
                <a:pPr marL="285750" indent="-285750">
                  <a:buFont typeface="Arial" panose="020B0604020202020204" pitchFamily="34" charset="0"/>
                  <a:buChar char="•"/>
                </a:pPr>
                <a:endParaRPr lang="en-US" dirty="0"/>
              </a:p>
            </p:txBody>
          </p:sp>
        </mc:Choice>
        <mc:Fallback xmlns="">
          <p:sp>
            <p:nvSpPr>
              <p:cNvPr id="5" name="TextBox 4">
                <a:extLst>
                  <a:ext uri="{FF2B5EF4-FFF2-40B4-BE49-F238E27FC236}">
                    <a16:creationId xmlns:a16="http://schemas.microsoft.com/office/drawing/2014/main" id="{34193829-F96E-3C4D-90A6-CA3118CE221A}"/>
                  </a:ext>
                </a:extLst>
              </p:cNvPr>
              <p:cNvSpPr txBox="1">
                <a:spLocks noRot="1" noChangeAspect="1" noMove="1" noResize="1" noEditPoints="1" noAdjustHandles="1" noChangeArrowheads="1" noChangeShapeType="1" noTextEdit="1"/>
              </p:cNvSpPr>
              <p:nvPr/>
            </p:nvSpPr>
            <p:spPr>
              <a:xfrm>
                <a:off x="845926" y="3890594"/>
                <a:ext cx="6521525" cy="1754326"/>
              </a:xfrm>
              <a:prstGeom prst="rect">
                <a:avLst/>
              </a:prstGeom>
              <a:blipFill>
                <a:blip r:embed="rId3"/>
                <a:stretch>
                  <a:fillRect l="-654" t="-1736" r="-374"/>
                </a:stretch>
              </a:blipFill>
            </p:spPr>
            <p:txBody>
              <a:bodyPr/>
              <a:lstStyle/>
              <a:p>
                <a:r>
                  <a:rPr lang="en-US">
                    <a:noFill/>
                  </a:rPr>
                  <a:t> </a:t>
                </a:r>
              </a:p>
            </p:txBody>
          </p:sp>
        </mc:Fallback>
      </mc:AlternateContent>
    </p:spTree>
    <p:extLst>
      <p:ext uri="{BB962C8B-B14F-4D97-AF65-F5344CB8AC3E}">
        <p14:creationId xmlns:p14="http://schemas.microsoft.com/office/powerpoint/2010/main" val="422480369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E17EE-7748-1846-9ECF-317C53B47896}"/>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43AE4999-D88D-4940-B645-BC0F5348DECC}"/>
              </a:ext>
            </a:extLst>
          </p:cNvPr>
          <p:cNvSpPr>
            <a:spLocks noGrp="1"/>
          </p:cNvSpPr>
          <p:nvPr>
            <p:ph idx="1"/>
          </p:nvPr>
        </p:nvSpPr>
        <p:spPr>
          <a:xfrm>
            <a:off x="398417" y="1308463"/>
            <a:ext cx="8224838" cy="4926874"/>
          </a:xfrm>
          <a:solidFill>
            <a:schemeClr val="bg1"/>
          </a:solidFill>
        </p:spPr>
        <p:txBody>
          <a:bodyPr/>
          <a:lstStyle/>
          <a:p>
            <a:r>
              <a:rPr lang="en-US" dirty="0"/>
              <a:t>The steady state models should be investigated in the full 3D regime.</a:t>
            </a:r>
          </a:p>
          <a:p>
            <a:endParaRPr lang="en-US" dirty="0"/>
          </a:p>
          <a:p>
            <a:r>
              <a:rPr lang="en-US" dirty="0"/>
              <a:t>The time dependent MPD thrusters should be investigated with higher order numerical methods; such as Particle in Cell (PIC) or full kinetic theory codes like Discontinuous </a:t>
            </a:r>
            <a:r>
              <a:rPr lang="en-US" dirty="0" err="1"/>
              <a:t>Galerkin</a:t>
            </a:r>
            <a:r>
              <a:rPr lang="en-US" dirty="0"/>
              <a:t> methods.</a:t>
            </a:r>
          </a:p>
          <a:p>
            <a:endParaRPr lang="en-US" dirty="0"/>
          </a:p>
          <a:p>
            <a:r>
              <a:rPr lang="en-US" dirty="0"/>
              <a:t>It is also imperative that these higher order codes be used to investigate the target compression, in order to better design the drivers to fit the full physics present in the target compression.</a:t>
            </a:r>
          </a:p>
          <a:p>
            <a:endParaRPr lang="en-US" dirty="0"/>
          </a:p>
          <a:p>
            <a:endParaRPr lang="en-US" dirty="0"/>
          </a:p>
        </p:txBody>
      </p:sp>
      <p:sp>
        <p:nvSpPr>
          <p:cNvPr id="4" name="Slide Number Placeholder 3">
            <a:extLst>
              <a:ext uri="{FF2B5EF4-FFF2-40B4-BE49-F238E27FC236}">
                <a16:creationId xmlns:a16="http://schemas.microsoft.com/office/drawing/2014/main" id="{974635C5-746F-9345-98C6-5B6088C5A269}"/>
              </a:ext>
            </a:extLst>
          </p:cNvPr>
          <p:cNvSpPr>
            <a:spLocks noGrp="1"/>
          </p:cNvSpPr>
          <p:nvPr>
            <p:ph type="sldNum" sz="quarter" idx="10"/>
          </p:nvPr>
        </p:nvSpPr>
        <p:spPr/>
        <p:txBody>
          <a:bodyPr/>
          <a:lstStyle/>
          <a:p>
            <a:pPr>
              <a:defRPr/>
            </a:pPr>
            <a:fld id="{2F6FF85D-730B-4B12-8B88-D2AEBA354849}" type="slidenum">
              <a:rPr lang="en-US" altLang="en-US" smtClean="0"/>
              <a:pPr>
                <a:defRPr/>
              </a:pPr>
              <a:t>40</a:t>
            </a:fld>
            <a:endParaRPr lang="en-US" altLang="en-US" dirty="0"/>
          </a:p>
        </p:txBody>
      </p:sp>
    </p:spTree>
    <p:extLst>
      <p:ext uri="{BB962C8B-B14F-4D97-AF65-F5344CB8AC3E}">
        <p14:creationId xmlns:p14="http://schemas.microsoft.com/office/powerpoint/2010/main" val="244378281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A1A25-B0BF-4820-92DD-2DEA017689D7}"/>
              </a:ext>
            </a:extLst>
          </p:cNvPr>
          <p:cNvSpPr>
            <a:spLocks noGrp="1"/>
          </p:cNvSpPr>
          <p:nvPr>
            <p:ph type="title"/>
          </p:nvPr>
        </p:nvSpPr>
        <p:spPr/>
        <p:txBody>
          <a:bodyPr/>
          <a:lstStyle/>
          <a:p>
            <a:r>
              <a:rPr lang="en-US" dirty="0"/>
              <a:t>Questions</a:t>
            </a:r>
          </a:p>
        </p:txBody>
      </p:sp>
      <p:sp>
        <p:nvSpPr>
          <p:cNvPr id="4" name="Slide Number Placeholder 3">
            <a:extLst>
              <a:ext uri="{FF2B5EF4-FFF2-40B4-BE49-F238E27FC236}">
                <a16:creationId xmlns:a16="http://schemas.microsoft.com/office/drawing/2014/main" id="{429D8D9E-AC06-4F00-851A-2B53002406D5}"/>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6FF85D-730B-4B12-8B88-D2AEBA354849}" type="slidenum">
              <a:rPr kumimoji="0" lang="en-US"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altLang="en-US" sz="1200" b="0" i="0" u="none" strike="noStrike" kern="1200" cap="none" spc="0" normalizeH="0" baseline="0" noProof="0" dirty="0">
              <a:ln>
                <a:noFill/>
              </a:ln>
              <a:solidFill>
                <a:srgbClr val="898989"/>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24401792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0E029-EB9A-0A4F-BCEB-F2F512D9A716}"/>
              </a:ext>
            </a:extLst>
          </p:cNvPr>
          <p:cNvSpPr>
            <a:spLocks noGrp="1"/>
          </p:cNvSpPr>
          <p:nvPr>
            <p:ph type="title"/>
          </p:nvPr>
        </p:nvSpPr>
        <p:spPr/>
        <p:txBody>
          <a:bodyPr/>
          <a:lstStyle/>
          <a:p>
            <a:r>
              <a:rPr lang="en-US" dirty="0"/>
              <a:t>Back Up Slides</a:t>
            </a:r>
          </a:p>
        </p:txBody>
      </p:sp>
      <p:sp>
        <p:nvSpPr>
          <p:cNvPr id="4" name="Slide Number Placeholder 3">
            <a:extLst>
              <a:ext uri="{FF2B5EF4-FFF2-40B4-BE49-F238E27FC236}">
                <a16:creationId xmlns:a16="http://schemas.microsoft.com/office/drawing/2014/main" id="{0CEA55D2-8CCA-9344-A66A-3327220AEF1A}"/>
              </a:ext>
            </a:extLst>
          </p:cNvPr>
          <p:cNvSpPr>
            <a:spLocks noGrp="1"/>
          </p:cNvSpPr>
          <p:nvPr>
            <p:ph type="sldNum" sz="quarter" idx="10"/>
          </p:nvPr>
        </p:nvSpPr>
        <p:spPr/>
        <p:txBody>
          <a:bodyPr/>
          <a:lstStyle/>
          <a:p>
            <a:pPr>
              <a:defRPr/>
            </a:pPr>
            <a:fld id="{2F6FF85D-730B-4B12-8B88-D2AEBA354849}" type="slidenum">
              <a:rPr lang="en-US" altLang="en-US" smtClean="0"/>
              <a:pPr>
                <a:defRPr/>
              </a:pPr>
              <a:t>42</a:t>
            </a:fld>
            <a:endParaRPr lang="en-US" altLang="en-US" dirty="0"/>
          </a:p>
        </p:txBody>
      </p:sp>
    </p:spTree>
    <p:extLst>
      <p:ext uri="{BB962C8B-B14F-4D97-AF65-F5344CB8AC3E}">
        <p14:creationId xmlns:p14="http://schemas.microsoft.com/office/powerpoint/2010/main" val="270709688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914400"/>
          </a:xfrm>
        </p:spPr>
        <p:txBody>
          <a:bodyPr/>
          <a:lstStyle/>
          <a:p>
            <a:r>
              <a:rPr lang="en-US" dirty="0"/>
              <a:t>PJMIF Process</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6FF85D-730B-4B12-8B88-D2AEBA354849}" type="slidenum">
              <a:rPr kumimoji="0" lang="en-US"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en-US" sz="1200" b="0" i="0" u="none" strike="noStrike" kern="1200" cap="none" spc="0" normalizeH="0" baseline="0" noProof="0" dirty="0">
              <a:ln>
                <a:noFill/>
              </a:ln>
              <a:solidFill>
                <a:srgbClr val="898989"/>
              </a:solidFill>
              <a:effectLst/>
              <a:uLnTx/>
              <a:uFillTx/>
              <a:latin typeface="Arial" panose="020B0604020202020204" pitchFamily="34" charset="0"/>
              <a:ea typeface="+mn-ea"/>
              <a:cs typeface="Arial" panose="020B0604020202020204" pitchFamily="34" charset="0"/>
            </a:endParaRPr>
          </a:p>
        </p:txBody>
      </p:sp>
      <p:pic>
        <p:nvPicPr>
          <p:cNvPr id="5" name="Content Placeholder 5">
            <a:extLst>
              <a:ext uri="{FF2B5EF4-FFF2-40B4-BE49-F238E27FC236}">
                <a16:creationId xmlns:a16="http://schemas.microsoft.com/office/drawing/2014/main" id="{59DDA0A9-9199-C84E-9FEA-33327ED893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5305" y="1713194"/>
            <a:ext cx="3563596" cy="3431611"/>
          </a:xfrm>
        </p:spPr>
      </p:pic>
      <p:sp>
        <p:nvSpPr>
          <p:cNvPr id="6" name="TextBox 5">
            <a:extLst>
              <a:ext uri="{FF2B5EF4-FFF2-40B4-BE49-F238E27FC236}">
                <a16:creationId xmlns:a16="http://schemas.microsoft.com/office/drawing/2014/main" id="{A6DC54B0-6261-1E4B-8532-37350E554AE5}"/>
              </a:ext>
            </a:extLst>
          </p:cNvPr>
          <p:cNvSpPr txBox="1"/>
          <p:nvPr/>
        </p:nvSpPr>
        <p:spPr>
          <a:xfrm>
            <a:off x="34183" y="1691561"/>
            <a:ext cx="5341122" cy="4801314"/>
          </a:xfrm>
          <a:prstGeom prst="rect">
            <a:avLst/>
          </a:prstGeom>
          <a:solidFill>
            <a:schemeClr val="bg1"/>
          </a:solidFill>
        </p:spPr>
        <p:txBody>
          <a:bodyPr wrap="square" rtlCol="0">
            <a:spAutoFit/>
          </a:bodyPr>
          <a:lstStyle/>
          <a:p>
            <a:pPr marL="342900" indent="-342900">
              <a:buAutoNum type="arabicPeriod"/>
            </a:pPr>
            <a:r>
              <a:rPr lang="en-US" dirty="0"/>
              <a:t>Establish a magnetized target of fusion fuel at the center of the device (usually consisting of an ionized D-T plasma).</a:t>
            </a:r>
          </a:p>
          <a:p>
            <a:pPr marL="342900" indent="-342900">
              <a:buAutoNum type="arabicPeriod"/>
            </a:pPr>
            <a:endParaRPr lang="en-US" dirty="0"/>
          </a:p>
          <a:p>
            <a:pPr marL="342900" indent="-342900">
              <a:buAutoNum type="arabicPeriod"/>
            </a:pPr>
            <a:r>
              <a:rPr lang="en-US" dirty="0"/>
              <a:t>Energetic pulses of heavy ion plasma are propelled toward the magnetized target from a series of heavy ion drivers placed on the outer surface of the reactor.</a:t>
            </a:r>
          </a:p>
          <a:p>
            <a:pPr marL="342900" indent="-342900">
              <a:buAutoNum type="arabicPeriod"/>
            </a:pPr>
            <a:endParaRPr lang="en-US" dirty="0"/>
          </a:p>
          <a:p>
            <a:pPr marL="342900" indent="-342900">
              <a:buAutoNum type="arabicPeriod"/>
            </a:pPr>
            <a:r>
              <a:rPr lang="en-US" dirty="0"/>
              <a:t>Heavy ion plasma pulses form a spherical liner at the edge of the target surface.</a:t>
            </a:r>
          </a:p>
          <a:p>
            <a:pPr marL="342900" indent="-342900">
              <a:buAutoNum type="arabicPeriod"/>
            </a:pPr>
            <a:endParaRPr lang="en-US" dirty="0"/>
          </a:p>
          <a:p>
            <a:pPr marL="342900" indent="-342900">
              <a:buAutoNum type="arabicPeriod"/>
            </a:pPr>
            <a:r>
              <a:rPr lang="en-US" dirty="0"/>
              <a:t>Liner then forms a spherical compression surface which moves inward at a high velocity and compresses the magnetized target to fusion conditions.</a:t>
            </a:r>
          </a:p>
          <a:p>
            <a:pPr marL="342900" indent="-342900">
              <a:buAutoNum type="arabicPeriod"/>
            </a:pPr>
            <a:endParaRPr lang="en-US" dirty="0"/>
          </a:p>
        </p:txBody>
      </p:sp>
      <p:sp>
        <p:nvSpPr>
          <p:cNvPr id="7" name="TextBox 6">
            <a:extLst>
              <a:ext uri="{FF2B5EF4-FFF2-40B4-BE49-F238E27FC236}">
                <a16:creationId xmlns:a16="http://schemas.microsoft.com/office/drawing/2014/main" id="{679E65BF-8243-8D46-9330-EAFE246225FA}"/>
              </a:ext>
            </a:extLst>
          </p:cNvPr>
          <p:cNvSpPr txBox="1"/>
          <p:nvPr/>
        </p:nvSpPr>
        <p:spPr>
          <a:xfrm>
            <a:off x="6244834" y="5144805"/>
            <a:ext cx="1824538" cy="276999"/>
          </a:xfrm>
          <a:prstGeom prst="rect">
            <a:avLst/>
          </a:prstGeom>
          <a:noFill/>
        </p:spPr>
        <p:txBody>
          <a:bodyPr wrap="none" rtlCol="0">
            <a:spAutoFit/>
          </a:bodyPr>
          <a:lstStyle/>
          <a:p>
            <a:r>
              <a:rPr lang="en-US" sz="1200" dirty="0"/>
              <a:t>PJMIF Reactor Concept</a:t>
            </a:r>
          </a:p>
        </p:txBody>
      </p:sp>
      <p:sp>
        <p:nvSpPr>
          <p:cNvPr id="8" name="TextBox 7">
            <a:extLst>
              <a:ext uri="{FF2B5EF4-FFF2-40B4-BE49-F238E27FC236}">
                <a16:creationId xmlns:a16="http://schemas.microsoft.com/office/drawing/2014/main" id="{97250721-840D-8946-A33E-1EE9F403F92F}"/>
              </a:ext>
            </a:extLst>
          </p:cNvPr>
          <p:cNvSpPr txBox="1"/>
          <p:nvPr/>
        </p:nvSpPr>
        <p:spPr>
          <a:xfrm>
            <a:off x="59820" y="1229896"/>
            <a:ext cx="2927220" cy="369332"/>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PJMIF Fusion Process:</a:t>
            </a:r>
          </a:p>
        </p:txBody>
      </p:sp>
    </p:spTree>
    <p:extLst>
      <p:ext uri="{BB962C8B-B14F-4D97-AF65-F5344CB8AC3E}">
        <p14:creationId xmlns:p14="http://schemas.microsoft.com/office/powerpoint/2010/main" val="86589153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dirty="0"/>
              <a:t>Plasma Drivers Overview</a:t>
            </a:r>
          </a:p>
        </p:txBody>
      </p:sp>
      <p:sp>
        <p:nvSpPr>
          <p:cNvPr id="3" name="Content Placeholder 2"/>
          <p:cNvSpPr>
            <a:spLocks noGrp="1"/>
          </p:cNvSpPr>
          <p:nvPr>
            <p:ph idx="1"/>
          </p:nvPr>
        </p:nvSpPr>
        <p:spPr>
          <a:xfrm>
            <a:off x="313510" y="1319293"/>
            <a:ext cx="8107680" cy="4654788"/>
          </a:xfrm>
          <a:solidFill>
            <a:schemeClr val="bg1"/>
          </a:solidFill>
        </p:spPr>
        <p:txBody>
          <a:bodyPr/>
          <a:lstStyle/>
          <a:p>
            <a:pPr marL="0" lvl="1">
              <a:spcAft>
                <a:spcPts val="600"/>
              </a:spcAft>
              <a:defRPr/>
            </a:pPr>
            <a:r>
              <a:rPr lang="en-US" sz="2000" dirty="0"/>
              <a:t>The three main types of plasma drivers currently under investigation:</a:t>
            </a:r>
          </a:p>
          <a:p>
            <a:pPr marL="973138" indent="-457200">
              <a:buFont typeface="+mj-lt"/>
              <a:buAutoNum type="arabicPeriod"/>
              <a:defRPr/>
            </a:pPr>
            <a:r>
              <a:rPr lang="en-US" sz="2000" dirty="0"/>
              <a:t>Deflagration: A high voltage is applied between electrodes causing an arc to form in the plasma accelerating it forward by the Lorentz Force.</a:t>
            </a:r>
          </a:p>
          <a:p>
            <a:pPr marL="973138" indent="-457200">
              <a:buFont typeface="+mj-lt"/>
              <a:buAutoNum type="arabicPeriod"/>
              <a:defRPr/>
            </a:pPr>
            <a:endParaRPr lang="en-US" sz="2000" dirty="0"/>
          </a:p>
          <a:p>
            <a:pPr marL="973138" indent="-457200">
              <a:buFont typeface="+mj-lt"/>
              <a:buAutoNum type="arabicPeriod"/>
              <a:defRPr/>
            </a:pPr>
            <a:r>
              <a:rPr lang="en-US" sz="2000" dirty="0"/>
              <a:t>Snow-plow: A gun is pre-filled with ionized gas, electrons are accelerated by the Lorentz force dragging the electrons in the plasma by </a:t>
            </a:r>
            <a:r>
              <a:rPr lang="en-US" sz="2000" dirty="0" err="1"/>
              <a:t>ambipolar</a:t>
            </a:r>
            <a:r>
              <a:rPr lang="en-US" sz="2000" dirty="0"/>
              <a:t> diffusion. The dragged electrons then pull the ions in the plasma by the Lorentz Force. </a:t>
            </a:r>
          </a:p>
          <a:p>
            <a:pPr marL="973138" indent="-457200">
              <a:buFont typeface="+mj-lt"/>
              <a:buAutoNum type="arabicPeriod"/>
              <a:defRPr/>
            </a:pPr>
            <a:endParaRPr lang="en-US" sz="2000" dirty="0"/>
          </a:p>
          <a:p>
            <a:pPr marL="973138" indent="-457200">
              <a:buFont typeface="+mj-lt"/>
              <a:buAutoNum type="arabicPeriod"/>
              <a:defRPr/>
            </a:pPr>
            <a:r>
              <a:rPr lang="en-US" sz="2000" dirty="0"/>
              <a:t>Coaxial: A fast gas injection forms an initial gas slab which is pre-ionized, forming a compact, dense, and highly collisional plasma.</a:t>
            </a:r>
          </a:p>
        </p:txBody>
      </p:sp>
      <p:sp>
        <p:nvSpPr>
          <p:cNvPr id="9220" name="Slide Number Placeholder 3"/>
          <p:cNvSpPr>
            <a:spLocks noGrp="1"/>
          </p:cNvSpPr>
          <p:nvPr>
            <p:ph type="sldNum" sz="quarter" idx="10"/>
          </p:nvPr>
        </p:nvSpPr>
        <p:spPr bwMode="auto">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302F2CA-5888-4E56-98D3-34EF9EED9F46}" type="slidenum">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en-US" sz="1200" b="0" i="0" u="none" strike="noStrike" kern="1200" cap="none" spc="0" normalizeH="0" baseline="0" noProof="0" dirty="0">
              <a:ln>
                <a:noFill/>
              </a:ln>
              <a:solidFill>
                <a:srgbClr val="898989"/>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25855892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BB6D4-DB06-471A-A6E0-C15F0325ACE0}"/>
              </a:ext>
            </a:extLst>
          </p:cNvPr>
          <p:cNvSpPr>
            <a:spLocks noGrp="1"/>
          </p:cNvSpPr>
          <p:nvPr>
            <p:ph type="title"/>
          </p:nvPr>
        </p:nvSpPr>
        <p:spPr/>
        <p:txBody>
          <a:bodyPr/>
          <a:lstStyle/>
          <a:p>
            <a:r>
              <a:rPr lang="en-US" dirty="0"/>
              <a:t>Swirling Motion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5B4BD9-4DBE-406E-8566-EBB38EA90EE6}"/>
                  </a:ext>
                </a:extLst>
              </p:cNvPr>
              <p:cNvSpPr>
                <a:spLocks noGrp="1"/>
              </p:cNvSpPr>
              <p:nvPr>
                <p:ph idx="1"/>
              </p:nvPr>
            </p:nvSpPr>
            <p:spPr>
              <a:xfrm>
                <a:off x="381000" y="1447799"/>
                <a:ext cx="8275320" cy="4664765"/>
              </a:xfrm>
              <a:solidFill>
                <a:schemeClr val="bg1"/>
              </a:solidFill>
            </p:spPr>
            <p:txBody>
              <a:bodyPr/>
              <a:lstStyle/>
              <a:p>
                <a:pPr>
                  <a:spcAft>
                    <a:spcPts val="600"/>
                  </a:spcAft>
                </a:pPr>
                <a:r>
                  <a:rPr lang="en-US" sz="2000" dirty="0"/>
                  <a:t>Torque generated by the azimuthal force is given by:</a:t>
                </a:r>
              </a:p>
              <a:p>
                <a:pPr marL="0" indent="0" algn="ctr">
                  <a:spcAft>
                    <a:spcPts val="600"/>
                  </a:spcAft>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𝑀</m:t>
                      </m:r>
                      <m:r>
                        <a:rPr lang="en-US" sz="2000" b="0" i="1" smtClean="0">
                          <a:latin typeface="Cambria Math" panose="02040503050406030204" pitchFamily="18" charset="0"/>
                        </a:rPr>
                        <m:t>=</m:t>
                      </m:r>
                      <m:r>
                        <a:rPr lang="en-US" sz="2000" b="0" i="1" smtClean="0">
                          <a:latin typeface="Cambria Math" panose="02040503050406030204" pitchFamily="18" charset="0"/>
                        </a:rPr>
                        <m:t>𝑚</m:t>
                      </m:r>
                      <m:sSup>
                        <m:sSupPr>
                          <m:ctrlPr>
                            <a:rPr lang="en-US" sz="2000" b="0" i="1" smtClean="0">
                              <a:latin typeface="Cambria Math" panose="02040503050406030204" pitchFamily="18" charset="0"/>
                            </a:rPr>
                          </m:ctrlPr>
                        </m:sSup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𝑟</m:t>
                              </m:r>
                            </m:e>
                          </m:acc>
                        </m:e>
                        <m:sup>
                          <m:r>
                            <a:rPr lang="en-US" sz="2000" b="0" i="1" smtClean="0">
                              <a:latin typeface="Cambria Math" panose="02040503050406030204" pitchFamily="18" charset="0"/>
                            </a:rPr>
                            <m:t>2</m:t>
                          </m:r>
                        </m:sup>
                      </m:sSup>
                      <m:f>
                        <m:fPr>
                          <m:ctrlPr>
                            <a:rPr lang="en-US" sz="2000" b="0" i="1" smtClean="0">
                              <a:latin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𝜔</m:t>
                          </m:r>
                        </m:num>
                        <m:den>
                          <m:r>
                            <a:rPr lang="en-US" sz="2000" b="0" i="1" smtClean="0">
                              <a:latin typeface="Cambria Math" panose="02040503050406030204" pitchFamily="18" charset="0"/>
                              <a:ea typeface="Cambria Math" panose="02040503050406030204" pitchFamily="18" charset="0"/>
                            </a:rPr>
                            <m:t>𝜏</m:t>
                          </m:r>
                        </m:den>
                      </m:f>
                    </m:oMath>
                  </m:oMathPara>
                </a14:m>
                <a:endParaRPr lang="en-US" sz="2000" dirty="0"/>
              </a:p>
              <a:p>
                <a:pPr>
                  <a:spcAft>
                    <a:spcPts val="600"/>
                  </a:spcAft>
                </a:pPr>
                <a:r>
                  <a:rPr lang="en-US" sz="2000" dirty="0"/>
                  <a:t>The torque generates the swirling of the plasma in the MPD chamber characterized by the angular velocity (assuming the plasma rotates as a solid body):</a:t>
                </a:r>
              </a:p>
              <a:p>
                <a:pPr marL="0" indent="0" algn="ctr">
                  <a:spcAft>
                    <a:spcPts val="600"/>
                  </a:spcAft>
                  <a:buNone/>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𝜔</m:t>
                      </m:r>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𝐵</m:t>
                              </m:r>
                            </m:e>
                            <m:sub>
                              <m:r>
                                <a:rPr lang="en-US" sz="2000" b="0" i="1" smtClean="0">
                                  <a:latin typeface="Cambria Math" panose="02040503050406030204" pitchFamily="18" charset="0"/>
                                  <a:ea typeface="Cambria Math" panose="02040503050406030204" pitchFamily="18" charset="0"/>
                                </a:rPr>
                                <m:t>𝑧</m:t>
                              </m:r>
                            </m:sub>
                          </m:sSub>
                          <m:r>
                            <a:rPr lang="en-US" sz="2000" b="0" i="1" smtClean="0">
                              <a:latin typeface="Cambria Math" panose="02040503050406030204" pitchFamily="18" charset="0"/>
                              <a:ea typeface="Cambria Math" panose="02040503050406030204" pitchFamily="18" charset="0"/>
                            </a:rPr>
                            <m:t>𝐽</m:t>
                          </m:r>
                        </m:num>
                        <m:den>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𝑚</m:t>
                              </m:r>
                            </m:e>
                          </m:acc>
                        </m:den>
                      </m:f>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ln</m:t>
                          </m:r>
                        </m:fName>
                        <m:e>
                          <m:d>
                            <m:dPr>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𝑟</m:t>
                                      </m:r>
                                    </m:e>
                                    <m:sub>
                                      <m:r>
                                        <a:rPr lang="en-US" sz="2000" b="0" i="1" smtClean="0">
                                          <a:latin typeface="Cambria Math" panose="02040503050406030204" pitchFamily="18" charset="0"/>
                                          <a:ea typeface="Cambria Math" panose="02040503050406030204" pitchFamily="18" charset="0"/>
                                        </a:rPr>
                                        <m:t>𝑎</m:t>
                                      </m:r>
                                    </m:sub>
                                  </m:sSub>
                                </m:num>
                                <m:den>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𝑟</m:t>
                                      </m:r>
                                    </m:e>
                                    <m:sub>
                                      <m:r>
                                        <a:rPr lang="en-US" sz="2000" b="0" i="1" smtClean="0">
                                          <a:latin typeface="Cambria Math" panose="02040503050406030204" pitchFamily="18" charset="0"/>
                                          <a:ea typeface="Cambria Math" panose="02040503050406030204" pitchFamily="18" charset="0"/>
                                        </a:rPr>
                                        <m:t>𝑐</m:t>
                                      </m:r>
                                    </m:sub>
                                  </m:sSub>
                                </m:den>
                              </m:f>
                            </m:e>
                          </m:d>
                        </m:e>
                      </m:func>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m:t>
                      </m:r>
                    </m:oMath>
                  </m:oMathPara>
                </a14:m>
                <a:endParaRPr lang="en-US" sz="2000" dirty="0"/>
              </a:p>
              <a:p>
                <a:pPr>
                  <a:spcAft>
                    <a:spcPts val="600"/>
                  </a:spcAft>
                </a:pPr>
                <a:r>
                  <a:rPr lang="en-US" sz="2000" dirty="0"/>
                  <a:t>This swirling motion can be transferred into axial energy by the invariance of the magnetic moment:</a:t>
                </a:r>
              </a:p>
              <a:p>
                <a:pPr marL="0" indent="0" algn="ctr">
                  <a:spcAft>
                    <a:spcPts val="600"/>
                  </a:spcAft>
                  <a:buNone/>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𝑣</m:t>
                              </m:r>
                            </m:e>
                            <m:sub>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rPr>
                                <m:t>2</m:t>
                              </m:r>
                            </m:sup>
                          </m:sSubSup>
                        </m:num>
                        <m:den>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1</m:t>
                              </m:r>
                            </m:sub>
                          </m:sSub>
                        </m:den>
                      </m:f>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𝑣</m:t>
                              </m:r>
                            </m:e>
                            <m:sub>
                              <m:r>
                                <a:rPr lang="en-US" sz="2000" b="0" i="1" smtClean="0">
                                  <a:latin typeface="Cambria Math" panose="02040503050406030204" pitchFamily="18" charset="0"/>
                                  <a:ea typeface="Cambria Math" panose="02040503050406030204" pitchFamily="18" charset="0"/>
                                </a:rPr>
                                <m:t>⊥2</m:t>
                              </m:r>
                            </m:sub>
                            <m:sup>
                              <m:r>
                                <a:rPr lang="en-US" sz="2000" b="0" i="1" smtClean="0">
                                  <a:latin typeface="Cambria Math" panose="02040503050406030204" pitchFamily="18" charset="0"/>
                                </a:rPr>
                                <m:t>2</m:t>
                              </m:r>
                            </m:sup>
                          </m:sSubSup>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2</m:t>
                              </m:r>
                            </m:sub>
                          </m:sSub>
                        </m:den>
                      </m:f>
                    </m:oMath>
                  </m:oMathPara>
                </a14:m>
                <a:endParaRPr lang="en-US" sz="2000" dirty="0"/>
              </a:p>
            </p:txBody>
          </p:sp>
        </mc:Choice>
        <mc:Fallback xmlns="">
          <p:sp>
            <p:nvSpPr>
              <p:cNvPr id="3" name="Content Placeholder 2">
                <a:extLst>
                  <a:ext uri="{FF2B5EF4-FFF2-40B4-BE49-F238E27FC236}">
                    <a16:creationId xmlns:a16="http://schemas.microsoft.com/office/drawing/2014/main" id="{DF5B4BD9-4DBE-406E-8566-EBB38EA90EE6}"/>
                  </a:ext>
                </a:extLst>
              </p:cNvPr>
              <p:cNvSpPr>
                <a:spLocks noGrp="1" noRot="1" noChangeAspect="1" noMove="1" noResize="1" noEditPoints="1" noAdjustHandles="1" noChangeArrowheads="1" noChangeShapeType="1" noTextEdit="1"/>
              </p:cNvSpPr>
              <p:nvPr>
                <p:ph idx="1"/>
              </p:nvPr>
            </p:nvSpPr>
            <p:spPr>
              <a:xfrm>
                <a:off x="381000" y="1447799"/>
                <a:ext cx="8275320" cy="4664765"/>
              </a:xfrm>
              <a:blipFill>
                <a:blip r:embed="rId2"/>
                <a:stretch>
                  <a:fillRect l="-663" t="-522" r="-14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24C6847-AA31-451F-804B-B0DC077798CC}"/>
              </a:ext>
            </a:extLst>
          </p:cNvPr>
          <p:cNvSpPr>
            <a:spLocks noGrp="1"/>
          </p:cNvSpPr>
          <p:nvPr>
            <p:ph type="sldNum" sz="quarter" idx="10"/>
          </p:nvPr>
        </p:nvSpPr>
        <p:spPr/>
        <p:txBody>
          <a:bodyPr/>
          <a:lstStyle/>
          <a:p>
            <a:pPr>
              <a:defRPr/>
            </a:pPr>
            <a:fld id="{2F6FF85D-730B-4B12-8B88-D2AEBA354849}" type="slidenum">
              <a:rPr lang="en-US" altLang="en-US" smtClean="0"/>
              <a:pPr>
                <a:defRPr/>
              </a:pPr>
              <a:t>45</a:t>
            </a:fld>
            <a:endParaRPr lang="en-US" altLang="en-US" dirty="0"/>
          </a:p>
        </p:txBody>
      </p:sp>
    </p:spTree>
    <p:extLst>
      <p:ext uri="{BB962C8B-B14F-4D97-AF65-F5344CB8AC3E}">
        <p14:creationId xmlns:p14="http://schemas.microsoft.com/office/powerpoint/2010/main" val="370219111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FAB9-9559-43AE-8446-E05483D25D89}"/>
              </a:ext>
            </a:extLst>
          </p:cNvPr>
          <p:cNvSpPr>
            <a:spLocks noGrp="1"/>
          </p:cNvSpPr>
          <p:nvPr>
            <p:ph type="title"/>
          </p:nvPr>
        </p:nvSpPr>
        <p:spPr/>
        <p:txBody>
          <a:bodyPr/>
          <a:lstStyle/>
          <a:p>
            <a:r>
              <a:rPr lang="en-US" dirty="0"/>
              <a:t>Steady-State MHD Numerical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6D13FF-8CA5-48A2-AD8F-B59155944069}"/>
                  </a:ext>
                </a:extLst>
              </p:cNvPr>
              <p:cNvSpPr>
                <a:spLocks noGrp="1"/>
              </p:cNvSpPr>
              <p:nvPr>
                <p:ph idx="1"/>
              </p:nvPr>
            </p:nvSpPr>
            <p:spPr>
              <a:xfrm>
                <a:off x="302718" y="1536615"/>
                <a:ext cx="8216348" cy="4559386"/>
              </a:xfrm>
              <a:solidFill>
                <a:schemeClr val="bg1"/>
              </a:solidFill>
            </p:spPr>
            <p:txBody>
              <a:bodyPr/>
              <a:lstStyle/>
              <a:p>
                <a:r>
                  <a:rPr lang="en-US" sz="1600" dirty="0"/>
                  <a:t>The fifth-order Runge-</a:t>
                </a:r>
                <a:r>
                  <a:rPr lang="en-US" sz="1600" dirty="0" err="1"/>
                  <a:t>Kutta</a:t>
                </a:r>
                <a:r>
                  <a:rPr lang="en-US" sz="1600" dirty="0"/>
                  <a:t> method is used to solve the set of ODE’s for the steady state model.</a:t>
                </a:r>
              </a:p>
              <a:p>
                <a:pPr marL="0" indent="0" algn="ctr">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r>
                            <a:rPr lang="en-US" sz="1600" b="0" i="1" smtClean="0">
                              <a:latin typeface="Cambria Math" panose="02040503050406030204" pitchFamily="18" charset="0"/>
                            </a:rPr>
                            <m:t>+</m:t>
                          </m:r>
                          <m:r>
                            <a:rPr lang="en-US" sz="1600" b="0" i="1" smtClean="0">
                              <a:latin typeface="Cambria Math" panose="02040503050406030204" pitchFamily="18" charset="0"/>
                            </a:rPr>
                            <m:t>h</m:t>
                          </m:r>
                        </m:e>
                      </m:d>
                      <m:r>
                        <a:rPr lang="en-US" sz="1600" b="0" i="1" smtClean="0">
                          <a:latin typeface="Cambria Math" panose="02040503050406030204" pitchFamily="18" charset="0"/>
                        </a:rPr>
                        <m:t>=</m:t>
                      </m:r>
                      <m:r>
                        <a:rPr lang="en-US" sz="1600" b="0" i="1" smtClean="0">
                          <a:latin typeface="Cambria Math" panose="02040503050406030204" pitchFamily="18" charset="0"/>
                        </a:rPr>
                        <m:t>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16</m:t>
                          </m:r>
                        </m:num>
                        <m:den>
                          <m:r>
                            <a:rPr lang="en-US" sz="1600" b="0" i="1" smtClean="0">
                              <a:latin typeface="Cambria Math" panose="02040503050406030204" pitchFamily="18" charset="0"/>
                            </a:rPr>
                            <m:t>135</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6656</m:t>
                          </m:r>
                        </m:num>
                        <m:den>
                          <m:r>
                            <a:rPr lang="en-US" sz="1600" b="0" i="1" smtClean="0">
                              <a:latin typeface="Cambria Math" panose="02040503050406030204" pitchFamily="18" charset="0"/>
                            </a:rPr>
                            <m:t>12825</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28561</m:t>
                          </m:r>
                        </m:num>
                        <m:den>
                          <m:r>
                            <a:rPr lang="en-US" sz="1600" b="0" i="1" smtClean="0">
                              <a:latin typeface="Cambria Math" panose="02040503050406030204" pitchFamily="18" charset="0"/>
                            </a:rPr>
                            <m:t>56430</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4</m:t>
                          </m:r>
                        </m:sub>
                      </m:sSub>
                      <m:r>
                        <a:rPr lang="en-US" sz="1600" b="0" i="1" smtClean="0">
                          <a:latin typeface="Cambria Math" panose="02040503050406030204" pitchFamily="18" charset="0"/>
                        </a:rPr>
                        <m:t> −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9</m:t>
                          </m:r>
                        </m:num>
                        <m:den>
                          <m:r>
                            <a:rPr lang="en-US" sz="1600" b="0" i="1" smtClean="0">
                              <a:latin typeface="Cambria Math" panose="02040503050406030204" pitchFamily="18" charset="0"/>
                            </a:rPr>
                            <m:t>50</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5</m:t>
                          </m:r>
                        </m:sub>
                      </m:sSub>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num>
                        <m:den>
                          <m:r>
                            <a:rPr lang="en-US" sz="1600" b="0" i="1" smtClean="0">
                              <a:latin typeface="Cambria Math" panose="02040503050406030204" pitchFamily="18" charset="0"/>
                            </a:rPr>
                            <m:t>55</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6</m:t>
                          </m:r>
                        </m:sub>
                      </m:sSub>
                    </m:oMath>
                  </m:oMathPara>
                </a14:m>
                <a:endParaRPr lang="en-US" sz="1600" dirty="0"/>
              </a:p>
              <a:p>
                <a:pPr marL="0" indent="0" algn="ctr">
                  <a:buNone/>
                </a:pPr>
                <a:endParaRPr lang="en-US" sz="1600" dirty="0"/>
              </a:p>
              <a:p>
                <a:pPr marL="0" indent="0" algn="ctr">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r>
                        <a:rPr lang="en-US" sz="1600" b="0" i="1" smtClean="0">
                          <a:latin typeface="Cambria Math" panose="02040503050406030204" pitchFamily="18" charset="0"/>
                        </a:rPr>
                        <m:t>h𝑓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r>
                            <a:rPr lang="en-US" sz="1600" b="0" i="1" smtClean="0">
                              <a:latin typeface="Cambria Math" panose="02040503050406030204" pitchFamily="18" charset="0"/>
                            </a:rPr>
                            <m:t>,</m:t>
                          </m:r>
                          <m:r>
                            <a:rPr lang="en-US" sz="1600" b="0" i="1" smtClean="0">
                              <a:latin typeface="Cambria Math" panose="02040503050406030204" pitchFamily="18" charset="0"/>
                            </a:rPr>
                            <m:t>𝑥</m:t>
                          </m:r>
                        </m:e>
                      </m:d>
                    </m:oMath>
                  </m:oMathPara>
                </a14:m>
                <a:endParaRPr lang="en-US" sz="1600" b="0" dirty="0"/>
              </a:p>
              <a:p>
                <a:pPr marL="0" indent="0" algn="ctr">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r>
                        <a:rPr lang="en-US" sz="1600" b="0" i="1" smtClean="0">
                          <a:latin typeface="Cambria Math" panose="02040503050406030204" pitchFamily="18" charset="0"/>
                        </a:rPr>
                        <m:t>h𝑓</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4</m:t>
                          </m:r>
                        </m:den>
                      </m:f>
                      <m:r>
                        <a:rPr lang="en-US" sz="1600" b="0" i="1" smtClean="0">
                          <a:latin typeface="Cambria Math" panose="02040503050406030204" pitchFamily="18" charset="0"/>
                        </a:rPr>
                        <m:t>h</m:t>
                      </m:r>
                      <m:r>
                        <a:rPr lang="en-US" sz="1600" b="0" i="1" smtClean="0">
                          <a:latin typeface="Cambria Math" panose="02040503050406030204" pitchFamily="18" charset="0"/>
                        </a:rPr>
                        <m:t>, </m:t>
                      </m:r>
                      <m:r>
                        <a:rPr lang="en-US" sz="1600" b="0" i="1" smtClean="0">
                          <a:latin typeface="Cambria Math" panose="02040503050406030204" pitchFamily="18" charset="0"/>
                        </a:rPr>
                        <m:t>𝑥</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4</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oMath>
                  </m:oMathPara>
                </a14:m>
                <a:endParaRPr lang="en-US" sz="1600" dirty="0"/>
              </a:p>
              <a:p>
                <a:pPr marL="0" indent="0" algn="ctr">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m:t>
                      </m:r>
                      <m:r>
                        <a:rPr lang="en-US" sz="1600" b="0" i="1" smtClean="0">
                          <a:latin typeface="Cambria Math" panose="02040503050406030204" pitchFamily="18" charset="0"/>
                        </a:rPr>
                        <m:t>h𝑓</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8</m:t>
                          </m:r>
                        </m:den>
                      </m:f>
                      <m:r>
                        <a:rPr lang="en-US" sz="1600" b="0" i="1" smtClean="0">
                          <a:latin typeface="Cambria Math" panose="02040503050406030204" pitchFamily="18" charset="0"/>
                        </a:rPr>
                        <m:t>h</m:t>
                      </m:r>
                      <m:r>
                        <a:rPr lang="en-US" sz="1600" b="0" i="1" smtClean="0">
                          <a:latin typeface="Cambria Math" panose="02040503050406030204" pitchFamily="18" charset="0"/>
                        </a:rPr>
                        <m:t>, </m:t>
                      </m:r>
                      <m:r>
                        <a:rPr lang="en-US" sz="1600" b="0" i="1" smtClean="0">
                          <a:latin typeface="Cambria Math" panose="02040503050406030204" pitchFamily="18" charset="0"/>
                        </a:rPr>
                        <m:t>𝑥</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32</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9</m:t>
                          </m:r>
                        </m:num>
                        <m:den>
                          <m:r>
                            <a:rPr lang="en-US" sz="1600" b="0" i="1" smtClean="0">
                              <a:latin typeface="Cambria Math" panose="02040503050406030204" pitchFamily="18" charset="0"/>
                            </a:rPr>
                            <m:t>32</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m:oMathPara>
                </a14:m>
                <a:endParaRPr lang="en-US" sz="1600" dirty="0"/>
              </a:p>
              <a:p>
                <a:pPr marL="0" indent="0" algn="ctr">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4</m:t>
                          </m:r>
                        </m:sub>
                      </m:sSub>
                      <m:r>
                        <a:rPr lang="en-US" sz="1600" b="0" i="1" smtClean="0">
                          <a:latin typeface="Cambria Math" panose="02040503050406030204" pitchFamily="18" charset="0"/>
                        </a:rPr>
                        <m:t>=</m:t>
                      </m:r>
                      <m:r>
                        <a:rPr lang="en-US" sz="1600" b="0" i="1" smtClean="0">
                          <a:latin typeface="Cambria Math" panose="02040503050406030204" pitchFamily="18" charset="0"/>
                        </a:rPr>
                        <m:t>h𝑓</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12</m:t>
                          </m:r>
                        </m:num>
                        <m:den>
                          <m:r>
                            <a:rPr lang="en-US" sz="1600" b="0" i="1" smtClean="0">
                              <a:latin typeface="Cambria Math" panose="02040503050406030204" pitchFamily="18" charset="0"/>
                            </a:rPr>
                            <m:t>13</m:t>
                          </m:r>
                        </m:den>
                      </m:f>
                      <m:r>
                        <a:rPr lang="en-US" sz="1600" b="0" i="1" smtClean="0">
                          <a:latin typeface="Cambria Math" panose="02040503050406030204" pitchFamily="18" charset="0"/>
                        </a:rPr>
                        <m:t>h</m:t>
                      </m:r>
                      <m:r>
                        <a:rPr lang="en-US" sz="1600" b="0" i="1" smtClean="0">
                          <a:latin typeface="Cambria Math" panose="02040503050406030204" pitchFamily="18" charset="0"/>
                        </a:rPr>
                        <m:t>, </m:t>
                      </m:r>
                      <m:r>
                        <a:rPr lang="en-US" sz="1600" b="0" i="1" smtClean="0">
                          <a:latin typeface="Cambria Math" panose="02040503050406030204" pitchFamily="18" charset="0"/>
                        </a:rPr>
                        <m:t>𝑥</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1932</m:t>
                          </m:r>
                        </m:num>
                        <m:den>
                          <m:r>
                            <a:rPr lang="en-US" sz="1600" b="0" i="1" smtClean="0">
                              <a:latin typeface="Cambria Math" panose="02040503050406030204" pitchFamily="18" charset="0"/>
                            </a:rPr>
                            <m:t>2197</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7200</m:t>
                          </m:r>
                        </m:num>
                        <m:den>
                          <m:r>
                            <a:rPr lang="en-US" sz="1600" b="0" i="1" smtClean="0">
                              <a:latin typeface="Cambria Math" panose="02040503050406030204" pitchFamily="18" charset="0"/>
                            </a:rPr>
                            <m:t>2197</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7296</m:t>
                          </m:r>
                        </m:num>
                        <m:den>
                          <m:r>
                            <a:rPr lang="en-US" sz="1600" b="0" i="1" smtClean="0">
                              <a:latin typeface="Cambria Math" panose="02040503050406030204" pitchFamily="18" charset="0"/>
                            </a:rPr>
                            <m:t>2197</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m:t>
                      </m:r>
                    </m:oMath>
                  </m:oMathPara>
                </a14:m>
                <a:endParaRPr lang="en-US" sz="1600" dirty="0"/>
              </a:p>
              <a:p>
                <a:pPr marL="0" indent="0" algn="ctr">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5</m:t>
                          </m:r>
                        </m:sub>
                      </m:sSub>
                      <m:r>
                        <a:rPr lang="en-US" sz="1600" b="0" i="1" smtClean="0">
                          <a:latin typeface="Cambria Math" panose="02040503050406030204" pitchFamily="18" charset="0"/>
                        </a:rPr>
                        <m:t>=</m:t>
                      </m:r>
                      <m:r>
                        <a:rPr lang="en-US" sz="1600" b="0" i="1" smtClean="0">
                          <a:latin typeface="Cambria Math" panose="02040503050406030204" pitchFamily="18" charset="0"/>
                        </a:rPr>
                        <m:t>h𝑓</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r>
                        <a:rPr lang="en-US" sz="1600" b="0" i="1" smtClean="0">
                          <a:latin typeface="Cambria Math" panose="02040503050406030204" pitchFamily="18" charset="0"/>
                        </a:rPr>
                        <m:t>h</m:t>
                      </m:r>
                      <m:r>
                        <a:rPr lang="en-US" sz="1600" b="0" i="1" smtClean="0">
                          <a:latin typeface="Cambria Math" panose="02040503050406030204" pitchFamily="18" charset="0"/>
                        </a:rPr>
                        <m:t>, </m:t>
                      </m:r>
                      <m:r>
                        <a:rPr lang="en-US" sz="1600" b="0" i="1" smtClean="0">
                          <a:latin typeface="Cambria Math" panose="02040503050406030204" pitchFamily="18" charset="0"/>
                        </a:rPr>
                        <m:t>𝑥</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439</m:t>
                          </m:r>
                        </m:num>
                        <m:den>
                          <m:r>
                            <a:rPr lang="en-US" sz="1600" b="0" i="1" smtClean="0">
                              <a:latin typeface="Cambria Math" panose="02040503050406030204" pitchFamily="18" charset="0"/>
                            </a:rPr>
                            <m:t>216</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−8</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3680</m:t>
                          </m:r>
                        </m:num>
                        <m:den>
                          <m:r>
                            <a:rPr lang="en-US" sz="1600" b="0" i="1" smtClean="0">
                              <a:latin typeface="Cambria Math" panose="02040503050406030204" pitchFamily="18" charset="0"/>
                            </a:rPr>
                            <m:t>513</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845</m:t>
                          </m:r>
                        </m:num>
                        <m:den>
                          <m:r>
                            <a:rPr lang="en-US" sz="1600" b="0" i="1" smtClean="0">
                              <a:latin typeface="Cambria Math" panose="02040503050406030204" pitchFamily="18" charset="0"/>
                            </a:rPr>
                            <m:t>4104</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4</m:t>
                          </m:r>
                        </m:sub>
                      </m:sSub>
                      <m:r>
                        <a:rPr lang="en-US" sz="1600" b="0" i="1" smtClean="0">
                          <a:latin typeface="Cambria Math" panose="02040503050406030204" pitchFamily="18" charset="0"/>
                        </a:rPr>
                        <m:t>)</m:t>
                      </m:r>
                    </m:oMath>
                  </m:oMathPara>
                </a14:m>
                <a:endParaRPr lang="en-US" sz="1600" dirty="0"/>
              </a:p>
              <a:p>
                <a:pPr marL="0" indent="0" algn="ctr">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6</m:t>
                          </m:r>
                        </m:sub>
                      </m:sSub>
                      <m:r>
                        <a:rPr lang="en-US" sz="1600" b="0" i="1" smtClean="0">
                          <a:latin typeface="Cambria Math" panose="02040503050406030204" pitchFamily="18" charset="0"/>
                        </a:rPr>
                        <m:t>=</m:t>
                      </m:r>
                      <m:r>
                        <a:rPr lang="en-US" sz="1600" b="0" i="1" smtClean="0">
                          <a:latin typeface="Cambria Math" panose="02040503050406030204" pitchFamily="18" charset="0"/>
                        </a:rPr>
                        <m:t>h𝑓</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h</m:t>
                      </m:r>
                      <m:r>
                        <a:rPr lang="en-US" sz="1600" b="0" i="1" smtClean="0">
                          <a:latin typeface="Cambria Math" panose="02040503050406030204" pitchFamily="18" charset="0"/>
                        </a:rPr>
                        <m:t>, </m:t>
                      </m:r>
                      <m:r>
                        <a:rPr lang="en-US" sz="1600" b="0" i="1" smtClean="0">
                          <a:latin typeface="Cambria Math" panose="02040503050406030204" pitchFamily="18" charset="0"/>
                        </a:rPr>
                        <m:t>𝑥</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8</m:t>
                          </m:r>
                        </m:num>
                        <m:den>
                          <m:r>
                            <a:rPr lang="en-US" sz="1600" b="0" i="1" smtClean="0">
                              <a:latin typeface="Cambria Math" panose="02040503050406030204" pitchFamily="18" charset="0"/>
                            </a:rPr>
                            <m:t>27</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+2</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3544</m:t>
                          </m:r>
                        </m:num>
                        <m:den>
                          <m:r>
                            <a:rPr lang="en-US" sz="1600" b="0" i="1" smtClean="0">
                              <a:latin typeface="Cambria Math" panose="02040503050406030204" pitchFamily="18" charset="0"/>
                            </a:rPr>
                            <m:t>2565</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1859</m:t>
                          </m:r>
                        </m:num>
                        <m:den>
                          <m:r>
                            <a:rPr lang="en-US" sz="1600" b="0" i="1" smtClean="0">
                              <a:latin typeface="Cambria Math" panose="02040503050406030204" pitchFamily="18" charset="0"/>
                            </a:rPr>
                            <m:t>4104</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4</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11</m:t>
                          </m:r>
                        </m:num>
                        <m:den>
                          <m:r>
                            <a:rPr lang="en-US" sz="1600" b="0" i="1" smtClean="0">
                              <a:latin typeface="Cambria Math" panose="02040503050406030204" pitchFamily="18" charset="0"/>
                            </a:rPr>
                            <m:t>50</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5</m:t>
                          </m:r>
                        </m:sub>
                      </m:sSub>
                      <m:r>
                        <a:rPr lang="en-US" sz="1600" b="0" i="1" smtClean="0">
                          <a:latin typeface="Cambria Math" panose="02040503050406030204" pitchFamily="18" charset="0"/>
                        </a:rPr>
                        <m:t>)</m:t>
                      </m:r>
                    </m:oMath>
                  </m:oMathPara>
                </a14:m>
                <a:endParaRPr lang="en-US" sz="1600" dirty="0"/>
              </a:p>
              <a:p>
                <a:r>
                  <a:rPr lang="en-US" sz="1600" b="0" dirty="0"/>
                  <a:t>Where </a:t>
                </a:r>
                <a14:m>
                  <m:oMath xmlns:m="http://schemas.openxmlformats.org/officeDocument/2006/math">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oMath>
                </a14:m>
                <a:r>
                  <a:rPr lang="en-US" sz="1600" dirty="0"/>
                  <a:t> represents the solution variable, </a:t>
                </a:r>
                <a14:m>
                  <m:oMath xmlns:m="http://schemas.openxmlformats.org/officeDocument/2006/math">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oMath>
                </a14:m>
                <a:r>
                  <a:rPr lang="en-US" sz="1600" dirty="0"/>
                  <a:t> represents the ODE which determines the solution </a:t>
                </a:r>
                <a14:m>
                  <m:oMath xmlns:m="http://schemas.openxmlformats.org/officeDocument/2006/math">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oMath>
                </a14:m>
                <a:r>
                  <a:rPr lang="en-US" sz="1600" dirty="0"/>
                  <a:t>, and </a:t>
                </a:r>
                <a14:m>
                  <m:oMath xmlns:m="http://schemas.openxmlformats.org/officeDocument/2006/math">
                    <m:r>
                      <a:rPr lang="en-US" sz="1600" b="0" i="1" smtClean="0">
                        <a:latin typeface="Cambria Math" panose="02040503050406030204" pitchFamily="18" charset="0"/>
                      </a:rPr>
                      <m:t>h</m:t>
                    </m:r>
                  </m:oMath>
                </a14:m>
                <a:r>
                  <a:rPr lang="en-US" sz="1600" dirty="0"/>
                  <a:t> is the step size.</a:t>
                </a:r>
              </a:p>
            </p:txBody>
          </p:sp>
        </mc:Choice>
        <mc:Fallback xmlns="">
          <p:sp>
            <p:nvSpPr>
              <p:cNvPr id="3" name="Content Placeholder 2">
                <a:extLst>
                  <a:ext uri="{FF2B5EF4-FFF2-40B4-BE49-F238E27FC236}">
                    <a16:creationId xmlns:a16="http://schemas.microsoft.com/office/drawing/2014/main" id="{3A6D13FF-8CA5-48A2-AD8F-B59155944069}"/>
                  </a:ext>
                </a:extLst>
              </p:cNvPr>
              <p:cNvSpPr>
                <a:spLocks noGrp="1" noRot="1" noChangeAspect="1" noMove="1" noResize="1" noEditPoints="1" noAdjustHandles="1" noChangeArrowheads="1" noChangeShapeType="1" noTextEdit="1"/>
              </p:cNvSpPr>
              <p:nvPr>
                <p:ph idx="1"/>
              </p:nvPr>
            </p:nvSpPr>
            <p:spPr>
              <a:xfrm>
                <a:off x="302718" y="1536615"/>
                <a:ext cx="8216348" cy="4559386"/>
              </a:xfrm>
              <a:blipFill>
                <a:blip r:embed="rId2"/>
                <a:stretch>
                  <a:fillRect l="-297" t="-4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C6862D4-B950-44EB-B519-B5DACF2F28DA}"/>
              </a:ext>
            </a:extLst>
          </p:cNvPr>
          <p:cNvSpPr>
            <a:spLocks noGrp="1"/>
          </p:cNvSpPr>
          <p:nvPr>
            <p:ph type="sldNum" sz="quarter" idx="10"/>
          </p:nvPr>
        </p:nvSpPr>
        <p:spPr/>
        <p:txBody>
          <a:bodyPr/>
          <a:lstStyle/>
          <a:p>
            <a:pPr>
              <a:defRPr/>
            </a:pPr>
            <a:fld id="{2F6FF85D-730B-4B12-8B88-D2AEBA354849}" type="slidenum">
              <a:rPr lang="en-US" altLang="en-US" smtClean="0"/>
              <a:pPr>
                <a:defRPr/>
              </a:pPr>
              <a:t>46</a:t>
            </a:fld>
            <a:endParaRPr lang="en-US" altLang="en-US" dirty="0"/>
          </a:p>
        </p:txBody>
      </p:sp>
    </p:spTree>
    <p:extLst>
      <p:ext uri="{BB962C8B-B14F-4D97-AF65-F5344CB8AC3E}">
        <p14:creationId xmlns:p14="http://schemas.microsoft.com/office/powerpoint/2010/main" val="385472698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FAB9-9559-43AE-8446-E05483D25D89}"/>
              </a:ext>
            </a:extLst>
          </p:cNvPr>
          <p:cNvSpPr>
            <a:spLocks noGrp="1"/>
          </p:cNvSpPr>
          <p:nvPr>
            <p:ph type="title"/>
          </p:nvPr>
        </p:nvSpPr>
        <p:spPr/>
        <p:txBody>
          <a:bodyPr/>
          <a:lstStyle/>
          <a:p>
            <a:r>
              <a:rPr lang="en-US" dirty="0"/>
              <a:t>MUSCL Schemes</a:t>
            </a:r>
          </a:p>
        </p:txBody>
      </p:sp>
      <p:sp>
        <p:nvSpPr>
          <p:cNvPr id="3" name="Content Placeholder 2">
            <a:extLst>
              <a:ext uri="{FF2B5EF4-FFF2-40B4-BE49-F238E27FC236}">
                <a16:creationId xmlns:a16="http://schemas.microsoft.com/office/drawing/2014/main" id="{3A6D13FF-8CA5-48A2-AD8F-B59155944069}"/>
              </a:ext>
            </a:extLst>
          </p:cNvPr>
          <p:cNvSpPr>
            <a:spLocks noGrp="1"/>
          </p:cNvSpPr>
          <p:nvPr>
            <p:ph idx="1"/>
          </p:nvPr>
        </p:nvSpPr>
        <p:spPr>
          <a:xfrm>
            <a:off x="189243" y="1403169"/>
            <a:ext cx="8800348" cy="4327071"/>
          </a:xfrm>
          <a:solidFill>
            <a:schemeClr val="bg1"/>
          </a:solidFill>
        </p:spPr>
        <p:txBody>
          <a:bodyPr/>
          <a:lstStyle/>
          <a:p>
            <a:pPr marL="514350" indent="-457200"/>
            <a:r>
              <a:rPr lang="en-US" sz="2000" dirty="0"/>
              <a:t>Since each of the conserved variables is calculated at the cell centers, it is necessary to interpolate their values to the cell edges for calculation of the fluxes.</a:t>
            </a:r>
          </a:p>
          <a:p>
            <a:pPr marL="514350" indent="-457200"/>
            <a:endParaRPr lang="en-US" sz="2000" dirty="0"/>
          </a:p>
          <a:p>
            <a:pPr marL="514350" indent="-457200"/>
            <a:r>
              <a:rPr lang="en-US" sz="2000" dirty="0"/>
              <a:t>One method of accomplishing this is to assume a piecewise linear model.</a:t>
            </a:r>
          </a:p>
          <a:p>
            <a:pPr marL="514350" indent="-457200"/>
            <a:endParaRPr lang="en-US" sz="2000" dirty="0"/>
          </a:p>
          <a:p>
            <a:pPr marL="514350" indent="-457200"/>
            <a:r>
              <a:rPr lang="en-US" sz="2000" dirty="0"/>
              <a:t>Create a sub-grid model where each cell has its own linear or higher order interpolation from the cell center to the cell edges.</a:t>
            </a:r>
          </a:p>
          <a:p>
            <a:pPr marL="514350" indent="-457200"/>
            <a:endParaRPr lang="en-US" sz="2000" dirty="0"/>
          </a:p>
          <a:p>
            <a:pPr marL="514350" indent="-457200"/>
            <a:r>
              <a:rPr lang="en-US" sz="2000" dirty="0"/>
              <a:t>This is called a Monotonic Upwind-centered Scheme for Conservation Laws (MUSCL).</a:t>
            </a:r>
          </a:p>
          <a:p>
            <a:pPr marL="514350" indent="-457200"/>
            <a:endParaRPr lang="en-US" sz="2000" dirty="0"/>
          </a:p>
          <a:p>
            <a:pPr marL="514350" indent="-457200"/>
            <a:endParaRPr lang="en-US" sz="2000" dirty="0"/>
          </a:p>
        </p:txBody>
      </p:sp>
      <p:sp>
        <p:nvSpPr>
          <p:cNvPr id="4" name="Slide Number Placeholder 3">
            <a:extLst>
              <a:ext uri="{FF2B5EF4-FFF2-40B4-BE49-F238E27FC236}">
                <a16:creationId xmlns:a16="http://schemas.microsoft.com/office/drawing/2014/main" id="{5C6862D4-B950-44EB-B519-B5DACF2F28DA}"/>
              </a:ext>
            </a:extLst>
          </p:cNvPr>
          <p:cNvSpPr>
            <a:spLocks noGrp="1"/>
          </p:cNvSpPr>
          <p:nvPr>
            <p:ph type="sldNum" sz="quarter" idx="10"/>
          </p:nvPr>
        </p:nvSpPr>
        <p:spPr/>
        <p:txBody>
          <a:bodyPr/>
          <a:lstStyle/>
          <a:p>
            <a:pPr>
              <a:defRPr/>
            </a:pPr>
            <a:fld id="{2F6FF85D-730B-4B12-8B88-D2AEBA354849}" type="slidenum">
              <a:rPr lang="en-US" altLang="en-US" smtClean="0"/>
              <a:pPr>
                <a:defRPr/>
              </a:pPr>
              <a:t>47</a:t>
            </a:fld>
            <a:endParaRPr lang="en-US" altLang="en-US" dirty="0"/>
          </a:p>
        </p:txBody>
      </p:sp>
    </p:spTree>
    <p:extLst>
      <p:ext uri="{BB962C8B-B14F-4D97-AF65-F5344CB8AC3E}">
        <p14:creationId xmlns:p14="http://schemas.microsoft.com/office/powerpoint/2010/main" val="42075217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0927-0D0A-1D4A-8331-606CE88B9F85}"/>
              </a:ext>
            </a:extLst>
          </p:cNvPr>
          <p:cNvSpPr>
            <a:spLocks noGrp="1"/>
          </p:cNvSpPr>
          <p:nvPr>
            <p:ph type="title"/>
          </p:nvPr>
        </p:nvSpPr>
        <p:spPr/>
        <p:txBody>
          <a:bodyPr/>
          <a:lstStyle/>
          <a:p>
            <a:r>
              <a:rPr lang="en-US" dirty="0" err="1"/>
              <a:t>Minmod</a:t>
            </a:r>
            <a:r>
              <a:rPr lang="en-US" dirty="0"/>
              <a:t> Limiter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246750-1BC3-8848-B17D-D97DF3F87AAB}"/>
                  </a:ext>
                </a:extLst>
              </p:cNvPr>
              <p:cNvSpPr>
                <a:spLocks noGrp="1"/>
              </p:cNvSpPr>
              <p:nvPr>
                <p:ph idx="1"/>
              </p:nvPr>
            </p:nvSpPr>
            <p:spPr>
              <a:xfrm>
                <a:off x="511630" y="1289020"/>
                <a:ext cx="8040189" cy="5094372"/>
              </a:xfrm>
              <a:solidFill>
                <a:schemeClr val="bg1"/>
              </a:solidFill>
            </p:spPr>
            <p:txBody>
              <a:bodyPr/>
              <a:lstStyle/>
              <a:p>
                <a:pPr>
                  <a:spcAft>
                    <a:spcPts val="600"/>
                  </a:spcAft>
                </a:pPr>
                <a:r>
                  <a:rPr lang="en-US" sz="2000" dirty="0"/>
                  <a:t>One MUSCL scheme commonly used are slope limiters to interpolate the conserved or primitive variables.</a:t>
                </a:r>
              </a:p>
              <a:p>
                <a:pPr>
                  <a:spcAft>
                    <a:spcPts val="600"/>
                  </a:spcAft>
                </a:pPr>
                <a:r>
                  <a:rPr lang="en-US" sz="2000" dirty="0"/>
                  <a:t>One such limiter is that of the </a:t>
                </a:r>
                <a:r>
                  <a:rPr lang="en-US" sz="2000" dirty="0" err="1"/>
                  <a:t>minmod</a:t>
                </a:r>
                <a:r>
                  <a:rPr lang="en-US" sz="2000" dirty="0"/>
                  <a:t> limiter.</a:t>
                </a:r>
              </a:p>
              <a:p>
                <a:pPr>
                  <a:spcAft>
                    <a:spcPts val="600"/>
                  </a:spcAft>
                </a:pPr>
                <a:r>
                  <a:rPr lang="en-US" sz="2000" dirty="0"/>
                  <a:t>The </a:t>
                </a:r>
                <a:r>
                  <a:rPr lang="en-US" sz="2000" dirty="0" err="1"/>
                  <a:t>minmod</a:t>
                </a:r>
                <a:r>
                  <a:rPr lang="en-US" sz="2000" dirty="0"/>
                  <a:t> Limiter is defined as:</a:t>
                </a:r>
              </a:p>
              <a:p>
                <a:pPr marL="0" indent="0" algn="ctr">
                  <a:spcAft>
                    <a:spcPts val="600"/>
                  </a:spcAft>
                  <a:buNone/>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𝑢</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𝑚𝑖𝑛𝑚𝑜𝑑</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oMath>
                  </m:oMathPara>
                </a14:m>
                <a:endParaRPr lang="en-US" sz="2000" dirty="0"/>
              </a:p>
              <a:p>
                <a:pPr marL="0" indent="0" algn="ctr">
                  <a:spcAft>
                    <a:spcPts val="600"/>
                  </a:spcAft>
                  <a:buNone/>
                </a:pPr>
                <a:endParaRPr lang="en-US" sz="2000" dirty="0"/>
              </a:p>
              <a:p>
                <a:pPr marL="0" indent="0" algn="ctr">
                  <a:spcAft>
                    <a:spcPts val="600"/>
                  </a:spcAft>
                  <a:buNone/>
                </a:pPr>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𝑢</m:t>
                          </m:r>
                        </m:e>
                        <m:sub>
                          <m:r>
                            <a:rPr lang="en-US" sz="2000" i="1">
                              <a:latin typeface="Cambria Math" panose="02040503050406030204" pitchFamily="18" charset="0"/>
                            </a:rPr>
                            <m:t>𝑖</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sub>
                        <m:sup>
                          <m:r>
                            <a:rPr lang="en-US" sz="2000" b="0" i="1" smtClean="0">
                              <a:latin typeface="Cambria Math" panose="02040503050406030204" pitchFamily="18" charset="0"/>
                            </a:rPr>
                            <m:t>+</m:t>
                          </m:r>
                        </m:sup>
                      </m:sSubSup>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𝑖</m:t>
                          </m:r>
                        </m:sub>
                      </m:sSub>
                      <m:r>
                        <a:rPr lang="en-US" sz="2000" b="0" i="1" smtClean="0">
                          <a:latin typeface="Cambria Math" panose="02040503050406030204" pitchFamily="18" charset="0"/>
                        </a:rPr>
                        <m:t>−</m:t>
                      </m:r>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i="1">
                          <a:latin typeface="Cambria Math" panose="02040503050406030204" pitchFamily="18" charset="0"/>
                        </a:rPr>
                        <m:t>𝑚𝑖𝑛𝑚𝑜𝑑</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𝑖</m:t>
                          </m:r>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𝑖</m:t>
                          </m:r>
                          <m:r>
                            <a:rPr lang="en-US" sz="2000" b="0" i="1" smtClean="0">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𝑖</m:t>
                          </m:r>
                          <m:r>
                            <a:rPr lang="en-US" sz="2000" b="0" i="1" smtClean="0">
                              <a:latin typeface="Cambria Math" panose="02040503050406030204" pitchFamily="18" charset="0"/>
                            </a:rPr>
                            <m:t>+1</m:t>
                          </m:r>
                        </m:sub>
                      </m:sSub>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𝑖</m:t>
                          </m:r>
                        </m:sub>
                      </m:sSub>
                      <m:r>
                        <a:rPr lang="en-US" sz="2000" i="1">
                          <a:latin typeface="Cambria Math" panose="02040503050406030204" pitchFamily="18" charset="0"/>
                        </a:rPr>
                        <m:t>)</m:t>
                      </m:r>
                    </m:oMath>
                  </m:oMathPara>
                </a14:m>
                <a:endParaRPr lang="en-US" sz="2000" dirty="0"/>
              </a:p>
              <a:p>
                <a:pPr marL="0" indent="0" algn="ctr">
                  <a:spcAft>
                    <a:spcPts val="600"/>
                  </a:spcAft>
                  <a:buNone/>
                </a:pPr>
                <a:endParaRPr lang="en-US" sz="2000" dirty="0"/>
              </a:p>
              <a:p>
                <a:pPr marL="0" indent="0" algn="ctr">
                  <a:spcAft>
                    <a:spcPts val="600"/>
                  </a:spcAft>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𝑚𝑖𝑛𝑚𝑜𝑑</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𝑏</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𝑠𝑖𝑔𝑛</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e>
                          </m:d>
                          <m:r>
                            <a:rPr lang="en-US" sz="2000" b="0" i="1" smtClean="0">
                              <a:latin typeface="Cambria Math" panose="02040503050406030204" pitchFamily="18" charset="0"/>
                            </a:rPr>
                            <m:t>+</m:t>
                          </m:r>
                          <m:r>
                            <a:rPr lang="en-US" sz="2000" b="0" i="1" smtClean="0">
                              <a:latin typeface="Cambria Math" panose="02040503050406030204" pitchFamily="18" charset="0"/>
                            </a:rPr>
                            <m:t>𝑠𝑖𝑔𝑛</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𝑏</m:t>
                              </m:r>
                            </m:e>
                          </m:d>
                        </m:num>
                        <m:den>
                          <m:r>
                            <a:rPr lang="en-US" sz="2000" b="0" i="1" smtClean="0">
                              <a:latin typeface="Cambria Math" panose="02040503050406030204" pitchFamily="18" charset="0"/>
                            </a:rPr>
                            <m:t>2</m:t>
                          </m:r>
                        </m:den>
                      </m:f>
                      <m:r>
                        <m:rPr>
                          <m:sty m:val="p"/>
                        </m:rPr>
                        <a:rPr lang="en-US" sz="2000" b="0" i="0" smtClean="0">
                          <a:latin typeface="Cambria Math" panose="02040503050406030204" pitchFamily="18" charset="0"/>
                        </a:rPr>
                        <m:t>min</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e>
                      </m:d>
                      <m:r>
                        <a:rPr lang="en-US" sz="2000" b="0" i="1" smtClean="0">
                          <a:latin typeface="Cambria Math" panose="02040503050406030204" pitchFamily="18" charset="0"/>
                        </a:rPr>
                        <m:t>, </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𝑏</m:t>
                          </m:r>
                        </m:e>
                      </m:d>
                      <m:r>
                        <a:rPr lang="en-US" sz="2000" b="0" i="1" smtClean="0">
                          <a:latin typeface="Cambria Math" panose="02040503050406030204" pitchFamily="18" charset="0"/>
                        </a:rPr>
                        <m:t>)</m:t>
                      </m:r>
                    </m:oMath>
                  </m:oMathPara>
                </a14:m>
                <a:endParaRPr lang="en-US" sz="2000" dirty="0"/>
              </a:p>
            </p:txBody>
          </p:sp>
        </mc:Choice>
        <mc:Fallback xmlns="">
          <p:sp>
            <p:nvSpPr>
              <p:cNvPr id="3" name="Content Placeholder 2">
                <a:extLst>
                  <a:ext uri="{FF2B5EF4-FFF2-40B4-BE49-F238E27FC236}">
                    <a16:creationId xmlns:a16="http://schemas.microsoft.com/office/drawing/2014/main" id="{51246750-1BC3-8848-B17D-D97DF3F87AAB}"/>
                  </a:ext>
                </a:extLst>
              </p:cNvPr>
              <p:cNvSpPr>
                <a:spLocks noGrp="1" noRot="1" noChangeAspect="1" noMove="1" noResize="1" noEditPoints="1" noAdjustHandles="1" noChangeArrowheads="1" noChangeShapeType="1" noTextEdit="1"/>
              </p:cNvSpPr>
              <p:nvPr>
                <p:ph idx="1"/>
              </p:nvPr>
            </p:nvSpPr>
            <p:spPr>
              <a:xfrm>
                <a:off x="511630" y="1289020"/>
                <a:ext cx="8040189" cy="5094372"/>
              </a:xfrm>
              <a:blipFill>
                <a:blip r:embed="rId2"/>
                <a:stretch>
                  <a:fillRect l="-682" t="-47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BD07EA3-0BC5-5442-A164-E2C104EBCB3B}"/>
              </a:ext>
            </a:extLst>
          </p:cNvPr>
          <p:cNvSpPr>
            <a:spLocks noGrp="1"/>
          </p:cNvSpPr>
          <p:nvPr>
            <p:ph type="sldNum" sz="quarter" idx="10"/>
          </p:nvPr>
        </p:nvSpPr>
        <p:spPr/>
        <p:txBody>
          <a:bodyPr/>
          <a:lstStyle/>
          <a:p>
            <a:pPr>
              <a:defRPr/>
            </a:pPr>
            <a:fld id="{2F6FF85D-730B-4B12-8B88-D2AEBA354849}" type="slidenum">
              <a:rPr lang="en-US" altLang="en-US" smtClean="0"/>
              <a:pPr>
                <a:defRPr/>
              </a:pPr>
              <a:t>48</a:t>
            </a:fld>
            <a:endParaRPr lang="en-US" altLang="en-US" dirty="0"/>
          </a:p>
        </p:txBody>
      </p:sp>
    </p:spTree>
    <p:extLst>
      <p:ext uri="{BB962C8B-B14F-4D97-AF65-F5344CB8AC3E}">
        <p14:creationId xmlns:p14="http://schemas.microsoft.com/office/powerpoint/2010/main" val="30769253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048CA-49E4-2D4D-A826-975E4DB6C959}"/>
              </a:ext>
            </a:extLst>
          </p:cNvPr>
          <p:cNvSpPr>
            <a:spLocks noGrp="1"/>
          </p:cNvSpPr>
          <p:nvPr>
            <p:ph type="title"/>
          </p:nvPr>
        </p:nvSpPr>
        <p:spPr/>
        <p:txBody>
          <a:bodyPr/>
          <a:lstStyle/>
          <a:p>
            <a:r>
              <a:rPr lang="en-US" dirty="0"/>
              <a:t>Total Variation Diminishing Scheme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440702-0EAD-4A48-B3A9-E7C82FFADAA8}"/>
                  </a:ext>
                </a:extLst>
              </p:cNvPr>
              <p:cNvSpPr>
                <a:spLocks noGrp="1"/>
              </p:cNvSpPr>
              <p:nvPr>
                <p:ph idx="1"/>
              </p:nvPr>
            </p:nvSpPr>
            <p:spPr>
              <a:xfrm>
                <a:off x="450832" y="1342208"/>
                <a:ext cx="8224838" cy="4936672"/>
              </a:xfrm>
              <a:solidFill>
                <a:schemeClr val="bg1"/>
              </a:solidFill>
            </p:spPr>
            <p:txBody>
              <a:bodyPr/>
              <a:lstStyle/>
              <a:p>
                <a:pPr>
                  <a:spcAft>
                    <a:spcPts val="600"/>
                  </a:spcAft>
                </a:pPr>
                <a:r>
                  <a:rPr lang="en-US" sz="2000" dirty="0"/>
                  <a:t>Total Variation is a measure of the oscillations in the system:</a:t>
                </a:r>
              </a:p>
              <a:p>
                <a:pPr marL="0" indent="0" algn="ctr">
                  <a:spcAft>
                    <a:spcPts val="600"/>
                  </a:spcAft>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𝑇𝑉</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e>
                      </m:d>
                      <m:r>
                        <a:rPr lang="en-US" sz="2000" b="0" i="1" smtClean="0">
                          <a:latin typeface="Cambria Math" panose="02040503050406030204" pitchFamily="18" charset="0"/>
                        </a:rPr>
                        <m:t>= </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𝑗</m:t>
                          </m:r>
                        </m:sub>
                        <m:sup/>
                        <m:e>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𝑗</m:t>
                                  </m:r>
                                  <m:r>
                                    <a:rPr lang="en-US" sz="2000" b="0" i="1" smtClean="0">
                                      <a:latin typeface="Cambria Math" panose="02040503050406030204" pitchFamily="18" charset="0"/>
                                    </a:rPr>
                                    <m:t>+1</m:t>
                                  </m:r>
                                </m:sub>
                              </m:sSub>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𝑗</m:t>
                                  </m:r>
                                </m:sub>
                              </m:sSub>
                            </m:e>
                          </m:d>
                        </m:e>
                      </m:nary>
                    </m:oMath>
                  </m:oMathPara>
                </a14:m>
                <a:endParaRPr lang="en-US" sz="2000" dirty="0"/>
              </a:p>
              <a:p>
                <a:pPr>
                  <a:spcAft>
                    <a:spcPts val="600"/>
                  </a:spcAft>
                </a:pPr>
                <a:r>
                  <a:rPr lang="en-US" sz="2000" dirty="0"/>
                  <a:t>Total Variation Diminishing (TVD) scheme satisfies:</a:t>
                </a:r>
              </a:p>
              <a:p>
                <a:pPr>
                  <a:spcAft>
                    <a:spcPts val="600"/>
                  </a:spcAft>
                </a:pPr>
                <a:endParaRPr lang="en-US" sz="2000" dirty="0"/>
              </a:p>
              <a:p>
                <a:pPr marL="0" indent="0" algn="ctr">
                  <a:spcAft>
                    <a:spcPts val="600"/>
                  </a:spcAft>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𝑇𝑉</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𝑢</m:t>
                              </m:r>
                            </m:e>
                            <m:sup>
                              <m:r>
                                <a:rPr lang="en-US" sz="2000" b="0" i="1" smtClean="0">
                                  <a:latin typeface="Cambria Math" panose="02040503050406030204" pitchFamily="18" charset="0"/>
                                </a:rPr>
                                <m:t>𝑛</m:t>
                              </m:r>
                              <m:r>
                                <a:rPr lang="en-US" sz="2000" b="0" i="1" smtClean="0">
                                  <a:latin typeface="Cambria Math" panose="02040503050406030204" pitchFamily="18" charset="0"/>
                                </a:rPr>
                                <m:t>+1</m:t>
                              </m:r>
                            </m:sup>
                          </m:sSup>
                        </m:e>
                      </m:d>
                      <m:r>
                        <a:rPr lang="en-US" sz="2000" b="0" i="1" smtClean="0">
                          <a:latin typeface="Cambria Math" panose="02040503050406030204" pitchFamily="18" charset="0"/>
                        </a:rPr>
                        <m:t>&lt;</m:t>
                      </m:r>
                      <m:r>
                        <a:rPr lang="en-US" sz="2000" b="0" i="1" smtClean="0">
                          <a:latin typeface="Cambria Math" panose="02040503050406030204" pitchFamily="18" charset="0"/>
                        </a:rPr>
                        <m:t>𝑇𝑉</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𝑢</m:t>
                          </m:r>
                        </m:e>
                        <m:sup>
                          <m:r>
                            <a:rPr lang="en-US" sz="2000" b="0" i="1" smtClean="0">
                              <a:latin typeface="Cambria Math" panose="02040503050406030204" pitchFamily="18" charset="0"/>
                            </a:rPr>
                            <m:t>𝑛</m:t>
                          </m:r>
                        </m:sup>
                      </m:sSup>
                      <m:r>
                        <a:rPr lang="en-US" sz="2000" b="0" i="1" smtClean="0">
                          <a:latin typeface="Cambria Math" panose="02040503050406030204" pitchFamily="18" charset="0"/>
                        </a:rPr>
                        <m:t>)</m:t>
                      </m:r>
                    </m:oMath>
                  </m:oMathPara>
                </a14:m>
                <a:endParaRPr lang="en-US" sz="2000" dirty="0"/>
              </a:p>
              <a:p>
                <a:pPr>
                  <a:spcAft>
                    <a:spcPts val="600"/>
                  </a:spcAft>
                </a:pPr>
                <a:r>
                  <a:rPr lang="en-US" sz="2000" dirty="0"/>
                  <a:t>Assuming equations are in the form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r>
                      <a:rPr lang="en-US" sz="2000" b="0" i="1" smtClean="0">
                        <a:latin typeface="Cambria Math" panose="02040503050406030204" pitchFamily="18" charset="0"/>
                      </a:rPr>
                      <m:t>𝐿</m:t>
                    </m:r>
                    <m:r>
                      <a:rPr lang="en-US" sz="2000" b="0" i="1" smtClean="0">
                        <a:latin typeface="Cambria Math" panose="02040503050406030204" pitchFamily="18" charset="0"/>
                      </a:rPr>
                      <m:t>(</m:t>
                    </m:r>
                    <m:r>
                      <a:rPr lang="en-US" sz="2000" b="0" i="1" smtClean="0">
                        <a:latin typeface="Cambria Math" panose="02040503050406030204" pitchFamily="18" charset="0"/>
                      </a:rPr>
                      <m:t>𝑢</m:t>
                    </m:r>
                    <m:r>
                      <a:rPr lang="en-US" sz="2000" b="0" i="1" smtClean="0">
                        <a:latin typeface="Cambria Math" panose="02040503050406030204" pitchFamily="18" charset="0"/>
                      </a:rPr>
                      <m:t>)</m:t>
                    </m:r>
                  </m:oMath>
                </a14:m>
                <a:r>
                  <a:rPr lang="en-US" sz="2000" dirty="0"/>
                  <a:t>, the second order TVD Runge-</a:t>
                </a:r>
                <a:r>
                  <a:rPr lang="en-US" sz="2000" dirty="0" err="1"/>
                  <a:t>Kutta</a:t>
                </a:r>
                <a:r>
                  <a:rPr lang="en-US" sz="2000" dirty="0"/>
                  <a:t> Scheme is defined as:</a:t>
                </a:r>
              </a:p>
              <a:p>
                <a:pPr>
                  <a:spcAft>
                    <a:spcPts val="600"/>
                  </a:spcAft>
                </a:pPr>
                <a:endParaRPr lang="en-US" sz="2000" dirty="0"/>
              </a:p>
              <a:p>
                <a:pPr marL="0" indent="0" algn="ctr">
                  <a:spcAft>
                    <a:spcPts val="600"/>
                  </a:spcAft>
                  <a:buNone/>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𝑢</m:t>
                          </m:r>
                        </m:e>
                        <m:sup>
                          <m:r>
                            <a:rPr lang="en-US" sz="2000" b="0" i="1" smtClean="0">
                              <a:latin typeface="Cambria Math" panose="02040503050406030204" pitchFamily="18" charset="0"/>
                            </a:rPr>
                            <m:t>(1)</m:t>
                          </m:r>
                        </m:sup>
                      </m:sSup>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𝑢</m:t>
                          </m:r>
                        </m:e>
                        <m:sup>
                          <m:r>
                            <a:rPr lang="en-US" sz="2000" b="0" i="1" smtClean="0">
                              <a:latin typeface="Cambria Math" panose="02040503050406030204" pitchFamily="18" charset="0"/>
                            </a:rPr>
                            <m:t>𝑛</m:t>
                          </m:r>
                        </m:sup>
                      </m:sSup>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𝑡𝐿</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𝑢</m:t>
                          </m:r>
                        </m:e>
                        <m:sup>
                          <m:r>
                            <a:rPr lang="en-US" sz="2000" b="0" i="1" smtClean="0">
                              <a:latin typeface="Cambria Math" panose="02040503050406030204" pitchFamily="18" charset="0"/>
                              <a:ea typeface="Cambria Math" panose="02040503050406030204" pitchFamily="18" charset="0"/>
                            </a:rPr>
                            <m:t>𝑛</m:t>
                          </m:r>
                        </m:sup>
                      </m:sSup>
                      <m:r>
                        <a:rPr lang="en-US" sz="2000" b="0" i="1" smtClean="0">
                          <a:latin typeface="Cambria Math" panose="02040503050406030204" pitchFamily="18" charset="0"/>
                          <a:ea typeface="Cambria Math" panose="02040503050406030204" pitchFamily="18" charset="0"/>
                        </a:rPr>
                        <m:t>)</m:t>
                      </m:r>
                    </m:oMath>
                  </m:oMathPara>
                </a14:m>
                <a:endParaRPr lang="en-US" sz="2000" dirty="0"/>
              </a:p>
              <a:p>
                <a:pPr marL="0" indent="0" algn="ctr">
                  <a:spcAft>
                    <a:spcPts val="600"/>
                  </a:spcAft>
                  <a:buNone/>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𝑢</m:t>
                          </m:r>
                        </m:e>
                        <m:sup>
                          <m:r>
                            <a:rPr lang="en-US" sz="2000" b="0" i="1" smtClean="0">
                              <a:latin typeface="Cambria Math" panose="02040503050406030204" pitchFamily="18" charset="0"/>
                            </a:rPr>
                            <m:t>𝑛</m:t>
                          </m:r>
                          <m:r>
                            <a:rPr lang="en-US" sz="2000" b="0" i="1" smtClean="0">
                              <a:latin typeface="Cambria Math" panose="02040503050406030204" pitchFamily="18" charset="0"/>
                            </a:rPr>
                            <m:t>+1</m:t>
                          </m:r>
                        </m:sup>
                      </m:sSup>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𝑢</m:t>
                          </m:r>
                        </m:e>
                        <m:sup>
                          <m:r>
                            <a:rPr lang="en-US" sz="2000" b="0" i="1" smtClean="0">
                              <a:latin typeface="Cambria Math" panose="02040503050406030204" pitchFamily="18" charset="0"/>
                            </a:rPr>
                            <m:t>𝑛</m:t>
                          </m:r>
                        </m:sup>
                      </m:sSup>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𝑢</m:t>
                          </m:r>
                        </m:e>
                        <m: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e>
                          </m:d>
                        </m:sup>
                      </m:sSup>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𝑡𝐿</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𝑢</m:t>
                          </m:r>
                        </m:e>
                        <m:sup>
                          <m:r>
                            <a:rPr lang="en-US" sz="2000" b="0" i="1" smtClean="0">
                              <a:latin typeface="Cambria Math" panose="02040503050406030204" pitchFamily="18" charset="0"/>
                              <a:ea typeface="Cambria Math" panose="02040503050406030204" pitchFamily="18" charset="0"/>
                            </a:rPr>
                            <m:t>𝑛</m:t>
                          </m:r>
                        </m:sup>
                      </m:s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m:t>
                      </m:r>
                    </m:oMath>
                  </m:oMathPara>
                </a14:m>
                <a:endParaRPr lang="en-US" sz="2000" dirty="0"/>
              </a:p>
            </p:txBody>
          </p:sp>
        </mc:Choice>
        <mc:Fallback xmlns="">
          <p:sp>
            <p:nvSpPr>
              <p:cNvPr id="3" name="Content Placeholder 2">
                <a:extLst>
                  <a:ext uri="{FF2B5EF4-FFF2-40B4-BE49-F238E27FC236}">
                    <a16:creationId xmlns:a16="http://schemas.microsoft.com/office/drawing/2014/main" id="{F4440702-0EAD-4A48-B3A9-E7C82FFADAA8}"/>
                  </a:ext>
                </a:extLst>
              </p:cNvPr>
              <p:cNvSpPr>
                <a:spLocks noGrp="1" noRot="1" noChangeAspect="1" noMove="1" noResize="1" noEditPoints="1" noAdjustHandles="1" noChangeArrowheads="1" noChangeShapeType="1" noTextEdit="1"/>
              </p:cNvSpPr>
              <p:nvPr>
                <p:ph idx="1"/>
              </p:nvPr>
            </p:nvSpPr>
            <p:spPr>
              <a:xfrm>
                <a:off x="450832" y="1342208"/>
                <a:ext cx="8224838" cy="4936672"/>
              </a:xfrm>
              <a:blipFill>
                <a:blip r:embed="rId2"/>
                <a:stretch>
                  <a:fillRect l="-667" t="-49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AFBC7FF-5E3F-D24B-BE87-718D28525644}"/>
              </a:ext>
            </a:extLst>
          </p:cNvPr>
          <p:cNvSpPr>
            <a:spLocks noGrp="1"/>
          </p:cNvSpPr>
          <p:nvPr>
            <p:ph type="sldNum" sz="quarter" idx="10"/>
          </p:nvPr>
        </p:nvSpPr>
        <p:spPr/>
        <p:txBody>
          <a:bodyPr/>
          <a:lstStyle/>
          <a:p>
            <a:pPr>
              <a:defRPr/>
            </a:pPr>
            <a:fld id="{2F6FF85D-730B-4B12-8B88-D2AEBA354849}" type="slidenum">
              <a:rPr lang="en-US" altLang="en-US" smtClean="0"/>
              <a:pPr>
                <a:defRPr/>
              </a:pPr>
              <a:t>49</a:t>
            </a:fld>
            <a:endParaRPr lang="en-US" altLang="en-US" dirty="0"/>
          </a:p>
        </p:txBody>
      </p:sp>
    </p:spTree>
    <p:extLst>
      <p:ext uri="{BB962C8B-B14F-4D97-AF65-F5344CB8AC3E}">
        <p14:creationId xmlns:p14="http://schemas.microsoft.com/office/powerpoint/2010/main" val="128690093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E9763-E225-5F4B-8111-165674DA96B5}"/>
              </a:ext>
            </a:extLst>
          </p:cNvPr>
          <p:cNvSpPr>
            <a:spLocks noGrp="1"/>
          </p:cNvSpPr>
          <p:nvPr>
            <p:ph type="title"/>
          </p:nvPr>
        </p:nvSpPr>
        <p:spPr/>
        <p:txBody>
          <a:bodyPr/>
          <a:lstStyle/>
          <a:p>
            <a:r>
              <a:rPr lang="en-US" dirty="0"/>
              <a:t>Heavy Ion Drivers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8A5A25-7479-F14E-950F-785A7935B29F}"/>
                  </a:ext>
                </a:extLst>
              </p:cNvPr>
              <p:cNvSpPr>
                <a:spLocks noGrp="1"/>
              </p:cNvSpPr>
              <p:nvPr>
                <p:ph idx="1"/>
              </p:nvPr>
            </p:nvSpPr>
            <p:spPr>
              <a:xfrm>
                <a:off x="381000" y="1447800"/>
                <a:ext cx="8498080" cy="4465890"/>
              </a:xfrm>
              <a:solidFill>
                <a:schemeClr val="bg1"/>
              </a:solidFill>
            </p:spPr>
            <p:txBody>
              <a:bodyPr/>
              <a:lstStyle/>
              <a:p>
                <a:r>
                  <a:rPr lang="en-US" dirty="0"/>
                  <a:t>Currently only coaxial method has achieved velocities that meet the requirements for PLX and fusion experiments.</a:t>
                </a:r>
              </a:p>
              <a:p>
                <a:endParaRPr lang="en-US" dirty="0"/>
              </a:p>
              <a:p>
                <a:r>
                  <a:rPr lang="en-US" dirty="0"/>
                  <a:t>Densities of coaxial drivers have been recorded 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16</m:t>
                        </m:r>
                      </m:sup>
                    </m:sSup>
                    <m:sSup>
                      <m:sSupPr>
                        <m:ctrlPr>
                          <a:rPr lang="en-US" i="1" smtClean="0">
                            <a:latin typeface="Cambria Math" panose="02040503050406030204" pitchFamily="18" charset="0"/>
                          </a:rPr>
                        </m:ctrlPr>
                      </m:sSupPr>
                      <m:e>
                        <m:r>
                          <a:rPr lang="en-US" b="0" i="1" smtClean="0">
                            <a:latin typeface="Cambria Math" panose="02040503050406030204" pitchFamily="18" charset="0"/>
                          </a:rPr>
                          <m:t>𝑐𝑚</m:t>
                        </m:r>
                      </m:e>
                      <m:sup>
                        <m:r>
                          <a:rPr lang="en-US" b="0" i="1" smtClean="0">
                            <a:latin typeface="Cambria Math" panose="02040503050406030204" pitchFamily="18" charset="0"/>
                          </a:rPr>
                          <m:t>−3</m:t>
                        </m:r>
                      </m:sup>
                    </m:sSup>
                  </m:oMath>
                </a14:m>
                <a:r>
                  <a:rPr lang="en-US" dirty="0"/>
                  <a:t>, too low for PLX or fusion conditions.</a:t>
                </a:r>
              </a:p>
              <a:p>
                <a:endParaRPr lang="en-US" dirty="0"/>
              </a:p>
              <a:p>
                <a:r>
                  <a:rPr lang="en-US" dirty="0"/>
                  <a:t>Alternative method for heavy ion acceleration is being considered: Hall thruster-type acceleration.</a:t>
                </a:r>
              </a:p>
              <a:p>
                <a:endParaRPr lang="en-US" dirty="0"/>
              </a:p>
              <a:p>
                <a:r>
                  <a:rPr lang="en-US" dirty="0"/>
                  <a:t>Most powerful hall thruster-type: </a:t>
                </a:r>
                <a:r>
                  <a:rPr lang="en-US" dirty="0" err="1"/>
                  <a:t>Magnetoplasmadynamic</a:t>
                </a:r>
                <a:r>
                  <a:rPr lang="en-US" dirty="0"/>
                  <a:t> Thrusters </a:t>
                </a:r>
                <a:r>
                  <a:rPr lang="en-US" dirty="0">
                    <a:sym typeface="Wingdings" pitchFamily="2" charset="2"/>
                  </a:rPr>
                  <a:t>(MPD).</a:t>
                </a:r>
                <a:endParaRPr lang="en-US" dirty="0"/>
              </a:p>
              <a:p>
                <a:endParaRPr lang="en-US" dirty="0"/>
              </a:p>
            </p:txBody>
          </p:sp>
        </mc:Choice>
        <mc:Fallback xmlns="">
          <p:sp>
            <p:nvSpPr>
              <p:cNvPr id="3" name="Content Placeholder 2">
                <a:extLst>
                  <a:ext uri="{FF2B5EF4-FFF2-40B4-BE49-F238E27FC236}">
                    <a16:creationId xmlns:a16="http://schemas.microsoft.com/office/drawing/2014/main" id="{0C8A5A25-7479-F14E-950F-785A7935B29F}"/>
                  </a:ext>
                </a:extLst>
              </p:cNvPr>
              <p:cNvSpPr>
                <a:spLocks noGrp="1" noRot="1" noChangeAspect="1" noMove="1" noResize="1" noEditPoints="1" noAdjustHandles="1" noChangeArrowheads="1" noChangeShapeType="1" noTextEdit="1"/>
              </p:cNvSpPr>
              <p:nvPr>
                <p:ph idx="1"/>
              </p:nvPr>
            </p:nvSpPr>
            <p:spPr>
              <a:xfrm>
                <a:off x="381000" y="1447800"/>
                <a:ext cx="8498080" cy="4465890"/>
              </a:xfrm>
              <a:blipFill>
                <a:blip r:embed="rId2"/>
                <a:stretch>
                  <a:fillRect l="-1004" t="-956" r="-287" b="-519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54B13C0-037D-5341-9640-E44A0003EC41}"/>
              </a:ext>
            </a:extLst>
          </p:cNvPr>
          <p:cNvSpPr>
            <a:spLocks noGrp="1"/>
          </p:cNvSpPr>
          <p:nvPr>
            <p:ph type="sldNum" sz="quarter" idx="10"/>
          </p:nvPr>
        </p:nvSpPr>
        <p:spPr/>
        <p:txBody>
          <a:bodyPr/>
          <a:lstStyle/>
          <a:p>
            <a:pPr>
              <a:defRPr/>
            </a:pPr>
            <a:fld id="{2F6FF85D-730B-4B12-8B88-D2AEBA354849}" type="slidenum">
              <a:rPr lang="en-US" altLang="en-US" smtClean="0"/>
              <a:pPr>
                <a:defRPr/>
              </a:pPr>
              <a:t>5</a:t>
            </a:fld>
            <a:endParaRPr lang="en-US" altLang="en-US" dirty="0"/>
          </a:p>
        </p:txBody>
      </p:sp>
    </p:spTree>
    <p:extLst>
      <p:ext uri="{BB962C8B-B14F-4D97-AF65-F5344CB8AC3E}">
        <p14:creationId xmlns:p14="http://schemas.microsoft.com/office/powerpoint/2010/main" val="1729660461"/>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5CD4-9C46-D446-9E45-808AB6D96AE4}"/>
              </a:ext>
            </a:extLst>
          </p:cNvPr>
          <p:cNvSpPr>
            <a:spLocks noGrp="1"/>
          </p:cNvSpPr>
          <p:nvPr>
            <p:ph type="title"/>
          </p:nvPr>
        </p:nvSpPr>
        <p:spPr/>
        <p:txBody>
          <a:bodyPr/>
          <a:lstStyle/>
          <a:p>
            <a:r>
              <a:rPr lang="en-US" dirty="0"/>
              <a:t>Resistive Flux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9DDAC1-3303-5142-B3C0-D928C7374858}"/>
                  </a:ext>
                </a:extLst>
              </p:cNvPr>
              <p:cNvSpPr>
                <a:spLocks noGrp="1"/>
              </p:cNvSpPr>
              <p:nvPr>
                <p:ph idx="1"/>
              </p:nvPr>
            </p:nvSpPr>
            <p:spPr>
              <a:xfrm>
                <a:off x="381000" y="1447800"/>
                <a:ext cx="8127274" cy="4587240"/>
              </a:xfrm>
              <a:solidFill>
                <a:schemeClr val="bg1"/>
              </a:solidFill>
            </p:spPr>
            <p:txBody>
              <a:bodyPr/>
              <a:lstStyle/>
              <a:p>
                <a:pPr>
                  <a:spcAft>
                    <a:spcPts val="600"/>
                  </a:spcAft>
                </a:pPr>
                <a:r>
                  <a:rPr lang="en-US" sz="2000" dirty="0"/>
                  <a:t>The flux terms for the resistive MHD are given by:</a:t>
                </a:r>
              </a:p>
              <a:p>
                <a:pPr>
                  <a:spcAft>
                    <a:spcPts val="600"/>
                  </a:spcAft>
                </a:pPr>
                <a:endParaRPr lang="en-US" sz="2000" dirty="0"/>
              </a:p>
              <a:p>
                <a:pPr marL="0" indent="0" algn="ctr">
                  <a:spcAft>
                    <a:spcPts val="600"/>
                  </a:spcAft>
                  <a:buNone/>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𝐹</m:t>
                          </m:r>
                        </m:e>
                        <m:sub>
                          <m:r>
                            <a:rPr lang="en-US" sz="2000" b="0" i="1" smtClean="0">
                              <a:latin typeface="Cambria Math" panose="02040503050406030204" pitchFamily="18" charset="0"/>
                            </a:rPr>
                            <m:t>𝑒</m:t>
                          </m:r>
                        </m:sub>
                        <m:sup>
                          <m:r>
                            <a:rPr lang="en-US" sz="2000" b="0" i="1" smtClean="0">
                              <a:latin typeface="Cambria Math" panose="02040503050406030204" pitchFamily="18" charset="0"/>
                            </a:rPr>
                            <m:t>𝑟𝑒𝑠</m:t>
                          </m:r>
                        </m:sup>
                      </m:sSubSup>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𝑐</m:t>
                          </m:r>
                        </m:num>
                        <m:den>
                          <m:r>
                            <a:rPr lang="en-US" sz="2000" b="0" i="1" smtClean="0">
                              <a:latin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𝜂</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𝐽</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sub>
                        <m:sup>
                          <m:r>
                            <a:rPr lang="en-US" sz="2000" b="0" i="1" smtClean="0">
                              <a:latin typeface="Cambria Math" panose="02040503050406030204" pitchFamily="18" charset="0"/>
                              <a:ea typeface="Cambria Math" panose="02040503050406030204" pitchFamily="18" charset="0"/>
                            </a:rPr>
                            <m:t>𝑥</m:t>
                          </m:r>
                        </m:sup>
                      </m:sSubSup>
                      <m:d>
                        <m:dPr>
                          <m:ctrlPr>
                            <a:rPr lang="en-US" sz="2000" b="0" i="1" smtClean="0">
                              <a:latin typeface="Cambria Math" panose="02040503050406030204" pitchFamily="18" charset="0"/>
                              <a:ea typeface="Cambria Math" panose="02040503050406030204" pitchFamily="18" charset="0"/>
                            </a:rPr>
                          </m:ctrlPr>
                        </m:dPr>
                        <m:e>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𝐵</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𝑦</m:t>
                              </m:r>
                            </m:sup>
                          </m:sSubSup>
                          <m:r>
                            <a:rPr lang="en-US" sz="2000" b="0" i="1" smtClean="0">
                              <a:latin typeface="Cambria Math" panose="02040503050406030204" pitchFamily="18" charset="0"/>
                              <a:ea typeface="Cambria Math" panose="02040503050406030204" pitchFamily="18" charset="0"/>
                            </a:rPr>
                            <m:t>+ </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𝐵</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sub>
                            <m:sup>
                              <m:r>
                                <a:rPr lang="en-US" sz="2000" b="0" i="1" smtClean="0">
                                  <a:latin typeface="Cambria Math" panose="02040503050406030204" pitchFamily="18" charset="0"/>
                                  <a:ea typeface="Cambria Math" panose="02040503050406030204" pitchFamily="18" charset="0"/>
                                </a:rPr>
                                <m:t>𝑦</m:t>
                              </m:r>
                            </m:sup>
                          </m:sSubSup>
                        </m:e>
                      </m:d>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𝑐</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𝜂</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𝐽</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sub>
                        <m:sup>
                          <m:r>
                            <a:rPr lang="en-US" sz="2000" b="0" i="1" smtClean="0">
                              <a:latin typeface="Cambria Math" panose="02040503050406030204" pitchFamily="18" charset="0"/>
                              <a:ea typeface="Cambria Math" panose="02040503050406030204" pitchFamily="18" charset="0"/>
                            </a:rPr>
                            <m:t>𝑦</m:t>
                          </m:r>
                        </m:sup>
                      </m:sSubSup>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𝐵</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𝑥</m:t>
                          </m:r>
                        </m:sup>
                      </m:sSubSup>
                      <m:r>
                        <a:rPr lang="en-US" sz="2000" b="0" i="1" smtClean="0">
                          <a:latin typeface="Cambria Math" panose="02040503050406030204" pitchFamily="18" charset="0"/>
                          <a:ea typeface="Cambria Math" panose="02040503050406030204" pitchFamily="18" charset="0"/>
                        </a:rPr>
                        <m:t>+ </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𝐵</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sub>
                        <m:sup>
                          <m:r>
                            <a:rPr lang="en-US" sz="2000" b="0" i="1" smtClean="0">
                              <a:latin typeface="Cambria Math" panose="02040503050406030204" pitchFamily="18" charset="0"/>
                              <a:ea typeface="Cambria Math" panose="02040503050406030204" pitchFamily="18" charset="0"/>
                            </a:rPr>
                            <m:t>𝑥</m:t>
                          </m:r>
                        </m:sup>
                      </m:sSubSup>
                      <m:r>
                        <a:rPr lang="en-US" sz="2000" b="0" i="1" smtClean="0">
                          <a:latin typeface="Cambria Math" panose="02040503050406030204" pitchFamily="18" charset="0"/>
                          <a:ea typeface="Cambria Math" panose="02040503050406030204" pitchFamily="18" charset="0"/>
                        </a:rPr>
                        <m:t>)</m:t>
                      </m:r>
                    </m:oMath>
                  </m:oMathPara>
                </a14:m>
                <a:endParaRPr lang="en-US" sz="2000" dirty="0"/>
              </a:p>
              <a:p>
                <a:pPr marL="0" indent="0" algn="ctr">
                  <a:spcAft>
                    <a:spcPts val="600"/>
                  </a:spcAft>
                  <a:buNone/>
                </a:pPr>
                <a:endParaRPr lang="en-US" sz="2000" dirty="0"/>
              </a:p>
              <a:p>
                <a:pPr marL="0" indent="0" algn="ctr">
                  <a:spcAft>
                    <a:spcPts val="600"/>
                  </a:spcAft>
                  <a:buNone/>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𝐹</m:t>
                          </m:r>
                        </m:e>
                        <m:sub>
                          <m:r>
                            <a:rPr lang="en-US" sz="2000" b="0" i="1" smtClean="0">
                              <a:latin typeface="Cambria Math" panose="02040503050406030204" pitchFamily="18" charset="0"/>
                            </a:rPr>
                            <m:t>𝑏𝑥</m:t>
                          </m:r>
                        </m:sub>
                        <m:sup>
                          <m:r>
                            <a:rPr lang="en-US" sz="2000" b="0" i="1" smtClean="0">
                              <a:latin typeface="Cambria Math" panose="02040503050406030204" pitchFamily="18" charset="0"/>
                            </a:rPr>
                            <m:t>𝑟𝑒𝑠</m:t>
                          </m:r>
                        </m:sup>
                      </m:sSubSup>
                      <m:r>
                        <a:rPr lang="en-US" sz="2000" b="0" i="1" smtClean="0">
                          <a:latin typeface="Cambria Math" panose="02040503050406030204" pitchFamily="18" charset="0"/>
                        </a:rPr>
                        <m:t>=−</m:t>
                      </m:r>
                      <m:r>
                        <a:rPr lang="en-US" sz="2000" b="0" i="1" smtClean="0">
                          <a:latin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𝜂</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𝐽</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+1/2</m:t>
                          </m:r>
                        </m:sub>
                        <m:sup>
                          <m:r>
                            <a:rPr lang="en-US" sz="2000" b="0" i="1" smtClean="0">
                              <a:latin typeface="Cambria Math" panose="02040503050406030204" pitchFamily="18" charset="0"/>
                              <a:ea typeface="Cambria Math" panose="02040503050406030204" pitchFamily="18" charset="0"/>
                            </a:rPr>
                            <m:t>𝑦</m:t>
                          </m:r>
                        </m:sup>
                      </m:sSubSup>
                    </m:oMath>
                  </m:oMathPara>
                </a14:m>
                <a:endParaRPr lang="en-US" sz="2000" dirty="0"/>
              </a:p>
              <a:p>
                <a:pPr marL="0" indent="0" algn="ctr">
                  <a:spcAft>
                    <a:spcPts val="600"/>
                  </a:spcAft>
                  <a:buNone/>
                </a:pPr>
                <a:endParaRPr lang="en-US" sz="2000" dirty="0"/>
              </a:p>
              <a:p>
                <a:pPr marL="0" indent="0" algn="ctr">
                  <a:spcAft>
                    <a:spcPts val="600"/>
                  </a:spcAft>
                  <a:buNone/>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𝐹</m:t>
                          </m:r>
                        </m:e>
                        <m:sub>
                          <m:r>
                            <a:rPr lang="en-US" sz="2000" b="0" i="1" smtClean="0">
                              <a:latin typeface="Cambria Math" panose="02040503050406030204" pitchFamily="18" charset="0"/>
                            </a:rPr>
                            <m:t>𝑏𝑦</m:t>
                          </m:r>
                        </m:sub>
                        <m:sup>
                          <m:r>
                            <a:rPr lang="en-US" sz="2000" b="0" i="1" smtClean="0">
                              <a:latin typeface="Cambria Math" panose="02040503050406030204" pitchFamily="18" charset="0"/>
                            </a:rPr>
                            <m:t>𝑟𝑒𝑠</m:t>
                          </m:r>
                        </m:sup>
                      </m:sSubSup>
                      <m:r>
                        <a:rPr lang="en-US" sz="2000" b="0" i="1" smtClean="0">
                          <a:latin typeface="Cambria Math" panose="02040503050406030204" pitchFamily="18" charset="0"/>
                        </a:rPr>
                        <m:t>=</m:t>
                      </m:r>
                      <m:r>
                        <a:rPr lang="en-US" sz="2000" b="0" i="1" smtClean="0">
                          <a:latin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𝜂</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𝐽</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+1/2</m:t>
                          </m:r>
                        </m:sub>
                        <m:sup>
                          <m:r>
                            <a:rPr lang="en-US" sz="2000" b="0" i="1" smtClean="0">
                              <a:latin typeface="Cambria Math" panose="02040503050406030204" pitchFamily="18" charset="0"/>
                              <a:ea typeface="Cambria Math" panose="02040503050406030204" pitchFamily="18" charset="0"/>
                            </a:rPr>
                            <m:t>𝑥</m:t>
                          </m:r>
                        </m:sup>
                      </m:sSubSup>
                    </m:oMath>
                  </m:oMathPara>
                </a14:m>
                <a:endParaRPr lang="en-US" sz="2000" dirty="0"/>
              </a:p>
              <a:p>
                <a:pPr marL="0" indent="0" algn="ctr">
                  <a:spcAft>
                    <a:spcPts val="600"/>
                  </a:spcAft>
                  <a:buNone/>
                </a:pPr>
                <a:endParaRPr lang="en-US" sz="2000" dirty="0"/>
              </a:p>
              <a:p>
                <a:pPr marL="0" indent="0" algn="ctr">
                  <a:spcAft>
                    <a:spcPts val="600"/>
                  </a:spcAft>
                  <a:buNone/>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𝐹</m:t>
                          </m:r>
                        </m:e>
                        <m:sub>
                          <m:r>
                            <a:rPr lang="en-US" sz="2000" b="0" i="1" smtClean="0">
                              <a:latin typeface="Cambria Math" panose="02040503050406030204" pitchFamily="18" charset="0"/>
                            </a:rPr>
                            <m:t>𝑏𝑧</m:t>
                          </m:r>
                        </m:sub>
                        <m:sup>
                          <m:r>
                            <a:rPr lang="en-US" sz="2000" b="0" i="1" smtClean="0">
                              <a:latin typeface="Cambria Math" panose="02040503050406030204" pitchFamily="18" charset="0"/>
                            </a:rPr>
                            <m:t>𝑟𝑒𝑠</m:t>
                          </m:r>
                        </m:sup>
                      </m:sSubSup>
                      <m:r>
                        <a:rPr lang="en-US" sz="2000" b="0" i="1" smtClean="0">
                          <a:latin typeface="Cambria Math" panose="02040503050406030204" pitchFamily="18" charset="0"/>
                        </a:rPr>
                        <m:t>=0</m:t>
                      </m:r>
                    </m:oMath>
                  </m:oMathPara>
                </a14:m>
                <a:endParaRPr lang="en-US" sz="2000" dirty="0"/>
              </a:p>
            </p:txBody>
          </p:sp>
        </mc:Choice>
        <mc:Fallback xmlns="">
          <p:sp>
            <p:nvSpPr>
              <p:cNvPr id="3" name="Content Placeholder 2">
                <a:extLst>
                  <a:ext uri="{FF2B5EF4-FFF2-40B4-BE49-F238E27FC236}">
                    <a16:creationId xmlns:a16="http://schemas.microsoft.com/office/drawing/2014/main" id="{FE9DDAC1-3303-5142-B3C0-D928C7374858}"/>
                  </a:ext>
                </a:extLst>
              </p:cNvPr>
              <p:cNvSpPr>
                <a:spLocks noGrp="1" noRot="1" noChangeAspect="1" noMove="1" noResize="1" noEditPoints="1" noAdjustHandles="1" noChangeArrowheads="1" noChangeShapeType="1" noTextEdit="1"/>
              </p:cNvSpPr>
              <p:nvPr>
                <p:ph idx="1"/>
              </p:nvPr>
            </p:nvSpPr>
            <p:spPr>
              <a:xfrm>
                <a:off x="381000" y="1447800"/>
                <a:ext cx="8127274" cy="4587240"/>
              </a:xfrm>
              <a:blipFill>
                <a:blip r:embed="rId2"/>
                <a:stretch>
                  <a:fillRect l="-675" t="-66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1527110-7354-214E-A51C-6B54BCE73E1B}"/>
              </a:ext>
            </a:extLst>
          </p:cNvPr>
          <p:cNvSpPr>
            <a:spLocks noGrp="1"/>
          </p:cNvSpPr>
          <p:nvPr>
            <p:ph type="sldNum" sz="quarter" idx="10"/>
          </p:nvPr>
        </p:nvSpPr>
        <p:spPr/>
        <p:txBody>
          <a:bodyPr/>
          <a:lstStyle/>
          <a:p>
            <a:pPr>
              <a:defRPr/>
            </a:pPr>
            <a:fld id="{2F6FF85D-730B-4B12-8B88-D2AEBA354849}" type="slidenum">
              <a:rPr lang="en-US" altLang="en-US" smtClean="0"/>
              <a:pPr>
                <a:defRPr/>
              </a:pPr>
              <a:t>50</a:t>
            </a:fld>
            <a:endParaRPr lang="en-US" altLang="en-US" dirty="0"/>
          </a:p>
        </p:txBody>
      </p:sp>
    </p:spTree>
    <p:extLst>
      <p:ext uri="{BB962C8B-B14F-4D97-AF65-F5344CB8AC3E}">
        <p14:creationId xmlns:p14="http://schemas.microsoft.com/office/powerpoint/2010/main" val="280610075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MPD Thrusters</a:t>
            </a:r>
          </a:p>
        </p:txBody>
      </p:sp>
      <p:pic>
        <p:nvPicPr>
          <p:cNvPr id="6" name="Content Placeholder 5" descr="Diagram, engineering drawing&#10;&#10;Description automatically generated">
            <a:extLst>
              <a:ext uri="{FF2B5EF4-FFF2-40B4-BE49-F238E27FC236}">
                <a16:creationId xmlns:a16="http://schemas.microsoft.com/office/drawing/2014/main" id="{74DE175E-07DA-414C-8116-EFF17902ED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5568" y="1159088"/>
            <a:ext cx="4976404" cy="2800410"/>
          </a:xfrm>
        </p:spPr>
      </p:pic>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6FF85D-730B-4B12-8B88-D2AEBA354849}" type="slidenum">
              <a:rPr kumimoji="0" lang="en-US"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dirty="0">
              <a:ln>
                <a:noFill/>
              </a:ln>
              <a:solidFill>
                <a:srgbClr val="898989"/>
              </a:solidFill>
              <a:effectLst/>
              <a:uLnTx/>
              <a:uFillTx/>
              <a:latin typeface="Arial" panose="020B0604020202020204" pitchFamily="34" charset="0"/>
              <a:ea typeface="+mn-ea"/>
              <a:cs typeface="Arial" panose="020B0604020202020204" pitchFamily="34" charset="0"/>
            </a:endParaRPr>
          </a:p>
        </p:txBody>
      </p:sp>
      <p:sp>
        <p:nvSpPr>
          <p:cNvPr id="7" name="TextBox 6">
            <a:extLst>
              <a:ext uri="{FF2B5EF4-FFF2-40B4-BE49-F238E27FC236}">
                <a16:creationId xmlns:a16="http://schemas.microsoft.com/office/drawing/2014/main" id="{8644E7FF-F378-4F4B-88D0-2F1E8915E619}"/>
              </a:ext>
            </a:extLst>
          </p:cNvPr>
          <p:cNvSpPr txBox="1"/>
          <p:nvPr/>
        </p:nvSpPr>
        <p:spPr>
          <a:xfrm>
            <a:off x="360703" y="4298707"/>
            <a:ext cx="8422593" cy="1846659"/>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sz="1600" dirty="0"/>
              <a:t>Composed of a cathode placed at the center of the thruster axis and an anode that forms the outer wall of the thruster.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Electrons flow from the cathode to the anode, forming a current density that flows back from the anode to the cathode.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Two types of MPD: Self-field MPD and Applied Field MPD.</a:t>
            </a:r>
          </a:p>
        </p:txBody>
      </p:sp>
      <p:sp>
        <p:nvSpPr>
          <p:cNvPr id="8" name="TextBox 7">
            <a:extLst>
              <a:ext uri="{FF2B5EF4-FFF2-40B4-BE49-F238E27FC236}">
                <a16:creationId xmlns:a16="http://schemas.microsoft.com/office/drawing/2014/main" id="{F4489927-1CDD-1C42-9B7C-08EF3C80ACF4}"/>
              </a:ext>
            </a:extLst>
          </p:cNvPr>
          <p:cNvSpPr txBox="1"/>
          <p:nvPr/>
        </p:nvSpPr>
        <p:spPr>
          <a:xfrm>
            <a:off x="3538848" y="3951386"/>
            <a:ext cx="2066301" cy="276999"/>
          </a:xfrm>
          <a:prstGeom prst="rect">
            <a:avLst/>
          </a:prstGeom>
          <a:noFill/>
        </p:spPr>
        <p:txBody>
          <a:bodyPr wrap="square" rtlCol="0">
            <a:spAutoFit/>
          </a:bodyPr>
          <a:lstStyle/>
          <a:p>
            <a:r>
              <a:rPr lang="en-US" sz="1200" dirty="0"/>
              <a:t>Basic MPD Layout</a:t>
            </a:r>
          </a:p>
        </p:txBody>
      </p:sp>
    </p:spTree>
    <p:extLst>
      <p:ext uri="{BB962C8B-B14F-4D97-AF65-F5344CB8AC3E}">
        <p14:creationId xmlns:p14="http://schemas.microsoft.com/office/powerpoint/2010/main" val="56168126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Self-field MPD</a:t>
            </a:r>
          </a:p>
        </p:txBody>
      </p:sp>
      <p:pic>
        <p:nvPicPr>
          <p:cNvPr id="7" name="Content Placeholder 6" descr="Diagram, engineering drawing&#10;&#10;Description automatically generated">
            <a:extLst>
              <a:ext uri="{FF2B5EF4-FFF2-40B4-BE49-F238E27FC236}">
                <a16:creationId xmlns:a16="http://schemas.microsoft.com/office/drawing/2014/main" id="{178C2D40-6DA5-C447-B6A7-2313B3DACE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430" y="2264571"/>
            <a:ext cx="3736797" cy="2403607"/>
          </a:xfrm>
        </p:spPr>
      </p:pic>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6FF85D-730B-4B12-8B88-D2AEBA354849}" type="slidenum">
              <a:rPr kumimoji="0" lang="en-US"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dirty="0">
              <a:ln>
                <a:noFill/>
              </a:ln>
              <a:solidFill>
                <a:srgbClr val="898989"/>
              </a:solidFill>
              <a:effectLst/>
              <a:uLnTx/>
              <a:uFillTx/>
              <a:latin typeface="Arial" panose="020B0604020202020204" pitchFamily="34" charset="0"/>
              <a:ea typeface="+mn-ea"/>
              <a:cs typeface="Arial" panose="020B0604020202020204" pitchFamily="34" charset="0"/>
            </a:endParaRPr>
          </a:p>
        </p:txBody>
      </p:sp>
      <p:sp>
        <p:nvSpPr>
          <p:cNvPr id="8" name="TextBox 7">
            <a:extLst>
              <a:ext uri="{FF2B5EF4-FFF2-40B4-BE49-F238E27FC236}">
                <a16:creationId xmlns:a16="http://schemas.microsoft.com/office/drawing/2014/main" id="{6451FF0A-5155-4047-8E51-2950BD95DEBE}"/>
              </a:ext>
            </a:extLst>
          </p:cNvPr>
          <p:cNvSpPr txBox="1"/>
          <p:nvPr/>
        </p:nvSpPr>
        <p:spPr>
          <a:xfrm>
            <a:off x="515811" y="4463275"/>
            <a:ext cx="3560035" cy="276999"/>
          </a:xfrm>
          <a:prstGeom prst="rect">
            <a:avLst/>
          </a:prstGeom>
          <a:noFill/>
        </p:spPr>
        <p:txBody>
          <a:bodyPr wrap="square" rtlCol="0">
            <a:spAutoFit/>
          </a:bodyPr>
          <a:lstStyle/>
          <a:p>
            <a:r>
              <a:rPr lang="en-US" sz="1200" dirty="0"/>
              <a:t>Integrating Surfaces of Self-field MPD Thruster</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8F8BEF0-26F4-7646-90A3-14435F375ACE}"/>
                  </a:ext>
                </a:extLst>
              </p:cNvPr>
              <p:cNvSpPr txBox="1"/>
              <p:nvPr/>
            </p:nvSpPr>
            <p:spPr>
              <a:xfrm>
                <a:off x="4824758" y="2136523"/>
                <a:ext cx="4197103" cy="2659702"/>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latin typeface="Cambria Math" panose="02040503050406030204" pitchFamily="18" charset="0"/>
                  </a:rPr>
                  <a:t>Magnetic Field:</a:t>
                </a:r>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i="1" smtClean="0">
                              <a:latin typeface="Cambria Math" panose="02040503050406030204" pitchFamily="18" charset="0"/>
                              <a:ea typeface="Cambria Math" panose="02040503050406030204" pitchFamily="18" charset="0"/>
                            </a:rPr>
                            <m:t>𝜃</m:t>
                          </m:r>
                        </m:sub>
                      </m:sSub>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𝐽</m:t>
                                    </m:r>
                                  </m:num>
                                  <m:den>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𝑐</m:t>
                                        </m:r>
                                      </m:sub>
                                      <m:sup>
                                        <m:r>
                                          <a:rPr lang="en-US" b="0" i="1" smtClean="0">
                                            <a:latin typeface="Cambria Math" panose="02040503050406030204" pitchFamily="18" charset="0"/>
                                            <a:ea typeface="Cambria Math" panose="02040503050406030204" pitchFamily="18" charset="0"/>
                                          </a:rPr>
                                          <m:t>2</m:t>
                                        </m:r>
                                      </m:sup>
                                    </m:sSubSup>
                                  </m:den>
                                </m:f>
                                <m:r>
                                  <m:rPr>
                                    <m:brk m:alnAt="7"/>
                                  </m:rPr>
                                  <a:rPr lang="en-US" b="0" i="1" smtClean="0">
                                    <a:latin typeface="Cambria Math" panose="02040503050406030204" pitchFamily="18" charset="0"/>
                                  </a:rPr>
                                  <m:t>𝑟</m:t>
                                </m:r>
                              </m:e>
                              <m:e>
                                <m:r>
                                  <a:rPr lang="en-US" b="0" i="1" smtClean="0">
                                    <a:latin typeface="Cambria Math" panose="02040503050406030204" pitchFamily="18" charset="0"/>
                                  </a:rPr>
                                  <m:t>𝑟</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𝑐</m:t>
                                    </m:r>
                                  </m:sub>
                                </m:sSub>
                              </m:e>
                            </m:mr>
                            <m:m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𝐽</m:t>
                                    </m:r>
                                  </m:num>
                                  <m:den>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𝑟</m:t>
                                    </m:r>
                                  </m:den>
                                </m:f>
                              </m:e>
                              <m:e>
                                <m:r>
                                  <a:rPr lang="en-US" b="0" i="1" smtClean="0">
                                    <a:latin typeface="Cambria Math" panose="02040503050406030204" pitchFamily="18" charset="0"/>
                                  </a:rPr>
                                  <m:t>𝑟</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𝑐</m:t>
                                    </m:r>
                                  </m:sub>
                                </m:sSub>
                              </m:e>
                            </m:mr>
                          </m:m>
                        </m:e>
                      </m:d>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𝜃</m:t>
                          </m:r>
                        </m:e>
                      </m:acc>
                      <m:r>
                        <a:rPr lang="en-US" b="0" i="1" smtClean="0">
                          <a:latin typeface="Cambria Math" panose="02040503050406030204" pitchFamily="18" charset="0"/>
                        </a:rPr>
                        <m:t>)</m:t>
                      </m:r>
                    </m:oMath>
                  </m:oMathPara>
                </a14:m>
                <a:endParaRPr lang="en-US" dirty="0"/>
              </a:p>
              <a:p>
                <a:pPr marL="285750" indent="-285750">
                  <a:buFont typeface="Arial" panose="020B0604020202020204" pitchFamily="34" charset="0"/>
                  <a:buChar char="•"/>
                </a:pPr>
                <a:r>
                  <a:rPr lang="en-US" dirty="0"/>
                  <a:t>Force exerted on plasma:</a:t>
                </a:r>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𝑧</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0</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𝐽</m:t>
                              </m:r>
                            </m:e>
                            <m:sup>
                              <m:r>
                                <a:rPr lang="en-US" b="0" i="1" smtClean="0">
                                  <a:latin typeface="Cambria Math" panose="02040503050406030204" pitchFamily="18" charset="0"/>
                                </a:rPr>
                                <m:t>2</m:t>
                              </m:r>
                            </m:sup>
                          </m:sSup>
                        </m:num>
                        <m:den>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den>
                      </m:f>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𝑎</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𝑐</m:t>
                                      </m:r>
                                    </m:sub>
                                  </m:sSub>
                                </m:den>
                              </m:f>
                            </m:e>
                          </m:d>
                        </m:e>
                      </m:func>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r>
                        <a:rPr lang="en-US" b="0" i="1" smtClean="0">
                          <a:latin typeface="Cambria Math" panose="02040503050406030204" pitchFamily="18" charset="0"/>
                        </a:rPr>
                        <m:t>)</m:t>
                      </m:r>
                    </m:oMath>
                  </m:oMathPara>
                </a14:m>
                <a:endParaRPr lang="en-US" dirty="0"/>
              </a:p>
              <a:p>
                <a:endParaRPr lang="en-US" dirty="0"/>
              </a:p>
            </p:txBody>
          </p:sp>
        </mc:Choice>
        <mc:Fallback xmlns="">
          <p:sp>
            <p:nvSpPr>
              <p:cNvPr id="9" name="TextBox 8">
                <a:extLst>
                  <a:ext uri="{FF2B5EF4-FFF2-40B4-BE49-F238E27FC236}">
                    <a16:creationId xmlns:a16="http://schemas.microsoft.com/office/drawing/2014/main" id="{08F8BEF0-26F4-7646-90A3-14435F375ACE}"/>
                  </a:ext>
                </a:extLst>
              </p:cNvPr>
              <p:cNvSpPr txBox="1">
                <a:spLocks noRot="1" noChangeAspect="1" noMove="1" noResize="1" noEditPoints="1" noAdjustHandles="1" noChangeArrowheads="1" noChangeShapeType="1" noTextEdit="1"/>
              </p:cNvSpPr>
              <p:nvPr/>
            </p:nvSpPr>
            <p:spPr>
              <a:xfrm>
                <a:off x="4824758" y="2136523"/>
                <a:ext cx="4197103" cy="2659702"/>
              </a:xfrm>
              <a:prstGeom prst="rect">
                <a:avLst/>
              </a:prstGeom>
              <a:blipFill>
                <a:blip r:embed="rId3"/>
                <a:stretch>
                  <a:fillRect l="-871" t="-1373"/>
                </a:stretch>
              </a:blipFill>
            </p:spPr>
            <p:txBody>
              <a:bodyPr/>
              <a:lstStyle/>
              <a:p>
                <a:r>
                  <a:rPr lang="en-US">
                    <a:noFill/>
                  </a:rPr>
                  <a:t> </a:t>
                </a:r>
              </a:p>
            </p:txBody>
          </p:sp>
        </mc:Fallback>
      </mc:AlternateContent>
    </p:spTree>
    <p:extLst>
      <p:ext uri="{BB962C8B-B14F-4D97-AF65-F5344CB8AC3E}">
        <p14:creationId xmlns:p14="http://schemas.microsoft.com/office/powerpoint/2010/main" val="61673165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Applied Field MPD’s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74469" y="1447800"/>
                <a:ext cx="8142514" cy="4325984"/>
              </a:xfrm>
              <a:solidFill>
                <a:schemeClr val="bg1"/>
              </a:solidFill>
            </p:spPr>
            <p:txBody>
              <a:bodyPr/>
              <a:lstStyle/>
              <a:p>
                <a:pPr>
                  <a:defRPr/>
                </a:pPr>
                <a:r>
                  <a:rPr lang="en-US" dirty="0"/>
                  <a:t>Assume that there exists a constant solenoidal magnetic field in the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𝑧</m:t>
                        </m:r>
                      </m:e>
                    </m:acc>
                  </m:oMath>
                </a14:m>
                <a:r>
                  <a:rPr lang="en-US" dirty="0"/>
                  <a:t> direction: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𝑧</m:t>
                        </m:r>
                      </m:sub>
                    </m:sSub>
                  </m:oMath>
                </a14:m>
                <a:r>
                  <a:rPr lang="en-US" dirty="0"/>
                  <a:t>.</a:t>
                </a:r>
              </a:p>
              <a:p>
                <a:pPr>
                  <a:defRPr/>
                </a:pPr>
                <a:endParaRPr lang="en-US" dirty="0"/>
              </a:p>
              <a:p>
                <a:pPr>
                  <a:defRPr/>
                </a:pPr>
                <a:r>
                  <a:rPr lang="en-US" dirty="0"/>
                  <a:t>When combined with the induced magnetic field from the applied current density, an azimuthal force is exerted onto the plasma: </a:t>
                </a:r>
              </a:p>
              <a:p>
                <a:pPr marL="0" indent="0" algn="ctr">
                  <a:buNone/>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i="1" smtClean="0">
                              <a:latin typeface="Cambria Math" panose="02040503050406030204" pitchFamily="18" charset="0"/>
                              <a:ea typeface="Cambria Math" panose="02040503050406030204" pitchFamily="18" charset="0"/>
                            </a:rPr>
                            <m:t>𝜃</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𝑧</m:t>
                          </m:r>
                        </m:sub>
                      </m:sSub>
                      <m:r>
                        <a:rPr lang="en-US" b="0" i="1" smtClean="0">
                          <a:latin typeface="Cambria Math" panose="02040503050406030204" pitchFamily="18" charset="0"/>
                        </a:rPr>
                        <m:t>𝐽</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𝑎</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𝑐</m:t>
                                      </m:r>
                                    </m:sub>
                                  </m:sSub>
                                </m:den>
                              </m:f>
                            </m:e>
                          </m:d>
                        </m:e>
                      </m:func>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oMath>
                  </m:oMathPara>
                </a14:m>
                <a:endParaRPr lang="en-US" dirty="0"/>
              </a:p>
              <a:p>
                <a:pPr marL="0" indent="0" algn="ctr">
                  <a:buNone/>
                  <a:defRPr/>
                </a:pPr>
                <a:endParaRPr lang="en-US" dirty="0"/>
              </a:p>
              <a:p>
                <a:pPr>
                  <a:defRPr/>
                </a:pPr>
                <a:r>
                  <a:rPr lang="en-US" dirty="0"/>
                  <a:t>This force causes a swirling motion in the plasma. </a:t>
                </a:r>
              </a:p>
              <a:p>
                <a:pPr>
                  <a:defRPr/>
                </a:pPr>
                <a:endParaRPr lang="en-US" dirty="0"/>
              </a:p>
              <a:p>
                <a:pPr>
                  <a:defRP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74469" y="1447800"/>
                <a:ext cx="8142514" cy="4325984"/>
              </a:xfrm>
              <a:blipFill>
                <a:blip r:embed="rId2"/>
                <a:stretch>
                  <a:fillRect l="-973" t="-987" r="-1946"/>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6FF85D-730B-4B12-8B88-D2AEBA354849}" type="slidenum">
              <a:rPr kumimoji="0" lang="en-US"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dirty="0">
              <a:ln>
                <a:noFill/>
              </a:ln>
              <a:solidFill>
                <a:srgbClr val="898989"/>
              </a:solidFill>
              <a:effectLst/>
              <a:uLnTx/>
              <a:uFillTx/>
              <a:latin typeface="Arial" panose="020B0604020202020204" pitchFamily="34" charset="0"/>
              <a:ea typeface="+mn-ea"/>
              <a:cs typeface="Arial" panose="020B0604020202020204" pitchFamily="34" charset="0"/>
            </a:endParaRPr>
          </a:p>
        </p:txBody>
      </p:sp>
      <p:sp>
        <p:nvSpPr>
          <p:cNvPr id="7" name="Content Placeholder 2">
            <a:extLst>
              <a:ext uri="{FF2B5EF4-FFF2-40B4-BE49-F238E27FC236}">
                <a16:creationId xmlns:a16="http://schemas.microsoft.com/office/drawing/2014/main" id="{422BC374-E703-4D5B-8288-22DADC40E057}"/>
              </a:ext>
            </a:extLst>
          </p:cNvPr>
          <p:cNvSpPr txBox="1">
            <a:spLocks/>
          </p:cNvSpPr>
          <p:nvPr/>
        </p:nvSpPr>
        <p:spPr>
          <a:xfrm>
            <a:off x="167644" y="4498043"/>
            <a:ext cx="8704216" cy="1804785"/>
          </a:xfrm>
          <a:prstGeom prst="rect">
            <a:avLst/>
          </a:prstGeom>
        </p:spPr>
        <p:txBody>
          <a:bodyPr/>
          <a:lstStyle>
            <a:lvl1pPr marL="331788" indent="-331788" algn="l" rtl="0" eaLnBrk="0" fontAlgn="base" hangingPunct="0">
              <a:spcBef>
                <a:spcPct val="20000"/>
              </a:spcBef>
              <a:spcAft>
                <a:spcPct val="0"/>
              </a:spcAft>
              <a:buChar char="•"/>
              <a:defRPr sz="2400">
                <a:solidFill>
                  <a:schemeClr val="tx1"/>
                </a:solidFill>
                <a:latin typeface="+mn-lt"/>
                <a:ea typeface="+mn-ea"/>
                <a:cs typeface="+mn-cs"/>
              </a:defRPr>
            </a:lvl1pPr>
            <a:lvl2pPr marL="730250" indent="-274638" algn="l" rtl="0" eaLnBrk="0" fontAlgn="base" hangingPunct="0">
              <a:spcBef>
                <a:spcPct val="20000"/>
              </a:spcBef>
              <a:spcAft>
                <a:spcPct val="0"/>
              </a:spcAft>
              <a:buChar char="•"/>
              <a:defRPr sz="2200">
                <a:solidFill>
                  <a:schemeClr val="tx1"/>
                </a:solidFill>
                <a:latin typeface="+mn-lt"/>
              </a:defRPr>
            </a:lvl2pPr>
            <a:lvl3pPr marL="1130300" indent="-217488" algn="l" rtl="0" eaLnBrk="0" fontAlgn="base" hangingPunct="0">
              <a:spcBef>
                <a:spcPct val="20000"/>
              </a:spcBef>
              <a:spcAft>
                <a:spcPct val="0"/>
              </a:spcAft>
              <a:buChar char="•"/>
              <a:defRPr>
                <a:solidFill>
                  <a:schemeClr val="tx1"/>
                </a:solidFill>
                <a:latin typeface="+mn-lt"/>
              </a:defRPr>
            </a:lvl3pPr>
            <a:lvl4pPr marL="1585913" indent="-217488" algn="l" rtl="0" eaLnBrk="0" fontAlgn="base" hangingPunct="0">
              <a:spcBef>
                <a:spcPct val="20000"/>
              </a:spcBef>
              <a:spcAft>
                <a:spcPct val="0"/>
              </a:spcAft>
              <a:defRPr>
                <a:solidFill>
                  <a:schemeClr val="tx1"/>
                </a:solidFill>
                <a:latin typeface="+mn-lt"/>
              </a:defRPr>
            </a:lvl4pPr>
            <a:lvl5pPr marL="2041525" indent="-217488" algn="l" rtl="0" eaLnBrk="0" fontAlgn="base" hangingPunct="0">
              <a:spcBef>
                <a:spcPct val="20000"/>
              </a:spcBef>
              <a:spcAft>
                <a:spcPct val="0"/>
              </a:spcAft>
              <a:buChar char="»"/>
              <a:defRPr>
                <a:solidFill>
                  <a:schemeClr val="tx1"/>
                </a:solidFill>
                <a:latin typeface="+mn-lt"/>
              </a:defRPr>
            </a:lvl5pPr>
            <a:lvl6pPr marL="2503999" indent="-227637" algn="l" rtl="0" fontAlgn="base">
              <a:spcBef>
                <a:spcPct val="20000"/>
              </a:spcBef>
              <a:spcAft>
                <a:spcPct val="0"/>
              </a:spcAft>
              <a:buChar char="»"/>
              <a:defRPr>
                <a:solidFill>
                  <a:schemeClr val="tx1"/>
                </a:solidFill>
                <a:latin typeface="+mn-lt"/>
              </a:defRPr>
            </a:lvl6pPr>
            <a:lvl7pPr marL="2959268" indent="-227637" algn="l" rtl="0" fontAlgn="base">
              <a:spcBef>
                <a:spcPct val="20000"/>
              </a:spcBef>
              <a:spcAft>
                <a:spcPct val="0"/>
              </a:spcAft>
              <a:buChar char="»"/>
              <a:defRPr>
                <a:solidFill>
                  <a:schemeClr val="tx1"/>
                </a:solidFill>
                <a:latin typeface="+mn-lt"/>
              </a:defRPr>
            </a:lvl7pPr>
            <a:lvl8pPr marL="3414540" indent="-227637" algn="l" rtl="0" fontAlgn="base">
              <a:spcBef>
                <a:spcPct val="20000"/>
              </a:spcBef>
              <a:spcAft>
                <a:spcPct val="0"/>
              </a:spcAft>
              <a:buChar char="»"/>
              <a:defRPr>
                <a:solidFill>
                  <a:schemeClr val="tx1"/>
                </a:solidFill>
                <a:latin typeface="+mn-lt"/>
              </a:defRPr>
            </a:lvl8pPr>
            <a:lvl9pPr marL="3869808" indent="-227637" algn="l" rtl="0" fontAlgn="base">
              <a:spcBef>
                <a:spcPct val="20000"/>
              </a:spcBef>
              <a:spcAft>
                <a:spcPct val="0"/>
              </a:spcAft>
              <a:buChar char="»"/>
              <a:defRPr>
                <a:solidFill>
                  <a:schemeClr val="tx1"/>
                </a:solidFill>
                <a:latin typeface="+mn-lt"/>
              </a:defRPr>
            </a:lvl9pPr>
          </a:lstStyle>
          <a:p>
            <a:pPr lvl="1">
              <a:defRPr/>
            </a:pPr>
            <a:endParaRPr lang="en-US" kern="0" dirty="0"/>
          </a:p>
        </p:txBody>
      </p:sp>
    </p:spTree>
    <p:extLst>
      <p:ext uri="{BB962C8B-B14F-4D97-AF65-F5344CB8AC3E}">
        <p14:creationId xmlns:p14="http://schemas.microsoft.com/office/powerpoint/2010/main" val="385334941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A1A25-B0BF-4820-92DD-2DEA017689D7}"/>
              </a:ext>
            </a:extLst>
          </p:cNvPr>
          <p:cNvSpPr>
            <a:spLocks noGrp="1"/>
          </p:cNvSpPr>
          <p:nvPr>
            <p:ph type="title"/>
          </p:nvPr>
        </p:nvSpPr>
        <p:spPr/>
        <p:txBody>
          <a:bodyPr/>
          <a:lstStyle/>
          <a:p>
            <a:r>
              <a:rPr lang="en-US" dirty="0"/>
              <a:t>Conductivity/Resistivity</a:t>
            </a:r>
          </a:p>
        </p:txBody>
      </p:sp>
      <p:sp>
        <p:nvSpPr>
          <p:cNvPr id="4" name="Slide Number Placeholder 3">
            <a:extLst>
              <a:ext uri="{FF2B5EF4-FFF2-40B4-BE49-F238E27FC236}">
                <a16:creationId xmlns:a16="http://schemas.microsoft.com/office/drawing/2014/main" id="{429D8D9E-AC06-4F00-851A-2B53002406D5}"/>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6FF85D-730B-4B12-8B88-D2AEBA354849}" type="slidenum">
              <a:rPr kumimoji="0" lang="en-US"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dirty="0">
              <a:ln>
                <a:noFill/>
              </a:ln>
              <a:solidFill>
                <a:srgbClr val="898989"/>
              </a:solidFill>
              <a:effectLst/>
              <a:uLnTx/>
              <a:uFillTx/>
              <a:latin typeface="Arial" panose="020B0604020202020204" pitchFamily="34" charset="0"/>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09015B5C-15C4-4D89-B048-48693D985EB1}"/>
                  </a:ext>
                </a:extLst>
              </p:cNvPr>
              <p:cNvSpPr>
                <a:spLocks noGrp="1"/>
              </p:cNvSpPr>
              <p:nvPr>
                <p:ph idx="1"/>
              </p:nvPr>
            </p:nvSpPr>
            <p:spPr>
              <a:xfrm>
                <a:off x="381000" y="1447799"/>
                <a:ext cx="8231777" cy="4694583"/>
              </a:xfrm>
              <a:solidFill>
                <a:schemeClr val="bg1"/>
              </a:solidFill>
            </p:spPr>
            <p:txBody>
              <a:bodyPr/>
              <a:lstStyle/>
              <a:p>
                <a:pPr>
                  <a:spcAft>
                    <a:spcPts val="600"/>
                  </a:spcAft>
                </a:pPr>
                <a:r>
                  <a:rPr lang="en-US" sz="2000" dirty="0"/>
                  <a:t>The effect of conductivity(</a:t>
                </a:r>
                <a14:m>
                  <m:oMath xmlns:m="http://schemas.openxmlformats.org/officeDocument/2006/math">
                    <m:r>
                      <a:rPr lang="en-US" sz="2000" i="1" smtClean="0">
                        <a:latin typeface="Cambria Math" panose="02040503050406030204" pitchFamily="18" charset="0"/>
                        <a:ea typeface="Cambria Math" panose="02040503050406030204" pitchFamily="18" charset="0"/>
                      </a:rPr>
                      <m:t>𝜎</m:t>
                    </m:r>
                  </m:oMath>
                </a14:m>
                <a:r>
                  <a:rPr lang="en-US" sz="2000" dirty="0"/>
                  <a:t>)/resistivity(</a:t>
                </a:r>
                <a14:m>
                  <m:oMath xmlns:m="http://schemas.openxmlformats.org/officeDocument/2006/math">
                    <m:r>
                      <a:rPr lang="en-US" sz="2000" i="1" smtClean="0">
                        <a:latin typeface="Cambria Math" panose="02040503050406030204" pitchFamily="18" charset="0"/>
                        <a:ea typeface="Cambria Math" panose="02040503050406030204" pitchFamily="18" charset="0"/>
                      </a:rPr>
                      <m:t>𝜂</m:t>
                    </m:r>
                  </m:oMath>
                </a14:m>
                <a:r>
                  <a:rPr lang="en-US" sz="2000" dirty="0"/>
                  <a:t>) on the plasma motion is characterized by the Generalized Ohm’s Law for scalar conductivity:</a:t>
                </a:r>
              </a:p>
              <a:p>
                <a:pPr marL="0" indent="0" algn="ctr">
                  <a:spcAft>
                    <a:spcPts val="600"/>
                  </a:spcAft>
                  <a:buNone/>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𝜂</m:t>
                      </m:r>
                      <m:acc>
                        <m:accPr>
                          <m:chr m:val="⃗"/>
                          <m:ctrlPr>
                            <a:rPr lang="en-US" sz="200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𝑗</m:t>
                          </m:r>
                        </m:e>
                      </m:acc>
                      <m:r>
                        <a:rPr lang="en-US" sz="2000" b="0" i="1" smtClean="0">
                          <a:latin typeface="Cambria Math" panose="02040503050406030204" pitchFamily="18" charset="0"/>
                          <a:ea typeface="Cambria Math" panose="02040503050406030204" pitchFamily="18" charset="0"/>
                        </a:rPr>
                        <m:t>= </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𝐸</m:t>
                          </m:r>
                        </m:e>
                      </m:acc>
                      <m:r>
                        <a:rPr lang="en-US" sz="2000" b="0" i="1" smtClean="0">
                          <a:latin typeface="Cambria Math" panose="02040503050406030204" pitchFamily="18" charset="0"/>
                          <a:ea typeface="Cambria Math" panose="02040503050406030204" pitchFamily="18" charset="0"/>
                        </a:rPr>
                        <m:t>+ </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𝑢</m:t>
                          </m:r>
                        </m:e>
                      </m:acc>
                      <m:r>
                        <a:rPr lang="en-US" sz="2000" b="0" i="1" smtClean="0">
                          <a:latin typeface="Cambria Math" panose="02040503050406030204" pitchFamily="18" charset="0"/>
                          <a:ea typeface="Cambria Math" panose="02040503050406030204" pitchFamily="18" charset="0"/>
                        </a:rPr>
                        <m:t> </m:t>
                      </m:r>
                      <m:r>
                        <a:rPr lang="el-GR"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𝐵</m:t>
                          </m:r>
                        </m:e>
                      </m:acc>
                    </m:oMath>
                  </m:oMathPara>
                </a14:m>
                <a:endParaRPr lang="en-US" sz="2000" dirty="0"/>
              </a:p>
              <a:p>
                <a:pPr marL="0" indent="0" algn="ctr">
                  <a:spcAft>
                    <a:spcPts val="600"/>
                  </a:spcAft>
                  <a:buNone/>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𝜂</m:t>
                      </m:r>
                      <m:r>
                        <a:rPr lang="en-US" sz="2000" i="1" smtClean="0">
                          <a:latin typeface="Cambria Math" panose="02040503050406030204" pitchFamily="18" charset="0"/>
                          <a:ea typeface="Cambria Math" panose="02040503050406030204" pitchFamily="18" charset="0"/>
                        </a:rPr>
                        <m:t>≝</m:t>
                      </m:r>
                      <m:f>
                        <m:fPr>
                          <m:ctrlPr>
                            <a:rPr lang="en-US" sz="200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i="1" smtClean="0">
                              <a:latin typeface="Cambria Math" panose="02040503050406030204" pitchFamily="18" charset="0"/>
                              <a:ea typeface="Cambria Math" panose="02040503050406030204" pitchFamily="18" charset="0"/>
                            </a:rPr>
                            <m:t>𝜎</m:t>
                          </m:r>
                        </m:den>
                      </m:f>
                    </m:oMath>
                  </m:oMathPara>
                </a14:m>
                <a:endParaRPr lang="en-US" sz="2000" dirty="0"/>
              </a:p>
              <a:p>
                <a:pPr>
                  <a:spcAft>
                    <a:spcPts val="600"/>
                  </a:spcAft>
                </a:pPr>
                <a:r>
                  <a:rPr lang="en-US" sz="2000" dirty="0"/>
                  <a:t>The Spitzer-Harm formulation is given by:</a:t>
                </a:r>
              </a:p>
              <a:p>
                <a:pPr marL="0" indent="0" algn="ctr">
                  <a:spcAft>
                    <a:spcPts val="600"/>
                  </a:spcAft>
                  <a:buNone/>
                </a:pPr>
                <a14:m>
                  <m:oMath xmlns:m="http://schemas.openxmlformats.org/officeDocument/2006/math">
                    <m:r>
                      <a:rPr lang="en-US" sz="2000" i="1" smtClean="0">
                        <a:latin typeface="Cambria Math" panose="02040503050406030204" pitchFamily="18" charset="0"/>
                        <a:ea typeface="Cambria Math" panose="02040503050406030204" pitchFamily="18" charset="0"/>
                      </a:rPr>
                      <m:t>𝜎</m:t>
                    </m:r>
                    <m:r>
                      <a:rPr lang="en-US" sz="2000" b="0" i="1" smtClean="0">
                        <a:latin typeface="Cambria Math" panose="02040503050406030204" pitchFamily="18" charset="0"/>
                        <a:ea typeface="Cambria Math" panose="02040503050406030204" pitchFamily="18" charset="0"/>
                      </a:rPr>
                      <m:t>=(1.53×</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10</m:t>
                        </m:r>
                      </m:e>
                      <m:sup>
                        <m:r>
                          <a:rPr lang="en-US" sz="2000" b="0" i="1" smtClean="0">
                            <a:latin typeface="Cambria Math" panose="02040503050406030204" pitchFamily="18" charset="0"/>
                            <a:ea typeface="Cambria Math" panose="02040503050406030204" pitchFamily="18" charset="0"/>
                          </a:rPr>
                          <m:t>−2</m:t>
                        </m:r>
                      </m:sup>
                    </m:sSup>
                  </m:oMath>
                </a14:m>
                <a:r>
                  <a:rPr lang="en-US" sz="2000" dirty="0"/>
                  <a:t>)</a:t>
                </a:r>
                <a14:m>
                  <m:oMath xmlns:m="http://schemas.openxmlformats.org/officeDocument/2006/math">
                    <m:f>
                      <m:fPr>
                        <m:ctrlPr>
                          <a:rPr lang="en-US" sz="2000" i="1" dirty="0" smtClean="0">
                            <a:latin typeface="Cambria Math" panose="02040503050406030204" pitchFamily="18" charset="0"/>
                          </a:rPr>
                        </m:ctrlPr>
                      </m:fPr>
                      <m:num>
                        <m:sSup>
                          <m:sSupPr>
                            <m:ctrlPr>
                              <a:rPr lang="en-US" sz="2000" i="1" dirty="0" smtClean="0">
                                <a:latin typeface="Cambria Math" panose="02040503050406030204" pitchFamily="18" charset="0"/>
                              </a:rPr>
                            </m:ctrlPr>
                          </m:sSupPr>
                          <m:e>
                            <m:r>
                              <a:rPr lang="en-US" sz="2000" b="0" i="1" dirty="0" smtClean="0">
                                <a:latin typeface="Cambria Math" panose="02040503050406030204" pitchFamily="18" charset="0"/>
                              </a:rPr>
                              <m:t>𝑇</m:t>
                            </m:r>
                          </m:e>
                          <m:sup>
                            <m:r>
                              <a:rPr lang="en-US" sz="2000" b="0" i="1" dirty="0" smtClean="0">
                                <a:latin typeface="Cambria Math" panose="02040503050406030204" pitchFamily="18" charset="0"/>
                              </a:rPr>
                              <m:t>3/2</m:t>
                            </m:r>
                          </m:sup>
                        </m:sSup>
                      </m:num>
                      <m:den>
                        <m:r>
                          <a:rPr lang="en-US" sz="2000" b="0" i="1" dirty="0" smtClean="0">
                            <a:latin typeface="Cambria Math" panose="02040503050406030204" pitchFamily="18" charset="0"/>
                          </a:rPr>
                          <m:t>𝑙𝑛</m:t>
                        </m:r>
                        <m:r>
                          <m:rPr>
                            <m:sty m:val="p"/>
                          </m:rPr>
                          <a:rPr lang="el-GR" sz="2000" b="0" i="1" dirty="0" smtClean="0">
                            <a:latin typeface="Cambria Math" panose="02040503050406030204" pitchFamily="18" charset="0"/>
                            <a:ea typeface="Cambria Math" panose="02040503050406030204" pitchFamily="18" charset="0"/>
                          </a:rPr>
                          <m:t>Λ</m:t>
                        </m:r>
                      </m:den>
                    </m:f>
                  </m:oMath>
                </a14:m>
                <a:endParaRPr lang="en-US" sz="2000" dirty="0"/>
              </a:p>
              <a:p>
                <a:pPr marL="0" indent="0" algn="ctr">
                  <a:spcAft>
                    <a:spcPts val="600"/>
                  </a:spcAft>
                  <a:buNone/>
                </a:pPr>
                <a:endParaRPr lang="en-US" sz="2000" dirty="0"/>
              </a:p>
              <a:p>
                <a:pPr marL="0" indent="0" algn="ctr">
                  <a:spcAft>
                    <a:spcPts val="600"/>
                  </a:spcAft>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𝑙𝑛</m:t>
                      </m:r>
                      <m:r>
                        <m:rPr>
                          <m:sty m:val="p"/>
                        </m:rPr>
                        <a:rPr lang="el-GR" sz="2000" b="0" i="1" smtClean="0">
                          <a:latin typeface="Cambria Math" panose="02040503050406030204" pitchFamily="18" charset="0"/>
                          <a:ea typeface="Cambria Math" panose="02040503050406030204" pitchFamily="18" charset="0"/>
                        </a:rPr>
                        <m:t>Λ</m:t>
                      </m:r>
                      <m:r>
                        <a:rPr lang="en-US" sz="2000" b="0" i="1"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ln</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12</m:t>
                          </m:r>
                          <m:rad>
                            <m:radPr>
                              <m:degHide m:val="on"/>
                              <m:ctrlPr>
                                <a:rPr lang="en-US" sz="2000" b="0" i="1" smtClean="0">
                                  <a:latin typeface="Cambria Math" panose="02040503050406030204" pitchFamily="18" charset="0"/>
                                  <a:ea typeface="Cambria Math" panose="02040503050406030204" pitchFamily="18" charset="0"/>
                                </a:rPr>
                              </m:ctrlPr>
                            </m:radPr>
                            <m:deg/>
                            <m:e>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𝜋</m:t>
                              </m:r>
                            </m:e>
                          </m:rad>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𝑏</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𝜀</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𝑇</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3/2</m:t>
                              </m:r>
                            </m:sup>
                          </m:sSup>
                        </m:num>
                        <m:den>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𝑞</m:t>
                              </m:r>
                            </m:e>
                            <m:sup>
                              <m:r>
                                <a:rPr lang="en-US" sz="2000" b="0" i="1" smtClean="0">
                                  <a:latin typeface="Cambria Math" panose="02040503050406030204" pitchFamily="18" charset="0"/>
                                  <a:ea typeface="Cambria Math" panose="02040503050406030204" pitchFamily="18" charset="0"/>
                                </a:rPr>
                                <m:t>3</m:t>
                              </m:r>
                            </m:sup>
                          </m:sSup>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𝑛</m:t>
                              </m:r>
                            </m:e>
                            <m:sup>
                              <m:r>
                                <a:rPr lang="en-US" sz="2000" b="0" i="1" smtClean="0">
                                  <a:latin typeface="Cambria Math" panose="02040503050406030204" pitchFamily="18" charset="0"/>
                                  <a:ea typeface="Cambria Math" panose="02040503050406030204" pitchFamily="18" charset="0"/>
                                </a:rPr>
                                <m:t>1/2</m:t>
                              </m:r>
                            </m:sup>
                          </m:sSup>
                        </m:den>
                      </m:f>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5" name="Content Placeholder 2">
                <a:extLst>
                  <a:ext uri="{FF2B5EF4-FFF2-40B4-BE49-F238E27FC236}">
                    <a16:creationId xmlns:a16="http://schemas.microsoft.com/office/drawing/2014/main" id="{09015B5C-15C4-4D89-B048-48693D985EB1}"/>
                  </a:ext>
                </a:extLst>
              </p:cNvPr>
              <p:cNvSpPr>
                <a:spLocks noGrp="1" noRot="1" noChangeAspect="1" noMove="1" noResize="1" noEditPoints="1" noAdjustHandles="1" noChangeArrowheads="1" noChangeShapeType="1" noTextEdit="1"/>
              </p:cNvSpPr>
              <p:nvPr>
                <p:ph idx="1"/>
              </p:nvPr>
            </p:nvSpPr>
            <p:spPr>
              <a:xfrm>
                <a:off x="381000" y="1447799"/>
                <a:ext cx="8231777" cy="4694583"/>
              </a:xfrm>
              <a:blipFill>
                <a:blip r:embed="rId2"/>
                <a:stretch>
                  <a:fillRect l="-667" t="-519" r="-74"/>
                </a:stretch>
              </a:blipFill>
            </p:spPr>
            <p:txBody>
              <a:bodyPr/>
              <a:lstStyle/>
              <a:p>
                <a:r>
                  <a:rPr lang="en-US">
                    <a:noFill/>
                  </a:rPr>
                  <a:t> </a:t>
                </a:r>
              </a:p>
            </p:txBody>
          </p:sp>
        </mc:Fallback>
      </mc:AlternateContent>
    </p:spTree>
    <p:extLst>
      <p:ext uri="{BB962C8B-B14F-4D97-AF65-F5344CB8AC3E}">
        <p14:creationId xmlns:p14="http://schemas.microsoft.com/office/powerpoint/2010/main" val="3425915483"/>
      </p:ext>
    </p:extLst>
  </p:cSld>
  <p:clrMapOvr>
    <a:masterClrMapping/>
  </p:clrMapOvr>
  <p:transition/>
</p:sld>
</file>

<file path=ppt/theme/theme1.xml><?xml version="1.0" encoding="utf-8"?>
<a:theme xmlns:a="http://schemas.openxmlformats.org/drawingml/2006/main" name="2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12869</TotalTime>
  <Words>3547</Words>
  <Application>Microsoft Macintosh PowerPoint</Application>
  <PresentationFormat>On-screen Show (4:3)</PresentationFormat>
  <Paragraphs>416</Paragraphs>
  <Slides>50</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50</vt:i4>
      </vt:variant>
    </vt:vector>
  </HeadingPairs>
  <TitlesOfParts>
    <vt:vector size="55" baseType="lpstr">
      <vt:lpstr>Arial</vt:lpstr>
      <vt:lpstr>Calibri</vt:lpstr>
      <vt:lpstr>Cambria Math</vt:lpstr>
      <vt:lpstr>2_Default Design</vt:lpstr>
      <vt:lpstr>3_Default Design</vt:lpstr>
      <vt:lpstr>PowerPoint Presentation</vt:lpstr>
      <vt:lpstr>Outline</vt:lpstr>
      <vt:lpstr>Research Goals</vt:lpstr>
      <vt:lpstr>Plasma Driver Requirements</vt:lpstr>
      <vt:lpstr>Heavy Ion Drivers</vt:lpstr>
      <vt:lpstr>MPD Thrusters</vt:lpstr>
      <vt:lpstr>Self-field MPD</vt:lpstr>
      <vt:lpstr>Applied Field MPD’s</vt:lpstr>
      <vt:lpstr>Conductivity/Resistivity</vt:lpstr>
      <vt:lpstr>MHD Equations</vt:lpstr>
      <vt:lpstr>Steady-State MHD Equations</vt:lpstr>
      <vt:lpstr>Steady-State MHD Equations</vt:lpstr>
      <vt:lpstr>Conservative, Ideal MHD Equations</vt:lpstr>
      <vt:lpstr>Numerically Solving Conservative MHD Equations</vt:lpstr>
      <vt:lpstr>Godunov Method</vt:lpstr>
      <vt:lpstr>Flux Solver: HLLD Scheme</vt:lpstr>
      <vt:lpstr>Resistive MHD</vt:lpstr>
      <vt:lpstr>Steady State Results</vt:lpstr>
      <vt:lpstr>Steady-State MHD Results Initial Velocity</vt:lpstr>
      <vt:lpstr>Steady-State MHD Results Plasma Pressure</vt:lpstr>
      <vt:lpstr>Steady-State MHD Results Density</vt:lpstr>
      <vt:lpstr>Limitations of Steady-State Model </vt:lpstr>
      <vt:lpstr>Time-Dependent Results</vt:lpstr>
      <vt:lpstr>Time-Dependent Results</vt:lpstr>
      <vt:lpstr>Time-Dependent Results</vt:lpstr>
      <vt:lpstr>Time-Dependent Results</vt:lpstr>
      <vt:lpstr>Time-Dependent Results</vt:lpstr>
      <vt:lpstr>Time-Dependent Results</vt:lpstr>
      <vt:lpstr>Time-Dependent Results</vt:lpstr>
      <vt:lpstr>Time-Dependent Results</vt:lpstr>
      <vt:lpstr>Time-Dependent Results</vt:lpstr>
      <vt:lpstr>Time-Dependent Results</vt:lpstr>
      <vt:lpstr>Time-Dependent Results</vt:lpstr>
      <vt:lpstr>Time-Dependent Results</vt:lpstr>
      <vt:lpstr>Time-Dependent Results</vt:lpstr>
      <vt:lpstr>Limitations of this Model</vt:lpstr>
      <vt:lpstr>Limitations of this Model</vt:lpstr>
      <vt:lpstr>Conclusions</vt:lpstr>
      <vt:lpstr>Conclusions</vt:lpstr>
      <vt:lpstr>Future Work</vt:lpstr>
      <vt:lpstr>Questions</vt:lpstr>
      <vt:lpstr>Back Up Slides</vt:lpstr>
      <vt:lpstr>PJMIF Process</vt:lpstr>
      <vt:lpstr>Plasma Drivers Overview</vt:lpstr>
      <vt:lpstr>Swirling Motion</vt:lpstr>
      <vt:lpstr>Steady-State MHD Numerical Method</vt:lpstr>
      <vt:lpstr>MUSCL Schemes</vt:lpstr>
      <vt:lpstr>Minmod Limiter</vt:lpstr>
      <vt:lpstr>Total Variation Diminishing Scheme</vt:lpstr>
      <vt:lpstr>Resistive Flux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Earp-Pitkins</dc:creator>
  <cp:lastModifiedBy>Patrick Brown</cp:lastModifiedBy>
  <cp:revision>245</cp:revision>
  <dcterms:created xsi:type="dcterms:W3CDTF">2017-07-27T15:20:52Z</dcterms:created>
  <dcterms:modified xsi:type="dcterms:W3CDTF">2021-05-13T14:48:10Z</dcterms:modified>
</cp:coreProperties>
</file>