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58"/>
  </p:notesMasterIdLst>
  <p:sldIdLst>
    <p:sldId id="276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7" r:id="rId12"/>
    <p:sldId id="296" r:id="rId13"/>
    <p:sldId id="297" r:id="rId14"/>
    <p:sldId id="298" r:id="rId15"/>
    <p:sldId id="321" r:id="rId16"/>
    <p:sldId id="294" r:id="rId17"/>
    <p:sldId id="299" r:id="rId18"/>
    <p:sldId id="322" r:id="rId19"/>
    <p:sldId id="301" r:id="rId20"/>
    <p:sldId id="303" r:id="rId21"/>
    <p:sldId id="304" r:id="rId22"/>
    <p:sldId id="306" r:id="rId23"/>
    <p:sldId id="305" r:id="rId24"/>
    <p:sldId id="307" r:id="rId25"/>
    <p:sldId id="308" r:id="rId26"/>
    <p:sldId id="324" r:id="rId27"/>
    <p:sldId id="309" r:id="rId28"/>
    <p:sldId id="310" r:id="rId29"/>
    <p:sldId id="311" r:id="rId30"/>
    <p:sldId id="316" r:id="rId31"/>
    <p:sldId id="312" r:id="rId32"/>
    <p:sldId id="313" r:id="rId33"/>
    <p:sldId id="314" r:id="rId34"/>
    <p:sldId id="315" r:id="rId35"/>
    <p:sldId id="317" r:id="rId36"/>
    <p:sldId id="318" r:id="rId37"/>
    <p:sldId id="319" r:id="rId38"/>
    <p:sldId id="323" r:id="rId39"/>
    <p:sldId id="295" r:id="rId40"/>
    <p:sldId id="320" r:id="rId41"/>
    <p:sldId id="333" r:id="rId42"/>
    <p:sldId id="334" r:id="rId43"/>
    <p:sldId id="335" r:id="rId44"/>
    <p:sldId id="352" r:id="rId45"/>
    <p:sldId id="353" r:id="rId46"/>
    <p:sldId id="354" r:id="rId47"/>
    <p:sldId id="355" r:id="rId48"/>
    <p:sldId id="356" r:id="rId49"/>
    <p:sldId id="327" r:id="rId50"/>
    <p:sldId id="328" r:id="rId51"/>
    <p:sldId id="357" r:id="rId52"/>
    <p:sldId id="330" r:id="rId53"/>
    <p:sldId id="331" r:id="rId54"/>
    <p:sldId id="332" r:id="rId55"/>
    <p:sldId id="325" r:id="rId56"/>
    <p:sldId id="32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39EFC-0060-43E8-82A0-C33A335BC8AD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0447-71D7-4893-A974-21433C55BE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4" y="1981200"/>
            <a:ext cx="12461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17576" y="354015"/>
            <a:ext cx="5087226" cy="44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453" tIns="34227" rIns="68453" bIns="34227">
            <a:spAutoFit/>
          </a:bodyPr>
          <a:lstStyle/>
          <a:p>
            <a:pPr defTabSz="685806" eaLnBrk="1" hangingPunct="1">
              <a:defRPr/>
            </a:pPr>
            <a:r>
              <a:rPr lang="en-US" sz="2475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Air Force Institute of Technology</a:t>
            </a:r>
            <a:endParaRPr lang="en-US" sz="2475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0423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1" y="1447800"/>
            <a:ext cx="822483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FF85D-730B-4B12-8B88-D2AEBA3548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8942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F833B-2927-4C6A-91AD-7988FE4E16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11890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 eaLnBrk="1" hangingPunct="1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364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FF85D-730B-4B12-8B88-D2AEBA3548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87072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F833B-2927-4C6A-91AD-7988FE4E16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7898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 flipV="1">
            <a:off x="1589" y="6489702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82" tIns="34140" rIns="68282" bIns="3414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 flipV="1">
            <a:off x="7107239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2236" tIns="31120" rIns="62236" bIns="31120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500" dirty="0">
              <a:solidFill>
                <a:srgbClr val="000000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844675" y="6386514"/>
            <a:ext cx="3953659" cy="20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236" tIns="31120" rIns="62236" bIns="3112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 dirty="0">
                <a:solidFill>
                  <a:srgbClr val="000066"/>
                </a:solidFill>
              </a:rPr>
              <a:t>Air University: The Intellectual and Leadership Center of the Air Force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V="1">
            <a:off x="6324600" y="989015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2236" tIns="31120" rIns="62236" bIns="31120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500" dirty="0">
              <a:solidFill>
                <a:srgbClr val="000000"/>
              </a:solidFill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82" tIns="34140" rIns="68282" bIns="3414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solidFill>
                <a:srgbClr val="000000"/>
              </a:solidFill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1" y="128588"/>
            <a:ext cx="8032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3505201" y="6589715"/>
            <a:ext cx="1612129" cy="20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669" tIns="30841" rIns="61669" bIns="30841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 dirty="0">
                <a:solidFill>
                  <a:srgbClr val="000066"/>
                </a:solidFill>
              </a:rPr>
              <a:t>Aim High…Fly - Fight - Win</a:t>
            </a:r>
            <a:endParaRPr lang="en-US" altLang="en-US" sz="900" i="1" dirty="0">
              <a:solidFill>
                <a:srgbClr val="000000"/>
              </a:solidFill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2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003565" cy="21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477" tIns="31239" rIns="62477" bIns="31239">
            <a:spAutoFit/>
          </a:bodyPr>
          <a:lstStyle>
            <a:lvl1pPr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75" b="1" i="1" dirty="0">
                <a:solidFill>
                  <a:srgbClr val="000066"/>
                </a:solidFill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3A22E2-D84E-43E6-8F1A-5D73763C08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6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Arial" charset="0"/>
        </a:defRPr>
      </a:lvl5pPr>
      <a:lvl6pPr marL="341454" algn="ctr" rtl="0" fontAlgn="base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Arial" charset="0"/>
        </a:defRPr>
      </a:lvl6pPr>
      <a:lvl7pPr marL="682908" algn="ctr" rtl="0" fontAlgn="base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Arial" charset="0"/>
        </a:defRPr>
      </a:lvl7pPr>
      <a:lvl8pPr marL="1024364" algn="ctr" rtl="0" fontAlgn="base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Arial" charset="0"/>
        </a:defRPr>
      </a:lvl8pPr>
      <a:lvl9pPr marL="1365818" algn="ctr" rtl="0" fontAlgn="base">
        <a:spcBef>
          <a:spcPct val="0"/>
        </a:spcBef>
        <a:spcAft>
          <a:spcPct val="0"/>
        </a:spcAft>
        <a:defRPr sz="2700" b="1">
          <a:solidFill>
            <a:schemeClr val="folHlink"/>
          </a:solidFill>
          <a:latin typeface="Arial" charset="0"/>
        </a:defRPr>
      </a:lvl9pPr>
    </p:titleStyle>
    <p:bodyStyle>
      <a:lvl1pPr marL="248841" indent="-248841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5979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</a:defRPr>
      </a:lvl2pPr>
      <a:lvl3pPr marL="847725" indent="-163116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89435" indent="-163116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531144" indent="-16311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877999" indent="-17072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19451" indent="-17072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60905" indent="-17072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02356" indent="-17072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1454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2908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4364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5818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07268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48725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0179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1635" algn="l" defTabSz="6829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3" tIns="45520" rIns="91043" bIns="455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81" tIns="41493" rIns="82981" bIns="41493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i="1" dirty="0">
                <a:solidFill>
                  <a:srgbClr val="000066"/>
                </a:solidFill>
              </a:rPr>
              <a:t>Air University: The Intellectual and Leadership Center of the Air Force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3" tIns="45520" rIns="91043" bIns="455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25" tIns="41121" rIns="82225" bIns="41121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i="1" dirty="0">
                <a:solidFill>
                  <a:srgbClr val="000066"/>
                </a:solidFill>
              </a:rPr>
              <a:t>Aim High…Fly - Fight - Win</a:t>
            </a:r>
            <a:endParaRPr lang="en-US" altLang="en-US" sz="1200" i="1" dirty="0">
              <a:solidFill>
                <a:srgbClr val="000000"/>
              </a:solidFill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02" tIns="41652" rIns="83302" bIns="41652">
            <a:spAutoFit/>
          </a:bodyPr>
          <a:lstStyle>
            <a:lvl1pPr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31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300" b="1" i="1" dirty="0">
                <a:solidFill>
                  <a:srgbClr val="000066"/>
                </a:solidFill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3A22E2-D84E-43E6-8F1A-5D73763C08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05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jp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38CDA76-2EAE-4998-BBB2-A2E8EF49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003" y="1142999"/>
            <a:ext cx="6019800" cy="335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marL="0" marR="0" lvl="0" indent="0" algn="ctr" defTabSz="91440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Using an Astrophysical Model to Characterize Nuclear Dust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734106D7-06EC-4411-87FF-1758A931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4054065"/>
            <a:ext cx="6061075" cy="15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71" tIns="45636" rIns="91271" bIns="4563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2LT Anita Dunsmore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56FF34-2644-43B5-BFAA-06AE4331C389}" type="datetime3">
              <a:rPr kumimoji="0" lang="en-US" altLang="en-US" sz="14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 February 2018</a:t>
            </a:fld>
            <a:endParaRPr kumimoji="0" lang="en-US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i="1" dirty="0">
                <a:solidFill>
                  <a:srgbClr val="000066"/>
                </a:solidFill>
              </a:rPr>
              <a:t>Thesis Defense</a:t>
            </a:r>
            <a:endParaRPr kumimoji="0" lang="en-US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0512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MOCASSIN: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8" y="1604554"/>
            <a:ext cx="8224838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Input files </a:t>
            </a:r>
          </a:p>
          <a:p>
            <a:pPr lvl="1">
              <a:defRPr/>
            </a:pPr>
            <a:r>
              <a:rPr lang="en-US" dirty="0"/>
              <a:t>Describe entire physical situation</a:t>
            </a:r>
          </a:p>
          <a:p>
            <a:pPr lvl="2">
              <a:defRPr/>
            </a:pPr>
            <a:r>
              <a:rPr lang="en-US" dirty="0"/>
              <a:t>Source – temperature, power, radius, output spectrum</a:t>
            </a:r>
          </a:p>
          <a:p>
            <a:pPr lvl="2">
              <a:defRPr/>
            </a:pPr>
            <a:r>
              <a:rPr lang="en-US" dirty="0"/>
              <a:t>Dust and gas – densities, distribution, composition</a:t>
            </a:r>
          </a:p>
          <a:p>
            <a:pPr lvl="1">
              <a:defRPr/>
            </a:pPr>
            <a:r>
              <a:rPr lang="en-US" dirty="0"/>
              <a:t>Give parameters of the trial</a:t>
            </a:r>
          </a:p>
          <a:p>
            <a:pPr lvl="2">
              <a:defRPr/>
            </a:pPr>
            <a:r>
              <a:rPr lang="en-US" dirty="0"/>
              <a:t>Convergence criteria</a:t>
            </a:r>
          </a:p>
          <a:p>
            <a:pPr lvl="2">
              <a:defRPr/>
            </a:pPr>
            <a:r>
              <a:rPr lang="en-US" dirty="0"/>
              <a:t>Number of photons</a:t>
            </a:r>
          </a:p>
          <a:p>
            <a:pPr lvl="2">
              <a:defRPr/>
            </a:pPr>
            <a:r>
              <a:rPr lang="en-US" dirty="0"/>
              <a:t>Number of iterations</a:t>
            </a:r>
          </a:p>
          <a:p>
            <a:pPr lvl="2">
              <a:defRPr/>
            </a:pPr>
            <a:r>
              <a:rPr lang="en-US" dirty="0"/>
              <a:t>Wavelength range of output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812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MOCASSIN: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" y="1238250"/>
            <a:ext cx="9025346" cy="504507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Tracks photons through gas/dust cloud</a:t>
            </a:r>
          </a:p>
          <a:p>
            <a:pPr>
              <a:defRPr/>
            </a:pPr>
            <a:r>
              <a:rPr lang="en-US" sz="2000" dirty="0"/>
              <a:t>Groups them in “energy packets” of specific frequencies</a:t>
            </a:r>
          </a:p>
          <a:p>
            <a:pPr lvl="1">
              <a:defRPr/>
            </a:pPr>
            <a:r>
              <a:rPr lang="en-US" sz="2000" dirty="0"/>
              <a:t>Computationally efficient</a:t>
            </a:r>
          </a:p>
          <a:p>
            <a:pPr lvl="1">
              <a:defRPr/>
            </a:pPr>
            <a:r>
              <a:rPr lang="en-US" sz="2000" dirty="0"/>
              <a:t>Originally determined by the flux of the source, emitted isotropically in random directions</a:t>
            </a:r>
          </a:p>
          <a:p>
            <a:pPr>
              <a:defRPr/>
            </a:pPr>
            <a:r>
              <a:rPr lang="en-US" sz="2000" dirty="0"/>
              <a:t>Packets tracked through cells</a:t>
            </a:r>
          </a:p>
          <a:p>
            <a:pPr lvl="1">
              <a:defRPr/>
            </a:pPr>
            <a:r>
              <a:rPr lang="en-US" sz="2000" dirty="0"/>
              <a:t>Either pass through, scatter, or absorb</a:t>
            </a:r>
          </a:p>
          <a:p>
            <a:pPr lvl="2">
              <a:defRPr/>
            </a:pPr>
            <a:r>
              <a:rPr lang="en-US" sz="1600" dirty="0"/>
              <a:t>Scatter: frequency unchanged, direction changed</a:t>
            </a:r>
          </a:p>
          <a:p>
            <a:pPr lvl="2">
              <a:defRPr/>
            </a:pPr>
            <a:r>
              <a:rPr lang="en-US" sz="1600" dirty="0"/>
              <a:t>Absorbed: both changed</a:t>
            </a:r>
          </a:p>
          <a:p>
            <a:pPr lvl="2">
              <a:defRPr/>
            </a:pPr>
            <a:r>
              <a:rPr lang="en-US" sz="1600" dirty="0"/>
              <a:t>Overall energy stays the same</a:t>
            </a:r>
          </a:p>
          <a:p>
            <a:pPr lvl="1">
              <a:defRPr/>
            </a:pPr>
            <a:r>
              <a:rPr lang="en-US" sz="2000" dirty="0"/>
              <a:t>Tracked until the edge of the grid – recorded</a:t>
            </a:r>
          </a:p>
          <a:p>
            <a:pPr>
              <a:defRPr/>
            </a:pPr>
            <a:r>
              <a:rPr lang="en-US" sz="2000" dirty="0"/>
              <a:t>Check convergence criteria after finished – iterate if needed</a:t>
            </a:r>
          </a:p>
          <a:p>
            <a:pPr lvl="1"/>
            <a:r>
              <a:rPr lang="en-US" sz="1800" dirty="0"/>
              <a:t>Gas only or both: rate of change of neutral hydrogen</a:t>
            </a:r>
          </a:p>
          <a:p>
            <a:pPr lvl="1"/>
            <a:r>
              <a:rPr lang="en-US" sz="1800" dirty="0"/>
              <a:t>Dust only: rate of change of dust temperatures</a:t>
            </a:r>
            <a:endParaRPr lang="en-US" sz="1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886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MOCASSIN: End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746171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Sum of photons from code – spectral output (SED)</a:t>
            </a:r>
          </a:p>
          <a:p>
            <a:pPr lvl="1">
              <a:defRPr/>
            </a:pPr>
            <a:r>
              <a:rPr lang="en-US" dirty="0"/>
              <a:t>Wavelength dependent</a:t>
            </a:r>
          </a:p>
          <a:p>
            <a:pPr lvl="1">
              <a:defRPr/>
            </a:pPr>
            <a:r>
              <a:rPr lang="en-US" dirty="0"/>
              <a:t>Asymmetric – can depend on the direction of output</a:t>
            </a:r>
          </a:p>
          <a:p>
            <a:pPr>
              <a:defRPr/>
            </a:pPr>
            <a:r>
              <a:rPr lang="en-US" dirty="0"/>
              <a:t>Wavelength range</a:t>
            </a:r>
          </a:p>
          <a:p>
            <a:pPr lvl="1">
              <a:defRPr/>
            </a:pPr>
            <a:r>
              <a:rPr lang="en-US" dirty="0"/>
              <a:t>Infrared for dust “shining”</a:t>
            </a:r>
          </a:p>
          <a:p>
            <a:pPr lvl="2">
              <a:defRPr/>
            </a:pPr>
            <a:r>
              <a:rPr lang="en-US" dirty="0"/>
              <a:t>Optical photons absorbed and re-emitted at longer wavelengths</a:t>
            </a:r>
          </a:p>
          <a:p>
            <a:pPr>
              <a:defRPr/>
            </a:pPr>
            <a:r>
              <a:rPr lang="en-US" dirty="0"/>
              <a:t>Compare output to observed</a:t>
            </a:r>
          </a:p>
          <a:p>
            <a:pPr lvl="1">
              <a:defRPr/>
            </a:pPr>
            <a:r>
              <a:rPr lang="en-US" dirty="0"/>
              <a:t>Change input values for closest match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03786-C080-4156-B36C-7CDE4FCA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11" y="1447800"/>
            <a:ext cx="2926080" cy="43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316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2" y="1447799"/>
            <a:ext cx="5087982" cy="4855029"/>
          </a:xfrm>
        </p:spPr>
        <p:txBody>
          <a:bodyPr/>
          <a:lstStyle/>
          <a:p>
            <a:pPr>
              <a:defRPr/>
            </a:pPr>
            <a:r>
              <a:rPr lang="en-US" dirty="0"/>
              <a:t>Dust starts to form at 2000-3000 K – choose 2500</a:t>
            </a:r>
          </a:p>
          <a:p>
            <a:pPr lvl="1">
              <a:defRPr/>
            </a:pPr>
            <a:r>
              <a:rPr lang="en-US" dirty="0"/>
              <a:t>Gas in MOCASSIN is ionized  - want as early as possible</a:t>
            </a:r>
          </a:p>
          <a:p>
            <a:pPr lvl="1">
              <a:defRPr/>
            </a:pPr>
            <a:r>
              <a:rPr lang="en-US" dirty="0"/>
              <a:t>Need inner fireball source to still be present</a:t>
            </a:r>
          </a:p>
          <a:p>
            <a:pPr>
              <a:defRPr/>
            </a:pPr>
            <a:r>
              <a:rPr lang="en-US" dirty="0"/>
              <a:t>Phase of fireball at 2500 K: hydrodynamic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802D4-9229-4DD2-9FA8-3D90980C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84" y="1447799"/>
            <a:ext cx="3699831" cy="27976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2BC374-E703-4D5B-8288-22DADC40E057}"/>
              </a:ext>
            </a:extLst>
          </p:cNvPr>
          <p:cNvSpPr txBox="1">
            <a:spLocks/>
          </p:cNvSpPr>
          <p:nvPr/>
        </p:nvSpPr>
        <p:spPr>
          <a:xfrm>
            <a:off x="167644" y="4498043"/>
            <a:ext cx="8704216" cy="1804785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kern="0" dirty="0"/>
              <a:t>After breakaway – inner fireball and transparent shock wave</a:t>
            </a:r>
          </a:p>
          <a:p>
            <a:pPr lvl="1">
              <a:defRPr/>
            </a:pPr>
            <a:r>
              <a:rPr lang="en-US" kern="0" dirty="0"/>
              <a:t>Mixing has not yet occurred – only materials from air, weapon</a:t>
            </a:r>
          </a:p>
          <a:p>
            <a:pPr>
              <a:defRPr/>
            </a:pPr>
            <a:r>
              <a:rPr lang="en-US" kern="0" dirty="0"/>
              <a:t>Type of bomb</a:t>
            </a:r>
          </a:p>
          <a:p>
            <a:pPr lvl="1">
              <a:defRPr/>
            </a:pPr>
            <a:r>
              <a:rPr lang="en-US" kern="0" dirty="0"/>
              <a:t>Doesn’t matter – model with input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009B9-3A58-4E30-8D30-3A3CEBFF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68" y="4274126"/>
            <a:ext cx="3122864" cy="1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94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B6D4-DB06-471A-A6E0-C15F0325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4BD9-4DBE-406E-8566-EBB38EA9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645434" cy="4114800"/>
          </a:xfrm>
        </p:spPr>
        <p:txBody>
          <a:bodyPr/>
          <a:lstStyle/>
          <a:p>
            <a:r>
              <a:rPr lang="en-US" dirty="0"/>
              <a:t>Build approximate input files representing several nuclear explosions</a:t>
            </a:r>
          </a:p>
          <a:p>
            <a:pPr lvl="1"/>
            <a:r>
              <a:rPr lang="en-US" dirty="0"/>
              <a:t>Run files to see if any issues occur </a:t>
            </a:r>
          </a:p>
          <a:p>
            <a:pPr lvl="1"/>
            <a:r>
              <a:rPr lang="en-US" dirty="0"/>
              <a:t>Approximate – need answers before beginning, so all will be guesses (just need OOM)</a:t>
            </a:r>
          </a:p>
          <a:p>
            <a:r>
              <a:rPr lang="en-US" dirty="0"/>
              <a:t>Input files to create:</a:t>
            </a:r>
          </a:p>
          <a:p>
            <a:pPr lvl="1"/>
            <a:r>
              <a:rPr lang="en-US" dirty="0"/>
              <a:t>Main – describes source, run parameters</a:t>
            </a:r>
          </a:p>
          <a:p>
            <a:pPr lvl="1"/>
            <a:r>
              <a:rPr lang="en-US" dirty="0"/>
              <a:t>Density – describes distribution of dust/gas</a:t>
            </a:r>
          </a:p>
          <a:p>
            <a:pPr lvl="1"/>
            <a:r>
              <a:rPr lang="en-US" dirty="0"/>
              <a:t>Dust/gas abundance – relative amounts of compounds/elements</a:t>
            </a:r>
          </a:p>
          <a:p>
            <a:pPr lvl="2"/>
            <a:r>
              <a:rPr lang="en-US" dirty="0"/>
              <a:t>Dust – optical constants of dust compounds</a:t>
            </a:r>
          </a:p>
          <a:p>
            <a:pPr lvl="2"/>
            <a:r>
              <a:rPr lang="en-US" dirty="0"/>
              <a:t>Gas – abundances of ionized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C6847-AA31-451F-804B-B0DC07779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21911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1A25-B0BF-4820-92DD-2DEA017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Explosion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D9E-AC06-4F00-851A-2B5300240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15B5C-15C4-4D89-B048-48693D98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645434" cy="4114800"/>
          </a:xfrm>
        </p:spPr>
        <p:txBody>
          <a:bodyPr/>
          <a:lstStyle/>
          <a:p>
            <a:r>
              <a:rPr lang="en-US" dirty="0"/>
              <a:t>Need to pick explosions – yield, HOB, bomb design</a:t>
            </a:r>
          </a:p>
          <a:p>
            <a:r>
              <a:rPr lang="en-US" dirty="0"/>
              <a:t>Operation Dominic Harlem</a:t>
            </a:r>
          </a:p>
          <a:p>
            <a:pPr lvl="1"/>
            <a:r>
              <a:rPr lang="en-US" dirty="0"/>
              <a:t>1.1-1.2 MT, 4160 m (note: will use 1 MT for input values)</a:t>
            </a:r>
          </a:p>
          <a:p>
            <a:pPr lvl="1"/>
            <a:r>
              <a:rPr lang="en-US" dirty="0"/>
              <a:t>Only data found</a:t>
            </a:r>
          </a:p>
          <a:p>
            <a:r>
              <a:rPr lang="en-US" dirty="0"/>
              <a:t>Fat Man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kT</a:t>
            </a:r>
            <a:r>
              <a:rPr lang="en-US" dirty="0"/>
              <a:t>, 550 m</a:t>
            </a:r>
          </a:p>
          <a:p>
            <a:pPr lvl="1"/>
            <a:r>
              <a:rPr lang="en-US" dirty="0"/>
              <a:t>Published bomb design</a:t>
            </a:r>
          </a:p>
        </p:txBody>
      </p:sp>
    </p:spTree>
    <p:extLst>
      <p:ext uri="{BB962C8B-B14F-4D97-AF65-F5344CB8AC3E}">
        <p14:creationId xmlns:p14="http://schemas.microsoft.com/office/powerpoint/2010/main" val="34259154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98468"/>
            <a:ext cx="3772989" cy="3334711"/>
          </a:xfrm>
        </p:spPr>
        <p:txBody>
          <a:bodyPr/>
          <a:lstStyle/>
          <a:p>
            <a:r>
              <a:rPr lang="en-US" dirty="0"/>
              <a:t>All based on fireball temperature of 2500 K</a:t>
            </a:r>
          </a:p>
          <a:p>
            <a:pPr lvl="1"/>
            <a:r>
              <a:rPr lang="en-US" dirty="0"/>
              <a:t>Assume constant in fireball</a:t>
            </a:r>
          </a:p>
          <a:p>
            <a:r>
              <a:rPr lang="en-US" dirty="0"/>
              <a:t>Assume scalability</a:t>
            </a:r>
          </a:p>
          <a:p>
            <a:pPr lvl="1"/>
            <a:r>
              <a:rPr lang="en-US" dirty="0"/>
              <a:t>Time </a:t>
            </a:r>
          </a:p>
          <a:p>
            <a:pPr lvl="1"/>
            <a:r>
              <a:rPr lang="en-US" dirty="0"/>
              <a:t>Fireball radius (use breakaway)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65D1E-3DD1-41F9-BC47-82E666B3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7" y="2074817"/>
            <a:ext cx="4698055" cy="3088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C347E-816C-4BC9-B6E6-DDC506B6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75" y="5093401"/>
            <a:ext cx="3719102" cy="1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46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B927-C7AE-4C8D-8CD2-4D62C144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and Gas by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83D-07A1-4FF7-9C03-1B0CACA1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Not yet distinguishing between – need to know sources</a:t>
            </a:r>
            <a:endParaRPr lang="en-US" sz="2600" dirty="0"/>
          </a:p>
          <a:p>
            <a:r>
              <a:rPr lang="en-US" sz="2800" dirty="0"/>
              <a:t>3 zones:</a:t>
            </a:r>
          </a:p>
          <a:p>
            <a:pPr lvl="1"/>
            <a:r>
              <a:rPr lang="en-US" sz="2400" dirty="0"/>
              <a:t>Inside fireball: weapon debris, ionized air</a:t>
            </a:r>
          </a:p>
          <a:p>
            <a:pPr lvl="2"/>
            <a:r>
              <a:rPr lang="en-US" sz="2000" dirty="0"/>
              <a:t>Ionized air out to hydrodynamic separation</a:t>
            </a:r>
          </a:p>
          <a:p>
            <a:pPr lvl="1"/>
            <a:r>
              <a:rPr lang="en-US" sz="2400" dirty="0"/>
              <a:t>Between fireball and shock: air based on </a:t>
            </a:r>
            <a:r>
              <a:rPr lang="en-US" sz="2400" dirty="0" err="1"/>
              <a:t>Sedov</a:t>
            </a:r>
            <a:r>
              <a:rPr lang="en-US" sz="2400" dirty="0"/>
              <a:t>-Taylor</a:t>
            </a:r>
          </a:p>
          <a:p>
            <a:pPr lvl="1"/>
            <a:r>
              <a:rPr lang="en-US" sz="2400" dirty="0"/>
              <a:t>Outside shock: ambient air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ED73B-2406-449D-94B5-BE505F6B78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8101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 Debris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7246"/>
            <a:ext cx="4066903" cy="4114800"/>
          </a:xfrm>
        </p:spPr>
        <p:txBody>
          <a:bodyPr/>
          <a:lstStyle/>
          <a:p>
            <a:r>
              <a:rPr lang="en-US" dirty="0"/>
              <a:t>20 </a:t>
            </a:r>
            <a:r>
              <a:rPr lang="en-US" dirty="0" err="1"/>
              <a:t>kT</a:t>
            </a:r>
            <a:r>
              <a:rPr lang="en-US" dirty="0"/>
              <a:t> – Fat Man</a:t>
            </a:r>
          </a:p>
          <a:p>
            <a:pPr lvl="1"/>
            <a:r>
              <a:rPr lang="en-US" dirty="0"/>
              <a:t>Used known design, assumed evenly distributed throughout fireball</a:t>
            </a:r>
          </a:p>
          <a:p>
            <a:r>
              <a:rPr lang="en-US" dirty="0"/>
              <a:t>1 MT – Dominic Harlem</a:t>
            </a:r>
          </a:p>
          <a:p>
            <a:pPr lvl="1"/>
            <a:r>
              <a:rPr lang="en-US" dirty="0"/>
              <a:t>W-47Y2 Polaris warhead with a Mk-36 casing</a:t>
            </a:r>
          </a:p>
          <a:p>
            <a:pPr lvl="1"/>
            <a:r>
              <a:rPr lang="en-US" dirty="0"/>
              <a:t>Mostly steel</a:t>
            </a:r>
          </a:p>
          <a:p>
            <a:pPr lvl="1"/>
            <a:r>
              <a:rPr lang="en-US" dirty="0"/>
              <a:t>Bomb: largely depleted U</a:t>
            </a:r>
          </a:p>
          <a:p>
            <a:pPr lvl="1"/>
            <a:r>
              <a:rPr lang="en-US" dirty="0"/>
              <a:t>Scaled Fat Man for explosives, etc. to get correct mass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A0577-8223-451D-8762-6F2E0C254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03" y="1865811"/>
            <a:ext cx="4247738" cy="3359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52577-0AB2-439A-A740-746E31D9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205" y="5395730"/>
            <a:ext cx="2595220" cy="1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2698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D13FF-8CA5-48A2-AD8F-B59155944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623" y="1454330"/>
                <a:ext cx="5000897" cy="4776651"/>
              </a:xfrm>
            </p:spPr>
            <p:txBody>
              <a:bodyPr/>
              <a:lstStyle/>
              <a:p>
                <a:r>
                  <a:rPr lang="en-US" dirty="0"/>
                  <a:t>Assumed 1% molar fraction of water, 78%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21%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Sedov</a:t>
                </a:r>
                <a:r>
                  <a:rPr lang="en-US" dirty="0"/>
                  <a:t>-Taylor code (LtCol Fry)</a:t>
                </a:r>
              </a:p>
              <a:p>
                <a:pPr lvl="1"/>
                <a:r>
                  <a:rPr lang="en-US" dirty="0"/>
                  <a:t>Self-similar</a:t>
                </a:r>
              </a:p>
              <a:p>
                <a:pPr lvl="1"/>
                <a:r>
                  <a:rPr lang="en-US" dirty="0"/>
                  <a:t>Solves equations using dimensionless quantities</a:t>
                </a:r>
              </a:p>
              <a:p>
                <a:r>
                  <a:rPr lang="en-US" dirty="0"/>
                  <a:t>Assumptions in code</a:t>
                </a:r>
              </a:p>
              <a:p>
                <a:pPr lvl="1"/>
                <a:r>
                  <a:rPr lang="en-US" dirty="0"/>
                  <a:t>Diatomic gas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=7/5)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Uniform density atmosphere</a:t>
                </a:r>
              </a:p>
              <a:p>
                <a:pPr lvl="1"/>
                <a:r>
                  <a:rPr lang="en-US" dirty="0"/>
                  <a:t>3 dimensions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D13FF-8CA5-48A2-AD8F-B59155944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623" y="1454330"/>
                <a:ext cx="5000897" cy="4776651"/>
              </a:xfrm>
              <a:blipFill>
                <a:blip r:embed="rId2"/>
                <a:stretch>
                  <a:fillRect l="-1707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B03FE-A540-4871-812E-AC12FFC7C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726475"/>
            <a:ext cx="3605354" cy="359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58D5D-2CD1-4B18-B96C-2D8F0768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276" y="5385771"/>
            <a:ext cx="3367101" cy="128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F67B9-0A21-4BDF-B8D8-5C972954C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276" y="5503503"/>
            <a:ext cx="223838" cy="104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CAC13-BE07-4025-90E6-6241C4508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102" y="5513257"/>
            <a:ext cx="1233488" cy="1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10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Dust Cloud Characterization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2800" dirty="0"/>
              <a:t>Sponsor: Defense Threat Reduction Agency (DTRA)</a:t>
            </a:r>
          </a:p>
          <a:p>
            <a:pPr>
              <a:defRPr/>
            </a:pPr>
            <a:r>
              <a:rPr lang="en-US" altLang="en-US" sz="2800" dirty="0"/>
              <a:t>Advisor: Dr. John McClory</a:t>
            </a:r>
          </a:p>
          <a:p>
            <a:pPr>
              <a:defRPr/>
            </a:pPr>
            <a:r>
              <a:rPr lang="en-US" altLang="en-US" sz="2800" dirty="0"/>
              <a:t>Committee: </a:t>
            </a:r>
          </a:p>
          <a:p>
            <a:pPr lvl="1">
              <a:defRPr/>
            </a:pPr>
            <a:r>
              <a:rPr lang="en-US" altLang="en-US" sz="2400" dirty="0"/>
              <a:t>LtCol Brian J. Fry</a:t>
            </a:r>
          </a:p>
          <a:p>
            <a:pPr lvl="1">
              <a:defRPr/>
            </a:pPr>
            <a:r>
              <a:rPr lang="en-US" altLang="en-US" sz="2400" dirty="0"/>
              <a:t>LtCol James R. Fee</a:t>
            </a:r>
          </a:p>
          <a:p>
            <a:pPr lvl="3">
              <a:defRPr/>
            </a:pPr>
            <a:r>
              <a:rPr lang="en-US" altLang="en-US" dirty="0"/>
              <a:t>	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CB80F4-D008-490C-8422-A5127FEC64C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7995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vs. Gas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D13FF-8CA5-48A2-AD8F-B59155944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" y="1447800"/>
                <a:ext cx="4702629" cy="4887686"/>
              </a:xfrm>
            </p:spPr>
            <p:txBody>
              <a:bodyPr/>
              <a:lstStyle/>
              <a:p>
                <a:r>
                  <a:rPr lang="en-US" dirty="0"/>
                  <a:t>Need: dust compounds, elements of gas</a:t>
                </a:r>
              </a:p>
              <a:p>
                <a:r>
                  <a:rPr lang="en-US" dirty="0"/>
                  <a:t>Very oxygen-rich</a:t>
                </a:r>
              </a:p>
              <a:p>
                <a:r>
                  <a:rPr lang="en-US" dirty="0"/>
                  <a:t>Rules of formation:</a:t>
                </a:r>
              </a:p>
              <a:p>
                <a:pPr marL="912812" lvl="1" indent="-457200">
                  <a:buFont typeface="+mj-lt"/>
                  <a:buAutoNum type="arabicPeriod"/>
                </a:pPr>
                <a:r>
                  <a:rPr lang="en-US" dirty="0"/>
                  <a:t>Form as much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dirty="0"/>
                  <a:t> as possible (astrophysics)</a:t>
                </a:r>
              </a:p>
              <a:p>
                <a:pPr marL="912812" lvl="1" indent="-457200">
                  <a:buFont typeface="+mj-lt"/>
                  <a:buAutoNum type="arabicPeriod"/>
                </a:pPr>
                <a:r>
                  <a:rPr lang="en-US" dirty="0"/>
                  <a:t>Form metal oxides</a:t>
                </a:r>
              </a:p>
              <a:p>
                <a:pPr marL="1312862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– don’t matter which (chose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312862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(suboxides - gas)</a:t>
                </a:r>
              </a:p>
              <a:p>
                <a:pPr marL="1312862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𝐹𝑒𝑂</m:t>
                    </m:r>
                  </m:oMath>
                </a14:m>
                <a:r>
                  <a:rPr lang="en-US" dirty="0"/>
                  <a:t> – plot</a:t>
                </a:r>
              </a:p>
              <a:p>
                <a:pPr marL="912812" lvl="1" indent="-457200">
                  <a:buFont typeface="+mj-lt"/>
                  <a:buAutoNum type="arabicPeriod"/>
                </a:pPr>
                <a:r>
                  <a:rPr lang="en-US" dirty="0"/>
                  <a:t>Rest is in gaseous form (N, H, O)</a:t>
                </a:r>
              </a:p>
              <a:p>
                <a:pPr marL="514350" indent="-45720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D13FF-8CA5-48A2-AD8F-B59155944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" y="1447800"/>
                <a:ext cx="4702629" cy="4887686"/>
              </a:xfrm>
              <a:blipFill>
                <a:blip r:embed="rId2"/>
                <a:stretch>
                  <a:fillRect l="-1686" t="-874" b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7FA3B-F535-4364-BEC8-E96EC1FB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91" y="1590866"/>
            <a:ext cx="4314869" cy="4055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19D66-455F-4AF2-A21F-AE1AE5526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461" y="5723082"/>
            <a:ext cx="3993327" cy="1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21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Hydrogen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92" y="1663338"/>
            <a:ext cx="3655423" cy="4114800"/>
          </a:xfrm>
        </p:spPr>
        <p:txBody>
          <a:bodyPr/>
          <a:lstStyle/>
          <a:p>
            <a:r>
              <a:rPr lang="en-US" dirty="0"/>
              <a:t>All H in gaseous form</a:t>
            </a:r>
          </a:p>
          <a:p>
            <a:r>
              <a:rPr lang="en-US" dirty="0"/>
              <a:t>Density used for gas abundances (density file)</a:t>
            </a:r>
          </a:p>
          <a:p>
            <a:r>
              <a:rPr lang="en-US" dirty="0"/>
              <a:t>3 zones for calculation</a:t>
            </a:r>
          </a:p>
          <a:p>
            <a:pPr lvl="1"/>
            <a:r>
              <a:rPr lang="en-US" dirty="0"/>
              <a:t>Even split for mesh</a:t>
            </a:r>
          </a:p>
          <a:p>
            <a:r>
              <a:rPr lang="en-US" dirty="0"/>
              <a:t>Would not have “hard” edges – product of using zones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2F7E7-59FE-41EE-8560-207B09400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48" y="1500052"/>
            <a:ext cx="4705530" cy="3529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A008A-9630-46B5-B106-8AC1F576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13085"/>
            <a:ext cx="3811405" cy="1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76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D13FF-8CA5-48A2-AD8F-B59155944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006" y="1447800"/>
                <a:ext cx="4334691" cy="4724400"/>
              </a:xfrm>
            </p:spPr>
            <p:txBody>
              <a:bodyPr/>
              <a:lstStyle/>
              <a:p>
                <a:r>
                  <a:rPr lang="en-US" dirty="0"/>
                  <a:t>Later fireball dust cloud – log-normal, with a mean dependent on the explosion type (larger near the ground)</a:t>
                </a:r>
              </a:p>
              <a:p>
                <a:r>
                  <a:rPr lang="en-US" dirty="0"/>
                  <a:t>Our fireball – earlier -&gt; smaller dust particles</a:t>
                </a:r>
              </a:p>
              <a:p>
                <a:r>
                  <a:rPr lang="en-US" dirty="0"/>
                  <a:t>Mean of air burst: 0.1 micron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of mean for ours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D13FF-8CA5-48A2-AD8F-B59155944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006" y="1447800"/>
                <a:ext cx="4334691" cy="4724400"/>
              </a:xfrm>
              <a:blipFill>
                <a:blip r:embed="rId2"/>
                <a:stretch>
                  <a:fillRect l="-1969" t="-903" r="-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69631-65AB-4B7A-ADEA-0AF6E983D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43" y="1768928"/>
            <a:ext cx="4426857" cy="3320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594F6-9EE7-45E5-99DF-1F429E2F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499" y="5150764"/>
            <a:ext cx="2724698" cy="1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51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Optical Files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D13FF-8CA5-48A2-AD8F-B59155944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values for different wavelengths</a:t>
                </a:r>
              </a:p>
              <a:p>
                <a:r>
                  <a:rPr lang="en-US" dirty="0"/>
                  <a:t>Temperature dependent – need at 2500 K</a:t>
                </a:r>
              </a:p>
              <a:p>
                <a:pPr lvl="1"/>
                <a:r>
                  <a:rPr lang="en-US" dirty="0"/>
                  <a:t>Easy to find at wrong temperature</a:t>
                </a:r>
              </a:p>
              <a:p>
                <a:pPr lvl="1"/>
                <a:r>
                  <a:rPr lang="en-US" dirty="0"/>
                  <a:t>Calculating temperature dependence is very complex</a:t>
                </a:r>
              </a:p>
              <a:p>
                <a:r>
                  <a:rPr lang="en-US" dirty="0"/>
                  <a:t>Used room temperature for all</a:t>
                </a:r>
              </a:p>
              <a:p>
                <a:r>
                  <a:rPr lang="en-US" dirty="0"/>
                  <a:t>Constants: </a:t>
                </a:r>
              </a:p>
              <a:p>
                <a:pPr lvl="1"/>
                <a:r>
                  <a:rPr lang="en-US" dirty="0"/>
                  <a:t>Sublimation temperature, density, average mass of atom in compound</a:t>
                </a:r>
              </a:p>
              <a:p>
                <a:pPr lvl="1"/>
                <a:r>
                  <a:rPr lang="en-US" dirty="0"/>
                  <a:t>Neutral grain potential – photoelectric yield per absorbed photon</a:t>
                </a:r>
              </a:p>
              <a:p>
                <a:pPr lvl="2"/>
                <a:r>
                  <a:rPr lang="en-US" dirty="0"/>
                  <a:t>Calculated using metal work function (probably not accurate because metal work functions are very sensitive to precise conditions)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D13FF-8CA5-48A2-AD8F-B59155944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8" t="-1037" r="-1853" b="-2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9472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1" y="1441401"/>
            <a:ext cx="8224838" cy="4998720"/>
          </a:xfrm>
        </p:spPr>
        <p:txBody>
          <a:bodyPr/>
          <a:lstStyle/>
          <a:p>
            <a:r>
              <a:rPr lang="en-US" dirty="0"/>
              <a:t>While running: output files update at each iteration</a:t>
            </a:r>
          </a:p>
          <a:p>
            <a:pPr lvl="1"/>
            <a:r>
              <a:rPr lang="en-US" dirty="0"/>
              <a:t>Percent converged and “no hit cells”</a:t>
            </a:r>
          </a:p>
          <a:p>
            <a:pPr lvl="2"/>
            <a:r>
              <a:rPr lang="en-US" dirty="0"/>
              <a:t>No hit cell – cells where no photon interactions occurred</a:t>
            </a:r>
          </a:p>
          <a:p>
            <a:pPr lvl="1"/>
            <a:r>
              <a:rPr lang="en-US" dirty="0"/>
              <a:t>Current SED output</a:t>
            </a:r>
          </a:p>
          <a:p>
            <a:r>
              <a:rPr lang="en-US" dirty="0"/>
              <a:t>Stop when:</a:t>
            </a:r>
          </a:p>
          <a:p>
            <a:pPr lvl="1"/>
            <a:r>
              <a:rPr lang="en-US" dirty="0"/>
              <a:t>Reach 100% convergence</a:t>
            </a:r>
          </a:p>
          <a:p>
            <a:pPr lvl="1"/>
            <a:r>
              <a:rPr lang="en-US" dirty="0"/>
              <a:t>Reach number of iterations in input file</a:t>
            </a:r>
          </a:p>
          <a:p>
            <a:pPr lvl="1"/>
            <a:r>
              <a:rPr lang="en-US" dirty="0"/>
              <a:t>Manually stopped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847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9E2-3928-4631-9F71-AB01210E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CC5F5-95D3-4CDF-B585-CBF8A82C0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4838" cy="4838700"/>
              </a:xfrm>
            </p:spPr>
            <p:txBody>
              <a:bodyPr/>
              <a:lstStyle/>
              <a:p>
                <a:r>
                  <a:rPr lang="en-US" dirty="0"/>
                  <a:t>Output expectations: blackbody with discrepancies from dust/gas absorption and emission</a:t>
                </a:r>
              </a:p>
              <a:p>
                <a:r>
                  <a:rPr lang="en-US" dirty="0"/>
                  <a:t>Evaluating outputs</a:t>
                </a:r>
              </a:p>
              <a:p>
                <a:pPr lvl="1"/>
                <a:r>
                  <a:rPr lang="en-US" dirty="0"/>
                  <a:t>Cases where something didn’t work – evaluated based on other outputs, not by looking into the code for answers</a:t>
                </a:r>
              </a:p>
              <a:p>
                <a:r>
                  <a:rPr lang="en-US" dirty="0"/>
                  <a:t>Convergence/no hit cell combinations</a:t>
                </a:r>
              </a:p>
              <a:p>
                <a:pPr lvl="1"/>
                <a:r>
                  <a:rPr lang="en-US" dirty="0"/>
                  <a:t>100% convergence, 0% no hit cells: ideal</a:t>
                </a:r>
              </a:p>
              <a:p>
                <a:pPr lvl="1"/>
                <a:r>
                  <a:rPr lang="en-US" dirty="0"/>
                  <a:t>0% convergence, 100% no hit cells: photons all escaped with no interaction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0% convergence, &lt;100% no hit cells: photons did not escape</a:t>
                </a:r>
              </a:p>
              <a:p>
                <a:pPr lvl="2"/>
                <a:r>
                  <a:rPr lang="en-US" dirty="0"/>
                  <a:t>SED with all 0 values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CC5F5-95D3-4CDF-B585-CBF8A82C0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4838" cy="4838700"/>
              </a:xfrm>
              <a:blipFill>
                <a:blip r:embed="rId2"/>
                <a:stretch>
                  <a:fillRect l="-1038" t="-883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3C60A-5A0D-429F-9131-8A71B3B1F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76255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6593"/>
            <a:ext cx="9284677" cy="4904255"/>
          </a:xfrm>
        </p:spPr>
        <p:txBody>
          <a:bodyPr/>
          <a:lstStyle/>
          <a:p>
            <a:r>
              <a:rPr lang="en-US" dirty="0"/>
              <a:t>Regular input files: no final output</a:t>
            </a:r>
          </a:p>
          <a:p>
            <a:pPr lvl="1"/>
            <a:r>
              <a:rPr lang="en-US" dirty="0"/>
              <a:t>1 MT: 3% convergence, 95% no hit cells, 8 iterations, 1418 hours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kT</a:t>
            </a:r>
            <a:r>
              <a:rPr lang="en-US" dirty="0"/>
              <a:t>: 0% convergence, 84% no hit cells, 1 iteration, 611 hours</a:t>
            </a:r>
          </a:p>
          <a:p>
            <a:pPr lvl="1"/>
            <a:r>
              <a:rPr lang="en-US" dirty="0"/>
              <a:t>SED outputs all 0 (no photons escaped)</a:t>
            </a:r>
          </a:p>
          <a:p>
            <a:pPr lvl="1"/>
            <a:r>
              <a:rPr lang="en-US" dirty="0"/>
              <a:t>Stopped due to convergence levels not changing</a:t>
            </a:r>
          </a:p>
          <a:p>
            <a:r>
              <a:rPr lang="en-US" dirty="0"/>
              <a:t>Want to discover why tests didn’t work – run tests with altered values to see what works and what doesn’t</a:t>
            </a:r>
          </a:p>
          <a:p>
            <a:pPr lvl="1"/>
            <a:r>
              <a:rPr lang="en-US" dirty="0"/>
              <a:t>Changing densities, radii, temperature</a:t>
            </a:r>
          </a:p>
          <a:p>
            <a:pPr lvl="1"/>
            <a:r>
              <a:rPr lang="en-US" dirty="0"/>
              <a:t>Run with dust, gas, and both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163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23" y="1097469"/>
            <a:ext cx="8224838" cy="2521551"/>
          </a:xfrm>
        </p:spPr>
        <p:txBody>
          <a:bodyPr/>
          <a:lstStyle/>
          <a:p>
            <a:r>
              <a:rPr lang="en-US" sz="1800" dirty="0"/>
              <a:t>2 possibilities</a:t>
            </a:r>
          </a:p>
          <a:p>
            <a:pPr marL="912812" lvl="1" indent="-457200">
              <a:buFont typeface="+mj-lt"/>
              <a:buAutoNum type="arabicPeriod"/>
            </a:pPr>
            <a:r>
              <a:rPr lang="en-US" sz="1800" dirty="0"/>
              <a:t>Finish set number of iterations within 1 minute, 0 % convergence, 100% no hit cells</a:t>
            </a:r>
          </a:p>
          <a:p>
            <a:pPr marL="912812" lvl="1" indent="-457200">
              <a:buFont typeface="+mj-lt"/>
              <a:buAutoNum type="arabicPeriod"/>
            </a:pPr>
            <a:r>
              <a:rPr lang="en-US" sz="1800" dirty="0"/>
              <a:t>Stop after 1 iteration with 0% convergence, 100% no hit</a:t>
            </a:r>
          </a:p>
          <a:p>
            <a:r>
              <a:rPr lang="en-US" sz="1800" dirty="0"/>
              <a:t>Changes due to input variable alterations indistinguishable from changes due to stochastic nature</a:t>
            </a:r>
          </a:p>
          <a:p>
            <a:r>
              <a:rPr lang="en-US" sz="1800" dirty="0"/>
              <a:t>No hit cells + SED output = no photon interactions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05D4B-D192-4216-BB36-09CADFCD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5" y="3324400"/>
            <a:ext cx="3565621" cy="2871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BAAF4-0644-490F-8D88-A794C5A2A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79" y="3316130"/>
            <a:ext cx="3565621" cy="288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42C89-FFA2-4619-993C-99E8C521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12" y="6242918"/>
            <a:ext cx="3162117" cy="131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289242-B952-4654-BE7B-80C95BC29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514" y="6209374"/>
            <a:ext cx="2220970" cy="1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967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9994"/>
            <a:ext cx="9081951" cy="4985657"/>
          </a:xfrm>
        </p:spPr>
        <p:txBody>
          <a:bodyPr/>
          <a:lstStyle/>
          <a:p>
            <a:r>
              <a:rPr lang="en-US" dirty="0"/>
              <a:t>Recall: MOCASSIN assumes gas to be ionized</a:t>
            </a:r>
          </a:p>
          <a:p>
            <a:pPr lvl="1"/>
            <a:r>
              <a:rPr lang="en-US" dirty="0"/>
              <a:t>Computes amount in each ionization level</a:t>
            </a:r>
          </a:p>
          <a:p>
            <a:r>
              <a:rPr lang="en-US" dirty="0"/>
              <a:t>Percent in neutral state for runs with gas</a:t>
            </a:r>
          </a:p>
          <a:p>
            <a:pPr lvl="1"/>
            <a:r>
              <a:rPr lang="en-US" dirty="0"/>
              <a:t>usually 100%, always over 94% (for gas-only and initial tests)</a:t>
            </a:r>
          </a:p>
          <a:p>
            <a:r>
              <a:rPr lang="en-US" dirty="0"/>
              <a:t>Need to increase ionization levels – gas is not being properly modeled if it is not ionized</a:t>
            </a:r>
          </a:p>
          <a:p>
            <a:r>
              <a:rPr lang="en-US" dirty="0"/>
              <a:t>Increase temperature for initial tests to 15,000 K</a:t>
            </a:r>
          </a:p>
          <a:p>
            <a:r>
              <a:rPr lang="en-US" dirty="0"/>
              <a:t>Results mostly unchanged (SED 0, around 0-4% convergence)</a:t>
            </a:r>
          </a:p>
          <a:p>
            <a:pPr lvl="1"/>
            <a:r>
              <a:rPr lang="en-US" dirty="0"/>
              <a:t>Ionization level changes:</a:t>
            </a:r>
          </a:p>
          <a:p>
            <a:pPr lvl="2"/>
            <a:r>
              <a:rPr lang="en-US" dirty="0"/>
              <a:t>C: 100% -&gt; 99.45%</a:t>
            </a:r>
          </a:p>
          <a:p>
            <a:pPr lvl="2"/>
            <a:r>
              <a:rPr lang="en-US" dirty="0"/>
              <a:t>N: 100% -&gt; 99.0%</a:t>
            </a:r>
          </a:p>
          <a:p>
            <a:pPr lvl="2"/>
            <a:r>
              <a:rPr lang="en-US" dirty="0"/>
              <a:t>O: 100% -&gt; 99.6%</a:t>
            </a:r>
          </a:p>
          <a:p>
            <a:r>
              <a:rPr lang="en-US" dirty="0"/>
              <a:t>Not realistic to increase more - earlier time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24058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Outer 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attenuates IR wavelengths a lot</a:t>
            </a:r>
          </a:p>
          <a:p>
            <a:r>
              <a:rPr lang="en-US" dirty="0"/>
              <a:t>Try at different radii (where the observer would be)</a:t>
            </a:r>
          </a:p>
          <a:p>
            <a:pPr lvl="1"/>
            <a:r>
              <a:rPr lang="en-US" dirty="0"/>
              <a:t>Right outside shock wave</a:t>
            </a:r>
          </a:p>
          <a:p>
            <a:pPr lvl="1"/>
            <a:r>
              <a:rPr lang="en-US" dirty="0"/>
              <a:t>Right outside fireball</a:t>
            </a:r>
          </a:p>
          <a:p>
            <a:pPr lvl="1"/>
            <a:r>
              <a:rPr lang="en-US" dirty="0"/>
              <a:t>Inside fireball</a:t>
            </a:r>
          </a:p>
          <a:p>
            <a:r>
              <a:rPr lang="en-US" dirty="0"/>
              <a:t>All SEDs were 0</a:t>
            </a:r>
          </a:p>
          <a:p>
            <a:r>
              <a:rPr lang="en-US" dirty="0"/>
              <a:t>Over 90% no hit cells, 0% convergence</a:t>
            </a:r>
          </a:p>
          <a:p>
            <a:pPr lvl="1"/>
            <a:r>
              <a:rPr lang="en-US" dirty="0"/>
              <a:t>density of fireball is too large</a:t>
            </a:r>
          </a:p>
          <a:p>
            <a:r>
              <a:rPr lang="en-US" dirty="0"/>
              <a:t>Cannot work with densities in this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98611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Theory</a:t>
            </a:r>
          </a:p>
          <a:p>
            <a:r>
              <a:rPr lang="en-US" sz="2000" dirty="0"/>
              <a:t>Methodology</a:t>
            </a:r>
          </a:p>
          <a:p>
            <a:pPr lvl="1"/>
            <a:r>
              <a:rPr lang="en-US" sz="2000" dirty="0"/>
              <a:t>Building the Input Files</a:t>
            </a:r>
          </a:p>
          <a:p>
            <a:r>
              <a:rPr lang="en-US" sz="2000" dirty="0"/>
              <a:t>Results</a:t>
            </a:r>
          </a:p>
          <a:p>
            <a:pPr lvl="1"/>
            <a:r>
              <a:rPr lang="en-US" sz="2000" dirty="0"/>
              <a:t>Initial</a:t>
            </a:r>
          </a:p>
          <a:p>
            <a:pPr lvl="1"/>
            <a:r>
              <a:rPr lang="en-US" sz="2000" dirty="0"/>
              <a:t>Altered Values</a:t>
            </a:r>
          </a:p>
          <a:p>
            <a:pPr lvl="1"/>
            <a:r>
              <a:rPr lang="en-US" sz="2000" dirty="0"/>
              <a:t>Observed Data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Lessons Learned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900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659086"/>
          </a:xfrm>
        </p:spPr>
        <p:txBody>
          <a:bodyPr/>
          <a:lstStyle/>
          <a:p>
            <a:r>
              <a:rPr lang="en-US" dirty="0"/>
              <a:t>Gas-only unsuccessful – try to run with only dust to see if gas is the main problem</a:t>
            </a:r>
          </a:p>
          <a:p>
            <a:r>
              <a:rPr lang="en-US" dirty="0"/>
              <a:t>Regular parameters</a:t>
            </a:r>
          </a:p>
          <a:p>
            <a:r>
              <a:rPr lang="en-US" dirty="0"/>
              <a:t>Very similar to initial results</a:t>
            </a:r>
          </a:p>
          <a:p>
            <a:pPr lvl="1"/>
            <a:r>
              <a:rPr lang="en-US" dirty="0"/>
              <a:t>SED of 0</a:t>
            </a:r>
          </a:p>
          <a:p>
            <a:pPr lvl="1"/>
            <a:r>
              <a:rPr lang="en-US" dirty="0"/>
              <a:t>Both kept iterating, but convergence not increasing</a:t>
            </a:r>
          </a:p>
          <a:p>
            <a:pPr lvl="2"/>
            <a:r>
              <a:rPr lang="en-US" dirty="0"/>
              <a:t>Note: stopping after 1 iteration only occurred when gas was present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kT</a:t>
            </a:r>
            <a:r>
              <a:rPr lang="en-US" dirty="0"/>
              <a:t>: 5% convergence, 94% no hit</a:t>
            </a:r>
          </a:p>
          <a:p>
            <a:pPr lvl="1"/>
            <a:r>
              <a:rPr lang="en-US" dirty="0"/>
              <a:t>1 MT: 3% convergence, 96% no hit	</a:t>
            </a:r>
          </a:p>
          <a:p>
            <a:pPr lvl="1"/>
            <a:r>
              <a:rPr lang="en-US" dirty="0"/>
              <a:t>No hit cells + SED of 0 = density too high</a:t>
            </a:r>
          </a:p>
          <a:p>
            <a:r>
              <a:rPr lang="en-US" dirty="0"/>
              <a:t>Problems with both gas and dust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912812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161093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166949"/>
            <a:ext cx="9006840" cy="1559169"/>
          </a:xfrm>
        </p:spPr>
        <p:txBody>
          <a:bodyPr/>
          <a:lstStyle/>
          <a:p>
            <a:r>
              <a:rPr lang="en-US" dirty="0"/>
              <a:t>Reduce by 2 OOM until results obtained</a:t>
            </a:r>
          </a:p>
          <a:p>
            <a:r>
              <a:rPr lang="en-US" dirty="0"/>
              <a:t>1 MT: Density reduced by 2 OOM (in all 3 zones)</a:t>
            </a:r>
          </a:p>
          <a:p>
            <a:pPr lvl="1"/>
            <a:r>
              <a:rPr lang="en-US" dirty="0"/>
              <a:t>Successful trials (100% convergence, non-zero spectra)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5C09A-EDA5-4992-8BEE-08ACE5C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75" y="2624230"/>
            <a:ext cx="4028259" cy="3015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4FCAA-DE4D-499A-B670-0B603162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24230"/>
            <a:ext cx="3929630" cy="3073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63650-B36B-4937-9AF7-52377C79B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06" y="5719009"/>
            <a:ext cx="3057524" cy="151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08549B-700A-4252-9DC6-249496D26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08" y="5737022"/>
            <a:ext cx="3043238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627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258388"/>
            <a:ext cx="8224838" cy="459378"/>
          </a:xfrm>
        </p:spPr>
        <p:txBody>
          <a:bodyPr/>
          <a:lstStyle/>
          <a:p>
            <a:r>
              <a:rPr lang="en-US" dirty="0"/>
              <a:t>Ensure trials yield same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A1CF8-109F-4BF4-9A23-77CA0721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28" y="1761172"/>
            <a:ext cx="5060872" cy="4042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116CC-913F-415F-92BF-0E4F54DE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2" y="5955797"/>
            <a:ext cx="3595886" cy="1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33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1" y="1310640"/>
            <a:ext cx="8224838" cy="4114800"/>
          </a:xfrm>
        </p:spPr>
        <p:txBody>
          <a:bodyPr/>
          <a:lstStyle/>
          <a:p>
            <a:r>
              <a:rPr lang="en-US" dirty="0"/>
              <a:t>For dust and gas – can reduced density give features?</a:t>
            </a:r>
          </a:p>
          <a:p>
            <a:r>
              <a:rPr lang="en-US" dirty="0"/>
              <a:t>Flattening and wavelength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438B5-7197-4696-8B6A-DE6C186A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07" y="2262822"/>
            <a:ext cx="4592584" cy="3696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ACFCC-1982-47D8-AE81-78FC3466A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97" y="6023879"/>
            <a:ext cx="3545205" cy="2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673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Air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678680"/>
          </a:xfrm>
        </p:spPr>
        <p:txBody>
          <a:bodyPr/>
          <a:lstStyle/>
          <a:p>
            <a:r>
              <a:rPr lang="en-US" dirty="0"/>
              <a:t>Problems with trials so far:</a:t>
            </a:r>
          </a:p>
          <a:p>
            <a:pPr lvl="1"/>
            <a:r>
              <a:rPr lang="en-US" dirty="0"/>
              <a:t>Not enough ionization -&gt; need higher temp -&gt; earlier time</a:t>
            </a:r>
          </a:p>
          <a:p>
            <a:pPr lvl="1"/>
            <a:r>
              <a:rPr lang="en-US" dirty="0"/>
              <a:t>Density values too large -&gt; need later time</a:t>
            </a:r>
          </a:p>
          <a:p>
            <a:r>
              <a:rPr lang="en-US" dirty="0"/>
              <a:t>Ideal: model the situation at a later time with lower densities</a:t>
            </a:r>
          </a:p>
          <a:p>
            <a:r>
              <a:rPr lang="en-US" dirty="0"/>
              <a:t>Need to model the gas without requiring ionization</a:t>
            </a:r>
          </a:p>
          <a:p>
            <a:r>
              <a:rPr lang="en-US" dirty="0"/>
              <a:t>Model gas as a dust with optical constants</a:t>
            </a:r>
          </a:p>
          <a:p>
            <a:r>
              <a:rPr lang="en-US" dirty="0"/>
              <a:t>Did not work</a:t>
            </a:r>
          </a:p>
          <a:p>
            <a:pPr lvl="1"/>
            <a:r>
              <a:rPr lang="en-US" dirty="0"/>
              <a:t>Allocation error?</a:t>
            </a:r>
          </a:p>
          <a:p>
            <a:pPr lvl="1"/>
            <a:r>
              <a:rPr lang="en-US" dirty="0"/>
              <a:t>Error in our input files?</a:t>
            </a:r>
          </a:p>
          <a:p>
            <a:pPr lvl="1"/>
            <a:r>
              <a:rPr lang="en-US" dirty="0"/>
              <a:t>Radial distribution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7477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79537-73F5-4EBA-9A59-E83B564A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52" y="1181100"/>
            <a:ext cx="3141864" cy="2356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562B8-0FD0-4B5A-B31F-30B403D9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05" y="3689898"/>
            <a:ext cx="3252711" cy="2439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23D72-FBB0-4DA4-B461-94A5E4D8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9" y="3787742"/>
            <a:ext cx="2975660" cy="2231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611A42-BF30-4F7A-8214-A265A0528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6159641"/>
            <a:ext cx="3592285" cy="123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37C5F8-EC9B-49AD-9824-4BE1531F3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18" y="3540625"/>
            <a:ext cx="3481402" cy="119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1A4664-E12E-4635-A846-41F32A298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7530" y="6159641"/>
            <a:ext cx="2860659" cy="1221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9C854-E263-4EB6-BC82-DC96B6454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44" y="1250365"/>
            <a:ext cx="3118775" cy="24395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6D3DA7-F4D0-4F43-8BEF-965B4BED67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12" y="3672145"/>
            <a:ext cx="3043238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877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FAB9-9559-43AE-8446-E05483D2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3FF-8CA5-48A2-AD8F-B5915594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Early problems: Optical files</a:t>
            </a:r>
          </a:p>
          <a:p>
            <a:pPr lvl="1"/>
            <a:r>
              <a:rPr lang="en-US" sz="2000" dirty="0"/>
              <a:t>Need exact numbers</a:t>
            </a:r>
          </a:p>
          <a:p>
            <a:pPr lvl="2"/>
            <a:r>
              <a:rPr lang="en-US" sz="1600" dirty="0"/>
              <a:t>Temperature dependence</a:t>
            </a:r>
          </a:p>
          <a:p>
            <a:pPr lvl="2"/>
            <a:r>
              <a:rPr lang="en-US" sz="1600" dirty="0"/>
              <a:t>Work functions</a:t>
            </a:r>
          </a:p>
          <a:p>
            <a:pPr lvl="1"/>
            <a:r>
              <a:rPr lang="en-US" sz="2000" dirty="0"/>
              <a:t>Everything else is approximate and going to be changed</a:t>
            </a:r>
          </a:p>
          <a:p>
            <a:r>
              <a:rPr lang="en-US" sz="2000" dirty="0"/>
              <a:t> Problems during tests</a:t>
            </a:r>
          </a:p>
          <a:p>
            <a:pPr lvl="1"/>
            <a:r>
              <a:rPr lang="en-US" sz="2000" dirty="0"/>
              <a:t>Ionization of gas</a:t>
            </a:r>
          </a:p>
          <a:p>
            <a:pPr lvl="2"/>
            <a:r>
              <a:rPr lang="en-US" sz="1600" dirty="0"/>
              <a:t>Temperature increase did not help</a:t>
            </a:r>
          </a:p>
          <a:p>
            <a:pPr lvl="1"/>
            <a:r>
              <a:rPr lang="en-US" sz="2000" dirty="0"/>
              <a:t>Density values</a:t>
            </a:r>
          </a:p>
          <a:p>
            <a:pPr lvl="2"/>
            <a:r>
              <a:rPr lang="en-US" sz="1600" dirty="0"/>
              <a:t>Lower density has different features</a:t>
            </a:r>
          </a:p>
          <a:p>
            <a:pPr lvl="1"/>
            <a:r>
              <a:rPr lang="en-US" sz="2000" dirty="0"/>
              <a:t>Modeling air as gas</a:t>
            </a:r>
          </a:p>
          <a:p>
            <a:pPr lvl="2"/>
            <a:r>
              <a:rPr lang="en-US" sz="1600" dirty="0"/>
              <a:t>Unsuccessful for various reasons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62D4-B950-44EB-B519-B5DACF2F2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16FB3-E819-4CBA-B72A-6F4CD4C1A972}"/>
              </a:ext>
            </a:extLst>
          </p:cNvPr>
          <p:cNvSpPr txBox="1"/>
          <p:nvPr/>
        </p:nvSpPr>
        <p:spPr>
          <a:xfrm>
            <a:off x="169559" y="5562600"/>
            <a:ext cx="880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 MOCASSIN is not a viable option for modeling a nuclear dust cloud.</a:t>
            </a:r>
          </a:p>
        </p:txBody>
      </p:sp>
    </p:spTree>
    <p:extLst>
      <p:ext uri="{BB962C8B-B14F-4D97-AF65-F5344CB8AC3E}">
        <p14:creationId xmlns:p14="http://schemas.microsoft.com/office/powerpoint/2010/main" val="32105331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3210-F400-4A07-ACAF-B85CF318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87CB-A6CC-43E8-883B-454BBB84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 MOCASSIN because it would not need to be remade for a nuclear fireball</a:t>
            </a:r>
          </a:p>
          <a:p>
            <a:pPr lvl="1"/>
            <a:r>
              <a:rPr lang="en-US" dirty="0"/>
              <a:t>Ended up being too inflexible</a:t>
            </a:r>
          </a:p>
          <a:p>
            <a:r>
              <a:rPr lang="en-US" dirty="0"/>
              <a:t>Need a model that can be adapted, but not entirely redone</a:t>
            </a:r>
          </a:p>
          <a:p>
            <a:pPr lvl="1"/>
            <a:r>
              <a:rPr lang="en-US" dirty="0"/>
              <a:t>Changed for higher densities</a:t>
            </a:r>
          </a:p>
          <a:p>
            <a:pPr lvl="1"/>
            <a:r>
              <a:rPr lang="en-US" dirty="0"/>
              <a:t>Different form of elements – ionization</a:t>
            </a:r>
          </a:p>
          <a:p>
            <a:pPr lvl="1"/>
            <a:r>
              <a:rPr lang="en-US" dirty="0"/>
              <a:t>Distances, times,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C2092-ACE0-42C3-8A82-0F40CBBF2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0735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1A25-B0BF-4820-92DD-2DEA017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D9E-AC06-4F00-851A-2B5300240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1792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C52A-C7B2-4378-B886-F4309D7C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E9E8A-6AFF-49C7-87BD-940321B4F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Calculations from Methodology</a:t>
                </a:r>
              </a:p>
              <a:p>
                <a:r>
                  <a:rPr lang="en-US" dirty="0"/>
                  <a:t>All values from Methodology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– use previous figure, scale for 1 MT</a:t>
                </a:r>
              </a:p>
              <a:p>
                <a:r>
                  <a:rPr lang="en-US" dirty="0"/>
                  <a:t>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=1.33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0.56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E9E8A-6AFF-49C7-87BD-940321B4F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8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012E-15ED-4493-A8A6-C5FB397A1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5588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800600"/>
          </a:xfrm>
        </p:spPr>
        <p:txBody>
          <a:bodyPr/>
          <a:lstStyle/>
          <a:p>
            <a:r>
              <a:rPr lang="en-US" dirty="0"/>
              <a:t>Don’t currently have a full picture of the dust cloud after an explosion</a:t>
            </a:r>
          </a:p>
          <a:p>
            <a:r>
              <a:rPr lang="en-US" dirty="0"/>
              <a:t>Needed for planning and consequence management</a:t>
            </a:r>
          </a:p>
          <a:p>
            <a:pPr lvl="1"/>
            <a:r>
              <a:rPr lang="en-US" dirty="0"/>
              <a:t>Aircraft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Nearby cities</a:t>
            </a:r>
          </a:p>
          <a:p>
            <a:r>
              <a:rPr lang="en-US" dirty="0"/>
              <a:t>Must understand all effects of a weapon to plan for the use effectively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3761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Input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FECDB-69D8-4855-8326-F559248C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143125"/>
            <a:ext cx="5781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5986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Man Weapon Debris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A8C04-514C-4A6B-A25C-650696F5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237025"/>
            <a:ext cx="5186956" cy="4856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37815-DF25-43AE-BFA1-3926E06D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43" y="2559095"/>
            <a:ext cx="3628702" cy="20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650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MT Weapon Debris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6572-FB50-4889-A87F-48672EA4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4" y="1303699"/>
            <a:ext cx="5343712" cy="4750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640CD-4A25-4FE4-BF39-4E4FCAD5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46" y="2539554"/>
            <a:ext cx="3445601" cy="17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513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26699-952C-4AE2-980D-B0E63092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1" y="1468451"/>
            <a:ext cx="3228840" cy="1235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B74D1-3E72-4BEE-8308-710CC15C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3" y="1486030"/>
            <a:ext cx="5562597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59AB4-3056-4BBD-95A0-F2798F78B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" y="3008785"/>
            <a:ext cx="3895725" cy="120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D71FAE-A8EC-4543-B43F-3E5166B9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393" y="3050457"/>
            <a:ext cx="3952875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2959D-A973-440A-9F41-5A7F90621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243" y="4677139"/>
            <a:ext cx="5448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6296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Fireball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20E04-0BBE-4FDA-8B6B-FB1B381F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356904"/>
            <a:ext cx="5067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4309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A6E9D-FD14-4F9B-AB45-40A78247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259613"/>
            <a:ext cx="56959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753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Molecules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878A2-3254-4911-AFC4-1B935780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395412"/>
            <a:ext cx="40862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4254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Gaseous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27DD1-D969-4C2F-891C-DB679245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537471"/>
            <a:ext cx="5076825" cy="212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4FC11-AEDE-43F3-B033-8F5963D5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3771491"/>
            <a:ext cx="5067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3198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5466-8BC3-4709-ACB1-03FBD4A8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Input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6E43-C53F-4B71-8C2B-2427C3CC3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67068-71E8-4C2F-8FFD-00FE6934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35" y="1438547"/>
            <a:ext cx="6482329" cy="40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4440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C41ED-CC27-4DEF-B053-F3B9685F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8" y="1536520"/>
            <a:ext cx="1143000" cy="467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F390C-5727-4161-AD9B-6E1F6F46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62" y="1520708"/>
            <a:ext cx="2580751" cy="94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068AA-99CF-453A-BEA8-6256DA23DCBD}"/>
              </a:ext>
            </a:extLst>
          </p:cNvPr>
          <p:cNvSpPr txBox="1"/>
          <p:nvPr/>
        </p:nvSpPr>
        <p:spPr>
          <a:xfrm>
            <a:off x="892184" y="115579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MT Abundance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0C7E0-97BF-47E5-A598-D1F4AA83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320" y="1533307"/>
            <a:ext cx="1190625" cy="462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BF06C-0FBB-415B-8C17-E78C3206C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852" y="1549872"/>
            <a:ext cx="2278662" cy="90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2444EA-49DD-4AC9-A648-3E2EFA001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243" y="1512843"/>
            <a:ext cx="1181100" cy="4695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6519B4-D08C-403A-9182-9480C7A38CD4}"/>
              </a:ext>
            </a:extLst>
          </p:cNvPr>
          <p:cNvSpPr txBox="1"/>
          <p:nvPr/>
        </p:nvSpPr>
        <p:spPr>
          <a:xfrm>
            <a:off x="4679860" y="1172258"/>
            <a:ext cx="197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</a:t>
            </a:r>
            <a:r>
              <a:rPr lang="en-US" dirty="0" err="1"/>
              <a:t>kT</a:t>
            </a:r>
            <a:r>
              <a:rPr lang="en-US" dirty="0"/>
              <a:t> Abundance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36CF1-72B6-41BF-AD09-7528C5FE8960}"/>
              </a:ext>
            </a:extLst>
          </p:cNvPr>
          <p:cNvSpPr/>
          <p:nvPr/>
        </p:nvSpPr>
        <p:spPr bwMode="auto">
          <a:xfrm>
            <a:off x="113337" y="1538967"/>
            <a:ext cx="3716065" cy="460389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E8EEB8-174C-418D-9E25-151059FDF3BB}"/>
              </a:ext>
            </a:extLst>
          </p:cNvPr>
          <p:cNvSpPr/>
          <p:nvPr/>
        </p:nvSpPr>
        <p:spPr bwMode="auto">
          <a:xfrm>
            <a:off x="3939132" y="1533307"/>
            <a:ext cx="3457382" cy="460389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FCE5E-7053-4E60-BCA7-2DC24E534E89}"/>
              </a:ext>
            </a:extLst>
          </p:cNvPr>
          <p:cNvSpPr/>
          <p:nvPr/>
        </p:nvSpPr>
        <p:spPr bwMode="auto">
          <a:xfrm>
            <a:off x="7506243" y="1527239"/>
            <a:ext cx="1143000" cy="460389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5FCA4-F7D6-4FD1-9013-088B159AFC9F}"/>
              </a:ext>
            </a:extLst>
          </p:cNvPr>
          <p:cNvSpPr txBox="1"/>
          <p:nvPr/>
        </p:nvSpPr>
        <p:spPr>
          <a:xfrm>
            <a:off x="7839006" y="114730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21F557-DF2E-4896-9EF0-6F32B4FE75E4}"/>
              </a:ext>
            </a:extLst>
          </p:cNvPr>
          <p:cNvCxnSpPr/>
          <p:nvPr/>
        </p:nvCxnSpPr>
        <p:spPr bwMode="auto">
          <a:xfrm>
            <a:off x="1256338" y="1549872"/>
            <a:ext cx="0" cy="4592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BEB6A-6591-4132-B7E9-1C1E642701BC}"/>
              </a:ext>
            </a:extLst>
          </p:cNvPr>
          <p:cNvCxnSpPr/>
          <p:nvPr/>
        </p:nvCxnSpPr>
        <p:spPr bwMode="auto">
          <a:xfrm>
            <a:off x="5105945" y="1532691"/>
            <a:ext cx="0" cy="4592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34415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800600"/>
          </a:xfrm>
        </p:spPr>
        <p:txBody>
          <a:bodyPr/>
          <a:lstStyle/>
          <a:p>
            <a:r>
              <a:rPr lang="en-US" sz="2800" dirty="0"/>
              <a:t>Can models from astrophysics be used for nuclear dust clouds?</a:t>
            </a:r>
          </a:p>
          <a:p>
            <a:pPr lvl="1"/>
            <a:r>
              <a:rPr lang="en-US" sz="2400" dirty="0"/>
              <a:t>Choose an astrophysical model to try</a:t>
            </a:r>
          </a:p>
          <a:p>
            <a:pPr lvl="1"/>
            <a:r>
              <a:rPr lang="en-US" sz="2400" dirty="0"/>
              <a:t>Determine if there are any intrinsic barriers to using it for a nuclear dust cloud</a:t>
            </a:r>
          </a:p>
          <a:p>
            <a:pPr lvl="1"/>
            <a:r>
              <a:rPr lang="en-US" sz="2400" dirty="0"/>
              <a:t>Compare the results to observations to determine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9153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File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22276-416C-41CB-94A1-D08DAB94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6" y="1973852"/>
            <a:ext cx="7126970" cy="22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422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992D7-F2B3-4897-904A-FE7D86FDB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2" y="1770544"/>
            <a:ext cx="4367548" cy="2324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922AD5-19E1-4FA0-9508-DECE80A944D5}"/>
                  </a:ext>
                </a:extLst>
              </p:cNvPr>
              <p:cNvSpPr txBox="1"/>
              <p:nvPr/>
            </p:nvSpPr>
            <p:spPr>
              <a:xfrm>
                <a:off x="1234748" y="1401212"/>
                <a:ext cx="2485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Optical Constants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922AD5-19E1-4FA0-9508-DECE80A94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48" y="1401212"/>
                <a:ext cx="2485680" cy="369332"/>
              </a:xfrm>
              <a:prstGeom prst="rect">
                <a:avLst/>
              </a:prstGeom>
              <a:blipFill>
                <a:blip r:embed="rId3"/>
                <a:stretch>
                  <a:fillRect t="-10000" r="-17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74124E0-0619-40F5-9C59-869100CE2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62" y="3673706"/>
            <a:ext cx="4559382" cy="26552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FC147-B079-4BE0-AAB5-6AED8F671D2B}"/>
                  </a:ext>
                </a:extLst>
              </p:cNvPr>
              <p:cNvSpPr txBox="1"/>
              <p:nvPr/>
            </p:nvSpPr>
            <p:spPr>
              <a:xfrm>
                <a:off x="5325599" y="3359587"/>
                <a:ext cx="259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𝑃𝑢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Optical Constants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FC147-B079-4BE0-AAB5-6AED8F671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599" y="3359587"/>
                <a:ext cx="2591222" cy="369332"/>
              </a:xfrm>
              <a:prstGeom prst="rect">
                <a:avLst/>
              </a:prstGeom>
              <a:blipFill>
                <a:blip r:embed="rId5"/>
                <a:stretch>
                  <a:fillRect t="-8197" r="-1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8054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Dominic Harlem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B8A11-4701-437B-9DD7-388EE9C0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37" y="1200792"/>
            <a:ext cx="6165076" cy="4795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57759-5BFB-40DF-8C0C-FC5EF383D904}"/>
              </a:ext>
            </a:extLst>
          </p:cNvPr>
          <p:cNvSpPr txBox="1"/>
          <p:nvPr/>
        </p:nvSpPr>
        <p:spPr>
          <a:xfrm>
            <a:off x="3176760" y="599585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Data Page</a:t>
            </a:r>
          </a:p>
        </p:txBody>
      </p:sp>
    </p:spTree>
    <p:extLst>
      <p:ext uri="{BB962C8B-B14F-4D97-AF65-F5344CB8AC3E}">
        <p14:creationId xmlns:p14="http://schemas.microsoft.com/office/powerpoint/2010/main" val="335232469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61-B457-4916-BB26-FA88DE60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 Data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2E1-BB6B-42DB-9FBB-EF7B5F055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E7779-8B13-4AB6-AC81-75A30DA4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45" y="1220061"/>
            <a:ext cx="4828903" cy="4828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9455E-00B1-48E2-8FFF-A4A0127B003C}"/>
              </a:ext>
            </a:extLst>
          </p:cNvPr>
          <p:cNvSpPr txBox="1"/>
          <p:nvPr/>
        </p:nvSpPr>
        <p:spPr>
          <a:xfrm>
            <a:off x="3104915" y="60489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Data in </a:t>
            </a:r>
            <a:r>
              <a:rPr lang="en-US" dirty="0" err="1"/>
              <a:t>cal</a:t>
            </a:r>
            <a:r>
              <a:rPr lang="en-US" dirty="0"/>
              <a:t>/um/sec</a:t>
            </a:r>
          </a:p>
        </p:txBody>
      </p:sp>
    </p:spTree>
    <p:extLst>
      <p:ext uri="{BB962C8B-B14F-4D97-AF65-F5344CB8AC3E}">
        <p14:creationId xmlns:p14="http://schemas.microsoft.com/office/powerpoint/2010/main" val="10262716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F4C6-940E-4268-8D98-911A3EF9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</a:t>
            </a:r>
            <a:r>
              <a:rPr lang="en-US" dirty="0" err="1"/>
              <a:t>kT</a:t>
            </a:r>
            <a:r>
              <a:rPr lang="en-US" dirty="0"/>
              <a:t>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724BE-1D0D-4A89-B9E6-6F5752FC7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D5DF-ADD9-46C2-8CC6-6A523C52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195"/>
            <a:ext cx="9144000" cy="36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6393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7751-5D34-43E6-85CD-477F4ABB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MT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BE38F-7198-495D-AC99-649B1DE0F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FF85D-730B-4B12-8B88-D2AEBA354849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C111C-4551-4480-9242-CC8DCA07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219"/>
            <a:ext cx="9144000" cy="25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921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dirty="0"/>
              <a:t>Historical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concentrated on fallout</a:t>
            </a:r>
          </a:p>
          <a:p>
            <a:pPr lvl="1"/>
            <a:r>
              <a:rPr lang="en-US" dirty="0"/>
              <a:t>DEFLIC, HPAC, etc.</a:t>
            </a:r>
          </a:p>
          <a:p>
            <a:pPr lvl="1"/>
            <a:r>
              <a:rPr lang="en-US" dirty="0"/>
              <a:t>Care about how fallout particles are dispersed long-term</a:t>
            </a:r>
          </a:p>
          <a:p>
            <a:pPr lvl="1"/>
            <a:r>
              <a:rPr lang="en-US" dirty="0"/>
              <a:t>Less about short-term modeling</a:t>
            </a:r>
          </a:p>
          <a:p>
            <a:r>
              <a:rPr lang="en-US" dirty="0"/>
              <a:t>Very little about early cloud modeling – chemically and physically complex</a:t>
            </a:r>
          </a:p>
          <a:p>
            <a:pPr lvl="1"/>
            <a:r>
              <a:rPr lang="en-US" dirty="0"/>
              <a:t>Only simplistic models used (e.g. the distribution of large particles is based on a “power law” – power unknown)</a:t>
            </a:r>
          </a:p>
          <a:p>
            <a:pPr lvl="1"/>
            <a:r>
              <a:rPr lang="en-US" dirty="0"/>
              <a:t>Mostly older models – less computational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FF85D-730B-4B12-8B88-D2AEBA3548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359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8224838" cy="4894217"/>
          </a:xfrm>
        </p:spPr>
        <p:txBody>
          <a:bodyPr/>
          <a:lstStyle/>
          <a:p>
            <a:pPr>
              <a:defRPr/>
            </a:pPr>
            <a:r>
              <a:rPr lang="en-US" dirty="0"/>
              <a:t>Proposed solution: use a model from astrophysics of a supernova</a:t>
            </a:r>
          </a:p>
          <a:p>
            <a:pPr lvl="1">
              <a:defRPr/>
            </a:pPr>
            <a:r>
              <a:rPr lang="en-US" dirty="0"/>
              <a:t>Very studied area</a:t>
            </a:r>
          </a:p>
          <a:p>
            <a:pPr>
              <a:defRPr/>
            </a:pPr>
            <a:r>
              <a:rPr lang="en-US" dirty="0"/>
              <a:t>Core-collapse supernova: fusion until Fe core, collapse past a certain limit causes the explosion</a:t>
            </a:r>
          </a:p>
          <a:p>
            <a:pPr>
              <a:defRPr/>
            </a:pPr>
            <a:r>
              <a:rPr lang="en-US" dirty="0"/>
              <a:t>Similarities</a:t>
            </a:r>
          </a:p>
          <a:p>
            <a:pPr lvl="1">
              <a:defRPr/>
            </a:pPr>
            <a:r>
              <a:rPr lang="en-US" dirty="0"/>
              <a:t>General physical situation: compression, explosion</a:t>
            </a:r>
          </a:p>
          <a:p>
            <a:pPr lvl="1">
              <a:defRPr/>
            </a:pPr>
            <a:r>
              <a:rPr lang="en-US" dirty="0"/>
              <a:t>Effects: shock waves, radiation fields, dust clouds</a:t>
            </a:r>
          </a:p>
          <a:p>
            <a:pPr>
              <a:defRPr/>
            </a:pPr>
            <a:r>
              <a:rPr lang="en-US" dirty="0"/>
              <a:t>Differences</a:t>
            </a:r>
          </a:p>
          <a:p>
            <a:pPr lvl="1">
              <a:defRPr/>
            </a:pPr>
            <a:r>
              <a:rPr lang="en-US" dirty="0"/>
              <a:t>Scope of explosion (density, time, distance, etc.)</a:t>
            </a:r>
          </a:p>
          <a:p>
            <a:pPr>
              <a:defRPr/>
            </a:pPr>
            <a:r>
              <a:rPr lang="en-US" dirty="0"/>
              <a:t>Will the differences be minimal enough for the solution to still work?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02F2CA-5888-4E56-98D3-34EF9EED9F4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589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 of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606834"/>
          </a:xfrm>
        </p:spPr>
        <p:txBody>
          <a:bodyPr/>
          <a:lstStyle/>
          <a:p>
            <a:pPr>
              <a:defRPr/>
            </a:pPr>
            <a:r>
              <a:rPr lang="en-US" dirty="0"/>
              <a:t>Chemical analysis</a:t>
            </a:r>
          </a:p>
          <a:p>
            <a:pPr lvl="1">
              <a:defRPr/>
            </a:pPr>
            <a:r>
              <a:rPr lang="en-US" dirty="0"/>
              <a:t>Equations describing processes that would change the chemical composition</a:t>
            </a:r>
          </a:p>
          <a:p>
            <a:pPr lvl="1">
              <a:defRPr/>
            </a:pPr>
            <a:r>
              <a:rPr lang="en-US" dirty="0"/>
              <a:t>Stoichiometric equations, radioactive decay, etc.</a:t>
            </a:r>
          </a:p>
          <a:p>
            <a:pPr lvl="1">
              <a:defRPr/>
            </a:pPr>
            <a:r>
              <a:rPr lang="en-US" dirty="0"/>
              <a:t>Chose a finite number of elements/compounds to follow</a:t>
            </a:r>
          </a:p>
          <a:p>
            <a:pPr lvl="2">
              <a:defRPr/>
            </a:pPr>
            <a:r>
              <a:rPr lang="en-US" dirty="0"/>
              <a:t>Equations depended on the specific properties of the element/compound</a:t>
            </a:r>
          </a:p>
          <a:p>
            <a:pPr>
              <a:defRPr/>
            </a:pPr>
            <a:r>
              <a:rPr lang="en-US" dirty="0"/>
              <a:t>Usability for nuclear dust clouds</a:t>
            </a:r>
          </a:p>
          <a:p>
            <a:pPr lvl="1">
              <a:defRPr/>
            </a:pPr>
            <a:r>
              <a:rPr lang="en-US" dirty="0"/>
              <a:t>Equations would have to change based on materials in nuclear explosion</a:t>
            </a:r>
          </a:p>
          <a:p>
            <a:pPr lvl="2">
              <a:defRPr/>
            </a:pPr>
            <a:r>
              <a:rPr lang="en-US" dirty="0"/>
              <a:t>Would not really be using the astrophysical model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E53F46-DA23-4355-962D-17481525319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036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MOCASSIN: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Monte Carlo </a:t>
            </a:r>
            <a:r>
              <a:rPr lang="en-US" dirty="0" err="1"/>
              <a:t>SimulationS</a:t>
            </a:r>
            <a:r>
              <a:rPr lang="en-US" dirty="0"/>
              <a:t> of Ionized Nebulae</a:t>
            </a:r>
          </a:p>
          <a:p>
            <a:pPr lvl="1">
              <a:defRPr/>
            </a:pPr>
            <a:r>
              <a:rPr lang="en-US" dirty="0"/>
              <a:t>Used MC approach to model radiative transfer through dust and gas clouds</a:t>
            </a:r>
          </a:p>
          <a:p>
            <a:pPr>
              <a:defRPr/>
            </a:pPr>
            <a:r>
              <a:rPr lang="en-US" dirty="0"/>
              <a:t>3 dimensional (asymmetry – ground burst)</a:t>
            </a:r>
          </a:p>
          <a:p>
            <a:pPr>
              <a:defRPr/>
            </a:pPr>
            <a:r>
              <a:rPr lang="en-US" dirty="0"/>
              <a:t>Stochastic</a:t>
            </a:r>
          </a:p>
          <a:p>
            <a:pPr>
              <a:defRPr/>
            </a:pPr>
            <a:r>
              <a:rPr lang="en-US" dirty="0"/>
              <a:t>Solves thermal balance and ionization equilibrium equations in grid – iterates until values converge</a:t>
            </a:r>
          </a:p>
          <a:p>
            <a:pPr lvl="1">
              <a:defRPr/>
            </a:pPr>
            <a:r>
              <a:rPr lang="en-US" dirty="0"/>
              <a:t>Difference between iterations small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2F47D3-AED5-438D-998F-4BB7158007E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104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11139</TotalTime>
  <Words>2108</Words>
  <Application>Microsoft Office PowerPoint</Application>
  <PresentationFormat>On-screen Show (4:3)</PresentationFormat>
  <Paragraphs>392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2_Default Design</vt:lpstr>
      <vt:lpstr>3_Default Design</vt:lpstr>
      <vt:lpstr>PowerPoint Presentation</vt:lpstr>
      <vt:lpstr>Dust Cloud Characterization</vt:lpstr>
      <vt:lpstr>Outline</vt:lpstr>
      <vt:lpstr>Motivation</vt:lpstr>
      <vt:lpstr>Research Goals</vt:lpstr>
      <vt:lpstr>Historical Background</vt:lpstr>
      <vt:lpstr>Theory</vt:lpstr>
      <vt:lpstr>Overview of Options</vt:lpstr>
      <vt:lpstr>MOCASSIN: Introduction</vt:lpstr>
      <vt:lpstr>MOCASSIN: Setup</vt:lpstr>
      <vt:lpstr>MOCASSIN: Algorithm</vt:lpstr>
      <vt:lpstr>MOCASSIN: End Result</vt:lpstr>
      <vt:lpstr>Problem Space</vt:lpstr>
      <vt:lpstr>Methodology</vt:lpstr>
      <vt:lpstr>Explosion Parameters</vt:lpstr>
      <vt:lpstr>General Input Values</vt:lpstr>
      <vt:lpstr>Dust and Gas by Zone</vt:lpstr>
      <vt:lpstr>Weapon Debris</vt:lpstr>
      <vt:lpstr>Air</vt:lpstr>
      <vt:lpstr>Dust vs. Gas</vt:lpstr>
      <vt:lpstr>Final Hydrogen Density</vt:lpstr>
      <vt:lpstr>Radius Distribution</vt:lpstr>
      <vt:lpstr>Dust Optical Files</vt:lpstr>
      <vt:lpstr>Results</vt:lpstr>
      <vt:lpstr>Results</vt:lpstr>
      <vt:lpstr>Initial Tests</vt:lpstr>
      <vt:lpstr>Gas Only</vt:lpstr>
      <vt:lpstr>Increased Temperature</vt:lpstr>
      <vt:lpstr>Reduced Outer Radius</vt:lpstr>
      <vt:lpstr>Dust Only</vt:lpstr>
      <vt:lpstr>Reduced Density</vt:lpstr>
      <vt:lpstr>Repeated Trials</vt:lpstr>
      <vt:lpstr>Density Comparisons</vt:lpstr>
      <vt:lpstr>Alternate Air Modeling</vt:lpstr>
      <vt:lpstr>Observed Data</vt:lpstr>
      <vt:lpstr>Conclusions</vt:lpstr>
      <vt:lpstr>Lessons Learned</vt:lpstr>
      <vt:lpstr>Questions</vt:lpstr>
      <vt:lpstr>Backup Slides</vt:lpstr>
      <vt:lpstr>Nuclear Input Values</vt:lpstr>
      <vt:lpstr>Fat Man Weapon Debris</vt:lpstr>
      <vt:lpstr>1 MT Weapon Debris</vt:lpstr>
      <vt:lpstr>Air Composition</vt:lpstr>
      <vt:lpstr>Elements in Fireball</vt:lpstr>
      <vt:lpstr>Oxygen Used</vt:lpstr>
      <vt:lpstr>Dust Molecules</vt:lpstr>
      <vt:lpstr>Gaseous Elements</vt:lpstr>
      <vt:lpstr>Main Input File</vt:lpstr>
      <vt:lpstr>Abundance Files</vt:lpstr>
      <vt:lpstr>Optical File Constants</vt:lpstr>
      <vt:lpstr>Optical Constants</vt:lpstr>
      <vt:lpstr>Dominic Harlem Data</vt:lpstr>
      <vt:lpstr>Filled Data Set</vt:lpstr>
      <vt:lpstr>20 kT Tests</vt:lpstr>
      <vt:lpstr>1 MT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Earp-Pitkins</dc:creator>
  <cp:lastModifiedBy>Anita Dunsmore</cp:lastModifiedBy>
  <cp:revision>108</cp:revision>
  <dcterms:created xsi:type="dcterms:W3CDTF">2017-07-27T15:20:52Z</dcterms:created>
  <dcterms:modified xsi:type="dcterms:W3CDTF">2018-02-09T14:00:54Z</dcterms:modified>
</cp:coreProperties>
</file>