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1"/>
  </p:sldMasterIdLst>
  <p:notesMasterIdLst>
    <p:notesMasterId r:id="rId45"/>
  </p:notesMasterIdLst>
  <p:handoutMasterIdLst>
    <p:handoutMasterId r:id="rId46"/>
  </p:handoutMasterIdLst>
  <p:sldIdLst>
    <p:sldId id="257" r:id="rId2"/>
    <p:sldId id="285" r:id="rId3"/>
    <p:sldId id="291" r:id="rId4"/>
    <p:sldId id="301" r:id="rId5"/>
    <p:sldId id="293" r:id="rId6"/>
    <p:sldId id="302" r:id="rId7"/>
    <p:sldId id="289" r:id="rId8"/>
    <p:sldId id="295" r:id="rId9"/>
    <p:sldId id="296" r:id="rId10"/>
    <p:sldId id="300" r:id="rId11"/>
    <p:sldId id="297" r:id="rId12"/>
    <p:sldId id="288" r:id="rId13"/>
    <p:sldId id="304" r:id="rId14"/>
    <p:sldId id="298" r:id="rId15"/>
    <p:sldId id="306" r:id="rId16"/>
    <p:sldId id="307" r:id="rId17"/>
    <p:sldId id="308" r:id="rId18"/>
    <p:sldId id="313" r:id="rId19"/>
    <p:sldId id="318" r:id="rId20"/>
    <p:sldId id="326" r:id="rId21"/>
    <p:sldId id="332" r:id="rId22"/>
    <p:sldId id="290" r:id="rId23"/>
    <p:sldId id="303" r:id="rId24"/>
    <p:sldId id="309" r:id="rId25"/>
    <p:sldId id="310" r:id="rId26"/>
    <p:sldId id="311" r:id="rId27"/>
    <p:sldId id="314" r:id="rId28"/>
    <p:sldId id="299" r:id="rId29"/>
    <p:sldId id="325" r:id="rId30"/>
    <p:sldId id="320" r:id="rId31"/>
    <p:sldId id="316" r:id="rId32"/>
    <p:sldId id="323" r:id="rId33"/>
    <p:sldId id="330" r:id="rId34"/>
    <p:sldId id="331" r:id="rId35"/>
    <p:sldId id="322" r:id="rId36"/>
    <p:sldId id="317" r:id="rId37"/>
    <p:sldId id="324" r:id="rId38"/>
    <p:sldId id="286" r:id="rId39"/>
    <p:sldId id="327" r:id="rId40"/>
    <p:sldId id="319" r:id="rId41"/>
    <p:sldId id="292" r:id="rId42"/>
    <p:sldId id="328" r:id="rId43"/>
    <p:sldId id="329" r:id="rId44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0000"/>
    <a:srgbClr val="008000"/>
    <a:srgbClr val="9999FF"/>
    <a:srgbClr val="122047"/>
    <a:srgbClr val="005400"/>
    <a:srgbClr val="000000"/>
    <a:srgbClr val="132148"/>
    <a:srgbClr val="003300"/>
    <a:srgbClr val="FF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 autoAdjust="0"/>
    <p:restoredTop sz="97507" autoAdjust="0"/>
  </p:normalViewPr>
  <p:slideViewPr>
    <p:cSldViewPr>
      <p:cViewPr varScale="1">
        <p:scale>
          <a:sx n="146" d="100"/>
          <a:sy n="146" d="100"/>
        </p:scale>
        <p:origin x="-88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382"/>
    </p:cViewPr>
  </p:sorterViewPr>
  <p:notesViewPr>
    <p:cSldViewPr>
      <p:cViewPr varScale="1">
        <p:scale>
          <a:sx n="70" d="100"/>
          <a:sy n="70" d="100"/>
        </p:scale>
        <p:origin x="-3438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CE78D99-7B4A-DF4D-827B-715D07C34EB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481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6200" y="86233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000" y="86233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C9EADEB-CE71-4D44-BB5B-E9E99BD0814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504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microsoft.com/office/2007/relationships/hdphoto" Target="../media/hdphoto1.wdp"/><Relationship Id="rId6" Type="http://schemas.openxmlformats.org/officeDocument/2006/relationships/image" Target="../media/image7.jpeg"/><Relationship Id="rId7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Logos-together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34200" y="5638800"/>
            <a:ext cx="2057399" cy="975592"/>
          </a:xfrm>
          <a:prstGeom prst="rect">
            <a:avLst/>
          </a:prstGeom>
        </p:spPr>
      </p:pic>
      <p:pic>
        <p:nvPicPr>
          <p:cNvPr id="9" name="Picture 8" descr="Banner-Background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160140" y="1447800"/>
            <a:ext cx="8831461" cy="3354388"/>
          </a:xfrm>
          <a:prstGeom prst="rect">
            <a:avLst/>
          </a:prstGeom>
        </p:spPr>
      </p:pic>
      <p:pic>
        <p:nvPicPr>
          <p:cNvPr id="18" name="Picture 17" descr="Semi-Filled-Hexagon-Continu.jpg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9144001" cy="6858001"/>
          </a:xfrm>
          <a:prstGeom prst="rect">
            <a:avLst/>
          </a:prstGeom>
          <a:noFill/>
        </p:spPr>
      </p:pic>
      <p:sp>
        <p:nvSpPr>
          <p:cNvPr id="317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2924175"/>
            <a:ext cx="7772400" cy="1246188"/>
          </a:xfrm>
        </p:spPr>
        <p:txBody>
          <a:bodyPr/>
          <a:lstStyle>
            <a:lvl1pPr>
              <a:lnSpc>
                <a:spcPts val="2700"/>
              </a:lnSpc>
              <a:spcBef>
                <a:spcPts val="300"/>
              </a:spcBef>
              <a:defRPr sz="2600">
                <a:latin typeface="Ariel"/>
                <a:cs typeface="Ariel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8313" y="4191000"/>
            <a:ext cx="7775575" cy="287337"/>
          </a:xfrm>
        </p:spPr>
        <p:txBody>
          <a:bodyPr lIns="36000" rIns="36000"/>
          <a:lstStyle>
            <a:lvl1pPr marL="0" indent="0">
              <a:buFont typeface="Arial" charset="0"/>
              <a:buNone/>
              <a:defRPr sz="1400">
                <a:solidFill>
                  <a:schemeClr val="tx2"/>
                </a:solidFill>
                <a:latin typeface="Ariel"/>
                <a:cs typeface="Ariel"/>
              </a:defRPr>
            </a:lvl1pPr>
          </a:lstStyle>
          <a:p>
            <a:r>
              <a:rPr lang="en-GB" dirty="0" smtClean="0"/>
              <a:t>Click to edit Master subtitle style</a:t>
            </a:r>
            <a:endParaRPr lang="en-GB" dirty="0"/>
          </a:p>
        </p:txBody>
      </p:sp>
      <p:sp>
        <p:nvSpPr>
          <p:cNvPr id="31756" name="Text Box 12"/>
          <p:cNvSpPr txBox="1">
            <a:spLocks noChangeArrowheads="1"/>
          </p:cNvSpPr>
          <p:nvPr userDrawn="1"/>
        </p:nvSpPr>
        <p:spPr bwMode="auto">
          <a:xfrm>
            <a:off x="8266113" y="6646863"/>
            <a:ext cx="647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algn="r">
              <a:spcBef>
                <a:spcPct val="50000"/>
              </a:spcBef>
            </a:pPr>
            <a:fld id="{CD8AA233-1E9D-6046-8D38-3639A0428277}" type="slidenum">
              <a:rPr lang="en-GB" sz="1000">
                <a:latin typeface="Arial" charset="0"/>
              </a:rPr>
              <a:pPr algn="r">
                <a:spcBef>
                  <a:spcPct val="50000"/>
                </a:spcBef>
              </a:pPr>
              <a:t>‹#›</a:t>
            </a:fld>
            <a:endParaRPr lang="en-GB" sz="1000">
              <a:latin typeface="Arial" charset="0"/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6720627" y="381000"/>
            <a:ext cx="2243861" cy="1018800"/>
            <a:chOff x="6476190" y="5410200"/>
            <a:chExt cx="2243861" cy="1018800"/>
          </a:xfrm>
        </p:grpSpPr>
        <p:pic>
          <p:nvPicPr>
            <p:cNvPr id="19" name="Picture 18" descr="OeRClogo.jpg"/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6476190" y="5410200"/>
              <a:ext cx="1024658" cy="1018800"/>
            </a:xfrm>
            <a:prstGeom prst="rect">
              <a:avLst/>
            </a:prstGeom>
          </p:spPr>
        </p:pic>
        <p:pic>
          <p:nvPicPr>
            <p:cNvPr id="20" name="Picture 19" descr="oxlogo.jpg"/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7695392" y="5410200"/>
              <a:ext cx="1024659" cy="10188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2413" y="304800"/>
            <a:ext cx="2073275" cy="561498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9413" y="304800"/>
            <a:ext cx="6070600" cy="561498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995936" y="6597352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PMBS 2014</a:t>
            </a:r>
            <a:endParaRPr lang="en-GB" sz="1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092280" y="6597352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Nov</a:t>
            </a:r>
            <a:r>
              <a:rPr lang="en-GB" sz="1400" baseline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16</a:t>
            </a:r>
            <a:r>
              <a:rPr lang="en-GB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2014</a:t>
            </a:r>
            <a:endParaRPr lang="en-GB" sz="1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819400"/>
            <a:ext cx="7772400" cy="1500187"/>
          </a:xfrm>
        </p:spPr>
        <p:txBody>
          <a:bodyPr anchor="ctr"/>
          <a:lstStyle>
            <a:lvl1pPr marL="0" indent="0" algn="ctr">
              <a:buNone/>
              <a:defRPr sz="3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9413" y="1528763"/>
            <a:ext cx="3665537" cy="4391025"/>
          </a:xfrm>
        </p:spPr>
        <p:txBody>
          <a:bodyPr/>
          <a:lstStyle>
            <a:lvl1pPr>
              <a:spcAft>
                <a:spcPts val="600"/>
              </a:spcAft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7350" y="1528763"/>
            <a:ext cx="3665538" cy="4391025"/>
          </a:xfrm>
        </p:spPr>
        <p:txBody>
          <a:bodyPr/>
          <a:lstStyle>
            <a:lvl1pPr>
              <a:spcAft>
                <a:spcPts val="600"/>
              </a:spcAft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76200"/>
            <a:ext cx="9144000" cy="1371600"/>
          </a:xfrm>
          <a:prstGeom prst="rect">
            <a:avLst/>
          </a:prstGeom>
          <a:solidFill>
            <a:srgbClr val="C3D4E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7175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47800"/>
            <a:ext cx="5111750" cy="4678363"/>
          </a:xfrm>
        </p:spPr>
        <p:txBody>
          <a:bodyPr/>
          <a:lstStyle>
            <a:lvl1pPr>
              <a:defRPr sz="2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6200" y="0"/>
            <a:ext cx="8991600" cy="1447800"/>
          </a:xfrm>
          <a:prstGeom prst="rect">
            <a:avLst/>
          </a:prstGeom>
          <a:solidFill>
            <a:srgbClr val="C3D4E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9906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423862"/>
          </a:xfrm>
        </p:spPr>
        <p:txBody>
          <a:bodyPr anchor="ctr"/>
          <a:lstStyle>
            <a:lvl1pPr marL="0" indent="0" algn="ctr">
              <a:buNone/>
              <a:defRPr sz="11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5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lt-Banner-Background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-27383"/>
            <a:ext cx="9144000" cy="9361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44624"/>
            <a:ext cx="82073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45720" rIns="3600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9413" y="1528763"/>
            <a:ext cx="7483475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Level 1</a:t>
            </a:r>
          </a:p>
          <a:p>
            <a:pPr lvl="1"/>
            <a:r>
              <a:rPr lang="en-GB" dirty="0"/>
              <a:t>Level 2</a:t>
            </a:r>
          </a:p>
          <a:p>
            <a:pPr lvl="2"/>
            <a:r>
              <a:rPr lang="en-GB" dirty="0"/>
              <a:t>Level 3</a:t>
            </a:r>
          </a:p>
          <a:p>
            <a:pPr lvl="3"/>
            <a:r>
              <a:rPr lang="en-GB" dirty="0"/>
              <a:t>Level 4</a:t>
            </a:r>
          </a:p>
          <a:p>
            <a:pPr lvl="4"/>
            <a:r>
              <a:rPr lang="en-GB" dirty="0"/>
              <a:t>Level 5</a:t>
            </a:r>
          </a:p>
        </p:txBody>
      </p:sp>
      <p:pic>
        <p:nvPicPr>
          <p:cNvPr id="11" name="Picture 10" descr="Bottom-Banner-Background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10800000">
            <a:off x="970488" y="6592781"/>
            <a:ext cx="8173512" cy="2926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 descr="oerc-long-logo.jp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6592781"/>
            <a:ext cx="971600" cy="2926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8388796" y="6592781"/>
            <a:ext cx="755204" cy="292603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fld id="{B2A4767C-40B7-6847-8247-FA88E3F8DC97}" type="slidenum">
              <a:rPr lang="en-GB" sz="1600" b="1" smtClean="0">
                <a:solidFill>
                  <a:schemeClr val="bg1">
                    <a:alpha val="51000"/>
                  </a:schemeClr>
                </a:solidFill>
                <a:latin typeface="Arial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GB" sz="1600" b="1" dirty="0">
              <a:solidFill>
                <a:schemeClr val="bg1">
                  <a:alpha val="51000"/>
                </a:schemeClr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lnSpc>
          <a:spcPts val="2000"/>
        </a:lnSpc>
        <a:spcBef>
          <a:spcPts val="400"/>
        </a:spcBef>
        <a:spcAft>
          <a:spcPct val="0"/>
        </a:spcAft>
        <a:defRPr sz="2000">
          <a:solidFill>
            <a:schemeClr val="tx2"/>
          </a:solidFill>
          <a:latin typeface="Arie"/>
          <a:ea typeface="+mj-ea"/>
          <a:cs typeface="Arie"/>
        </a:defRPr>
      </a:lvl1pPr>
      <a:lvl2pPr algn="l" rtl="0" eaLnBrk="0" fontAlgn="base" hangingPunct="0">
        <a:lnSpc>
          <a:spcPts val="2000"/>
        </a:lnSpc>
        <a:spcBef>
          <a:spcPts val="400"/>
        </a:spcBef>
        <a:spcAft>
          <a:spcPct val="0"/>
        </a:spcAft>
        <a:defRPr sz="2000">
          <a:solidFill>
            <a:schemeClr val="tx2"/>
          </a:solidFill>
          <a:latin typeface="Georgia" charset="0"/>
        </a:defRPr>
      </a:lvl2pPr>
      <a:lvl3pPr algn="l" rtl="0" eaLnBrk="0" fontAlgn="base" hangingPunct="0">
        <a:lnSpc>
          <a:spcPts val="2000"/>
        </a:lnSpc>
        <a:spcBef>
          <a:spcPts val="400"/>
        </a:spcBef>
        <a:spcAft>
          <a:spcPct val="0"/>
        </a:spcAft>
        <a:defRPr sz="2000">
          <a:solidFill>
            <a:schemeClr val="tx2"/>
          </a:solidFill>
          <a:latin typeface="Georgia" charset="0"/>
        </a:defRPr>
      </a:lvl3pPr>
      <a:lvl4pPr algn="l" rtl="0" eaLnBrk="0" fontAlgn="base" hangingPunct="0">
        <a:lnSpc>
          <a:spcPts val="2000"/>
        </a:lnSpc>
        <a:spcBef>
          <a:spcPts val="400"/>
        </a:spcBef>
        <a:spcAft>
          <a:spcPct val="0"/>
        </a:spcAft>
        <a:defRPr sz="2000">
          <a:solidFill>
            <a:schemeClr val="tx2"/>
          </a:solidFill>
          <a:latin typeface="Georgia" charset="0"/>
        </a:defRPr>
      </a:lvl4pPr>
      <a:lvl5pPr algn="l" rtl="0" eaLnBrk="0" fontAlgn="base" hangingPunct="0">
        <a:lnSpc>
          <a:spcPts val="2000"/>
        </a:lnSpc>
        <a:spcBef>
          <a:spcPts val="400"/>
        </a:spcBef>
        <a:spcAft>
          <a:spcPct val="0"/>
        </a:spcAft>
        <a:defRPr sz="2000">
          <a:solidFill>
            <a:schemeClr val="tx2"/>
          </a:solidFill>
          <a:latin typeface="Georgia" charset="0"/>
        </a:defRPr>
      </a:lvl5pPr>
      <a:lvl6pPr marL="457200" algn="l" rtl="0" eaLnBrk="0" fontAlgn="base" hangingPunct="0">
        <a:lnSpc>
          <a:spcPts val="2000"/>
        </a:lnSpc>
        <a:spcBef>
          <a:spcPts val="400"/>
        </a:spcBef>
        <a:spcAft>
          <a:spcPct val="0"/>
        </a:spcAft>
        <a:defRPr sz="2000">
          <a:solidFill>
            <a:schemeClr val="tx2"/>
          </a:solidFill>
          <a:latin typeface="Georgia" charset="0"/>
        </a:defRPr>
      </a:lvl6pPr>
      <a:lvl7pPr marL="914400" algn="l" rtl="0" eaLnBrk="0" fontAlgn="base" hangingPunct="0">
        <a:lnSpc>
          <a:spcPts val="2000"/>
        </a:lnSpc>
        <a:spcBef>
          <a:spcPts val="400"/>
        </a:spcBef>
        <a:spcAft>
          <a:spcPct val="0"/>
        </a:spcAft>
        <a:defRPr sz="2000">
          <a:solidFill>
            <a:schemeClr val="tx2"/>
          </a:solidFill>
          <a:latin typeface="Georgia" charset="0"/>
        </a:defRPr>
      </a:lvl7pPr>
      <a:lvl8pPr marL="1371600" algn="l" rtl="0" eaLnBrk="0" fontAlgn="base" hangingPunct="0">
        <a:lnSpc>
          <a:spcPts val="2000"/>
        </a:lnSpc>
        <a:spcBef>
          <a:spcPts val="400"/>
        </a:spcBef>
        <a:spcAft>
          <a:spcPct val="0"/>
        </a:spcAft>
        <a:defRPr sz="2000">
          <a:solidFill>
            <a:schemeClr val="tx2"/>
          </a:solidFill>
          <a:latin typeface="Georgia" charset="0"/>
        </a:defRPr>
      </a:lvl8pPr>
      <a:lvl9pPr marL="1828800" algn="l" rtl="0" eaLnBrk="0" fontAlgn="base" hangingPunct="0">
        <a:lnSpc>
          <a:spcPts val="2000"/>
        </a:lnSpc>
        <a:spcBef>
          <a:spcPts val="400"/>
        </a:spcBef>
        <a:spcAft>
          <a:spcPct val="0"/>
        </a:spcAft>
        <a:defRPr sz="2000">
          <a:solidFill>
            <a:schemeClr val="tx2"/>
          </a:solidFill>
          <a:latin typeface="Georgia" charset="0"/>
        </a:defRPr>
      </a:lvl9pPr>
    </p:titleStyle>
    <p:bodyStyle>
      <a:lvl1pPr marL="180975" indent="-180975" algn="l" rtl="0" eaLnBrk="0" fontAlgn="base" hangingPunct="0">
        <a:lnSpc>
          <a:spcPts val="2000"/>
        </a:lnSpc>
        <a:spcBef>
          <a:spcPts val="400"/>
        </a:spcBef>
        <a:spcAft>
          <a:spcPct val="0"/>
        </a:spcAft>
        <a:buClr>
          <a:srgbClr val="021536"/>
        </a:buClr>
        <a:buFont typeface="Arial" charset="0"/>
        <a:buChar char="•"/>
        <a:defRPr sz="1500">
          <a:solidFill>
            <a:srgbClr val="132148"/>
          </a:solidFill>
          <a:latin typeface="Calibri" pitchFamily="34" charset="0"/>
          <a:ea typeface="+mn-ea"/>
          <a:cs typeface="Calibri" pitchFamily="34" charset="0"/>
        </a:defRPr>
      </a:lvl1pPr>
      <a:lvl2pPr marL="541338" indent="-180975" algn="l" rtl="0" eaLnBrk="0" fontAlgn="base" hangingPunct="0">
        <a:lnSpc>
          <a:spcPts val="1900"/>
        </a:lnSpc>
        <a:spcBef>
          <a:spcPts val="300"/>
        </a:spcBef>
        <a:spcAft>
          <a:spcPct val="0"/>
        </a:spcAft>
        <a:buFont typeface="Arial" charset="0"/>
        <a:buChar char="–"/>
        <a:defRPr sz="1300">
          <a:solidFill>
            <a:srgbClr val="20386C"/>
          </a:solidFill>
          <a:latin typeface="Calibri" pitchFamily="34" charset="0"/>
          <a:ea typeface="ＭＳ Ｐゴシック" charset="-128"/>
          <a:cs typeface="Calibri" pitchFamily="34" charset="0"/>
        </a:defRPr>
      </a:lvl2pPr>
      <a:lvl3pPr marL="895350" indent="-174625" algn="l" rtl="0" eaLnBrk="0" fontAlgn="base" hangingPunct="0">
        <a:lnSpc>
          <a:spcPct val="85000"/>
        </a:lnSpc>
        <a:spcBef>
          <a:spcPct val="15000"/>
        </a:spcBef>
        <a:spcAft>
          <a:spcPct val="0"/>
        </a:spcAft>
        <a:buFont typeface="Arial" charset="0"/>
        <a:buChar char="•"/>
        <a:defRPr sz="1300">
          <a:solidFill>
            <a:srgbClr val="20386C"/>
          </a:solidFill>
          <a:latin typeface="Calibri" pitchFamily="34" charset="0"/>
          <a:ea typeface="ＭＳ Ｐゴシック" charset="-128"/>
          <a:cs typeface="Calibri" pitchFamily="34" charset="0"/>
        </a:defRPr>
      </a:lvl3pPr>
      <a:lvl4pPr marL="914400" algn="l" rtl="0" eaLnBrk="0" fontAlgn="base" hangingPunct="0">
        <a:lnSpc>
          <a:spcPct val="85000"/>
        </a:lnSpc>
        <a:spcBef>
          <a:spcPct val="15000"/>
        </a:spcBef>
        <a:spcAft>
          <a:spcPct val="0"/>
        </a:spcAft>
        <a:buFont typeface="Arial" charset="0"/>
        <a:defRPr sz="1300">
          <a:solidFill>
            <a:srgbClr val="20386C"/>
          </a:solidFill>
          <a:latin typeface="Calibri" pitchFamily="34" charset="0"/>
          <a:ea typeface="ＭＳ Ｐゴシック" charset="-128"/>
          <a:cs typeface="Calibri" pitchFamily="34" charset="0"/>
        </a:defRPr>
      </a:lvl4pPr>
      <a:lvl5pPr marL="1227138" indent="-130175" algn="l" rtl="0" eaLnBrk="0" fontAlgn="base" hangingPunct="0">
        <a:lnSpc>
          <a:spcPct val="85000"/>
        </a:lnSpc>
        <a:spcBef>
          <a:spcPct val="15000"/>
        </a:spcBef>
        <a:spcAft>
          <a:spcPct val="0"/>
        </a:spcAft>
        <a:buFont typeface="Arial" charset="0"/>
        <a:buChar char="•"/>
        <a:defRPr sz="1300">
          <a:solidFill>
            <a:srgbClr val="20386C"/>
          </a:solidFill>
          <a:latin typeface="Calibri" pitchFamily="34" charset="0"/>
          <a:ea typeface="ＭＳ Ｐゴシック" charset="-128"/>
          <a:cs typeface="Calibri" pitchFamily="34" charset="0"/>
        </a:defRPr>
      </a:lvl5pPr>
      <a:lvl6pPr marL="1684338" indent="-130175" algn="l" rtl="0" eaLnBrk="0" fontAlgn="base" hangingPunct="0">
        <a:lnSpc>
          <a:spcPct val="85000"/>
        </a:lnSpc>
        <a:spcBef>
          <a:spcPct val="15000"/>
        </a:spcBef>
        <a:spcAft>
          <a:spcPct val="0"/>
        </a:spcAft>
        <a:buFont typeface="Arial" charset="0"/>
        <a:buChar char="•"/>
        <a:defRPr sz="1300">
          <a:solidFill>
            <a:schemeClr val="accent2"/>
          </a:solidFill>
          <a:latin typeface="+mn-lt"/>
          <a:ea typeface="ＭＳ Ｐゴシック" charset="-128"/>
        </a:defRPr>
      </a:lvl6pPr>
      <a:lvl7pPr marL="2141538" indent="-130175" algn="l" rtl="0" eaLnBrk="0" fontAlgn="base" hangingPunct="0">
        <a:lnSpc>
          <a:spcPct val="85000"/>
        </a:lnSpc>
        <a:spcBef>
          <a:spcPct val="15000"/>
        </a:spcBef>
        <a:spcAft>
          <a:spcPct val="0"/>
        </a:spcAft>
        <a:buFont typeface="Arial" charset="0"/>
        <a:buChar char="•"/>
        <a:defRPr sz="1300">
          <a:solidFill>
            <a:schemeClr val="accent2"/>
          </a:solidFill>
          <a:latin typeface="+mn-lt"/>
          <a:ea typeface="ＭＳ Ｐゴシック" charset="-128"/>
        </a:defRPr>
      </a:lvl7pPr>
      <a:lvl8pPr marL="2598738" indent="-130175" algn="l" rtl="0" eaLnBrk="0" fontAlgn="base" hangingPunct="0">
        <a:lnSpc>
          <a:spcPct val="85000"/>
        </a:lnSpc>
        <a:spcBef>
          <a:spcPct val="15000"/>
        </a:spcBef>
        <a:spcAft>
          <a:spcPct val="0"/>
        </a:spcAft>
        <a:buFont typeface="Arial" charset="0"/>
        <a:buChar char="•"/>
        <a:defRPr sz="1300">
          <a:solidFill>
            <a:schemeClr val="accent2"/>
          </a:solidFill>
          <a:latin typeface="+mn-lt"/>
          <a:ea typeface="ＭＳ Ｐゴシック" charset="-128"/>
        </a:defRPr>
      </a:lvl8pPr>
      <a:lvl9pPr marL="3055938" indent="-130175" algn="l" rtl="0" eaLnBrk="0" fontAlgn="base" hangingPunct="0">
        <a:lnSpc>
          <a:spcPct val="85000"/>
        </a:lnSpc>
        <a:spcBef>
          <a:spcPct val="15000"/>
        </a:spcBef>
        <a:spcAft>
          <a:spcPct val="0"/>
        </a:spcAft>
        <a:buFont typeface="Arial" charset="0"/>
        <a:buChar char="•"/>
        <a:defRPr sz="1300">
          <a:solidFill>
            <a:schemeClr val="accent2"/>
          </a:solidFill>
          <a:latin typeface="+mn-lt"/>
          <a:ea typeface="ＭＳ Ｐゴシック" charset="-128"/>
        </a:defRPr>
      </a:lvl9pPr>
    </p:bodyStyle>
    <p:otherStyle>
      <a:defPPr>
        <a:defRPr lang="en-GB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ihanmudalige/OPS" TargetMode="External"/><Relationship Id="rId3" Type="http://schemas.openxmlformats.org/officeDocument/2006/relationships/hyperlink" Target="https://github.com/Warwick-PCAV/CloverLeaf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antevo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CE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68312" y="1412776"/>
            <a:ext cx="8424167" cy="1224136"/>
          </a:xfrm>
        </p:spPr>
        <p:txBody>
          <a:bodyPr/>
          <a:lstStyle/>
          <a:p>
            <a:r>
              <a:rPr lang="en-GB" sz="3200" cap="small" dirty="0">
                <a:latin typeface="Calibri" pitchFamily="34" charset="0"/>
                <a:cs typeface="Calibri" pitchFamily="34" charset="0"/>
              </a:rPr>
              <a:t>Performance Analysis of </a:t>
            </a:r>
            <a:r>
              <a:rPr lang="en-GB" sz="3200" cap="small" dirty="0" smtClean="0">
                <a:latin typeface="Calibri" pitchFamily="34" charset="0"/>
                <a:cs typeface="Calibri" pitchFamily="34" charset="0"/>
              </a:rPr>
              <a:t>a</a:t>
            </a:r>
            <a:br>
              <a:rPr lang="en-GB" sz="3200" cap="small" dirty="0" smtClean="0">
                <a:latin typeface="Calibri" pitchFamily="34" charset="0"/>
                <a:cs typeface="Calibri" pitchFamily="34" charset="0"/>
              </a:rPr>
            </a:br>
            <a:r>
              <a:rPr lang="en-GB" sz="3200" cap="small" dirty="0" smtClean="0">
                <a:latin typeface="Calibri" pitchFamily="34" charset="0"/>
                <a:cs typeface="Calibri" pitchFamily="34" charset="0"/>
              </a:rPr>
              <a:t>High-level </a:t>
            </a:r>
            <a:r>
              <a:rPr lang="en-GB" sz="3200" cap="small" dirty="0">
                <a:latin typeface="Calibri" pitchFamily="34" charset="0"/>
                <a:cs typeface="Calibri" pitchFamily="34" charset="0"/>
              </a:rPr>
              <a:t>Abstractions-based </a:t>
            </a:r>
            <a:r>
              <a:rPr lang="en-GB" sz="3200" cap="small" dirty="0" err="1">
                <a:latin typeface="Calibri" pitchFamily="34" charset="0"/>
                <a:cs typeface="Calibri" pitchFamily="34" charset="0"/>
              </a:rPr>
              <a:t>Hydrocode</a:t>
            </a:r>
            <a:r>
              <a:rPr lang="en-GB" sz="3200" cap="small" dirty="0">
                <a:latin typeface="Calibri" pitchFamily="34" charset="0"/>
                <a:cs typeface="Calibri" pitchFamily="34" charset="0"/>
              </a:rPr>
              <a:t/>
            </a:r>
            <a:br>
              <a:rPr lang="en-GB" sz="3200" cap="small" dirty="0">
                <a:latin typeface="Calibri" pitchFamily="34" charset="0"/>
                <a:cs typeface="Calibri" pitchFamily="34" charset="0"/>
              </a:rPr>
            </a:br>
            <a:r>
              <a:rPr lang="en-GB" sz="3200" cap="small" dirty="0">
                <a:latin typeface="Calibri" pitchFamily="34" charset="0"/>
                <a:cs typeface="Calibri" pitchFamily="34" charset="0"/>
              </a:rPr>
              <a:t>on Future Computing Systems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468312" y="2708920"/>
            <a:ext cx="8675688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45720" rIns="3600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ts val="2700"/>
              </a:lnSpc>
              <a:spcBef>
                <a:spcPts val="30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el"/>
                <a:ea typeface="+mj-ea"/>
                <a:cs typeface="Ariel"/>
              </a:defRPr>
            </a:lvl1pPr>
            <a:lvl2pPr algn="l" rtl="0" eaLnBrk="0" fontAlgn="base" hangingPunct="0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</a:defRPr>
            </a:lvl2pPr>
            <a:lvl3pPr algn="l" rtl="0" eaLnBrk="0" fontAlgn="base" hangingPunct="0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</a:defRPr>
            </a:lvl3pPr>
            <a:lvl4pPr algn="l" rtl="0" eaLnBrk="0" fontAlgn="base" hangingPunct="0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</a:defRPr>
            </a:lvl4pPr>
            <a:lvl5pPr algn="l" rtl="0" eaLnBrk="0" fontAlgn="base" hangingPunct="0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</a:defRPr>
            </a:lvl5pPr>
            <a:lvl6pPr marL="457200" algn="l" rtl="0" eaLnBrk="0" fontAlgn="base" hangingPunct="0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</a:defRPr>
            </a:lvl6pPr>
            <a:lvl7pPr marL="914400" algn="l" rtl="0" eaLnBrk="0" fontAlgn="base" hangingPunct="0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</a:defRPr>
            </a:lvl7pPr>
            <a:lvl8pPr marL="1371600" algn="l" rtl="0" eaLnBrk="0" fontAlgn="base" hangingPunct="0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</a:defRPr>
            </a:lvl8pPr>
            <a:lvl9pPr marL="1828800" algn="l" rtl="0" eaLnBrk="0" fontAlgn="base" hangingPunct="0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</a:defRPr>
            </a:lvl9pPr>
          </a:lstStyle>
          <a:p>
            <a:r>
              <a:rPr lang="en-GB" sz="1800" dirty="0" smtClean="0">
                <a:latin typeface="Calibri" pitchFamily="34" charset="0"/>
                <a:cs typeface="Calibri" pitchFamily="34" charset="0"/>
              </a:rPr>
              <a:t>G.R. </a:t>
            </a:r>
            <a:r>
              <a:rPr lang="en-GB" sz="1800" dirty="0" err="1" smtClean="0">
                <a:latin typeface="Calibri" pitchFamily="34" charset="0"/>
                <a:cs typeface="Calibri" pitchFamily="34" charset="0"/>
              </a:rPr>
              <a:t>Mudalige</a:t>
            </a:r>
            <a:r>
              <a:rPr lang="en-GB" sz="1800" dirty="0" smtClean="0">
                <a:latin typeface="Calibri" pitchFamily="34" charset="0"/>
                <a:cs typeface="Calibri" pitchFamily="34" charset="0"/>
              </a:rPr>
              <a:t> , </a:t>
            </a:r>
            <a:r>
              <a:rPr lang="en-GB" sz="18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I. Z. </a:t>
            </a:r>
            <a:r>
              <a:rPr lang="en-GB" sz="1800" b="1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Reguly</a:t>
            </a:r>
            <a:r>
              <a:rPr lang="en-GB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en-GB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GB" sz="1800" dirty="0" smtClean="0">
                <a:latin typeface="Calibri" pitchFamily="34" charset="0"/>
                <a:cs typeface="Calibri" pitchFamily="34" charset="0"/>
              </a:rPr>
              <a:t>M.B. Giles, A.C. </a:t>
            </a:r>
            <a:r>
              <a:rPr lang="en-GB" sz="1800" dirty="0" err="1" smtClean="0">
                <a:latin typeface="Calibri" pitchFamily="34" charset="0"/>
                <a:cs typeface="Calibri" pitchFamily="34" charset="0"/>
              </a:rPr>
              <a:t>Mallinson</a:t>
            </a:r>
            <a:r>
              <a:rPr lang="en-GB" sz="1800" dirty="0" smtClean="0">
                <a:latin typeface="Calibri" pitchFamily="34" charset="0"/>
                <a:cs typeface="Calibri" pitchFamily="34" charset="0"/>
              </a:rPr>
              <a:t>, W.P. </a:t>
            </a:r>
            <a:r>
              <a:rPr lang="en-GB" sz="1800" dirty="0" err="1" smtClean="0">
                <a:latin typeface="Calibri" pitchFamily="34" charset="0"/>
                <a:cs typeface="Calibri" pitchFamily="34" charset="0"/>
              </a:rPr>
              <a:t>Gaudin</a:t>
            </a:r>
            <a:r>
              <a:rPr lang="en-GB" sz="1800" dirty="0" smtClean="0">
                <a:latin typeface="Calibri" pitchFamily="34" charset="0"/>
                <a:cs typeface="Calibri" pitchFamily="34" charset="0"/>
              </a:rPr>
              <a:t> , J.A. </a:t>
            </a:r>
            <a:r>
              <a:rPr lang="en-GB" sz="1800" dirty="0" err="1" smtClean="0">
                <a:latin typeface="Calibri" pitchFamily="34" charset="0"/>
                <a:cs typeface="Calibri" pitchFamily="34" charset="0"/>
              </a:rPr>
              <a:t>Herdman</a:t>
            </a:r>
            <a:r>
              <a:rPr lang="en-GB" sz="1800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r>
              <a:rPr lang="en-GB" sz="1800" dirty="0" smtClean="0">
                <a:latin typeface="Calibri" pitchFamily="34" charset="0"/>
                <a:cs typeface="Calibri" pitchFamily="34" charset="0"/>
              </a:rPr>
              <a:t>Oxford e-Research Centre, University of Oxford</a:t>
            </a:r>
          </a:p>
          <a:p>
            <a:r>
              <a:rPr lang="en-GB" sz="1800" dirty="0" smtClean="0">
                <a:latin typeface="Calibri" pitchFamily="34" charset="0"/>
                <a:cs typeface="Calibri" pitchFamily="34" charset="0"/>
              </a:rPr>
              <a:t>Department of Computer Science, University of Warwick, UK</a:t>
            </a:r>
          </a:p>
          <a:p>
            <a:r>
              <a:rPr lang="en-GB" sz="1800" dirty="0" smtClean="0">
                <a:latin typeface="Calibri" pitchFamily="34" charset="0"/>
                <a:cs typeface="Calibri" pitchFamily="34" charset="0"/>
              </a:rPr>
              <a:t>High Performance Computing,  UK AWE plc. Aldermaston, UK. </a:t>
            </a:r>
            <a:endParaRPr lang="en-GB" sz="1800" dirty="0" smtClean="0">
              <a:latin typeface="Calibri" pitchFamily="34" charset="0"/>
              <a:cs typeface="Calibri" pitchFamily="34" charset="0"/>
            </a:endParaRPr>
          </a:p>
          <a:p>
            <a:endParaRPr lang="en-GB" sz="1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GB" sz="1800" dirty="0" err="1" smtClean="0">
                <a:latin typeface="Calibri" pitchFamily="34" charset="0"/>
                <a:cs typeface="Calibri" pitchFamily="34" charset="0"/>
              </a:rPr>
              <a:t>gihan.mudalige</a:t>
            </a:r>
            <a:r>
              <a:rPr lang="en-GB" sz="1800" dirty="0" err="1" smtClean="0">
                <a:latin typeface="Calibri" pitchFamily="34" charset="0"/>
                <a:cs typeface="Calibri" pitchFamily="34" charset="0"/>
              </a:rPr>
              <a:t>@oerc.ox.ac.uk</a:t>
            </a:r>
            <a:endParaRPr lang="en-GB" sz="1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GB" sz="1800" u="sng" dirty="0" err="1" smtClean="0">
                <a:latin typeface="Calibri" pitchFamily="34" charset="0"/>
                <a:cs typeface="Calibri" pitchFamily="34" charset="0"/>
              </a:rPr>
              <a:t>istvan.reguly@</a:t>
            </a:r>
            <a:r>
              <a:rPr lang="en-GB" sz="1800" u="sng" dirty="0" err="1" smtClean="0">
                <a:latin typeface="Calibri" pitchFamily="34" charset="0"/>
                <a:cs typeface="Calibri" pitchFamily="34" charset="0"/>
              </a:rPr>
              <a:t>oerc.ox.ac.uk</a:t>
            </a:r>
            <a:endParaRPr lang="en-GB" sz="18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68313" y="5661248"/>
            <a:ext cx="7775575" cy="609599"/>
          </a:xfrm>
        </p:spPr>
        <p:txBody>
          <a:bodyPr/>
          <a:lstStyle/>
          <a:p>
            <a:r>
              <a:rPr lang="en-GB" sz="1600" dirty="0" smtClean="0">
                <a:latin typeface="Calibri" pitchFamily="34" charset="0"/>
                <a:cs typeface="Calibri" pitchFamily="34" charset="0"/>
              </a:rPr>
              <a:t>PMBS 2014  Workshop  held  as  part of SC 2014,  New Orleans  LA.</a:t>
            </a:r>
          </a:p>
          <a:p>
            <a:r>
              <a:rPr lang="en-GB" sz="1600" dirty="0" smtClean="0">
                <a:latin typeface="Calibri" pitchFamily="34" charset="0"/>
                <a:cs typeface="Calibri" pitchFamily="34" charset="0"/>
              </a:rPr>
              <a:t>16</a:t>
            </a:r>
            <a:r>
              <a:rPr lang="en-GB" sz="1600" baseline="30000" dirty="0" smtClean="0">
                <a:latin typeface="Calibri" pitchFamily="34" charset="0"/>
                <a:cs typeface="Calibri" pitchFamily="34" charset="0"/>
              </a:rPr>
              <a:t>th</a:t>
            </a:r>
            <a:r>
              <a:rPr lang="en-GB" sz="1600" dirty="0" smtClean="0">
                <a:latin typeface="Calibri" pitchFamily="34" charset="0"/>
                <a:cs typeface="Calibri" pitchFamily="34" charset="0"/>
              </a:rPr>
              <a:t> November  2012</a:t>
            </a:r>
            <a:endParaRPr lang="en-GB" sz="16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" name="Picture 8" descr="SC14White co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4869160"/>
            <a:ext cx="2664296" cy="26642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>
          <a:xfrm>
            <a:off x="251521" y="260648"/>
            <a:ext cx="8712968" cy="397768"/>
          </a:xfrm>
        </p:spPr>
        <p:txBody>
          <a:bodyPr/>
          <a:lstStyle/>
          <a:p>
            <a:r>
              <a:rPr lang="en-GB" sz="2400" cap="small" dirty="0" err="1" smtClean="0"/>
              <a:t>CloverLeaf</a:t>
            </a:r>
            <a:r>
              <a:rPr lang="en-GB" sz="2400" cap="small" dirty="0" smtClean="0"/>
              <a:t> – Numerical Method</a:t>
            </a:r>
            <a:endParaRPr lang="en-GB" sz="2400" cap="small" dirty="0"/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374959" y="1124744"/>
            <a:ext cx="8250066" cy="5004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buClr>
                <a:srgbClr val="021536"/>
              </a:buClr>
              <a:buFont typeface="Arial" charset="0"/>
              <a:buChar char="•"/>
              <a:defRPr sz="1500">
                <a:solidFill>
                  <a:srgbClr val="132148"/>
                </a:solidFill>
                <a:latin typeface="+mn-lt"/>
                <a:ea typeface="+mn-ea"/>
                <a:cs typeface="+mn-cs"/>
              </a:defRPr>
            </a:lvl1pPr>
            <a:lvl2pPr marL="541338" indent="-180975" algn="l" rtl="0" eaLnBrk="0" fontAlgn="base" hangingPunct="0">
              <a:lnSpc>
                <a:spcPts val="1900"/>
              </a:lnSpc>
              <a:spcBef>
                <a:spcPts val="300"/>
              </a:spcBef>
              <a:spcAft>
                <a:spcPct val="0"/>
              </a:spcAft>
              <a:buFont typeface="Arial" charset="0"/>
              <a:buChar char="–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2pPr>
            <a:lvl3pPr marL="895350" indent="-17462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3pPr>
            <a:lvl4pPr marL="914400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4pPr>
            <a:lvl5pPr marL="12271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5pPr>
            <a:lvl6pPr marL="16843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6pPr>
            <a:lvl7pPr marL="21415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7pPr>
            <a:lvl8pPr marL="25987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8pPr>
            <a:lvl9pPr marL="30559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9pPr>
          </a:lstStyle>
          <a:p>
            <a:pPr marL="360363" lvl="1" indent="0">
              <a:buNone/>
            </a:pPr>
            <a:endParaRPr lang="en-GB" sz="1800" dirty="0" smtClean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360363" lvl="1" indent="0">
              <a:buFont typeface="Wingdings" pitchFamily="2" charset="2"/>
              <a:buChar char="q"/>
            </a:pPr>
            <a:r>
              <a:rPr lang="en-GB" sz="18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 2D Structured Hydrodynamics  (3D application also now available)</a:t>
            </a:r>
          </a:p>
          <a:p>
            <a:pPr marL="360363" lvl="1" indent="0">
              <a:buNone/>
            </a:pPr>
            <a:endParaRPr lang="en-GB" sz="1800" dirty="0" smtClean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360363" lvl="1" indent="0">
              <a:buFont typeface="Wingdings" pitchFamily="2" charset="2"/>
              <a:buChar char="q"/>
            </a:pPr>
            <a:r>
              <a:rPr lang="en-GB" sz="18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 Explicit solution to the compressible Euler equations</a:t>
            </a:r>
          </a:p>
          <a:p>
            <a:pPr marL="360363" lvl="1" indent="0">
              <a:buFont typeface="Wingdings" pitchFamily="2" charset="2"/>
              <a:buChar char="q"/>
            </a:pPr>
            <a:endParaRPr lang="en-GB" sz="1800" dirty="0" smtClean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360363" lvl="1" indent="0">
              <a:buFont typeface="Wingdings" pitchFamily="2" charset="2"/>
              <a:buChar char="q"/>
            </a:pPr>
            <a:r>
              <a:rPr lang="en-GB" sz="18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 Finite volume predictor/corrector </a:t>
            </a:r>
            <a:r>
              <a:rPr lang="en-GB" sz="1800" dirty="0" err="1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Lagrangian</a:t>
            </a:r>
            <a:r>
              <a:rPr lang="en-GB" sz="18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 step followed by an </a:t>
            </a:r>
          </a:p>
          <a:p>
            <a:pPr marL="360363" lvl="1" indent="0">
              <a:buNone/>
            </a:pPr>
            <a:r>
              <a:rPr lang="en-GB" sz="18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     </a:t>
            </a:r>
            <a:r>
              <a:rPr lang="en-GB" sz="1800" dirty="0" err="1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advective</a:t>
            </a:r>
            <a:r>
              <a:rPr lang="en-GB" sz="18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 remap</a:t>
            </a:r>
          </a:p>
          <a:p>
            <a:pPr marL="360363" lvl="1" indent="0">
              <a:buFont typeface="Wingdings" pitchFamily="2" charset="2"/>
              <a:buChar char="q"/>
            </a:pPr>
            <a:endParaRPr lang="en-GB" sz="1800" dirty="0" smtClean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360363" lvl="1" indent="0">
              <a:buFont typeface="Wingdings" pitchFamily="2" charset="2"/>
              <a:buChar char="q"/>
            </a:pPr>
            <a:r>
              <a:rPr lang="en-GB" sz="18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 Single material</a:t>
            </a:r>
          </a:p>
          <a:p>
            <a:pPr marL="360363" lvl="1" indent="0">
              <a:buFont typeface="Wingdings" pitchFamily="2" charset="2"/>
              <a:buChar char="q"/>
            </a:pPr>
            <a:endParaRPr lang="en-GB" sz="1800" dirty="0" smtClean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360363" lvl="1" indent="0">
              <a:buFont typeface="Wingdings" pitchFamily="2" charset="2"/>
              <a:buChar char="q"/>
            </a:pPr>
            <a:r>
              <a:rPr lang="en-GB" sz="18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 A common base to all interested physics</a:t>
            </a:r>
          </a:p>
          <a:p>
            <a:pPr marL="360363" lvl="1" indent="0">
              <a:buNone/>
            </a:pPr>
            <a:r>
              <a:rPr lang="en-GB" sz="18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    models</a:t>
            </a:r>
          </a:p>
        </p:txBody>
      </p:sp>
      <p:pic>
        <p:nvPicPr>
          <p:cNvPr id="6" name="Picture 5" descr="hyd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482" y="2996952"/>
            <a:ext cx="3682974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901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>
          <a:xfrm>
            <a:off x="251521" y="260648"/>
            <a:ext cx="8712968" cy="397768"/>
          </a:xfrm>
        </p:spPr>
        <p:txBody>
          <a:bodyPr/>
          <a:lstStyle/>
          <a:p>
            <a:r>
              <a:rPr lang="en-GB" sz="2400" cap="small" dirty="0" smtClean="0"/>
              <a:t>Contributions</a:t>
            </a:r>
            <a:endParaRPr lang="en-GB" sz="2400" cap="small" dirty="0"/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374959" y="1052736"/>
            <a:ext cx="8250066" cy="5004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buClr>
                <a:srgbClr val="021536"/>
              </a:buClr>
              <a:buFont typeface="Arial" charset="0"/>
              <a:buChar char="•"/>
              <a:defRPr sz="1500">
                <a:solidFill>
                  <a:srgbClr val="132148"/>
                </a:solidFill>
                <a:latin typeface="+mn-lt"/>
                <a:ea typeface="+mn-ea"/>
                <a:cs typeface="+mn-cs"/>
              </a:defRPr>
            </a:lvl1pPr>
            <a:lvl2pPr marL="541338" indent="-180975" algn="l" rtl="0" eaLnBrk="0" fontAlgn="base" hangingPunct="0">
              <a:lnSpc>
                <a:spcPts val="1900"/>
              </a:lnSpc>
              <a:spcBef>
                <a:spcPts val="300"/>
              </a:spcBef>
              <a:spcAft>
                <a:spcPct val="0"/>
              </a:spcAft>
              <a:buFont typeface="Arial" charset="0"/>
              <a:buChar char="–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2pPr>
            <a:lvl3pPr marL="895350" indent="-17462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3pPr>
            <a:lvl4pPr marL="914400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4pPr>
            <a:lvl5pPr marL="12271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5pPr>
            <a:lvl6pPr marL="16843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6pPr>
            <a:lvl7pPr marL="21415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7pPr>
            <a:lvl8pPr marL="25987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8pPr>
            <a:lvl9pPr marL="30559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9pPr>
          </a:lstStyle>
          <a:p>
            <a:pPr marL="360363" lvl="1" indent="0">
              <a:buNone/>
            </a:pPr>
            <a:endParaRPr lang="en-GB" sz="1800" dirty="0" smtClean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Font typeface="Wingdings" pitchFamily="2" charset="2"/>
              <a:buChar char="q"/>
            </a:pPr>
            <a:r>
              <a:rPr lang="en-GB" sz="2000" dirty="0" smtClean="0">
                <a:solidFill>
                  <a:srgbClr val="122047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GB" sz="2000" dirty="0" smtClean="0">
                <a:solidFill>
                  <a:srgbClr val="122047"/>
                </a:solidFill>
                <a:latin typeface="Calibri" pitchFamily="34" charset="0"/>
                <a:cs typeface="Calibri" pitchFamily="34" charset="0"/>
              </a:rPr>
              <a:t>Re</a:t>
            </a:r>
            <a:r>
              <a:rPr lang="en-GB" sz="2000" dirty="0" smtClean="0">
                <a:solidFill>
                  <a:srgbClr val="122047"/>
                </a:solidFill>
                <a:latin typeface="Calibri" pitchFamily="34" charset="0"/>
                <a:cs typeface="Calibri" pitchFamily="34" charset="0"/>
              </a:rPr>
              <a:t>-engineer </a:t>
            </a:r>
            <a:r>
              <a:rPr lang="en-GB" sz="2000" dirty="0" err="1" smtClean="0">
                <a:solidFill>
                  <a:srgbClr val="122047"/>
                </a:solidFill>
                <a:latin typeface="Calibri" pitchFamily="34" charset="0"/>
                <a:cs typeface="Calibri" pitchFamily="34" charset="0"/>
              </a:rPr>
              <a:t>CloverLeaf</a:t>
            </a:r>
            <a:r>
              <a:rPr lang="en-GB" sz="2000" dirty="0" smtClean="0">
                <a:solidFill>
                  <a:srgbClr val="122047"/>
                </a:solidFill>
                <a:latin typeface="Calibri" pitchFamily="34" charset="0"/>
                <a:cs typeface="Calibri" pitchFamily="34" charset="0"/>
              </a:rPr>
              <a:t> to utilize a domain specific high-level abstraction framework, called </a:t>
            </a:r>
            <a:r>
              <a:rPr lang="en-GB" sz="2000" dirty="0" smtClean="0">
                <a:solidFill>
                  <a:srgbClr val="740000"/>
                </a:solidFill>
                <a:latin typeface="Calibri" pitchFamily="34" charset="0"/>
                <a:cs typeface="Calibri" pitchFamily="34" charset="0"/>
              </a:rPr>
              <a:t>OPS</a:t>
            </a:r>
            <a:r>
              <a:rPr lang="en-GB" sz="2000" dirty="0" smtClean="0">
                <a:solidFill>
                  <a:srgbClr val="122047"/>
                </a:solidFill>
                <a:latin typeface="Calibri" pitchFamily="34" charset="0"/>
                <a:cs typeface="Calibri" pitchFamily="34" charset="0"/>
              </a:rPr>
              <a:t> (</a:t>
            </a:r>
            <a:r>
              <a:rPr lang="en-GB" sz="2000" dirty="0" smtClean="0">
                <a:solidFill>
                  <a:srgbClr val="740000"/>
                </a:solidFill>
                <a:latin typeface="Calibri" pitchFamily="34" charset="0"/>
                <a:cs typeface="Calibri" pitchFamily="34" charset="0"/>
              </a:rPr>
              <a:t>O</a:t>
            </a:r>
            <a:r>
              <a:rPr lang="en-GB" sz="2000" dirty="0" smtClean="0">
                <a:solidFill>
                  <a:srgbClr val="122047"/>
                </a:solidFill>
                <a:latin typeface="Calibri" pitchFamily="34" charset="0"/>
                <a:cs typeface="Calibri" pitchFamily="34" charset="0"/>
              </a:rPr>
              <a:t>xford </a:t>
            </a:r>
            <a:r>
              <a:rPr lang="en-GB" sz="2000" dirty="0" smtClean="0">
                <a:solidFill>
                  <a:srgbClr val="740000"/>
                </a:solidFill>
                <a:latin typeface="Calibri" pitchFamily="34" charset="0"/>
                <a:cs typeface="Calibri" pitchFamily="34" charset="0"/>
              </a:rPr>
              <a:t>P</a:t>
            </a:r>
            <a:r>
              <a:rPr lang="en-GB" sz="2000" dirty="0" smtClean="0">
                <a:solidFill>
                  <a:srgbClr val="122047"/>
                </a:solidFill>
                <a:latin typeface="Calibri" pitchFamily="34" charset="0"/>
                <a:cs typeface="Calibri" pitchFamily="34" charset="0"/>
              </a:rPr>
              <a:t>arallel Library for </a:t>
            </a:r>
            <a:r>
              <a:rPr lang="en-GB" sz="2000" dirty="0" smtClean="0">
                <a:solidFill>
                  <a:srgbClr val="740000"/>
                </a:solidFill>
                <a:latin typeface="Calibri" pitchFamily="34" charset="0"/>
                <a:cs typeface="Calibri" pitchFamily="34" charset="0"/>
              </a:rPr>
              <a:t>S</a:t>
            </a:r>
            <a:r>
              <a:rPr lang="en-GB" sz="2000" dirty="0" smtClean="0">
                <a:solidFill>
                  <a:srgbClr val="122047"/>
                </a:solidFill>
                <a:latin typeface="Calibri" pitchFamily="34" charset="0"/>
                <a:cs typeface="Calibri" pitchFamily="34" charset="0"/>
              </a:rPr>
              <a:t>tructured-mesh solvers)</a:t>
            </a:r>
          </a:p>
          <a:p>
            <a:pPr marL="360363" lvl="1" indent="0">
              <a:buNone/>
            </a:pPr>
            <a:endParaRPr lang="en-GB" sz="1800" dirty="0" smtClean="0">
              <a:solidFill>
                <a:srgbClr val="122047"/>
              </a:solidFill>
              <a:latin typeface="Calibri" pitchFamily="34" charset="0"/>
              <a:cs typeface="Calibri" pitchFamily="34" charset="0"/>
            </a:endParaRPr>
          </a:p>
          <a:p>
            <a:pPr marL="714375" lvl="2" indent="0">
              <a:buFont typeface="Wingdings" pitchFamily="2" charset="2"/>
              <a:buChar char="q"/>
            </a:pPr>
            <a:r>
              <a:rPr lang="en-GB" sz="18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Results in a single high-level application source</a:t>
            </a:r>
          </a:p>
          <a:p>
            <a:pPr marL="360363" lvl="1" indent="0">
              <a:buFont typeface="Wingdings" pitchFamily="2" charset="2"/>
              <a:buChar char="q"/>
            </a:pPr>
            <a:endParaRPr lang="en-GB" sz="1800" dirty="0" smtClean="0">
              <a:solidFill>
                <a:srgbClr val="122047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Font typeface="Wingdings" pitchFamily="2" charset="2"/>
              <a:buChar char="q"/>
            </a:pPr>
            <a:r>
              <a:rPr lang="en-GB" sz="2000" dirty="0" smtClean="0">
                <a:solidFill>
                  <a:srgbClr val="122047"/>
                </a:solidFill>
                <a:latin typeface="Calibri" pitchFamily="34" charset="0"/>
                <a:cs typeface="Calibri" pitchFamily="34" charset="0"/>
              </a:rPr>
              <a:t> Use automated code generation techniques of OPS to generate  a range of parallel implementations. </a:t>
            </a:r>
          </a:p>
          <a:p>
            <a:pPr marL="360363" lvl="1" indent="0">
              <a:buNone/>
            </a:pPr>
            <a:endParaRPr lang="en-GB" sz="1800" dirty="0" smtClean="0">
              <a:solidFill>
                <a:srgbClr val="122047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Font typeface="Wingdings" pitchFamily="2" charset="2"/>
              <a:buChar char="q"/>
            </a:pPr>
            <a:r>
              <a:rPr lang="en-GB" sz="2000" dirty="0" smtClean="0">
                <a:solidFill>
                  <a:srgbClr val="122047"/>
                </a:solidFill>
                <a:latin typeface="Calibri" pitchFamily="34" charset="0"/>
                <a:cs typeface="Calibri" pitchFamily="34" charset="0"/>
              </a:rPr>
              <a:t> Compare the resulting parallel applications to that of the original </a:t>
            </a:r>
            <a:r>
              <a:rPr lang="en-GB" sz="2000" u="sng" dirty="0" smtClean="0">
                <a:solidFill>
                  <a:srgbClr val="122047"/>
                </a:solidFill>
                <a:latin typeface="Calibri" pitchFamily="34" charset="0"/>
                <a:cs typeface="Calibri" pitchFamily="34" charset="0"/>
              </a:rPr>
              <a:t>hand-tuned</a:t>
            </a:r>
            <a:r>
              <a:rPr lang="en-GB" sz="2000" dirty="0" smtClean="0">
                <a:solidFill>
                  <a:srgbClr val="122047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GB" sz="2000" dirty="0" err="1" smtClean="0">
                <a:solidFill>
                  <a:srgbClr val="122047"/>
                </a:solidFill>
                <a:latin typeface="Calibri" pitchFamily="34" charset="0"/>
                <a:cs typeface="Calibri" pitchFamily="34" charset="0"/>
              </a:rPr>
              <a:t>CloverLeaf</a:t>
            </a:r>
            <a:r>
              <a:rPr lang="en-GB" sz="2000" dirty="0" smtClean="0">
                <a:solidFill>
                  <a:srgbClr val="122047"/>
                </a:solidFill>
                <a:latin typeface="Calibri" pitchFamily="34" charset="0"/>
                <a:cs typeface="Calibri" pitchFamily="34" charset="0"/>
              </a:rPr>
              <a:t> applications. </a:t>
            </a:r>
          </a:p>
          <a:p>
            <a:pPr marL="714375" lvl="2" indent="0">
              <a:buFont typeface="Wingdings" pitchFamily="2" charset="2"/>
              <a:buChar char="q"/>
            </a:pPr>
            <a:r>
              <a:rPr lang="en-GB" sz="18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Developer productivity – </a:t>
            </a:r>
            <a:r>
              <a:rPr lang="en-GB" sz="1800" dirty="0" smtClean="0">
                <a:solidFill>
                  <a:srgbClr val="740000"/>
                </a:solidFill>
                <a:latin typeface="Calibri" pitchFamily="34" charset="0"/>
                <a:cs typeface="Calibri" pitchFamily="34" charset="0"/>
              </a:rPr>
              <a:t>how difficult is it to future-proof  code at design ?</a:t>
            </a:r>
            <a:r>
              <a:rPr lang="en-GB" sz="18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marL="714375" lvl="2" indent="0">
              <a:buFont typeface="Wingdings" pitchFamily="2" charset="2"/>
              <a:buChar char="q"/>
            </a:pPr>
            <a:r>
              <a:rPr lang="en-GB" sz="18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Performance on an extensive range of contrasting architectures and systems </a:t>
            </a:r>
          </a:p>
          <a:p>
            <a:pPr marL="714375" lvl="2" indent="0">
              <a:buFont typeface="Wingdings" pitchFamily="2" charset="2"/>
              <a:buChar char="q"/>
            </a:pPr>
            <a:endParaRPr lang="en-GB" sz="1800" dirty="0" smtClean="0">
              <a:solidFill>
                <a:srgbClr val="122047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Font typeface="Wingdings" pitchFamily="2" charset="2"/>
              <a:buChar char="q"/>
            </a:pPr>
            <a:r>
              <a:rPr lang="en-GB" sz="2000" dirty="0" smtClean="0">
                <a:solidFill>
                  <a:srgbClr val="122047"/>
                </a:solidFill>
                <a:latin typeface="Calibri" pitchFamily="34" charset="0"/>
                <a:cs typeface="Calibri" pitchFamily="34" charset="0"/>
              </a:rPr>
              <a:t> Aim is to demonstrate to a wider HPC audience how HLAs might help in solving various scientific simulation challenges on future emerging systems.</a:t>
            </a:r>
          </a:p>
        </p:txBody>
      </p:sp>
    </p:spTree>
    <p:extLst>
      <p:ext uri="{BB962C8B-B14F-4D97-AF65-F5344CB8AC3E}">
        <p14:creationId xmlns:p14="http://schemas.microsoft.com/office/powerpoint/2010/main" val="1014901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>
          <a:xfrm>
            <a:off x="468313" y="-27384"/>
            <a:ext cx="8207375" cy="685800"/>
          </a:xfrm>
        </p:spPr>
        <p:txBody>
          <a:bodyPr/>
          <a:lstStyle/>
          <a:p>
            <a:r>
              <a:rPr lang="en-GB" sz="2400" cap="small" dirty="0" smtClean="0"/>
              <a:t>Structured Mesh Applications and OPS</a:t>
            </a:r>
            <a:endParaRPr lang="en-GB" sz="2400" cap="small" dirty="0"/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374959" y="1412776"/>
            <a:ext cx="8250066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buClr>
                <a:srgbClr val="021536"/>
              </a:buClr>
              <a:buFont typeface="Arial" charset="0"/>
              <a:buChar char="•"/>
              <a:defRPr sz="1500">
                <a:solidFill>
                  <a:srgbClr val="132148"/>
                </a:solidFill>
                <a:latin typeface="+mn-lt"/>
                <a:ea typeface="+mn-ea"/>
                <a:cs typeface="+mn-cs"/>
              </a:defRPr>
            </a:lvl1pPr>
            <a:lvl2pPr marL="541338" indent="-180975" algn="l" rtl="0" eaLnBrk="0" fontAlgn="base" hangingPunct="0">
              <a:lnSpc>
                <a:spcPts val="1900"/>
              </a:lnSpc>
              <a:spcBef>
                <a:spcPts val="300"/>
              </a:spcBef>
              <a:spcAft>
                <a:spcPct val="0"/>
              </a:spcAft>
              <a:buFont typeface="Arial" charset="0"/>
              <a:buChar char="–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2pPr>
            <a:lvl3pPr marL="895350" indent="-17462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3pPr>
            <a:lvl4pPr marL="914400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4pPr>
            <a:lvl5pPr marL="12271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5pPr>
            <a:lvl6pPr marL="16843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6pPr>
            <a:lvl7pPr marL="21415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7pPr>
            <a:lvl8pPr marL="25987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8pPr>
            <a:lvl9pPr marL="30559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chemeClr val="tx1"/>
              </a:buClr>
              <a:buFont typeface="Wingdings" pitchFamily="2" charset="2"/>
              <a:buChar char="q"/>
            </a:pPr>
            <a:r>
              <a:rPr lang="en-GB" sz="18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Structured grids</a:t>
            </a:r>
          </a:p>
          <a:p>
            <a:pPr lvl="1">
              <a:buClr>
                <a:schemeClr val="accent1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r>
              <a:rPr lang="en-GB" sz="1800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Logical </a:t>
            </a:r>
            <a:r>
              <a:rPr lang="en-GB" sz="1800" i="1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( </a:t>
            </a:r>
            <a:r>
              <a:rPr lang="en-GB" sz="1800" i="1" dirty="0" err="1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i</a:t>
            </a:r>
            <a:r>
              <a:rPr lang="en-GB" sz="1800" i="1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, j )  </a:t>
            </a:r>
            <a:r>
              <a:rPr lang="en-GB" sz="1800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indexing in 2D, </a:t>
            </a:r>
            <a:r>
              <a:rPr lang="en-GB" sz="1800" i="1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GB" sz="1800" i="1" dirty="0" err="1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i</a:t>
            </a:r>
            <a:r>
              <a:rPr lang="en-GB" sz="1800" i="1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, j, k)</a:t>
            </a:r>
            <a:r>
              <a:rPr lang="en-GB" sz="1800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in 3D, with </a:t>
            </a:r>
            <a:r>
              <a:rPr lang="en-GB" sz="1800" u="sng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implicit</a:t>
            </a:r>
            <a:r>
              <a:rPr lang="en-GB" sz="1800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connectivity</a:t>
            </a:r>
          </a:p>
          <a:p>
            <a:pPr lvl="1">
              <a:buClr>
                <a:schemeClr val="accent1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r>
              <a:rPr lang="en-GB" sz="1800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Easy to parallelize, including on GPUs with L1/L2 caches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q"/>
            </a:pPr>
            <a:endParaRPr lang="en-GB" sz="180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q"/>
            </a:pPr>
            <a:r>
              <a:rPr lang="en-GB" sz="18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Operations involve looping over </a:t>
            </a:r>
          </a:p>
          <a:p>
            <a:pPr lvl="1">
              <a:buClr>
                <a:schemeClr val="accent1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r>
              <a:rPr lang="en-GB" sz="1800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a “rectangular” multi-dimensional set of grid-points </a:t>
            </a:r>
          </a:p>
          <a:p>
            <a:pPr lvl="1">
              <a:buClr>
                <a:schemeClr val="accent1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r>
              <a:rPr lang="en-GB" sz="1800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using one or more “stencils” to access data</a:t>
            </a:r>
            <a:endParaRPr lang="en-GB" sz="1800" dirty="0" smtClean="0">
              <a:solidFill>
                <a:schemeClr val="bg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Picture 6" descr="grid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5" y="3789040"/>
            <a:ext cx="3600399" cy="217226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 bwMode="auto">
          <a:xfrm>
            <a:off x="3995937" y="4161105"/>
            <a:ext cx="288032" cy="1440160"/>
          </a:xfrm>
          <a:prstGeom prst="roundRect">
            <a:avLst/>
          </a:prstGeom>
          <a:noFill/>
          <a:ln w="317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 rot="16200000">
            <a:off x="3995937" y="4161105"/>
            <a:ext cx="288032" cy="1440160"/>
          </a:xfrm>
          <a:prstGeom prst="roundRect">
            <a:avLst/>
          </a:prstGeom>
          <a:noFill/>
          <a:ln w="317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901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>
          <a:xfrm>
            <a:off x="468313" y="-27384"/>
            <a:ext cx="8207375" cy="685800"/>
          </a:xfrm>
        </p:spPr>
        <p:txBody>
          <a:bodyPr/>
          <a:lstStyle/>
          <a:p>
            <a:r>
              <a:rPr lang="en-GB" sz="2400" cap="small" dirty="0" smtClean="0"/>
              <a:t>OPS API</a:t>
            </a:r>
            <a:endParaRPr lang="en-GB" sz="2400" cap="small" dirty="0"/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498398" y="1124744"/>
            <a:ext cx="8466090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buClr>
                <a:srgbClr val="021536"/>
              </a:buClr>
              <a:buFont typeface="Arial" charset="0"/>
              <a:buChar char="•"/>
              <a:defRPr sz="1500">
                <a:solidFill>
                  <a:srgbClr val="132148"/>
                </a:solidFill>
                <a:latin typeface="+mn-lt"/>
                <a:ea typeface="+mn-ea"/>
                <a:cs typeface="+mn-cs"/>
              </a:defRPr>
            </a:lvl1pPr>
            <a:lvl2pPr marL="541338" indent="-180975" algn="l" rtl="0" eaLnBrk="0" fontAlgn="base" hangingPunct="0">
              <a:lnSpc>
                <a:spcPts val="1900"/>
              </a:lnSpc>
              <a:spcBef>
                <a:spcPts val="300"/>
              </a:spcBef>
              <a:spcAft>
                <a:spcPct val="0"/>
              </a:spcAft>
              <a:buFont typeface="Arial" charset="0"/>
              <a:buChar char="–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2pPr>
            <a:lvl3pPr marL="895350" indent="-17462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3pPr>
            <a:lvl4pPr marL="914400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4pPr>
            <a:lvl5pPr marL="12271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5pPr>
            <a:lvl6pPr marL="16843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6pPr>
            <a:lvl7pPr marL="21415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7pPr>
            <a:lvl8pPr marL="25987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8pPr>
            <a:lvl9pPr marL="30559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chemeClr val="tx1"/>
              </a:buClr>
              <a:buFont typeface="Wingdings" pitchFamily="2" charset="2"/>
              <a:buChar char="q"/>
            </a:pPr>
            <a:r>
              <a:rPr lang="en-GB" sz="1800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GB" sz="18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The abstraction breaks down the specification of the problem into </a:t>
            </a:r>
            <a:r>
              <a:rPr lang="en-GB" sz="18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four parts</a:t>
            </a:r>
            <a:endParaRPr lang="en-GB" sz="180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703263" lvl="1" indent="-342900">
              <a:buClr>
                <a:schemeClr val="accent4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GB" sz="1800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The structured mesh (or block ) worked on</a:t>
            </a:r>
          </a:p>
          <a:p>
            <a:pPr lvl="2">
              <a:buClr>
                <a:srgbClr val="740000"/>
              </a:buClr>
              <a:buFont typeface="Wingdings" pitchFamily="2" charset="2"/>
              <a:buChar char="§"/>
            </a:pPr>
            <a:r>
              <a:rPr lang="en-GB" sz="1800" dirty="0" smtClean="0">
                <a:solidFill>
                  <a:srgbClr val="740000"/>
                </a:solidFill>
                <a:latin typeface="Calibri" pitchFamily="34" charset="0"/>
                <a:cs typeface="Calibri" pitchFamily="34" charset="0"/>
              </a:rPr>
              <a:t> For single structured mesh (as in </a:t>
            </a:r>
            <a:r>
              <a:rPr lang="en-GB" sz="1800" dirty="0" err="1" smtClean="0">
                <a:solidFill>
                  <a:srgbClr val="740000"/>
                </a:solidFill>
                <a:latin typeface="Calibri" pitchFamily="34" charset="0"/>
                <a:cs typeface="Calibri" pitchFamily="34" charset="0"/>
              </a:rPr>
              <a:t>CloverLeaf</a:t>
            </a:r>
            <a:r>
              <a:rPr lang="en-GB" sz="1800" dirty="0" smtClean="0">
                <a:solidFill>
                  <a:srgbClr val="740000"/>
                </a:solidFill>
                <a:latin typeface="Calibri" pitchFamily="34" charset="0"/>
                <a:cs typeface="Calibri" pitchFamily="34" charset="0"/>
              </a:rPr>
              <a:t>) there is only one block</a:t>
            </a:r>
          </a:p>
          <a:p>
            <a:pPr lvl="2">
              <a:buClr>
                <a:srgbClr val="740000"/>
              </a:buClr>
              <a:buFont typeface="Wingdings" pitchFamily="2" charset="2"/>
              <a:buChar char="§"/>
            </a:pPr>
            <a:r>
              <a:rPr lang="en-GB" sz="1800" dirty="0" smtClean="0">
                <a:solidFill>
                  <a:srgbClr val="740000"/>
                </a:solidFill>
                <a:latin typeface="Calibri" pitchFamily="34" charset="0"/>
                <a:cs typeface="Calibri" pitchFamily="34" charset="0"/>
              </a:rPr>
              <a:t> Plans to extend to multi-block in the EPSRC project</a:t>
            </a:r>
          </a:p>
          <a:p>
            <a:pPr lvl="2">
              <a:buClr>
                <a:srgbClr val="740000"/>
              </a:buClr>
              <a:buNone/>
            </a:pPr>
            <a:endParaRPr lang="en-GB" sz="1800" dirty="0" smtClean="0">
              <a:solidFill>
                <a:srgbClr val="740000"/>
              </a:solidFill>
              <a:latin typeface="Calibri" pitchFamily="34" charset="0"/>
              <a:cs typeface="Calibri" pitchFamily="34" charset="0"/>
            </a:endParaRPr>
          </a:p>
          <a:p>
            <a:pPr marL="703263" lvl="1" indent="-342900">
              <a:buFont typeface="+mj-lt"/>
              <a:buAutoNum type="arabicPeriod"/>
            </a:pPr>
            <a:r>
              <a:rPr lang="en-GB" sz="1800" dirty="0" smtClean="0">
                <a:solidFill>
                  <a:srgbClr val="001535">
                    <a:lumMod val="75000"/>
                    <a:lumOff val="25000"/>
                  </a:srgbClr>
                </a:solidFill>
                <a:latin typeface="Calibri" pitchFamily="34" charset="0"/>
                <a:ea typeface="+mn-ea"/>
                <a:cs typeface="Calibri" pitchFamily="34" charset="0"/>
              </a:rPr>
              <a:t> Data defined on a block</a:t>
            </a:r>
          </a:p>
          <a:p>
            <a:pPr marL="893763" lvl="2" indent="-179388">
              <a:buFont typeface="Wingdings" pitchFamily="2" charset="2"/>
              <a:buChar char="§"/>
            </a:pPr>
            <a:r>
              <a:rPr lang="en-GB" sz="1800" dirty="0" smtClean="0">
                <a:solidFill>
                  <a:srgbClr val="740000"/>
                </a:solidFill>
                <a:latin typeface="Calibri" pitchFamily="34" charset="0"/>
                <a:cs typeface="Calibri" pitchFamily="34" charset="0"/>
              </a:rPr>
              <a:t>Holds the data associated with each block</a:t>
            </a:r>
            <a:endParaRPr lang="en-GB" sz="1800" dirty="0" smtClean="0">
              <a:solidFill>
                <a:srgbClr val="001535">
                  <a:lumMod val="75000"/>
                  <a:lumOff val="25000"/>
                </a:srgbClr>
              </a:solidFill>
              <a:latin typeface="Calibri" pitchFamily="34" charset="0"/>
              <a:ea typeface="+mn-ea"/>
              <a:cs typeface="Calibri" pitchFamily="34" charset="0"/>
            </a:endParaRPr>
          </a:p>
          <a:p>
            <a:pPr marL="703263" lvl="1" indent="-342900">
              <a:buFont typeface="+mj-lt"/>
              <a:buAutoNum type="arabicPeriod"/>
            </a:pPr>
            <a:r>
              <a:rPr lang="en-GB" sz="1800" dirty="0" smtClean="0">
                <a:solidFill>
                  <a:srgbClr val="001535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Stencil </a:t>
            </a:r>
          </a:p>
          <a:p>
            <a:pPr marL="893763" lvl="2" indent="-179388">
              <a:buFont typeface="Wingdings" pitchFamily="2" charset="2"/>
              <a:buChar char="§"/>
            </a:pPr>
            <a:r>
              <a:rPr lang="en-GB" sz="1800" dirty="0" smtClean="0">
                <a:solidFill>
                  <a:srgbClr val="740000"/>
                </a:solidFill>
                <a:latin typeface="Calibri" pitchFamily="34" charset="0"/>
                <a:cs typeface="Calibri" pitchFamily="34" charset="0"/>
              </a:rPr>
              <a:t>Defines the stencil that is used in a computation</a:t>
            </a:r>
          </a:p>
          <a:p>
            <a:pPr marL="893763" lvl="2" indent="-179388">
              <a:buFont typeface="Wingdings" pitchFamily="2" charset="2"/>
              <a:buChar char="§"/>
            </a:pPr>
            <a:endParaRPr lang="en-GB" sz="1800" dirty="0" smtClean="0">
              <a:solidFill>
                <a:srgbClr val="740000"/>
              </a:solidFill>
              <a:latin typeface="Calibri" pitchFamily="34" charset="0"/>
              <a:cs typeface="Calibri" pitchFamily="34" charset="0"/>
            </a:endParaRPr>
          </a:p>
          <a:p>
            <a:pPr marL="703263" lvl="1" indent="-342900">
              <a:buFont typeface="+mj-lt"/>
              <a:buAutoNum type="arabicPeriod"/>
            </a:pPr>
            <a:r>
              <a:rPr lang="en-GB" sz="1800" dirty="0" smtClean="0">
                <a:solidFill>
                  <a:srgbClr val="001535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Computations</a:t>
            </a:r>
            <a:endParaRPr lang="en-GB" sz="1800" dirty="0" smtClean="0">
              <a:solidFill>
                <a:srgbClr val="001535">
                  <a:lumMod val="75000"/>
                  <a:lumOff val="25000"/>
                </a:srgbClr>
              </a:solidFill>
              <a:latin typeface="Calibri" pitchFamily="34" charset="0"/>
              <a:cs typeface="Calibri" pitchFamily="34" charset="0"/>
            </a:endParaRPr>
          </a:p>
          <a:p>
            <a:pPr marL="893763" lvl="2" indent="-179388">
              <a:buFont typeface="Wingdings" pitchFamily="2" charset="2"/>
              <a:buChar char="§"/>
            </a:pPr>
            <a:r>
              <a:rPr lang="en-GB" sz="1800" dirty="0" smtClean="0">
                <a:solidFill>
                  <a:srgbClr val="740000"/>
                </a:solidFill>
                <a:latin typeface="Calibri" pitchFamily="34" charset="0"/>
                <a:cs typeface="Calibri" pitchFamily="34" charset="0"/>
              </a:rPr>
              <a:t>Defines </a:t>
            </a:r>
            <a:r>
              <a:rPr lang="en-GB" sz="1800" dirty="0" smtClean="0">
                <a:solidFill>
                  <a:srgbClr val="740000"/>
                </a:solidFill>
                <a:latin typeface="Calibri" pitchFamily="34" charset="0"/>
                <a:cs typeface="Calibri" pitchFamily="34" charset="0"/>
              </a:rPr>
              <a:t>the loop over a block</a:t>
            </a:r>
          </a:p>
          <a:p>
            <a:pPr marL="893763" lvl="2" indent="-179388">
              <a:buFont typeface="Wingdings" pitchFamily="2" charset="2"/>
              <a:buChar char="§"/>
            </a:pPr>
            <a:r>
              <a:rPr lang="en-GB" sz="1800" dirty="0" smtClean="0">
                <a:solidFill>
                  <a:srgbClr val="740000"/>
                </a:solidFill>
                <a:latin typeface="Calibri" pitchFamily="34" charset="0"/>
                <a:cs typeface="Calibri" pitchFamily="34" charset="0"/>
              </a:rPr>
              <a:t>Indicates the data used in the loop, the stencil used to access this data and access type – read only, write only read/write, </a:t>
            </a:r>
            <a:r>
              <a:rPr lang="en-GB" sz="1800" dirty="0" smtClean="0">
                <a:solidFill>
                  <a:srgbClr val="740000"/>
                </a:solidFill>
                <a:latin typeface="Calibri" pitchFamily="34" charset="0"/>
                <a:cs typeface="Calibri" pitchFamily="34" charset="0"/>
              </a:rPr>
              <a:t>increment</a:t>
            </a:r>
          </a:p>
          <a:p>
            <a:pPr marL="893763" lvl="2" indent="-179388">
              <a:buFont typeface="Wingdings" pitchFamily="2" charset="2"/>
              <a:buChar char="§"/>
            </a:pPr>
            <a:r>
              <a:rPr lang="en-GB" sz="1800" dirty="0" smtClean="0">
                <a:solidFill>
                  <a:srgbClr val="740000"/>
                </a:solidFill>
                <a:latin typeface="Calibri" pitchFamily="34" charset="0"/>
                <a:cs typeface="Calibri" pitchFamily="34" charset="0"/>
              </a:rPr>
              <a:t>The </a:t>
            </a:r>
            <a:r>
              <a:rPr lang="en-GB" sz="1800" dirty="0" smtClean="0">
                <a:solidFill>
                  <a:srgbClr val="740000"/>
                </a:solidFill>
                <a:latin typeface="Calibri" pitchFamily="34" charset="0"/>
                <a:cs typeface="Calibri" pitchFamily="34" charset="0"/>
              </a:rPr>
              <a:t>elemental operation to be performed for each iteration of the </a:t>
            </a:r>
            <a:r>
              <a:rPr lang="en-GB" sz="1800" dirty="0" smtClean="0">
                <a:solidFill>
                  <a:srgbClr val="740000"/>
                </a:solidFill>
                <a:latin typeface="Calibri" pitchFamily="34" charset="0"/>
                <a:cs typeface="Calibri" pitchFamily="34" charset="0"/>
              </a:rPr>
              <a:t>loop, declared </a:t>
            </a:r>
            <a:r>
              <a:rPr lang="en-GB" sz="1800" dirty="0" smtClean="0">
                <a:solidFill>
                  <a:srgbClr val="740000"/>
                </a:solidFill>
                <a:latin typeface="Calibri" pitchFamily="34" charset="0"/>
                <a:cs typeface="Calibri" pitchFamily="34" charset="0"/>
              </a:rPr>
              <a:t>as an out-lined kernel </a:t>
            </a:r>
            <a:endParaRPr lang="en-GB" sz="180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GB" sz="1800" dirty="0" smtClean="0">
              <a:latin typeface="Calibri" pitchFamily="34" charset="0"/>
              <a:cs typeface="Calibri" pitchFamily="34" charset="0"/>
            </a:endParaRPr>
          </a:p>
          <a:p>
            <a:pPr marL="360363" lvl="1" indent="0">
              <a:buNone/>
            </a:pPr>
            <a:endParaRPr lang="en-GB" sz="1800" dirty="0" smtClean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GB" sz="1800" dirty="0" smtClean="0">
              <a:solidFill>
                <a:schemeClr val="bg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505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>
          <a:xfrm>
            <a:off x="468313" y="-27384"/>
            <a:ext cx="8424167" cy="685800"/>
          </a:xfrm>
        </p:spPr>
        <p:txBody>
          <a:bodyPr/>
          <a:lstStyle/>
          <a:p>
            <a:r>
              <a:rPr lang="en-GB" sz="2400" cap="small" dirty="0" smtClean="0"/>
              <a:t>Porting </a:t>
            </a:r>
            <a:r>
              <a:rPr lang="en-GB" sz="2400" cap="small" dirty="0" err="1" smtClean="0"/>
              <a:t>CloverLeaf</a:t>
            </a:r>
            <a:r>
              <a:rPr lang="en-GB" sz="2400" cap="small" dirty="0" smtClean="0"/>
              <a:t> to OPS – Declaring Block and Data</a:t>
            </a:r>
            <a:endParaRPr lang="en-GB" sz="2400" cap="small" dirty="0"/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395536" y="1124744"/>
            <a:ext cx="8748464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buClr>
                <a:srgbClr val="021536"/>
              </a:buClr>
              <a:buFont typeface="Arial" charset="0"/>
              <a:buChar char="•"/>
              <a:defRPr sz="1500">
                <a:solidFill>
                  <a:srgbClr val="132148"/>
                </a:solidFill>
                <a:latin typeface="+mn-lt"/>
                <a:ea typeface="+mn-ea"/>
                <a:cs typeface="+mn-cs"/>
              </a:defRPr>
            </a:lvl1pPr>
            <a:lvl2pPr marL="541338" indent="-180975" algn="l" rtl="0" eaLnBrk="0" fontAlgn="base" hangingPunct="0">
              <a:lnSpc>
                <a:spcPts val="1900"/>
              </a:lnSpc>
              <a:spcBef>
                <a:spcPts val="300"/>
              </a:spcBef>
              <a:spcAft>
                <a:spcPct val="0"/>
              </a:spcAft>
              <a:buFont typeface="Arial" charset="0"/>
              <a:buChar char="–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2pPr>
            <a:lvl3pPr marL="895350" indent="-17462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3pPr>
            <a:lvl4pPr marL="914400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4pPr>
            <a:lvl5pPr marL="12271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5pPr>
            <a:lvl6pPr marL="16843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6pPr>
            <a:lvl7pPr marL="21415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7pPr>
            <a:lvl8pPr marL="25987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8pPr>
            <a:lvl9pPr marL="30559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GB" sz="16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GB" sz="16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 a single </a:t>
            </a:r>
            <a:r>
              <a:rPr lang="en-GB" sz="16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structured </a:t>
            </a:r>
            <a:r>
              <a:rPr lang="en-GB" sz="16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 */</a:t>
            </a:r>
          </a:p>
          <a:p>
            <a:pPr marL="0" indent="0">
              <a:buNone/>
            </a:pPr>
            <a:r>
              <a:rPr lang="en-GB" sz="1600" b="1" dirty="0" err="1" smtClean="0">
                <a:solidFill>
                  <a:srgbClr val="74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ops_block</a:t>
            </a:r>
            <a:r>
              <a:rPr lang="en-GB" sz="1600" dirty="0" smtClean="0">
                <a:solidFill>
                  <a:srgbClr val="74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cgrid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ops_decl_block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(2,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6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clover grid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endParaRPr lang="fr-F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600" b="1" dirty="0" err="1" smtClean="0">
                <a:solidFill>
                  <a:srgbClr val="74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size[2] = {x_cells+5, y_cells+5};</a:t>
            </a:r>
          </a:p>
          <a:p>
            <a:pPr marL="0" indent="0">
              <a:buNone/>
            </a:pPr>
            <a:r>
              <a:rPr lang="en-GB" sz="1600" b="1" dirty="0" smtClean="0">
                <a:solidFill>
                  <a:srgbClr val="74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NULL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GB" sz="16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 data on block */</a:t>
            </a:r>
          </a:p>
          <a:p>
            <a:pPr marL="0" indent="0">
              <a:buNone/>
            </a:pPr>
            <a:r>
              <a:rPr lang="en-GB" sz="1600" b="1" dirty="0" err="1" smtClean="0">
                <a:solidFill>
                  <a:srgbClr val="74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ops_dat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density0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6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ops_decl_dat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(cgrid,1,size,dat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,"</a:t>
            </a:r>
            <a:r>
              <a:rPr lang="en-GB" sz="1600" b="1" dirty="0">
                <a:solidFill>
                  <a:srgbClr val="74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GB" sz="16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density0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GB" sz="1600" b="1" dirty="0" err="1">
                <a:solidFill>
                  <a:srgbClr val="74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ops_dat</a:t>
            </a:r>
            <a:r>
              <a:rPr lang="en-GB" sz="1600" b="1" dirty="0">
                <a:solidFill>
                  <a:srgbClr val="74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energy0  = </a:t>
            </a:r>
            <a:r>
              <a:rPr lang="en-GB" sz="16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ops_decl_dat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(cgrid,1,size,dat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,"</a:t>
            </a:r>
            <a:r>
              <a:rPr lang="nl-NL" sz="1600" b="1" dirty="0">
                <a:solidFill>
                  <a:srgbClr val="74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nl-NL" sz="16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energy0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............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............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b="1" dirty="0" err="1">
                <a:solidFill>
                  <a:srgbClr val="74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ops_dat</a:t>
            </a:r>
            <a:r>
              <a:rPr lang="en-GB" sz="1600" b="1" dirty="0">
                <a:solidFill>
                  <a:srgbClr val="74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pressure = </a:t>
            </a:r>
            <a:r>
              <a:rPr lang="en-GB" sz="16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ops_decl_dat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(cgrid,1,size,dat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,"</a:t>
            </a:r>
            <a:r>
              <a:rPr lang="en-GB" sz="1600" b="1" dirty="0">
                <a:solidFill>
                  <a:srgbClr val="74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GB" sz="16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pressure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GB" sz="1600" b="1" dirty="0" err="1">
                <a:solidFill>
                  <a:srgbClr val="74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ops_dat</a:t>
            </a:r>
            <a:r>
              <a:rPr lang="en-GB" sz="1600" b="1" dirty="0">
                <a:solidFill>
                  <a:srgbClr val="74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volume   = </a:t>
            </a:r>
            <a:r>
              <a:rPr lang="nl-NL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ops_decl_dat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(cgrid,1,size,dat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,"</a:t>
            </a:r>
            <a:r>
              <a:rPr lang="nl-NL" sz="1600" b="1" dirty="0">
                <a:solidFill>
                  <a:srgbClr val="74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nl-NL" sz="16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volume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en-GB" sz="1600" dirty="0" smtClean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374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>
          <a:xfrm>
            <a:off x="468313" y="-27384"/>
            <a:ext cx="8424167" cy="685800"/>
          </a:xfrm>
        </p:spPr>
        <p:txBody>
          <a:bodyPr/>
          <a:lstStyle/>
          <a:p>
            <a:r>
              <a:rPr lang="en-GB" sz="2400" cap="small" dirty="0" smtClean="0"/>
              <a:t>Porting </a:t>
            </a:r>
            <a:r>
              <a:rPr lang="en-GB" sz="2400" cap="small" dirty="0" err="1" smtClean="0"/>
              <a:t>CloverLeaf</a:t>
            </a:r>
            <a:r>
              <a:rPr lang="en-GB" sz="2400" cap="small" dirty="0" smtClean="0"/>
              <a:t> to OPS – Original Loop</a:t>
            </a:r>
            <a:endParaRPr lang="en-GB" sz="2400" cap="small" dirty="0"/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107504" y="1124744"/>
            <a:ext cx="9036496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buClr>
                <a:srgbClr val="021536"/>
              </a:buClr>
              <a:buFont typeface="Arial" charset="0"/>
              <a:buChar char="•"/>
              <a:defRPr sz="1500">
                <a:solidFill>
                  <a:srgbClr val="132148"/>
                </a:solidFill>
                <a:latin typeface="+mn-lt"/>
                <a:ea typeface="+mn-ea"/>
                <a:cs typeface="+mn-cs"/>
              </a:defRPr>
            </a:lvl1pPr>
            <a:lvl2pPr marL="541338" indent="-180975" algn="l" rtl="0" eaLnBrk="0" fontAlgn="base" hangingPunct="0">
              <a:lnSpc>
                <a:spcPts val="1900"/>
              </a:lnSpc>
              <a:spcBef>
                <a:spcPts val="300"/>
              </a:spcBef>
              <a:spcAft>
                <a:spcPct val="0"/>
              </a:spcAft>
              <a:buFont typeface="Arial" charset="0"/>
              <a:buChar char="–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2pPr>
            <a:lvl3pPr marL="895350" indent="-17462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3pPr>
            <a:lvl4pPr marL="914400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4pPr>
            <a:lvl5pPr marL="12271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5pPr>
            <a:lvl6pPr marL="16843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6pPr>
            <a:lvl7pPr marL="21415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7pPr>
            <a:lvl8pPr marL="25987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8pPr>
            <a:lvl9pPr marL="30559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DO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k=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y_min,y_max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j=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x_min,x_max</a:t>
            </a: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v=1.0/density(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j,k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	 pressure(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j,k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)=(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1.4 - 1.0)* density(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j,k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)*energy(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j,k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	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pressurebyenergy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=(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1.4-1.0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)* density(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j,k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	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pressurebyvolume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 density(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j,k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)* pressure(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j,k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	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sound_speed_squared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v * v *(pressure(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j,k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)*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pressurebyenergy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ressurebyvolume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	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soundspeed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j,k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)= SQRT(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sound_speed_squared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ENDDO</a:t>
            </a:r>
          </a:p>
          <a:p>
            <a:pPr marL="0" indent="0">
              <a:buNone/>
            </a:pPr>
            <a:r>
              <a:rPr lang="en-GB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ENDDO</a:t>
            </a:r>
          </a:p>
        </p:txBody>
      </p:sp>
    </p:spTree>
    <p:extLst>
      <p:ext uri="{BB962C8B-B14F-4D97-AF65-F5344CB8AC3E}">
        <p14:creationId xmlns:p14="http://schemas.microsoft.com/office/powerpoint/2010/main" val="2037313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>
          <a:xfrm>
            <a:off x="468313" y="-27384"/>
            <a:ext cx="8424167" cy="685800"/>
          </a:xfrm>
        </p:spPr>
        <p:txBody>
          <a:bodyPr/>
          <a:lstStyle/>
          <a:p>
            <a:r>
              <a:rPr lang="en-GB" sz="2400" cap="small" dirty="0" smtClean="0"/>
              <a:t>Porting </a:t>
            </a:r>
            <a:r>
              <a:rPr lang="en-GB" sz="2400" cap="small" dirty="0" err="1" smtClean="0"/>
              <a:t>CloverLeaf</a:t>
            </a:r>
            <a:r>
              <a:rPr lang="en-GB" sz="2400" cap="small" dirty="0" smtClean="0"/>
              <a:t> to OPS – OPS Loop</a:t>
            </a:r>
            <a:endParaRPr lang="en-GB" sz="2400" cap="small" dirty="0"/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251520" y="2492896"/>
            <a:ext cx="8136904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buClr>
                <a:srgbClr val="021536"/>
              </a:buClr>
              <a:buFont typeface="Arial" charset="0"/>
              <a:buChar char="•"/>
              <a:defRPr sz="1500">
                <a:solidFill>
                  <a:srgbClr val="132148"/>
                </a:solidFill>
                <a:latin typeface="+mn-lt"/>
                <a:ea typeface="+mn-ea"/>
                <a:cs typeface="+mn-cs"/>
              </a:defRPr>
            </a:lvl1pPr>
            <a:lvl2pPr marL="541338" indent="-180975" algn="l" rtl="0" eaLnBrk="0" fontAlgn="base" hangingPunct="0">
              <a:lnSpc>
                <a:spcPts val="1900"/>
              </a:lnSpc>
              <a:spcBef>
                <a:spcPts val="300"/>
              </a:spcBef>
              <a:spcAft>
                <a:spcPct val="0"/>
              </a:spcAft>
              <a:buFont typeface="Arial" charset="0"/>
              <a:buChar char="–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2pPr>
            <a:lvl3pPr marL="895350" indent="-17462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3pPr>
            <a:lvl4pPr marL="914400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4pPr>
            <a:lvl5pPr marL="12271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5pPr>
            <a:lvl6pPr marL="16843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6pPr>
            <a:lvl7pPr marL="21415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7pPr>
            <a:lvl8pPr marL="25987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8pPr>
            <a:lvl9pPr marL="30559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GB" sz="1600" dirty="0" smtClean="0">
                <a:solidFill>
                  <a:srgbClr val="008000"/>
                </a:solidFill>
                <a:latin typeface="Courier New"/>
                <a:cs typeface="Courier New"/>
              </a:rPr>
              <a:t>//mesh execution range</a:t>
            </a:r>
          </a:p>
          <a:p>
            <a:pPr marL="0" indent="0">
              <a:buNone/>
            </a:pPr>
            <a:r>
              <a:rPr lang="en-GB" sz="1600" b="1" dirty="0" err="1" smtClean="0">
                <a:solidFill>
                  <a:srgbClr val="800000"/>
                </a:solidFill>
                <a:latin typeface="Courier New"/>
                <a:cs typeface="Courier New"/>
              </a:rPr>
              <a:t>int</a:t>
            </a:r>
            <a:r>
              <a:rPr lang="en-GB" sz="1600" dirty="0" smtClean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lang="en-GB" sz="1600" dirty="0" err="1">
                <a:latin typeface="Courier New"/>
                <a:cs typeface="Courier New"/>
              </a:rPr>
              <a:t>rangexy_inner</a:t>
            </a:r>
            <a:r>
              <a:rPr lang="en-GB" sz="1600" dirty="0">
                <a:latin typeface="Courier New"/>
                <a:cs typeface="Courier New"/>
              </a:rPr>
              <a:t>[] = {</a:t>
            </a:r>
            <a:r>
              <a:rPr lang="en-GB" sz="1600" dirty="0" err="1">
                <a:latin typeface="Courier New"/>
                <a:cs typeface="Courier New"/>
              </a:rPr>
              <a:t>x_min,x_max,y_min,y_max</a:t>
            </a:r>
            <a:r>
              <a:rPr lang="en-GB" sz="1600" dirty="0">
                <a:latin typeface="Courier New"/>
                <a:cs typeface="Courier New"/>
              </a:rPr>
              <a:t>}; </a:t>
            </a:r>
          </a:p>
          <a:p>
            <a:pPr marL="0" indent="0">
              <a:buNone/>
            </a:pPr>
            <a:r>
              <a:rPr lang="en-GB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/*</a:t>
            </a:r>
            <a:r>
              <a:rPr lang="en-GB" sz="1600" i="1" dirty="0">
                <a:solidFill>
                  <a:srgbClr val="008000"/>
                </a:solidFill>
                <a:latin typeface="Courier New"/>
                <a:cs typeface="Courier New"/>
              </a:rPr>
              <a:t>single point stencil*/</a:t>
            </a:r>
          </a:p>
          <a:p>
            <a:pPr marL="0" indent="0">
              <a:buNone/>
            </a:pPr>
            <a:r>
              <a:rPr lang="en-GB" sz="1600" b="1" dirty="0" err="1" smtClean="0">
                <a:solidFill>
                  <a:srgbClr val="800000"/>
                </a:solidFill>
                <a:latin typeface="Courier New"/>
                <a:cs typeface="Courier New"/>
              </a:rPr>
              <a:t>int</a:t>
            </a:r>
            <a:r>
              <a:rPr lang="en-GB" sz="1600" dirty="0" smtClean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lang="en-GB" sz="1600" dirty="0">
                <a:latin typeface="Courier New"/>
                <a:cs typeface="Courier New"/>
              </a:rPr>
              <a:t>s2D_00[] = {0,0</a:t>
            </a:r>
            <a:r>
              <a:rPr lang="en-GB" sz="1600" dirty="0" smtClean="0"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</a:pPr>
            <a:r>
              <a:rPr lang="en-GB" sz="1600" b="1" dirty="0" err="1" smtClean="0">
                <a:solidFill>
                  <a:srgbClr val="800000"/>
                </a:solidFill>
                <a:latin typeface="Courier New"/>
                <a:cs typeface="Courier New"/>
              </a:rPr>
              <a:t>ops_stencil</a:t>
            </a:r>
            <a:r>
              <a:rPr lang="en-GB" sz="1600" dirty="0" smtClean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lang="en-GB" sz="1600" dirty="0" smtClean="0">
                <a:latin typeface="Courier New"/>
                <a:cs typeface="Courier New"/>
              </a:rPr>
              <a:t>S2D_00 = </a:t>
            </a:r>
            <a:r>
              <a:rPr lang="en-GB" sz="1600" b="1" dirty="0" err="1" smtClean="0">
                <a:solidFill>
                  <a:srgbClr val="660066"/>
                </a:solidFill>
                <a:latin typeface="Courier New"/>
                <a:cs typeface="Courier New"/>
              </a:rPr>
              <a:t>ops_decl_stencil</a:t>
            </a:r>
            <a:r>
              <a:rPr lang="en-GB" sz="1600" dirty="0" smtClean="0">
                <a:latin typeface="Courier New"/>
                <a:cs typeface="Courier New"/>
              </a:rPr>
              <a:t>( 2, 1, s2D_00, "00");</a:t>
            </a:r>
          </a:p>
          <a:p>
            <a:pPr marL="0" indent="0">
              <a:buNone/>
            </a:pPr>
            <a:endParaRPr lang="en-GB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1600" dirty="0" smtClean="0">
                <a:solidFill>
                  <a:srgbClr val="008000"/>
                </a:solidFill>
                <a:latin typeface="Courier New"/>
                <a:cs typeface="Courier New"/>
              </a:rPr>
              <a:t>/*</a:t>
            </a:r>
            <a:r>
              <a:rPr lang="en-GB" sz="1600" dirty="0" err="1">
                <a:solidFill>
                  <a:srgbClr val="008000"/>
                </a:solidFill>
                <a:latin typeface="Courier New"/>
                <a:cs typeface="Courier New"/>
              </a:rPr>
              <a:t>ideal_gas</a:t>
            </a:r>
            <a:r>
              <a:rPr lang="en-GB" sz="1600" dirty="0">
                <a:solidFill>
                  <a:srgbClr val="008000"/>
                </a:solidFill>
                <a:latin typeface="Courier New"/>
                <a:cs typeface="Courier New"/>
              </a:rPr>
              <a:t> loop*/</a:t>
            </a:r>
          </a:p>
          <a:p>
            <a:pPr marL="0" indent="0">
              <a:buNone/>
            </a:pPr>
            <a:r>
              <a:rPr lang="en-GB" sz="1600" b="1" dirty="0" err="1" smtClean="0">
                <a:solidFill>
                  <a:srgbClr val="660066"/>
                </a:solidFill>
                <a:latin typeface="Courier New"/>
                <a:cs typeface="Courier New"/>
              </a:rPr>
              <a:t>ops_par_loop</a:t>
            </a:r>
            <a:r>
              <a:rPr lang="en-GB" sz="1600" dirty="0" smtClean="0">
                <a:latin typeface="Courier New"/>
                <a:cs typeface="Courier New"/>
              </a:rPr>
              <a:t>(</a:t>
            </a:r>
            <a:r>
              <a:rPr lang="en-GB" sz="1600" dirty="0" err="1" smtClean="0">
                <a:latin typeface="Courier New"/>
                <a:cs typeface="Courier New"/>
              </a:rPr>
              <a:t>ideal_gas_kernel,clover_grid</a:t>
            </a:r>
            <a:r>
              <a:rPr lang="en-GB" sz="1600" dirty="0">
                <a:latin typeface="Courier New"/>
                <a:cs typeface="Courier New"/>
              </a:rPr>
              <a:t>, 2, </a:t>
            </a:r>
            <a:r>
              <a:rPr lang="en-GB" sz="1600" dirty="0" err="1">
                <a:latin typeface="Courier New"/>
                <a:cs typeface="Courier New"/>
              </a:rPr>
              <a:t>rangexy_inner</a:t>
            </a:r>
            <a:r>
              <a:rPr lang="en-GB" sz="1600" dirty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GB" sz="1600" dirty="0" smtClean="0">
                <a:latin typeface="Courier New"/>
                <a:cs typeface="Courier New"/>
              </a:rPr>
              <a:t>	</a:t>
            </a:r>
            <a:r>
              <a:rPr lang="en-GB" sz="1600" dirty="0" err="1" smtClean="0">
                <a:latin typeface="Courier New"/>
                <a:cs typeface="Courier New"/>
              </a:rPr>
              <a:t>ops_arg_dat</a:t>
            </a:r>
            <a:r>
              <a:rPr lang="en-GB" sz="1600" dirty="0" smtClean="0">
                <a:latin typeface="Courier New"/>
                <a:cs typeface="Courier New"/>
              </a:rPr>
              <a:t> (density0,  </a:t>
            </a:r>
            <a:r>
              <a:rPr lang="en-GB" sz="1600" dirty="0">
                <a:latin typeface="Courier New"/>
                <a:cs typeface="Courier New"/>
              </a:rPr>
              <a:t>S2D_00, </a:t>
            </a:r>
            <a:r>
              <a:rPr lang="en-GB" sz="1600" b="1" dirty="0" smtClean="0">
                <a:solidFill>
                  <a:srgbClr val="660066"/>
                </a:solidFill>
                <a:latin typeface="Courier New"/>
                <a:cs typeface="Courier New"/>
              </a:rPr>
              <a:t>"double"</a:t>
            </a:r>
            <a:r>
              <a:rPr lang="en-GB" sz="1600" dirty="0" smtClean="0">
                <a:latin typeface="Courier New"/>
                <a:cs typeface="Courier New"/>
              </a:rPr>
              <a:t>, </a:t>
            </a:r>
            <a:r>
              <a:rPr lang="en-GB" sz="1600" dirty="0">
                <a:solidFill>
                  <a:srgbClr val="FF0000"/>
                </a:solidFill>
                <a:latin typeface="Courier New"/>
                <a:cs typeface="Courier New"/>
              </a:rPr>
              <a:t>OPS_READ</a:t>
            </a:r>
            <a:r>
              <a:rPr lang="en-GB" sz="1600" dirty="0">
                <a:latin typeface="Courier New"/>
                <a:cs typeface="Courier New"/>
              </a:rPr>
              <a:t>),</a:t>
            </a:r>
          </a:p>
          <a:p>
            <a:pPr marL="0" indent="0">
              <a:buNone/>
            </a:pPr>
            <a:r>
              <a:rPr lang="en-GB" sz="1600" dirty="0" smtClean="0">
                <a:latin typeface="Courier New"/>
                <a:cs typeface="Courier New"/>
              </a:rPr>
              <a:t>	</a:t>
            </a:r>
            <a:r>
              <a:rPr lang="en-GB" sz="1600" dirty="0" err="1" smtClean="0">
                <a:latin typeface="Courier New"/>
                <a:cs typeface="Courier New"/>
              </a:rPr>
              <a:t>ops_arg_dat</a:t>
            </a:r>
            <a:r>
              <a:rPr lang="en-GB" sz="1600" dirty="0" smtClean="0">
                <a:latin typeface="Courier New"/>
                <a:cs typeface="Courier New"/>
              </a:rPr>
              <a:t> (energy0</a:t>
            </a:r>
            <a:r>
              <a:rPr lang="en-GB" sz="1600" dirty="0">
                <a:latin typeface="Courier New"/>
                <a:cs typeface="Courier New"/>
              </a:rPr>
              <a:t>, </a:t>
            </a:r>
            <a:r>
              <a:rPr lang="en-GB" sz="1600" dirty="0" smtClean="0">
                <a:latin typeface="Courier New"/>
                <a:cs typeface="Courier New"/>
              </a:rPr>
              <a:t>  S2D_00</a:t>
            </a:r>
            <a:r>
              <a:rPr lang="en-GB" sz="1600" dirty="0">
                <a:latin typeface="Courier New"/>
                <a:cs typeface="Courier New"/>
              </a:rPr>
              <a:t>, </a:t>
            </a:r>
            <a:r>
              <a:rPr lang="en-GB" sz="1600" b="1" dirty="0">
                <a:solidFill>
                  <a:srgbClr val="660066"/>
                </a:solidFill>
                <a:latin typeface="Courier New"/>
                <a:cs typeface="Courier New"/>
              </a:rPr>
              <a:t>"double"</a:t>
            </a:r>
            <a:r>
              <a:rPr lang="en-GB" sz="1600" dirty="0" smtClean="0">
                <a:latin typeface="Courier New"/>
                <a:cs typeface="Courier New"/>
              </a:rPr>
              <a:t>, </a:t>
            </a:r>
            <a:r>
              <a:rPr lang="en-GB" sz="1600" dirty="0">
                <a:solidFill>
                  <a:srgbClr val="FF0000"/>
                </a:solidFill>
                <a:latin typeface="Courier New"/>
                <a:cs typeface="Courier New"/>
              </a:rPr>
              <a:t>OPS_READ</a:t>
            </a:r>
            <a:r>
              <a:rPr lang="en-GB" sz="1600" dirty="0">
                <a:latin typeface="Courier New"/>
                <a:cs typeface="Courier New"/>
              </a:rPr>
              <a:t>),</a:t>
            </a:r>
          </a:p>
          <a:p>
            <a:pPr marL="0" indent="0">
              <a:buNone/>
            </a:pPr>
            <a:r>
              <a:rPr lang="en-GB" sz="1600" dirty="0" smtClean="0">
                <a:latin typeface="Courier New"/>
                <a:cs typeface="Courier New"/>
              </a:rPr>
              <a:t>	</a:t>
            </a:r>
            <a:r>
              <a:rPr lang="en-GB" sz="1600" dirty="0" err="1" smtClean="0">
                <a:latin typeface="Courier New"/>
                <a:cs typeface="Courier New"/>
              </a:rPr>
              <a:t>ops_arg_dat</a:t>
            </a:r>
            <a:r>
              <a:rPr lang="en-GB" sz="1600" dirty="0" smtClean="0">
                <a:latin typeface="Courier New"/>
                <a:cs typeface="Courier New"/>
              </a:rPr>
              <a:t> (pressure</a:t>
            </a:r>
            <a:r>
              <a:rPr lang="en-GB" sz="1600" dirty="0">
                <a:latin typeface="Courier New"/>
                <a:cs typeface="Courier New"/>
              </a:rPr>
              <a:t>, </a:t>
            </a:r>
            <a:r>
              <a:rPr lang="en-GB" sz="1600" dirty="0" smtClean="0">
                <a:latin typeface="Courier New"/>
                <a:cs typeface="Courier New"/>
              </a:rPr>
              <a:t> S2D_00</a:t>
            </a:r>
            <a:r>
              <a:rPr lang="en-GB" sz="1600" dirty="0">
                <a:latin typeface="Courier New"/>
                <a:cs typeface="Courier New"/>
              </a:rPr>
              <a:t>, </a:t>
            </a:r>
            <a:r>
              <a:rPr lang="en-GB" sz="1600" b="1" dirty="0">
                <a:solidFill>
                  <a:srgbClr val="660066"/>
                </a:solidFill>
                <a:latin typeface="Courier New"/>
                <a:cs typeface="Courier New"/>
              </a:rPr>
              <a:t>"double"</a:t>
            </a:r>
            <a:r>
              <a:rPr lang="en-GB" sz="1600" dirty="0" smtClean="0">
                <a:latin typeface="Courier New"/>
                <a:cs typeface="Courier New"/>
              </a:rPr>
              <a:t>, </a:t>
            </a:r>
            <a:r>
              <a:rPr lang="en-GB" sz="1600" dirty="0">
                <a:solidFill>
                  <a:srgbClr val="FF0000"/>
                </a:solidFill>
                <a:latin typeface="Courier New"/>
                <a:cs typeface="Courier New"/>
              </a:rPr>
              <a:t>OPS_WRITE</a:t>
            </a:r>
            <a:r>
              <a:rPr lang="en-GB" sz="1600" dirty="0">
                <a:latin typeface="Courier New"/>
                <a:cs typeface="Courier New"/>
              </a:rPr>
              <a:t>),</a:t>
            </a:r>
          </a:p>
          <a:p>
            <a:pPr marL="0" indent="0">
              <a:buNone/>
            </a:pPr>
            <a:r>
              <a:rPr lang="en-GB" sz="1600" dirty="0" smtClean="0">
                <a:latin typeface="Courier New"/>
                <a:cs typeface="Courier New"/>
              </a:rPr>
              <a:t>	</a:t>
            </a:r>
            <a:r>
              <a:rPr lang="en-GB" sz="1600" dirty="0" err="1" smtClean="0">
                <a:latin typeface="Courier New"/>
                <a:cs typeface="Courier New"/>
              </a:rPr>
              <a:t>ops_arg_dat</a:t>
            </a:r>
            <a:r>
              <a:rPr lang="en-GB" sz="1600" dirty="0" smtClean="0">
                <a:latin typeface="Courier New"/>
                <a:cs typeface="Courier New"/>
              </a:rPr>
              <a:t> (soundspeed,S2D_00</a:t>
            </a:r>
            <a:r>
              <a:rPr lang="en-GB" sz="1600" dirty="0">
                <a:latin typeface="Courier New"/>
                <a:cs typeface="Courier New"/>
              </a:rPr>
              <a:t>, </a:t>
            </a:r>
            <a:r>
              <a:rPr lang="en-GB" sz="1600" b="1" dirty="0">
                <a:solidFill>
                  <a:srgbClr val="660066"/>
                </a:solidFill>
                <a:latin typeface="Courier New"/>
                <a:cs typeface="Courier New"/>
              </a:rPr>
              <a:t>"double"</a:t>
            </a:r>
            <a:r>
              <a:rPr lang="en-GB" sz="1600" dirty="0" smtClean="0">
                <a:latin typeface="Courier New"/>
                <a:cs typeface="Courier New"/>
              </a:rPr>
              <a:t>, </a:t>
            </a:r>
            <a:r>
              <a:rPr lang="en-GB" sz="1600" dirty="0">
                <a:solidFill>
                  <a:srgbClr val="FF0000"/>
                </a:solidFill>
                <a:latin typeface="Courier New"/>
                <a:cs typeface="Courier New"/>
              </a:rPr>
              <a:t>OPS_WRITE</a:t>
            </a:r>
            <a:r>
              <a:rPr lang="en-GB" sz="1600" dirty="0">
                <a:latin typeface="Courier New"/>
                <a:cs typeface="Courier New"/>
              </a:rPr>
              <a:t>));</a:t>
            </a:r>
            <a:endParaRPr lang="en-GB" sz="1600" dirty="0" smtClean="0">
              <a:solidFill>
                <a:schemeClr val="bg2">
                  <a:lumMod val="5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107504" y="1124744"/>
            <a:ext cx="9036496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buClr>
                <a:srgbClr val="021536"/>
              </a:buClr>
              <a:buFont typeface="Arial" charset="0"/>
              <a:buChar char="•"/>
              <a:defRPr sz="1500">
                <a:solidFill>
                  <a:srgbClr val="132148"/>
                </a:solidFill>
                <a:latin typeface="+mn-lt"/>
                <a:ea typeface="+mn-ea"/>
                <a:cs typeface="+mn-cs"/>
              </a:defRPr>
            </a:lvl1pPr>
            <a:lvl2pPr marL="541338" indent="-180975" algn="l" rtl="0" eaLnBrk="0" fontAlgn="base" hangingPunct="0">
              <a:lnSpc>
                <a:spcPts val="1900"/>
              </a:lnSpc>
              <a:spcBef>
                <a:spcPts val="300"/>
              </a:spcBef>
              <a:spcAft>
                <a:spcPct val="0"/>
              </a:spcAft>
              <a:buFont typeface="Arial" charset="0"/>
              <a:buChar char="–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2pPr>
            <a:lvl3pPr marL="895350" indent="-17462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3pPr>
            <a:lvl4pPr marL="914400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4pPr>
            <a:lvl5pPr marL="12271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5pPr>
            <a:lvl6pPr marL="16843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6pPr>
            <a:lvl7pPr marL="21415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7pPr>
            <a:lvl8pPr marL="25987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8pPr>
            <a:lvl9pPr marL="30559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GB" sz="1800" dirty="0">
                <a:latin typeface="Calibri" pitchFamily="34" charset="0"/>
              </a:rPr>
              <a:t>The original </a:t>
            </a:r>
            <a:r>
              <a:rPr lang="en-GB" sz="1800" dirty="0" err="1" smtClean="0">
                <a:latin typeface="Calibri" pitchFamily="34" charset="0"/>
              </a:rPr>
              <a:t>CloverLeaf</a:t>
            </a:r>
            <a:r>
              <a:rPr lang="en-GB" sz="1800" dirty="0" smtClean="0">
                <a:latin typeface="Calibri" pitchFamily="34" charset="0"/>
              </a:rPr>
              <a:t> </a:t>
            </a:r>
            <a:r>
              <a:rPr lang="en-GB" sz="1800" dirty="0">
                <a:latin typeface="Calibri" pitchFamily="34" charset="0"/>
              </a:rPr>
              <a:t>2D application written in Fortran 90 was </a:t>
            </a:r>
            <a:r>
              <a:rPr lang="en-GB" sz="1800" dirty="0" smtClean="0">
                <a:latin typeface="Calibri" pitchFamily="34" charset="0"/>
              </a:rPr>
              <a:t>re-engineered to use OPS</a:t>
            </a:r>
          </a:p>
          <a:p>
            <a:pPr indent="0">
              <a:buClr>
                <a:schemeClr val="accent1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r>
              <a:rPr lang="en-GB" sz="1600" dirty="0" smtClean="0">
                <a:solidFill>
                  <a:schemeClr val="accent2">
                    <a:lumMod val="75000"/>
                    <a:lumOff val="25000"/>
                  </a:schemeClr>
                </a:solidFill>
                <a:latin typeface="Calibri" pitchFamily="34" charset="0"/>
              </a:rPr>
              <a:t>  Manually extracting </a:t>
            </a:r>
            <a:r>
              <a:rPr lang="en-GB" sz="1600" dirty="0">
                <a:solidFill>
                  <a:schemeClr val="accent2">
                    <a:lumMod val="75000"/>
                    <a:lumOff val="25000"/>
                  </a:schemeClr>
                </a:solidFill>
                <a:latin typeface="Calibri" pitchFamily="34" charset="0"/>
              </a:rPr>
              <a:t>the user kernels, </a:t>
            </a:r>
            <a:endParaRPr lang="en-GB" sz="1600" dirty="0" smtClean="0">
              <a:solidFill>
                <a:schemeClr val="accent2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 indent="0">
              <a:buClr>
                <a:schemeClr val="accent1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r>
              <a:rPr lang="en-GB" sz="1600" dirty="0" smtClean="0">
                <a:solidFill>
                  <a:schemeClr val="accent2">
                    <a:lumMod val="75000"/>
                    <a:lumOff val="25000"/>
                  </a:schemeClr>
                </a:solidFill>
                <a:latin typeface="Calibri" pitchFamily="34" charset="0"/>
              </a:rPr>
              <a:t>  Outlining </a:t>
            </a:r>
            <a:r>
              <a:rPr lang="en-GB" sz="1600" dirty="0">
                <a:solidFill>
                  <a:schemeClr val="accent2">
                    <a:lumMod val="75000"/>
                    <a:lumOff val="25000"/>
                  </a:schemeClr>
                </a:solidFill>
                <a:latin typeface="Calibri" pitchFamily="34" charset="0"/>
              </a:rPr>
              <a:t>them in header </a:t>
            </a:r>
            <a:r>
              <a:rPr lang="en-GB" sz="1600" dirty="0" smtClean="0">
                <a:solidFill>
                  <a:schemeClr val="accent2">
                    <a:lumMod val="75000"/>
                    <a:lumOff val="25000"/>
                  </a:schemeClr>
                </a:solidFill>
                <a:latin typeface="Calibri" pitchFamily="34" charset="0"/>
              </a:rPr>
              <a:t>files </a:t>
            </a:r>
            <a:r>
              <a:rPr lang="en-GB" sz="1600" dirty="0">
                <a:solidFill>
                  <a:schemeClr val="accent2">
                    <a:lumMod val="75000"/>
                    <a:lumOff val="25000"/>
                  </a:schemeClr>
                </a:solidFill>
                <a:latin typeface="Calibri" pitchFamily="34" charset="0"/>
              </a:rPr>
              <a:t>and </a:t>
            </a:r>
            <a:endParaRPr lang="en-GB" sz="1600" dirty="0" smtClean="0">
              <a:solidFill>
                <a:schemeClr val="accent2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 indent="0">
              <a:buClr>
                <a:schemeClr val="accent1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r>
              <a:rPr lang="en-GB" sz="1600" dirty="0" smtClean="0">
                <a:solidFill>
                  <a:schemeClr val="accent2">
                    <a:lumMod val="75000"/>
                    <a:lumOff val="25000"/>
                  </a:schemeClr>
                </a:solidFill>
                <a:latin typeface="Calibri" pitchFamily="34" charset="0"/>
              </a:rPr>
              <a:t>  Converting </a:t>
            </a:r>
            <a:r>
              <a:rPr lang="en-GB" sz="1600" dirty="0">
                <a:solidFill>
                  <a:schemeClr val="accent2">
                    <a:lumMod val="75000"/>
                    <a:lumOff val="25000"/>
                  </a:schemeClr>
                </a:solidFill>
                <a:latin typeface="Calibri" pitchFamily="34" charset="0"/>
              </a:rPr>
              <a:t>the application to the </a:t>
            </a:r>
            <a:r>
              <a:rPr lang="en-GB" sz="1600" dirty="0" smtClean="0">
                <a:solidFill>
                  <a:schemeClr val="accent2">
                    <a:lumMod val="75000"/>
                    <a:lumOff val="25000"/>
                  </a:schemeClr>
                </a:solidFill>
                <a:latin typeface="Calibri" pitchFamily="34" charset="0"/>
              </a:rPr>
              <a:t>OPS's C/C</a:t>
            </a:r>
            <a:r>
              <a:rPr lang="en-GB" sz="1600" dirty="0">
                <a:solidFill>
                  <a:schemeClr val="accent2">
                    <a:lumMod val="75000"/>
                    <a:lumOff val="25000"/>
                  </a:schemeClr>
                </a:solidFill>
                <a:latin typeface="Calibri" pitchFamily="34" charset="0"/>
              </a:rPr>
              <a:t>++ API.</a:t>
            </a:r>
            <a:endParaRPr lang="en-GB" sz="1600" dirty="0" smtClean="0">
              <a:solidFill>
                <a:schemeClr val="accent2">
                  <a:lumMod val="75000"/>
                  <a:lumOff val="25000"/>
                </a:schemeClr>
              </a:solidFill>
              <a:latin typeface="Calibri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038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>
          <a:xfrm>
            <a:off x="468313" y="-27384"/>
            <a:ext cx="8424167" cy="685800"/>
          </a:xfrm>
        </p:spPr>
        <p:txBody>
          <a:bodyPr/>
          <a:lstStyle/>
          <a:p>
            <a:r>
              <a:rPr lang="en-GB" sz="2400" cap="small" dirty="0" smtClean="0"/>
              <a:t>Porting </a:t>
            </a:r>
            <a:r>
              <a:rPr lang="en-GB" sz="2400" cap="small" dirty="0" err="1" smtClean="0"/>
              <a:t>CloverLeaf</a:t>
            </a:r>
            <a:r>
              <a:rPr lang="en-GB" sz="2400" cap="small" dirty="0" smtClean="0"/>
              <a:t> to OPS – OPS Loop</a:t>
            </a:r>
            <a:endParaRPr lang="en-GB" sz="2400" cap="small" dirty="0"/>
          </a:p>
        </p:txBody>
      </p:sp>
      <p:sp>
        <p:nvSpPr>
          <p:cNvPr id="2" name="Rectangle 1"/>
          <p:cNvSpPr/>
          <p:nvPr/>
        </p:nvSpPr>
        <p:spPr>
          <a:xfrm>
            <a:off x="251520" y="1844824"/>
            <a:ext cx="849694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void </a:t>
            </a:r>
            <a:r>
              <a:rPr lang="en-US" sz="1600" b="1" dirty="0" err="1">
                <a:solidFill>
                  <a:srgbClr val="660066"/>
                </a:solidFill>
                <a:latin typeface="Courier New"/>
                <a:cs typeface="Courier New"/>
              </a:rPr>
              <a:t>ideal_gas_kernel</a:t>
            </a:r>
            <a:r>
              <a:rPr lang="en-US" sz="1600" dirty="0">
                <a:latin typeface="Courier New"/>
                <a:cs typeface="Courier New"/>
              </a:rPr>
              <a:t>( </a:t>
            </a:r>
            <a:r>
              <a:rPr lang="en-US" sz="1600" b="1" dirty="0" err="1">
                <a:solidFill>
                  <a:srgbClr val="800000"/>
                </a:solidFill>
                <a:latin typeface="Courier New"/>
                <a:cs typeface="Courier New"/>
              </a:rPr>
              <a:t>const</a:t>
            </a:r>
            <a:r>
              <a:rPr lang="en-US" sz="1600" b="1" dirty="0">
                <a:solidFill>
                  <a:srgbClr val="800000"/>
                </a:solidFill>
                <a:latin typeface="Courier New"/>
                <a:cs typeface="Courier New"/>
              </a:rPr>
              <a:t> double </a:t>
            </a:r>
            <a:r>
              <a:rPr lang="en-US" sz="1600" dirty="0">
                <a:latin typeface="Courier New"/>
                <a:cs typeface="Courier New"/>
              </a:rPr>
              <a:t>*density, </a:t>
            </a:r>
            <a:r>
              <a:rPr lang="en-US" sz="1600" b="1" dirty="0" err="1">
                <a:solidFill>
                  <a:srgbClr val="800000"/>
                </a:solidFill>
                <a:latin typeface="Courier New"/>
                <a:cs typeface="Courier New"/>
              </a:rPr>
              <a:t>const</a:t>
            </a:r>
            <a:r>
              <a:rPr lang="en-US" sz="1600" b="1" dirty="0">
                <a:solidFill>
                  <a:srgbClr val="800000"/>
                </a:solidFill>
                <a:latin typeface="Courier New"/>
                <a:cs typeface="Courier New"/>
              </a:rPr>
              <a:t> double </a:t>
            </a:r>
            <a:r>
              <a:rPr lang="en-US" sz="1600" dirty="0">
                <a:latin typeface="Courier New"/>
                <a:cs typeface="Courier New"/>
              </a:rPr>
              <a:t>*energy,</a:t>
            </a:r>
          </a:p>
          <a:p>
            <a:r>
              <a:rPr lang="en-US" sz="1600" dirty="0">
                <a:latin typeface="Courier New"/>
                <a:cs typeface="Courier New"/>
              </a:rPr>
              <a:t>                      </a:t>
            </a:r>
            <a:r>
              <a:rPr lang="en-US" sz="1600" dirty="0" smtClean="0">
                <a:latin typeface="Courier New"/>
                <a:cs typeface="Courier New"/>
              </a:rPr>
              <a:t>       </a:t>
            </a:r>
            <a:r>
              <a:rPr lang="en-US" sz="1600" b="1" dirty="0" smtClean="0">
                <a:solidFill>
                  <a:srgbClr val="800000"/>
                </a:solidFill>
                <a:latin typeface="Courier New"/>
                <a:cs typeface="Courier New"/>
              </a:rPr>
              <a:t>double</a:t>
            </a:r>
            <a:r>
              <a:rPr lang="en-US" sz="1600" dirty="0" smtClean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*pressure, </a:t>
            </a:r>
            <a:r>
              <a:rPr lang="en-US" sz="1600" b="1" dirty="0">
                <a:solidFill>
                  <a:srgbClr val="800000"/>
                </a:solidFill>
                <a:latin typeface="Courier New"/>
                <a:cs typeface="Courier New"/>
              </a:rPr>
              <a:t>double</a:t>
            </a:r>
            <a:r>
              <a:rPr lang="en-US" sz="160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*</a:t>
            </a:r>
            <a:r>
              <a:rPr lang="en-US" sz="1600" dirty="0" err="1">
                <a:latin typeface="Courier New"/>
                <a:cs typeface="Courier New"/>
              </a:rPr>
              <a:t>soundspeed</a:t>
            </a:r>
            <a:r>
              <a:rPr lang="en-US" sz="1600" dirty="0">
                <a:latin typeface="Courier New"/>
                <a:cs typeface="Courier New"/>
              </a:rPr>
              <a:t>) {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b="1" dirty="0">
                <a:solidFill>
                  <a:srgbClr val="800000"/>
                </a:solidFill>
                <a:latin typeface="Courier New"/>
                <a:cs typeface="Courier New"/>
              </a:rPr>
              <a:t>double</a:t>
            </a:r>
            <a:r>
              <a:rPr lang="en-US" sz="160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sound_speed_squared</a:t>
            </a:r>
            <a:r>
              <a:rPr lang="en-US" sz="1600" dirty="0">
                <a:latin typeface="Courier New"/>
                <a:cs typeface="Courier New"/>
              </a:rPr>
              <a:t>, v, </a:t>
            </a:r>
            <a:r>
              <a:rPr lang="en-US" sz="1600" dirty="0" err="1">
                <a:latin typeface="Courier New"/>
                <a:cs typeface="Courier New"/>
              </a:rPr>
              <a:t>pressurebyenergy</a:t>
            </a:r>
            <a:r>
              <a:rPr lang="en-US" sz="1600" dirty="0">
                <a:latin typeface="Courier New"/>
                <a:cs typeface="Courier New"/>
              </a:rPr>
              <a:t>, </a:t>
            </a:r>
            <a:r>
              <a:rPr lang="en-US" sz="1600" dirty="0" err="1">
                <a:latin typeface="Courier New"/>
                <a:cs typeface="Courier New"/>
              </a:rPr>
              <a:t>pressurebyvolume</a:t>
            </a:r>
            <a:r>
              <a:rPr lang="en-US" sz="1600" dirty="0">
                <a:latin typeface="Courier New"/>
                <a:cs typeface="Courier New"/>
              </a:rPr>
              <a:t>;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v = 1.0 / density[OPS_ACC0(0,0)];</a:t>
            </a:r>
          </a:p>
          <a:p>
            <a:r>
              <a:rPr lang="en-US" sz="1600" dirty="0">
                <a:latin typeface="Courier New"/>
                <a:cs typeface="Courier New"/>
              </a:rPr>
              <a:t>  pressure[</a:t>
            </a:r>
            <a:r>
              <a:rPr lang="en-US" sz="1600" i="1" dirty="0">
                <a:solidFill>
                  <a:srgbClr val="3366FF"/>
                </a:solidFill>
                <a:latin typeface="Courier New"/>
                <a:cs typeface="Courier New"/>
              </a:rPr>
              <a:t>OPS_ACC2</a:t>
            </a:r>
            <a:r>
              <a:rPr lang="en-US" sz="1600" dirty="0">
                <a:latin typeface="Courier New"/>
                <a:cs typeface="Courier New"/>
              </a:rPr>
              <a:t>(0,0)] = (1.4 - 1.0) * density[</a:t>
            </a:r>
            <a:r>
              <a:rPr lang="en-US" sz="1600" i="1" dirty="0">
                <a:solidFill>
                  <a:srgbClr val="3366FF"/>
                </a:solidFill>
                <a:latin typeface="Courier New"/>
                <a:cs typeface="Courier New"/>
              </a:rPr>
              <a:t>OPS_ACC0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smtClean="0">
                <a:latin typeface="Courier New"/>
                <a:cs typeface="Courier New"/>
              </a:rPr>
              <a:t>0,0)] *                                                                         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                                       energy</a:t>
            </a:r>
            <a:r>
              <a:rPr lang="en-US" sz="1600" dirty="0">
                <a:latin typeface="Courier New"/>
                <a:cs typeface="Courier New"/>
              </a:rPr>
              <a:t>[</a:t>
            </a:r>
            <a:r>
              <a:rPr lang="en-US" sz="1600" i="1" dirty="0">
                <a:solidFill>
                  <a:srgbClr val="3366FF"/>
                </a:solidFill>
                <a:latin typeface="Courier New"/>
                <a:cs typeface="Courier New"/>
              </a:rPr>
              <a:t>OPS_ACC1</a:t>
            </a:r>
            <a:r>
              <a:rPr lang="en-US" sz="1600" dirty="0">
                <a:latin typeface="Courier New"/>
                <a:cs typeface="Courier New"/>
              </a:rPr>
              <a:t>(0,0)];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>
                <a:latin typeface="Courier New"/>
                <a:cs typeface="Courier New"/>
              </a:rPr>
              <a:t>pressurebyenergy</a:t>
            </a:r>
            <a:r>
              <a:rPr lang="en-US" sz="1600" dirty="0">
                <a:latin typeface="Courier New"/>
                <a:cs typeface="Courier New"/>
              </a:rPr>
              <a:t> = (1.4 - 1.0) * density[</a:t>
            </a:r>
            <a:r>
              <a:rPr lang="en-US" sz="1600" i="1" dirty="0">
                <a:solidFill>
                  <a:srgbClr val="3366FF"/>
                </a:solidFill>
                <a:latin typeface="Courier New"/>
                <a:cs typeface="Courier New"/>
              </a:rPr>
              <a:t>OPS_ACC0</a:t>
            </a:r>
            <a:r>
              <a:rPr lang="en-US" sz="1600" dirty="0">
                <a:latin typeface="Courier New"/>
                <a:cs typeface="Courier New"/>
              </a:rPr>
              <a:t>(0,0)];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>
                <a:latin typeface="Courier New"/>
                <a:cs typeface="Courier New"/>
              </a:rPr>
              <a:t>pressurebyvolume</a:t>
            </a:r>
            <a:r>
              <a:rPr lang="en-US" sz="1600" dirty="0">
                <a:latin typeface="Courier New"/>
                <a:cs typeface="Courier New"/>
              </a:rPr>
              <a:t> = -1*density[</a:t>
            </a:r>
            <a:r>
              <a:rPr lang="en-US" sz="1600" i="1" dirty="0">
                <a:solidFill>
                  <a:srgbClr val="3366FF"/>
                </a:solidFill>
                <a:latin typeface="Courier New"/>
                <a:cs typeface="Courier New"/>
              </a:rPr>
              <a:t>OPS_ACC0</a:t>
            </a:r>
            <a:r>
              <a:rPr lang="en-US" sz="1600" dirty="0">
                <a:latin typeface="Courier New"/>
                <a:cs typeface="Courier New"/>
              </a:rPr>
              <a:t>(0,0)] * </a:t>
            </a:r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                   pressure</a:t>
            </a:r>
            <a:r>
              <a:rPr lang="en-US" sz="1600" dirty="0">
                <a:latin typeface="Courier New"/>
                <a:cs typeface="Courier New"/>
              </a:rPr>
              <a:t>[</a:t>
            </a:r>
            <a:r>
              <a:rPr lang="en-US" sz="1600" i="1" dirty="0">
                <a:solidFill>
                  <a:srgbClr val="3366FF"/>
                </a:solidFill>
                <a:latin typeface="Courier New"/>
                <a:cs typeface="Courier New"/>
              </a:rPr>
              <a:t>OPS_ACC2</a:t>
            </a:r>
            <a:r>
              <a:rPr lang="en-US" sz="1600" dirty="0">
                <a:latin typeface="Courier New"/>
                <a:cs typeface="Courier New"/>
              </a:rPr>
              <a:t>(0,0)];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>
                <a:latin typeface="Courier New"/>
                <a:cs typeface="Courier New"/>
              </a:rPr>
              <a:t>sound_speed_squared</a:t>
            </a:r>
            <a:r>
              <a:rPr lang="en-US" sz="1600" dirty="0">
                <a:latin typeface="Courier New"/>
                <a:cs typeface="Courier New"/>
              </a:rPr>
              <a:t> = v*v*(pressure[</a:t>
            </a:r>
            <a:r>
              <a:rPr lang="en-US" sz="1600" i="1" dirty="0">
                <a:solidFill>
                  <a:srgbClr val="3366FF"/>
                </a:solidFill>
                <a:latin typeface="Courier New"/>
                <a:cs typeface="Courier New"/>
              </a:rPr>
              <a:t>OPS_ACC2</a:t>
            </a:r>
            <a:r>
              <a:rPr lang="en-US" sz="1600" dirty="0">
                <a:latin typeface="Courier New"/>
                <a:cs typeface="Courier New"/>
              </a:rPr>
              <a:t>(0,0)] * </a:t>
            </a:r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                    </a:t>
            </a:r>
            <a:r>
              <a:rPr lang="en-US" sz="1600" dirty="0" err="1" smtClean="0">
                <a:latin typeface="Courier New"/>
                <a:cs typeface="Courier New"/>
              </a:rPr>
              <a:t>pressurebyenergy</a:t>
            </a:r>
            <a:r>
              <a:rPr lang="en-US" sz="1600" dirty="0" err="1">
                <a:latin typeface="Courier New"/>
                <a:cs typeface="Courier New"/>
              </a:rPr>
              <a:t>-pressurebyvolume</a:t>
            </a:r>
            <a:r>
              <a:rPr lang="en-US" sz="1600" dirty="0"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>
                <a:latin typeface="Courier New"/>
                <a:cs typeface="Courier New"/>
              </a:rPr>
              <a:t>soundspeed</a:t>
            </a:r>
            <a:r>
              <a:rPr lang="en-US" sz="1600" dirty="0">
                <a:latin typeface="Courier New"/>
                <a:cs typeface="Courier New"/>
              </a:rPr>
              <a:t>[</a:t>
            </a:r>
            <a:r>
              <a:rPr lang="en-US" sz="1600" i="1" dirty="0">
                <a:solidFill>
                  <a:srgbClr val="3366FF"/>
                </a:solidFill>
                <a:latin typeface="Courier New"/>
                <a:cs typeface="Courier New"/>
              </a:rPr>
              <a:t>OPS_ACC3</a:t>
            </a:r>
            <a:r>
              <a:rPr lang="en-US" sz="1600" dirty="0">
                <a:latin typeface="Courier New"/>
                <a:cs typeface="Courier New"/>
              </a:rPr>
              <a:t>(0,0)] = </a:t>
            </a:r>
            <a:r>
              <a:rPr lang="en-US" sz="1600" dirty="0" err="1">
                <a:latin typeface="Courier New"/>
                <a:cs typeface="Courier New"/>
              </a:rPr>
              <a:t>sqrt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sound_speed_squared</a:t>
            </a:r>
            <a:r>
              <a:rPr lang="en-US" sz="1600" dirty="0"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48549" y="1268760"/>
            <a:ext cx="4146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/>
                <a:cs typeface="Calibri"/>
              </a:rPr>
              <a:t>“User kernel” – applied to every grid point</a:t>
            </a:r>
            <a:endParaRPr lang="en-US"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3620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03648" y="1844824"/>
            <a:ext cx="6120680" cy="3578696"/>
            <a:chOff x="1115616" y="2298576"/>
            <a:chExt cx="6408712" cy="3794720"/>
          </a:xfrm>
        </p:grpSpPr>
        <p:sp>
          <p:nvSpPr>
            <p:cNvPr id="8" name="Rectangle 7"/>
            <p:cNvSpPr/>
            <p:nvPr/>
          </p:nvSpPr>
          <p:spPr bwMode="auto">
            <a:xfrm>
              <a:off x="1691680" y="2298576"/>
              <a:ext cx="1944216" cy="914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solidFill>
                    <a:schemeClr val="accent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/>
                </a:rPr>
                <a:t>Abstract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accent1">
                      <a:lumMod val="75000"/>
                      <a:lumOff val="25000"/>
                    </a:schemeClr>
                  </a:solidFill>
                  <a:effectLst/>
                  <a:latin typeface="Calibri" panose="020F0502020204030204" pitchFamily="34" charset="0"/>
                  <a:cs typeface="Calibri"/>
                </a:rPr>
                <a:t>specification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5004048" y="4131088"/>
              <a:ext cx="2088232" cy="381773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/>
                </a:rPr>
                <a:t>User 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anose="020F0502020204030204" pitchFamily="34" charset="0"/>
                  <a:cs typeface="Calibri"/>
                </a:rPr>
                <a:t>kernel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1331640" y="3450704"/>
              <a:ext cx="2664296" cy="1202432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 panose="020F0502020204030204" pitchFamily="34" charset="0"/>
                  <a:cs typeface="Calibri"/>
                </a:rPr>
                <a:t>Compute initial pointers based on iteration range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/>
              </a:endParaRPr>
            </a:p>
          </p:txBody>
        </p:sp>
        <p:cxnSp>
          <p:nvCxnSpPr>
            <p:cNvPr id="3" name="Straight Arrow Connector 2"/>
            <p:cNvCxnSpPr>
              <a:stCxn id="8" idx="2"/>
              <a:endCxn id="10" idx="0"/>
            </p:cNvCxnSpPr>
            <p:nvPr/>
          </p:nvCxnSpPr>
          <p:spPr bwMode="auto">
            <a:xfrm>
              <a:off x="2663788" y="3212976"/>
              <a:ext cx="0" cy="2377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12" name="Rectangle 11"/>
            <p:cNvSpPr/>
            <p:nvPr/>
          </p:nvSpPr>
          <p:spPr bwMode="auto">
            <a:xfrm>
              <a:off x="1115616" y="4890864"/>
              <a:ext cx="3087960" cy="1202432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 panose="020F0502020204030204" pitchFamily="34" charset="0"/>
                  <a:cs typeface="Calibri"/>
                </a:rPr>
                <a:t>Compute pointer offsets when stepping in different dimensions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4572000" y="2514600"/>
              <a:ext cx="2952328" cy="1202432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 panose="020F0502020204030204" pitchFamily="34" charset="0"/>
                  <a:cs typeface="Calibri"/>
                </a:rPr>
                <a:t>Flatten N dimensional loop to 1D loop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4572000" y="4890863"/>
              <a:ext cx="2952328" cy="1202433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 panose="020F0502020204030204" pitchFamily="34" charset="0"/>
                  <a:cs typeface="Calibri"/>
                </a:rPr>
                <a:t>Apply pointer increments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/>
              </a:endParaRPr>
            </a:p>
          </p:txBody>
        </p:sp>
        <p:cxnSp>
          <p:nvCxnSpPr>
            <p:cNvPr id="24" name="Straight Arrow Connector 23"/>
            <p:cNvCxnSpPr>
              <a:stCxn id="10" idx="2"/>
              <a:endCxn id="12" idx="0"/>
            </p:cNvCxnSpPr>
            <p:nvPr/>
          </p:nvCxnSpPr>
          <p:spPr bwMode="auto">
            <a:xfrm flipH="1">
              <a:off x="2659596" y="4653136"/>
              <a:ext cx="4192" cy="2377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26" name="Elbow Connector 25"/>
            <p:cNvCxnSpPr>
              <a:stCxn id="12" idx="2"/>
              <a:endCxn id="13" idx="0"/>
            </p:cNvCxnSpPr>
            <p:nvPr/>
          </p:nvCxnSpPr>
          <p:spPr bwMode="auto">
            <a:xfrm rot="5400000" flipH="1" flipV="1">
              <a:off x="2564532" y="2609664"/>
              <a:ext cx="3578696" cy="3388568"/>
            </a:xfrm>
            <a:prstGeom prst="bentConnector5">
              <a:avLst>
                <a:gd name="adj1" fmla="val -6388"/>
                <a:gd name="adj2" fmla="val 51001"/>
                <a:gd name="adj3" fmla="val 106388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29" name="Straight Arrow Connector 28"/>
            <p:cNvCxnSpPr>
              <a:stCxn id="13" idx="2"/>
              <a:endCxn id="9" idx="0"/>
            </p:cNvCxnSpPr>
            <p:nvPr/>
          </p:nvCxnSpPr>
          <p:spPr bwMode="auto">
            <a:xfrm>
              <a:off x="6048165" y="3717032"/>
              <a:ext cx="0" cy="41405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31" name="Straight Arrow Connector 30"/>
            <p:cNvCxnSpPr>
              <a:stCxn id="9" idx="2"/>
              <a:endCxn id="15" idx="0"/>
            </p:cNvCxnSpPr>
            <p:nvPr/>
          </p:nvCxnSpPr>
          <p:spPr bwMode="auto">
            <a:xfrm>
              <a:off x="6048165" y="4512862"/>
              <a:ext cx="0" cy="37800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47" name="Elbow Connector 46"/>
            <p:cNvCxnSpPr>
              <a:stCxn id="15" idx="2"/>
            </p:cNvCxnSpPr>
            <p:nvPr/>
          </p:nvCxnSpPr>
          <p:spPr bwMode="auto">
            <a:xfrm rot="5400000" flipH="1" flipV="1">
              <a:off x="4312822" y="4249942"/>
              <a:ext cx="3578696" cy="108012"/>
            </a:xfrm>
            <a:prstGeom prst="bentConnector5">
              <a:avLst>
                <a:gd name="adj1" fmla="val -6388"/>
                <a:gd name="adj2" fmla="val 1755635"/>
                <a:gd name="adj3" fmla="val 106178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sp>
        <p:nvSpPr>
          <p:cNvPr id="19" name="Rectangle 6"/>
          <p:cNvSpPr>
            <a:spLocks noGrp="1" noChangeArrowheads="1"/>
          </p:cNvSpPr>
          <p:nvPr>
            <p:ph type="title"/>
          </p:nvPr>
        </p:nvSpPr>
        <p:spPr>
          <a:xfrm>
            <a:off x="251521" y="260648"/>
            <a:ext cx="8712968" cy="397768"/>
          </a:xfrm>
        </p:spPr>
        <p:txBody>
          <a:bodyPr/>
          <a:lstStyle/>
          <a:p>
            <a:r>
              <a:rPr lang="en-GB" sz="2400" cap="small" dirty="0" smtClean="0"/>
              <a:t>Single threaded Developer version</a:t>
            </a:r>
            <a:endParaRPr lang="en-GB" sz="2400" cap="small" dirty="0"/>
          </a:p>
        </p:txBody>
      </p:sp>
    </p:spTree>
    <p:extLst>
      <p:ext uri="{BB962C8B-B14F-4D97-AF65-F5344CB8AC3E}">
        <p14:creationId xmlns:p14="http://schemas.microsoft.com/office/powerpoint/2010/main" val="3338942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>
          <a:xfrm>
            <a:off x="251521" y="260648"/>
            <a:ext cx="8712968" cy="397768"/>
          </a:xfrm>
        </p:spPr>
        <p:txBody>
          <a:bodyPr/>
          <a:lstStyle/>
          <a:p>
            <a:r>
              <a:rPr lang="en-GB" sz="2400" cap="small" dirty="0" smtClean="0"/>
              <a:t>Single threaded Developer version</a:t>
            </a:r>
            <a:endParaRPr lang="en-GB" sz="2400" cap="smal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67853"/>
            <a:ext cx="7594426" cy="5429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228184" y="1279187"/>
            <a:ext cx="28803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 smtClean="0">
              <a:latin typeface="Calibri"/>
              <a:cs typeface="Calibri"/>
            </a:endParaRPr>
          </a:p>
          <a:p>
            <a:r>
              <a:rPr lang="en-US" sz="1800" dirty="0" smtClean="0">
                <a:latin typeface="Calibri"/>
                <a:cs typeface="Calibri"/>
              </a:rPr>
              <a:t>Template function</a:t>
            </a:r>
          </a:p>
          <a:p>
            <a:r>
              <a:rPr lang="en-US" sz="1800" dirty="0" smtClean="0">
                <a:latin typeface="Calibri"/>
                <a:cs typeface="Calibri"/>
              </a:rPr>
              <a:t>       </a:t>
            </a:r>
          </a:p>
          <a:p>
            <a:endParaRPr lang="en-US" sz="1800" dirty="0">
              <a:latin typeface="Calibri"/>
              <a:cs typeface="Calibri"/>
            </a:endParaRPr>
          </a:p>
          <a:p>
            <a:endParaRPr lang="en-US" sz="1800" dirty="0" smtClean="0">
              <a:latin typeface="Calibri"/>
              <a:cs typeface="Calibri"/>
            </a:endParaRPr>
          </a:p>
          <a:p>
            <a:r>
              <a:rPr lang="en-US" sz="1800" dirty="0" smtClean="0">
                <a:latin typeface="Calibri"/>
                <a:cs typeface="Calibri"/>
              </a:rPr>
              <a:t>N dimensional loop flattened to 1D</a:t>
            </a:r>
          </a:p>
          <a:p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dirty="0" smtClean="0">
                <a:latin typeface="Calibri"/>
                <a:cs typeface="Calibri"/>
              </a:rPr>
              <a:t>      </a:t>
            </a:r>
            <a:endParaRPr lang="en-US" sz="1800" dirty="0">
              <a:latin typeface="Calibri"/>
              <a:cs typeface="Calibri"/>
            </a:endParaRPr>
          </a:p>
          <a:p>
            <a:endParaRPr lang="en-US" sz="1800" dirty="0">
              <a:latin typeface="Calibri"/>
              <a:cs typeface="Calibri"/>
            </a:endParaRPr>
          </a:p>
          <a:p>
            <a:r>
              <a:rPr lang="en-US" sz="1800" dirty="0" smtClean="0">
                <a:latin typeface="Calibri"/>
                <a:cs typeface="Calibri"/>
              </a:rPr>
              <a:t>Determine current dimension </a:t>
            </a:r>
            <a:endParaRPr lang="en-US" sz="1800" dirty="0">
              <a:latin typeface="Calibri"/>
              <a:cs typeface="Calibri"/>
            </a:endParaRPr>
          </a:p>
          <a:p>
            <a:endParaRPr lang="en-US" sz="1800" dirty="0" smtClean="0">
              <a:latin typeface="Calibri"/>
              <a:cs typeface="Calibri"/>
            </a:endParaRPr>
          </a:p>
          <a:p>
            <a:r>
              <a:rPr lang="en-US" sz="1800" dirty="0" smtClean="0">
                <a:latin typeface="Calibri"/>
                <a:cs typeface="Calibri"/>
              </a:rPr>
              <a:t>    </a:t>
            </a:r>
          </a:p>
          <a:p>
            <a:endParaRPr lang="en-US" sz="1800" dirty="0">
              <a:latin typeface="Calibri"/>
              <a:cs typeface="Calibri"/>
            </a:endParaRPr>
          </a:p>
          <a:p>
            <a:endParaRPr lang="en-US" sz="1800" dirty="0" smtClean="0">
              <a:latin typeface="Calibri"/>
              <a:cs typeface="Calibri"/>
            </a:endParaRPr>
          </a:p>
          <a:p>
            <a:r>
              <a:rPr lang="en-US" sz="1800" dirty="0" smtClean="0">
                <a:latin typeface="Calibri"/>
                <a:cs typeface="Calibri"/>
              </a:rPr>
              <a:t>Increment pointers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6228184" y="1423203"/>
            <a:ext cx="0" cy="100811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6228184" y="2647339"/>
            <a:ext cx="0" cy="5760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6228184" y="3367419"/>
            <a:ext cx="0" cy="151216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6228184" y="5095611"/>
            <a:ext cx="0" cy="7200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01747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>
          <a:xfrm>
            <a:off x="468313" y="-27384"/>
            <a:ext cx="8207375" cy="685800"/>
          </a:xfrm>
        </p:spPr>
        <p:txBody>
          <a:bodyPr/>
          <a:lstStyle/>
          <a:p>
            <a:r>
              <a:rPr lang="en-GB" sz="2400" cap="small" dirty="0" smtClean="0"/>
              <a:t>Outline</a:t>
            </a:r>
            <a:endParaRPr lang="en-GB" sz="2400" cap="small" dirty="0"/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467544" y="1196752"/>
            <a:ext cx="8250066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buClr>
                <a:srgbClr val="021536"/>
              </a:buClr>
              <a:buFont typeface="Arial" charset="0"/>
              <a:buChar char="•"/>
              <a:defRPr sz="1500">
                <a:solidFill>
                  <a:srgbClr val="132148"/>
                </a:solidFill>
                <a:latin typeface="+mn-lt"/>
                <a:ea typeface="+mn-ea"/>
                <a:cs typeface="+mn-cs"/>
              </a:defRPr>
            </a:lvl1pPr>
            <a:lvl2pPr marL="541338" indent="-180975" algn="l" rtl="0" eaLnBrk="0" fontAlgn="base" hangingPunct="0">
              <a:lnSpc>
                <a:spcPts val="1900"/>
              </a:lnSpc>
              <a:spcBef>
                <a:spcPts val="300"/>
              </a:spcBef>
              <a:spcAft>
                <a:spcPct val="0"/>
              </a:spcAft>
              <a:buFont typeface="Arial" charset="0"/>
              <a:buChar char="–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2pPr>
            <a:lvl3pPr marL="895350" indent="-17462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3pPr>
            <a:lvl4pPr marL="914400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4pPr>
            <a:lvl5pPr marL="12271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5pPr>
            <a:lvl6pPr marL="16843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6pPr>
            <a:lvl7pPr marL="21415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7pPr>
            <a:lvl8pPr marL="25987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8pPr>
            <a:lvl9pPr marL="30559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chemeClr val="tx1"/>
              </a:buClr>
              <a:buFont typeface="Wingdings" pitchFamily="2" charset="2"/>
              <a:buChar char="q"/>
            </a:pPr>
            <a:r>
              <a:rPr lang="en-GB" sz="1800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GB" sz="18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Motivation</a:t>
            </a:r>
          </a:p>
          <a:p>
            <a:pPr lvl="1">
              <a:buClr>
                <a:schemeClr val="accent1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r>
              <a:rPr lang="en-GB" sz="1600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Future proofing parallel HPC applications</a:t>
            </a:r>
          </a:p>
          <a:p>
            <a:pPr lvl="1">
              <a:buClr>
                <a:schemeClr val="accent1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r>
              <a:rPr lang="en-GB" sz="1600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Previous work</a:t>
            </a:r>
          </a:p>
          <a:p>
            <a:pPr>
              <a:buClr>
                <a:schemeClr val="tx1"/>
              </a:buClr>
              <a:buFont typeface="Wingdings" pitchFamily="2" charset="2"/>
              <a:buChar char="q"/>
            </a:pPr>
            <a:r>
              <a:rPr lang="en-GB" sz="18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OPS : A High-level abstraction for Structured mesh applications </a:t>
            </a:r>
          </a:p>
          <a:p>
            <a:pPr lvl="1">
              <a:buClr>
                <a:schemeClr val="accent1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r>
              <a:rPr lang="en-GB" sz="1600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The OPS API </a:t>
            </a:r>
          </a:p>
          <a:p>
            <a:pPr lvl="1">
              <a:buClr>
                <a:schemeClr val="accent1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r>
              <a:rPr lang="en-GB" sz="1600" dirty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GB" sz="1600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Re-Engineering AWE’s </a:t>
            </a:r>
            <a:r>
              <a:rPr lang="en-GB" sz="1600" dirty="0" err="1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CloverLeaf</a:t>
            </a:r>
            <a:r>
              <a:rPr lang="en-GB" sz="1600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to use OPS</a:t>
            </a:r>
          </a:p>
          <a:p>
            <a:pPr>
              <a:buClr>
                <a:schemeClr val="tx1"/>
              </a:buClr>
              <a:buFont typeface="Wingdings" pitchFamily="2" charset="2"/>
              <a:buChar char="q"/>
            </a:pPr>
            <a:r>
              <a:rPr lang="en-GB" sz="1800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GB" sz="18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Code generation</a:t>
            </a:r>
          </a:p>
          <a:p>
            <a:pPr lvl="1">
              <a:buClr>
                <a:schemeClr val="accent1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r>
              <a:rPr lang="en-GB" sz="1600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Single threaded developer version</a:t>
            </a:r>
          </a:p>
          <a:p>
            <a:pPr lvl="1">
              <a:buClr>
                <a:schemeClr val="accent1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r>
              <a:rPr lang="en-GB" sz="1600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GB" sz="1600" dirty="0" err="1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CloverLeaf</a:t>
            </a:r>
            <a:r>
              <a:rPr lang="en-GB" sz="1600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code generation with optimizations</a:t>
            </a:r>
          </a:p>
          <a:p>
            <a:pPr lvl="1">
              <a:buClr>
                <a:schemeClr val="accent1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r>
              <a:rPr lang="en-GB" sz="1600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Lessons learnt</a:t>
            </a:r>
            <a:endParaRPr lang="en-GB" sz="180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q"/>
            </a:pPr>
            <a:r>
              <a:rPr lang="en-GB" sz="18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CloverLeaf</a:t>
            </a:r>
            <a:r>
              <a:rPr lang="en-GB" sz="18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Performance 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q"/>
            </a:pPr>
            <a:r>
              <a:rPr lang="en-GB" sz="1600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AVX, </a:t>
            </a:r>
            <a:r>
              <a:rPr lang="en-GB" sz="1600" dirty="0" err="1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OpenMP</a:t>
            </a:r>
            <a:r>
              <a:rPr lang="en-GB" sz="1600" dirty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en-GB" sz="1600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q"/>
            </a:pPr>
            <a:r>
              <a:rPr lang="en-GB" sz="1600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CUDA, 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q"/>
            </a:pPr>
            <a:r>
              <a:rPr lang="en-GB" sz="1600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GB" sz="1600" dirty="0" err="1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OpenCL</a:t>
            </a:r>
            <a:r>
              <a:rPr lang="en-GB" sz="1600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,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q"/>
            </a:pPr>
            <a:r>
              <a:rPr lang="en-GB" sz="1600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GB" sz="1600" dirty="0" err="1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OpenACC</a:t>
            </a:r>
            <a:r>
              <a:rPr lang="en-GB" sz="1600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q"/>
            </a:pPr>
            <a:r>
              <a:rPr lang="en-GB" sz="1600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All the above with MPI</a:t>
            </a:r>
          </a:p>
          <a:p>
            <a:pPr>
              <a:buClr>
                <a:schemeClr val="tx1"/>
              </a:buClr>
              <a:buFont typeface="Wingdings" pitchFamily="2" charset="2"/>
              <a:buChar char="q"/>
            </a:pPr>
            <a:r>
              <a:rPr lang="en-GB" sz="18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Future work and Conclusions</a:t>
            </a:r>
            <a:endParaRPr lang="en-GB" sz="1800" dirty="0" smtClean="0">
              <a:solidFill>
                <a:schemeClr val="accent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836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>
          <a:xfrm>
            <a:off x="251521" y="260648"/>
            <a:ext cx="8712968" cy="397768"/>
          </a:xfrm>
        </p:spPr>
        <p:txBody>
          <a:bodyPr/>
          <a:lstStyle/>
          <a:p>
            <a:r>
              <a:rPr lang="en-GB" sz="2400" cap="small" dirty="0" smtClean="0"/>
              <a:t>Single threaded Developer version</a:t>
            </a:r>
            <a:endParaRPr lang="en-GB" sz="2400" cap="smal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67853"/>
            <a:ext cx="7594426" cy="5429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228184" y="1279187"/>
            <a:ext cx="28803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 smtClean="0">
              <a:latin typeface="Calibri"/>
              <a:cs typeface="Calibri"/>
            </a:endParaRPr>
          </a:p>
          <a:p>
            <a:r>
              <a:rPr lang="en-US" sz="1800" dirty="0" smtClean="0">
                <a:latin typeface="Calibri"/>
                <a:cs typeface="Calibri"/>
              </a:rPr>
              <a:t>Template function</a:t>
            </a:r>
          </a:p>
          <a:p>
            <a:r>
              <a:rPr lang="en-US" sz="1800" dirty="0" smtClean="0">
                <a:latin typeface="Calibri"/>
                <a:cs typeface="Calibri"/>
              </a:rPr>
              <a:t>       </a:t>
            </a:r>
          </a:p>
          <a:p>
            <a:endParaRPr lang="en-US" sz="1800" dirty="0">
              <a:latin typeface="Calibri"/>
              <a:cs typeface="Calibri"/>
            </a:endParaRPr>
          </a:p>
          <a:p>
            <a:endParaRPr lang="en-US" sz="1800" dirty="0" smtClean="0">
              <a:latin typeface="Calibri"/>
              <a:cs typeface="Calibri"/>
            </a:endParaRPr>
          </a:p>
          <a:p>
            <a:r>
              <a:rPr lang="en-US" sz="1800" dirty="0" smtClean="0">
                <a:latin typeface="Calibri"/>
                <a:cs typeface="Calibri"/>
              </a:rPr>
              <a:t>N dimensional loop flattened to 1D</a:t>
            </a:r>
          </a:p>
          <a:p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dirty="0" smtClean="0">
                <a:latin typeface="Calibri"/>
                <a:cs typeface="Calibri"/>
              </a:rPr>
              <a:t>      </a:t>
            </a:r>
            <a:endParaRPr lang="en-US" sz="1800" dirty="0">
              <a:latin typeface="Calibri"/>
              <a:cs typeface="Calibri"/>
            </a:endParaRPr>
          </a:p>
          <a:p>
            <a:endParaRPr lang="en-US" sz="1800" dirty="0">
              <a:latin typeface="Calibri"/>
              <a:cs typeface="Calibri"/>
            </a:endParaRPr>
          </a:p>
          <a:p>
            <a:r>
              <a:rPr lang="en-US" sz="1800" dirty="0" smtClean="0">
                <a:latin typeface="Calibri"/>
                <a:cs typeface="Calibri"/>
              </a:rPr>
              <a:t>Determine current dimension </a:t>
            </a:r>
            <a:endParaRPr lang="en-US" sz="1800" dirty="0">
              <a:latin typeface="Calibri"/>
              <a:cs typeface="Calibri"/>
            </a:endParaRPr>
          </a:p>
          <a:p>
            <a:endParaRPr lang="en-US" sz="1800" dirty="0" smtClean="0">
              <a:latin typeface="Calibri"/>
              <a:cs typeface="Calibri"/>
            </a:endParaRPr>
          </a:p>
          <a:p>
            <a:r>
              <a:rPr lang="en-US" sz="1800" dirty="0" smtClean="0">
                <a:latin typeface="Calibri"/>
                <a:cs typeface="Calibri"/>
              </a:rPr>
              <a:t>    </a:t>
            </a:r>
          </a:p>
          <a:p>
            <a:endParaRPr lang="en-US" sz="1800" dirty="0">
              <a:latin typeface="Calibri"/>
              <a:cs typeface="Calibri"/>
            </a:endParaRPr>
          </a:p>
          <a:p>
            <a:endParaRPr lang="en-US" sz="1800" dirty="0" smtClean="0">
              <a:latin typeface="Calibri"/>
              <a:cs typeface="Calibri"/>
            </a:endParaRPr>
          </a:p>
          <a:p>
            <a:r>
              <a:rPr lang="en-US" sz="1800" dirty="0" smtClean="0">
                <a:latin typeface="Calibri"/>
                <a:cs typeface="Calibri"/>
              </a:rPr>
              <a:t>Increment pointers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6228184" y="1423203"/>
            <a:ext cx="0" cy="100811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6228184" y="2647339"/>
            <a:ext cx="0" cy="5760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6228184" y="3367419"/>
            <a:ext cx="0" cy="151216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6228184" y="5095611"/>
            <a:ext cx="0" cy="7200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>
          <a:xfrm>
            <a:off x="467544" y="2780928"/>
            <a:ext cx="8208912" cy="1354217"/>
          </a:xfrm>
          <a:prstGeom prst="rect">
            <a:avLst/>
          </a:prstGeom>
          <a:solidFill>
            <a:schemeClr val="bg1"/>
          </a:solidFill>
          <a:ln>
            <a:solidFill>
              <a:srgbClr val="740000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buClr>
                <a:schemeClr val="tx1"/>
              </a:buClr>
            </a:pPr>
            <a:endParaRPr lang="en-GB" sz="1800" dirty="0" smtClean="0">
              <a:solidFill>
                <a:srgbClr val="740000"/>
              </a:solidFill>
              <a:latin typeface="Calibri" pitchFamily="34" charset="0"/>
              <a:cs typeface="Calibri" pitchFamily="34" charset="0"/>
            </a:endParaRPr>
          </a:p>
          <a:p>
            <a:pPr algn="ctr">
              <a:spcAft>
                <a:spcPts val="600"/>
              </a:spcAft>
              <a:buClr>
                <a:schemeClr val="tx1"/>
              </a:buClr>
            </a:pPr>
            <a:r>
              <a:rPr lang="en-GB" sz="1800" dirty="0" smtClean="0">
                <a:solidFill>
                  <a:srgbClr val="740000"/>
                </a:solidFill>
                <a:latin typeface="Calibri" pitchFamily="34" charset="0"/>
                <a:cs typeface="Calibri" pitchFamily="34" charset="0"/>
              </a:rPr>
              <a:t>The “developer” version (flat 1D loop, completely general) inhibits compiler optimizations, it’s not very fast, but it’s not </a:t>
            </a:r>
            <a:r>
              <a:rPr lang="en-GB" sz="1800" i="1" dirty="0" smtClean="0">
                <a:solidFill>
                  <a:srgbClr val="740000"/>
                </a:solidFill>
                <a:latin typeface="Calibri" pitchFamily="34" charset="0"/>
                <a:cs typeface="Calibri" pitchFamily="34" charset="0"/>
              </a:rPr>
              <a:t>meant</a:t>
            </a:r>
            <a:r>
              <a:rPr lang="en-GB" sz="1800" dirty="0" smtClean="0">
                <a:solidFill>
                  <a:srgbClr val="740000"/>
                </a:solidFill>
                <a:latin typeface="Calibri" pitchFamily="34" charset="0"/>
                <a:cs typeface="Calibri" pitchFamily="34" charset="0"/>
              </a:rPr>
              <a:t> to be fast</a:t>
            </a:r>
          </a:p>
          <a:p>
            <a:pPr algn="ctr">
              <a:spcAft>
                <a:spcPts val="600"/>
              </a:spcAft>
              <a:buClr>
                <a:schemeClr val="tx1"/>
              </a:buClr>
            </a:pPr>
            <a:endParaRPr lang="en-GB" sz="1800" dirty="0" smtClean="0">
              <a:solidFill>
                <a:srgbClr val="74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747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27584" y="1844824"/>
            <a:ext cx="6120680" cy="4036005"/>
            <a:chOff x="1115616" y="2298576"/>
            <a:chExt cx="6408712" cy="4279634"/>
          </a:xfrm>
        </p:grpSpPr>
        <p:sp>
          <p:nvSpPr>
            <p:cNvPr id="8" name="Rectangle 7"/>
            <p:cNvSpPr/>
            <p:nvPr/>
          </p:nvSpPr>
          <p:spPr bwMode="auto">
            <a:xfrm>
              <a:off x="1691680" y="2298576"/>
              <a:ext cx="1944216" cy="914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solidFill>
                    <a:schemeClr val="accent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/>
                </a:rPr>
                <a:t>Abstract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accent1">
                      <a:lumMod val="75000"/>
                      <a:lumOff val="25000"/>
                    </a:schemeClr>
                  </a:solidFill>
                  <a:effectLst/>
                  <a:latin typeface="Calibri" panose="020F0502020204030204" pitchFamily="34" charset="0"/>
                  <a:cs typeface="Calibri"/>
                </a:rPr>
                <a:t>specification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5004048" y="4436507"/>
              <a:ext cx="2088232" cy="381773"/>
            </a:xfrm>
            <a:prstGeom prst="rect">
              <a:avLst/>
            </a:prstGeom>
            <a:solidFill>
              <a:srgbClr val="74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/>
                </a:rPr>
                <a:t>User 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anose="020F0502020204030204" pitchFamily="34" charset="0"/>
                  <a:cs typeface="Calibri"/>
                </a:rPr>
                <a:t>kernel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1331640" y="3450704"/>
              <a:ext cx="2664296" cy="1202432"/>
            </a:xfrm>
            <a:prstGeom prst="rect">
              <a:avLst/>
            </a:prstGeom>
            <a:ln>
              <a:solidFill>
                <a:srgbClr val="740000"/>
              </a:solidFill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solidFill>
                    <a:srgbClr val="740000"/>
                  </a:solidFill>
                  <a:latin typeface="Calibri" panose="020F0502020204030204" pitchFamily="34" charset="0"/>
                  <a:cs typeface="Calibri"/>
                </a:rPr>
                <a:t>*Code generated* </a:t>
              </a:r>
              <a:r>
                <a:rPr lang="en-US" sz="1800" dirty="0" smtClean="0">
                  <a:latin typeface="Calibri" panose="020F0502020204030204" pitchFamily="34" charset="0"/>
                  <a:cs typeface="Calibri"/>
                </a:rPr>
                <a:t>Compute initial pointers based on iteration range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/>
              </a:endParaRPr>
            </a:p>
          </p:txBody>
        </p:sp>
        <p:cxnSp>
          <p:nvCxnSpPr>
            <p:cNvPr id="3" name="Straight Arrow Connector 2"/>
            <p:cNvCxnSpPr>
              <a:stCxn id="8" idx="2"/>
              <a:endCxn id="10" idx="0"/>
            </p:cNvCxnSpPr>
            <p:nvPr/>
          </p:nvCxnSpPr>
          <p:spPr bwMode="auto">
            <a:xfrm>
              <a:off x="2663788" y="3212976"/>
              <a:ext cx="0" cy="2377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12" name="Rectangle 11"/>
            <p:cNvSpPr/>
            <p:nvPr/>
          </p:nvSpPr>
          <p:spPr bwMode="auto">
            <a:xfrm>
              <a:off x="1115616" y="4894635"/>
              <a:ext cx="3087960" cy="1683575"/>
            </a:xfrm>
            <a:prstGeom prst="rect">
              <a:avLst/>
            </a:prstGeom>
            <a:ln>
              <a:solidFill>
                <a:srgbClr val="740000"/>
              </a:solidFill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>
                  <a:solidFill>
                    <a:srgbClr val="740000"/>
                  </a:solidFill>
                  <a:latin typeface="Calibri" panose="020F0502020204030204" pitchFamily="34" charset="0"/>
                  <a:cs typeface="Calibri"/>
                </a:rPr>
                <a:t>*Code generated* </a:t>
              </a:r>
            </a:p>
            <a:p>
              <a:pPr algn="ctr"/>
              <a:r>
                <a:rPr lang="en-US" sz="1800" dirty="0" smtClean="0">
                  <a:latin typeface="Calibri" panose="020F0502020204030204" pitchFamily="34" charset="0"/>
                  <a:cs typeface="Calibri"/>
                </a:rPr>
                <a:t>Compute pointer offsets when stepping in different dimensions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4572000" y="2374931"/>
              <a:ext cx="2952328" cy="1679803"/>
            </a:xfrm>
            <a:prstGeom prst="rect">
              <a:avLst/>
            </a:prstGeom>
            <a:ln>
              <a:solidFill>
                <a:srgbClr val="740000"/>
              </a:solidFill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>
                  <a:solidFill>
                    <a:srgbClr val="740000"/>
                  </a:solidFill>
                  <a:latin typeface="Calibri" panose="020F0502020204030204" pitchFamily="34" charset="0"/>
                  <a:cs typeface="Calibri"/>
                </a:rPr>
                <a:t>*Code generated* </a:t>
              </a:r>
            </a:p>
            <a:p>
              <a:pPr algn="ctr"/>
              <a:r>
                <a:rPr lang="en-US" sz="1800" dirty="0" smtClean="0">
                  <a:latin typeface="Calibri" panose="020F0502020204030204" pitchFamily="34" charset="0"/>
                  <a:cs typeface="Calibri"/>
                </a:rPr>
                <a:t>N-dimensional loop  for specific </a:t>
              </a:r>
              <a:r>
                <a:rPr lang="en-US" sz="1800" dirty="0" err="1" smtClean="0">
                  <a:latin typeface="Calibri" panose="020F0502020204030204" pitchFamily="34" charset="0"/>
                  <a:cs typeface="Calibri"/>
                </a:rPr>
                <a:t>parallelizations</a:t>
              </a:r>
              <a:endParaRPr lang="en-US" sz="1800" dirty="0" smtClean="0">
                <a:latin typeface="Calibri" panose="020F0502020204030204" pitchFamily="34" charset="0"/>
                <a:cs typeface="Calibri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effectLst/>
                  <a:latin typeface="Calibri" panose="020F0502020204030204" pitchFamily="34" charset="0"/>
                  <a:cs typeface="Calibri"/>
                </a:rPr>
                <a:t>(e.g. </a:t>
              </a: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Calibri" panose="020F0502020204030204" pitchFamily="34" charset="0"/>
                  <a:cs typeface="Calibri"/>
                </a:rPr>
                <a:t>OpenMP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effectLst/>
                  <a:latin typeface="Calibri" panose="020F0502020204030204" pitchFamily="34" charset="0"/>
                  <a:cs typeface="Calibri"/>
                </a:rPr>
                <a:t>, 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alibri" panose="020F0502020204030204" pitchFamily="34" charset="0"/>
                  <a:cs typeface="Calibri"/>
                </a:rPr>
                <a:t>CUDA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effectLst/>
                  <a:latin typeface="Calibri" panose="020F0502020204030204" pitchFamily="34" charset="0"/>
                  <a:cs typeface="Calibri"/>
                </a:rPr>
                <a:t>, MPI </a:t>
              </a: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rgbClr val="7030A0"/>
                  </a:solidFill>
                  <a:effectLst/>
                  <a:latin typeface="Calibri" panose="020F0502020204030204" pitchFamily="34" charset="0"/>
                  <a:cs typeface="Calibri"/>
                </a:rPr>
                <a:t>OpenCL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effectLst/>
                  <a:latin typeface="Calibri" panose="020F0502020204030204" pitchFamily="34" charset="0"/>
                  <a:cs typeface="Calibri"/>
                </a:rPr>
                <a:t>, </a:t>
              </a: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rgbClr val="740000"/>
                  </a:solidFill>
                  <a:effectLst/>
                  <a:latin typeface="Calibri" panose="020F0502020204030204" pitchFamily="34" charset="0"/>
                  <a:cs typeface="Calibri"/>
                </a:rPr>
                <a:t>OpenACC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effectLst/>
                  <a:latin typeface="Calibri" panose="020F0502020204030204" pitchFamily="34" charset="0"/>
                  <a:cs typeface="Calibri"/>
                </a:rPr>
                <a:t>)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4572000" y="5219296"/>
              <a:ext cx="2952328" cy="1202433"/>
            </a:xfrm>
            <a:prstGeom prst="rect">
              <a:avLst/>
            </a:prstGeom>
            <a:ln>
              <a:solidFill>
                <a:srgbClr val="740000"/>
              </a:solidFill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>
                  <a:solidFill>
                    <a:srgbClr val="740000"/>
                  </a:solidFill>
                  <a:latin typeface="Calibri" panose="020F0502020204030204" pitchFamily="34" charset="0"/>
                  <a:cs typeface="Calibri"/>
                </a:rPr>
                <a:t>*Code generated* 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 panose="020F0502020204030204" pitchFamily="34" charset="0"/>
                  <a:cs typeface="Calibri"/>
                </a:rPr>
                <a:t>Apply pointer increments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/>
              </a:endParaRPr>
            </a:p>
          </p:txBody>
        </p:sp>
        <p:cxnSp>
          <p:nvCxnSpPr>
            <p:cNvPr id="24" name="Straight Arrow Connector 23"/>
            <p:cNvCxnSpPr>
              <a:stCxn id="10" idx="2"/>
              <a:endCxn id="12" idx="0"/>
            </p:cNvCxnSpPr>
            <p:nvPr/>
          </p:nvCxnSpPr>
          <p:spPr bwMode="auto">
            <a:xfrm flipH="1">
              <a:off x="2659596" y="4653136"/>
              <a:ext cx="4191" cy="24149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26" name="Elbow Connector 25"/>
            <p:cNvCxnSpPr>
              <a:stCxn id="12" idx="2"/>
              <a:endCxn id="13" idx="0"/>
            </p:cNvCxnSpPr>
            <p:nvPr/>
          </p:nvCxnSpPr>
          <p:spPr bwMode="auto">
            <a:xfrm rot="5400000" flipH="1" flipV="1">
              <a:off x="2252240" y="2782286"/>
              <a:ext cx="4203279" cy="3388568"/>
            </a:xfrm>
            <a:prstGeom prst="bentConnector5">
              <a:avLst>
                <a:gd name="adj1" fmla="val -5767"/>
                <a:gd name="adj2" fmla="val 51001"/>
                <a:gd name="adj3" fmla="val 105767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29" name="Straight Arrow Connector 28"/>
            <p:cNvCxnSpPr>
              <a:stCxn id="13" idx="2"/>
              <a:endCxn id="9" idx="0"/>
            </p:cNvCxnSpPr>
            <p:nvPr/>
          </p:nvCxnSpPr>
          <p:spPr bwMode="auto">
            <a:xfrm>
              <a:off x="6048165" y="4054734"/>
              <a:ext cx="0" cy="38177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31" name="Straight Arrow Connector 30"/>
            <p:cNvCxnSpPr>
              <a:stCxn id="9" idx="2"/>
              <a:endCxn id="15" idx="0"/>
            </p:cNvCxnSpPr>
            <p:nvPr/>
          </p:nvCxnSpPr>
          <p:spPr bwMode="auto">
            <a:xfrm>
              <a:off x="6048165" y="4818281"/>
              <a:ext cx="0" cy="40101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47" name="Elbow Connector 46"/>
            <p:cNvCxnSpPr>
              <a:stCxn id="15" idx="2"/>
            </p:cNvCxnSpPr>
            <p:nvPr/>
          </p:nvCxnSpPr>
          <p:spPr bwMode="auto">
            <a:xfrm rot="5400000" flipH="1" flipV="1">
              <a:off x="4197373" y="4225721"/>
              <a:ext cx="4046798" cy="345216"/>
            </a:xfrm>
            <a:prstGeom prst="bentConnector5">
              <a:avLst>
                <a:gd name="adj1" fmla="val -5990"/>
                <a:gd name="adj2" fmla="val 519981"/>
                <a:gd name="adj3" fmla="val 105788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sp>
        <p:nvSpPr>
          <p:cNvPr id="19" name="Rectangle 6"/>
          <p:cNvSpPr>
            <a:spLocks noGrp="1" noChangeArrowheads="1"/>
          </p:cNvSpPr>
          <p:nvPr>
            <p:ph type="title"/>
          </p:nvPr>
        </p:nvSpPr>
        <p:spPr>
          <a:xfrm>
            <a:off x="251521" y="260648"/>
            <a:ext cx="8712968" cy="397768"/>
          </a:xfrm>
        </p:spPr>
        <p:txBody>
          <a:bodyPr/>
          <a:lstStyle/>
          <a:p>
            <a:r>
              <a:rPr lang="en-GB" sz="2400" cap="small" dirty="0" smtClean="0"/>
              <a:t>Code generated versions</a:t>
            </a:r>
            <a:endParaRPr lang="en-GB" sz="2400" cap="small" dirty="0"/>
          </a:p>
        </p:txBody>
      </p:sp>
      <p:sp>
        <p:nvSpPr>
          <p:cNvPr id="50" name="Rounded Rectangular Callout 49"/>
          <p:cNvSpPr/>
          <p:nvPr/>
        </p:nvSpPr>
        <p:spPr bwMode="auto">
          <a:xfrm>
            <a:off x="7596336" y="3356992"/>
            <a:ext cx="1368152" cy="864096"/>
          </a:xfrm>
          <a:prstGeom prst="wedgeRoundRectCallout">
            <a:avLst>
              <a:gd name="adj1" fmla="val -126655"/>
              <a:gd name="adj2" fmla="val 9590"/>
              <a:gd name="adj3" fmla="val 16667"/>
            </a:avLst>
          </a:prstGeom>
          <a:ln>
            <a:solidFill>
              <a:srgbClr val="74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740000"/>
                </a:solidFill>
                <a:effectLst/>
                <a:latin typeface="Calibri" pitchFamily="34" charset="0"/>
              </a:rPr>
              <a:t>*Function</a:t>
            </a:r>
            <a:r>
              <a:rPr kumimoji="0" lang="en-GB" sz="1400" b="0" i="0" u="none" strike="noStrike" cap="none" normalizeH="0" dirty="0" smtClean="0">
                <a:ln>
                  <a:noFill/>
                </a:ln>
                <a:solidFill>
                  <a:srgbClr val="740000"/>
                </a:solidFill>
                <a:effectLst/>
                <a:latin typeface="Calibri" pitchFamily="34" charset="0"/>
              </a:rPr>
              <a:t> signature code generated*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rgbClr val="740000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942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nip Diagonal Corner Rectangle 31"/>
          <p:cNvSpPr/>
          <p:nvPr/>
        </p:nvSpPr>
        <p:spPr bwMode="auto">
          <a:xfrm>
            <a:off x="6300192" y="4941168"/>
            <a:ext cx="2664296" cy="432048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800" dirty="0" err="1" smtClean="0">
                <a:solidFill>
                  <a:srgbClr val="740000"/>
                </a:solidFill>
                <a:latin typeface="Calibri" pitchFamily="34" charset="0"/>
                <a:cs typeface="Calibri" pitchFamily="34" charset="0"/>
              </a:rPr>
              <a:t>OpenACC</a:t>
            </a:r>
            <a:endParaRPr lang="en-GB" sz="1800" dirty="0" smtClean="0">
              <a:solidFill>
                <a:srgbClr val="740000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en-GB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Snip Diagonal Corner Rectangle 24"/>
          <p:cNvSpPr/>
          <p:nvPr/>
        </p:nvSpPr>
        <p:spPr bwMode="auto">
          <a:xfrm>
            <a:off x="6300192" y="4653136"/>
            <a:ext cx="2664296" cy="432048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800" dirty="0" err="1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OpenCL</a:t>
            </a:r>
            <a:endParaRPr lang="en-GB" sz="1800" dirty="0" smtClean="0">
              <a:solidFill>
                <a:srgbClr val="7030A0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en-GB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Snip Diagonal Corner Rectangle 23"/>
          <p:cNvSpPr/>
          <p:nvPr/>
        </p:nvSpPr>
        <p:spPr bwMode="auto">
          <a:xfrm>
            <a:off x="6300192" y="4365104"/>
            <a:ext cx="2664296" cy="432048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800" dirty="0" smtClean="0">
                <a:latin typeface="Calibri" pitchFamily="34" charset="0"/>
                <a:cs typeface="Calibri" pitchFamily="34" charset="0"/>
              </a:rPr>
              <a:t>MPI</a:t>
            </a:r>
          </a:p>
          <a:p>
            <a:pPr algn="ctr"/>
            <a:endParaRPr lang="en-GB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>
          <a:xfrm>
            <a:off x="468313" y="-27384"/>
            <a:ext cx="8207375" cy="685800"/>
          </a:xfrm>
        </p:spPr>
        <p:txBody>
          <a:bodyPr/>
          <a:lstStyle/>
          <a:p>
            <a:r>
              <a:rPr lang="en-GB" sz="2400" cap="small" dirty="0" smtClean="0"/>
              <a:t>Putting it all together</a:t>
            </a:r>
            <a:endParaRPr lang="en-GB" sz="2400" cap="small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539552" y="1988840"/>
            <a:ext cx="6984776" cy="432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OPS Source-to-Source</a:t>
            </a:r>
            <a:r>
              <a:rPr kumimoji="0" lang="en-GB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 translator (</a:t>
            </a:r>
            <a:r>
              <a:rPr kumimoji="0" lang="en-GB" sz="1800" b="0" i="0" u="none" strike="noStrike" cap="none" normalizeH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cs typeface="Calibri" pitchFamily="34" charset="0"/>
              </a:rPr>
              <a:t>Python</a:t>
            </a:r>
            <a:r>
              <a:rPr kumimoji="0" lang="en-GB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)</a:t>
            </a:r>
            <a:endParaRPr kumimoji="0" lang="en-GB" sz="18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6156176" y="2348880"/>
            <a:ext cx="2808312" cy="3600400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OPS Platform Specific Optimized</a:t>
            </a:r>
            <a:r>
              <a:rPr kumimoji="0" lang="en-GB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Backend libraries</a:t>
            </a:r>
            <a:endParaRPr kumimoji="0" lang="en-GB" sz="18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7524328" y="5445224"/>
            <a:ext cx="0" cy="43204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ounded Rectangle 8"/>
          <p:cNvSpPr/>
          <p:nvPr/>
        </p:nvSpPr>
        <p:spPr bwMode="auto">
          <a:xfrm>
            <a:off x="539552" y="3789040"/>
            <a:ext cx="4968552" cy="72008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Conventional </a:t>
            </a:r>
            <a:r>
              <a:rPr kumimoji="0" lang="en-GB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Compiler + </a:t>
            </a:r>
            <a:r>
              <a:rPr lang="en-GB" sz="1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compiler flags</a:t>
            </a:r>
          </a:p>
          <a:p>
            <a:pPr algn="ctr"/>
            <a:r>
              <a:rPr lang="en-GB" sz="1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(e.g. </a:t>
            </a:r>
            <a:r>
              <a:rPr lang="en-GB" sz="1800" dirty="0" err="1" smtClean="0">
                <a:solidFill>
                  <a:schemeClr val="accent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Icc</a:t>
            </a:r>
            <a:r>
              <a:rPr lang="en-GB" sz="1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GB" sz="1800" dirty="0" err="1" smtClean="0">
                <a:solidFill>
                  <a:srgbClr val="005400"/>
                </a:solidFill>
                <a:latin typeface="Calibri" pitchFamily="34" charset="0"/>
                <a:cs typeface="Calibri" pitchFamily="34" charset="0"/>
              </a:rPr>
              <a:t>nvcc</a:t>
            </a:r>
            <a:r>
              <a:rPr lang="en-GB" sz="1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GB" sz="1800" dirty="0" err="1" smtClean="0">
                <a:solidFill>
                  <a:srgbClr val="740000"/>
                </a:solidFill>
                <a:latin typeface="Calibri" pitchFamily="34" charset="0"/>
                <a:cs typeface="Calibri" pitchFamily="34" charset="0"/>
              </a:rPr>
              <a:t>pgcc</a:t>
            </a:r>
            <a:r>
              <a:rPr lang="en-GB" sz="1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)</a:t>
            </a:r>
            <a:endParaRPr kumimoji="0" lang="en-GB" sz="18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3851920" y="1196752"/>
            <a:ext cx="432048" cy="36004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5400000">
            <a:off x="4860032" y="1628800"/>
            <a:ext cx="216024" cy="36004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2" name="Right Arrow 11"/>
          <p:cNvSpPr/>
          <p:nvPr/>
        </p:nvSpPr>
        <p:spPr bwMode="auto">
          <a:xfrm rot="5400000">
            <a:off x="4355976" y="2420888"/>
            <a:ext cx="216024" cy="36004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 rot="5400000">
            <a:off x="1763688" y="2420888"/>
            <a:ext cx="216024" cy="36004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 rot="5400000">
            <a:off x="4355976" y="3429000"/>
            <a:ext cx="216024" cy="36004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 rot="5400000">
            <a:off x="1763688" y="3429000"/>
            <a:ext cx="216024" cy="36004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 rot="10800000">
            <a:off x="5652120" y="4005064"/>
            <a:ext cx="504056" cy="36004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 rot="5400000">
            <a:off x="4283968" y="4509120"/>
            <a:ext cx="216024" cy="36004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2483768" y="5157192"/>
            <a:ext cx="432048" cy="36004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539552" y="5949280"/>
            <a:ext cx="6264696" cy="432048"/>
          </a:xfrm>
          <a:prstGeom prst="roundRect">
            <a:avLst>
              <a:gd name="adj" fmla="val 0"/>
            </a:avLst>
          </a:prstGeom>
          <a:ln>
            <a:headEnd type="none" w="med" len="med"/>
            <a:tailEnd type="none" w="med" len="med"/>
          </a:ln>
          <a:effectLst>
            <a:outerShdw blurRad="152400" dist="254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Hardware</a:t>
            </a:r>
            <a:endParaRPr kumimoji="0" lang="en-GB" sz="18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 rot="5400000">
            <a:off x="4283968" y="5589240"/>
            <a:ext cx="216024" cy="36004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5508104" y="3645024"/>
            <a:ext cx="711696" cy="432048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Link</a:t>
            </a:r>
            <a:endParaRPr kumimoji="0" lang="en-GB" sz="180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Snip Diagonal Corner Rectangle 22"/>
          <p:cNvSpPr/>
          <p:nvPr/>
        </p:nvSpPr>
        <p:spPr bwMode="auto">
          <a:xfrm>
            <a:off x="6300192" y="4077072"/>
            <a:ext cx="2664296" cy="432048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OpenMP</a:t>
            </a:r>
            <a:endParaRPr lang="en-GB" sz="18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en-GB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Folded Corner 25"/>
          <p:cNvSpPr/>
          <p:nvPr/>
        </p:nvSpPr>
        <p:spPr bwMode="auto">
          <a:xfrm>
            <a:off x="539552" y="1196752"/>
            <a:ext cx="3096344" cy="576064"/>
          </a:xfrm>
          <a:prstGeom prst="foldedCorner">
            <a:avLst>
              <a:gd name="adj" fmla="val 5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1800" dirty="0" smtClean="0">
                <a:latin typeface="Calibri" pitchFamily="34" charset="0"/>
                <a:cs typeface="Calibri" pitchFamily="34" charset="0"/>
              </a:rPr>
              <a:t>Structured Mesh Application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7" name="Folded Corner 26"/>
          <p:cNvSpPr/>
          <p:nvPr/>
        </p:nvSpPr>
        <p:spPr bwMode="auto">
          <a:xfrm>
            <a:off x="4427984" y="1196752"/>
            <a:ext cx="4248472" cy="432048"/>
          </a:xfrm>
          <a:prstGeom prst="foldedCorner">
            <a:avLst>
              <a:gd name="adj" fmla="val 5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800" dirty="0" smtClean="0">
                <a:latin typeface="Calibri" pitchFamily="34" charset="0"/>
                <a:cs typeface="Calibri" pitchFamily="34" charset="0"/>
              </a:rPr>
              <a:t>OPS Application (</a:t>
            </a:r>
            <a:r>
              <a:rPr lang="en-GB" sz="1800" dirty="0" smtClean="0">
                <a:solidFill>
                  <a:srgbClr val="740000"/>
                </a:solidFill>
                <a:latin typeface="Calibri" pitchFamily="34" charset="0"/>
                <a:cs typeface="Calibri" pitchFamily="34" charset="0"/>
              </a:rPr>
              <a:t>C/C++ API</a:t>
            </a:r>
            <a:r>
              <a:rPr lang="en-GB" sz="1800" dirty="0" smtClean="0">
                <a:latin typeface="Calibri" pitchFamily="34" charset="0"/>
                <a:cs typeface="Calibri" pitchFamily="34" charset="0"/>
              </a:rPr>
              <a:t>)</a:t>
            </a:r>
            <a:endParaRPr lang="en-GB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Folded Corner 27"/>
          <p:cNvSpPr/>
          <p:nvPr/>
        </p:nvSpPr>
        <p:spPr bwMode="auto">
          <a:xfrm>
            <a:off x="539552" y="2780928"/>
            <a:ext cx="2664296" cy="648072"/>
          </a:xfrm>
          <a:prstGeom prst="foldedCorner">
            <a:avLst>
              <a:gd name="adj" fmla="val 5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800" dirty="0" smtClean="0">
                <a:latin typeface="Calibri" pitchFamily="34" charset="0"/>
                <a:cs typeface="Calibri" pitchFamily="34" charset="0"/>
              </a:rPr>
              <a:t>Modified Platform Specific OPS Application</a:t>
            </a:r>
          </a:p>
        </p:txBody>
      </p:sp>
      <p:sp>
        <p:nvSpPr>
          <p:cNvPr id="29" name="Folded Corner 28"/>
          <p:cNvSpPr/>
          <p:nvPr/>
        </p:nvSpPr>
        <p:spPr bwMode="auto">
          <a:xfrm>
            <a:off x="3347864" y="2780928"/>
            <a:ext cx="2808312" cy="648072"/>
          </a:xfrm>
          <a:prstGeom prst="foldedCorner">
            <a:avLst>
              <a:gd name="adj" fmla="val 5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800" dirty="0" smtClean="0">
                <a:latin typeface="Calibri" pitchFamily="34" charset="0"/>
                <a:cs typeface="Calibri" pitchFamily="34" charset="0"/>
              </a:rPr>
              <a:t>Platform Specific Optimized Application Files</a:t>
            </a:r>
          </a:p>
        </p:txBody>
      </p:sp>
      <p:sp>
        <p:nvSpPr>
          <p:cNvPr id="30" name="Teardrop 29"/>
          <p:cNvSpPr/>
          <p:nvPr/>
        </p:nvSpPr>
        <p:spPr bwMode="auto">
          <a:xfrm>
            <a:off x="539552" y="4941168"/>
            <a:ext cx="1872208" cy="864096"/>
          </a:xfrm>
          <a:prstGeom prst="teardrop">
            <a:avLst/>
          </a:prstGeom>
          <a:noFill/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800" dirty="0" smtClean="0">
                <a:latin typeface="Calibri" pitchFamily="34" charset="0"/>
                <a:cs typeface="Calibri" pitchFamily="34" charset="0"/>
              </a:rPr>
              <a:t>Mesh </a:t>
            </a:r>
          </a:p>
          <a:p>
            <a:pPr algn="ctr"/>
            <a:r>
              <a:rPr lang="en-GB" sz="1800" dirty="0" smtClean="0">
                <a:latin typeface="Calibri" pitchFamily="34" charset="0"/>
                <a:cs typeface="Calibri" pitchFamily="34" charset="0"/>
              </a:rPr>
              <a:t>(hdf5)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31" name="Pentagon 30"/>
          <p:cNvSpPr/>
          <p:nvPr/>
        </p:nvSpPr>
        <p:spPr bwMode="auto">
          <a:xfrm>
            <a:off x="3059832" y="4869160"/>
            <a:ext cx="2520280" cy="720080"/>
          </a:xfrm>
          <a:prstGeom prst="homePlate">
            <a:avLst>
              <a:gd name="adj" fmla="val 22444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1800" dirty="0" smtClean="0">
                <a:latin typeface="Calibri" pitchFamily="34" charset="0"/>
                <a:cs typeface="Calibri" pitchFamily="34" charset="0"/>
              </a:rPr>
              <a:t>Platform Specific Binary Executable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2" name="Snip Diagonal Corner Rectangle 21"/>
          <p:cNvSpPr/>
          <p:nvPr/>
        </p:nvSpPr>
        <p:spPr bwMode="auto">
          <a:xfrm>
            <a:off x="6300192" y="3789040"/>
            <a:ext cx="2664296" cy="432048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800" dirty="0" smtClean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CUDA</a:t>
            </a:r>
          </a:p>
        </p:txBody>
      </p:sp>
      <p:sp>
        <p:nvSpPr>
          <p:cNvPr id="33" name="Snip Diagonal Corner Rectangle 32"/>
          <p:cNvSpPr/>
          <p:nvPr/>
        </p:nvSpPr>
        <p:spPr bwMode="auto">
          <a:xfrm>
            <a:off x="6300192" y="3501008"/>
            <a:ext cx="2664296" cy="432048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Sequential</a:t>
            </a:r>
          </a:p>
        </p:txBody>
      </p:sp>
    </p:spTree>
    <p:extLst>
      <p:ext uri="{BB962C8B-B14F-4D97-AF65-F5344CB8AC3E}">
        <p14:creationId xmlns:p14="http://schemas.microsoft.com/office/powerpoint/2010/main" val="3332715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5" grpId="0" animBg="1"/>
      <p:bldP spid="24" grpId="0" animBg="1"/>
      <p:bldP spid="6" grpId="0" animBg="1"/>
      <p:bldP spid="7" grpId="0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/>
      <p:bldP spid="23" grpId="0" animBg="1"/>
      <p:bldP spid="28" grpId="0" animBg="1"/>
      <p:bldP spid="29" grpId="0" animBg="1"/>
      <p:bldP spid="30" grpId="0" animBg="1"/>
      <p:bldP spid="31" grpId="0" animBg="1"/>
      <p:bldP spid="22" grpId="0" animBg="1"/>
      <p:bldP spid="3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>
          <a:xfrm>
            <a:off x="468313" y="-27384"/>
            <a:ext cx="8207375" cy="685800"/>
          </a:xfrm>
        </p:spPr>
        <p:txBody>
          <a:bodyPr/>
          <a:lstStyle/>
          <a:p>
            <a:r>
              <a:rPr lang="en-GB" sz="2400" cap="small" dirty="0" smtClean="0"/>
              <a:t>Code Generation – Single threaded CPU </a:t>
            </a:r>
            <a:r>
              <a:rPr lang="en-GB" sz="2400" cap="small" dirty="0" err="1" smtClean="0"/>
              <a:t>Vectorization</a:t>
            </a:r>
            <a:endParaRPr lang="en-GB" sz="2400" cap="small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7243"/>
          <a:stretch/>
        </p:blipFill>
        <p:spPr>
          <a:xfrm>
            <a:off x="179512" y="941660"/>
            <a:ext cx="5976664" cy="56059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28184" y="1916832"/>
            <a:ext cx="28803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/>
                <a:cs typeface="Calibri"/>
              </a:rPr>
              <a:t>Outer loop</a:t>
            </a:r>
          </a:p>
          <a:p>
            <a:r>
              <a:rPr lang="en-US" sz="1800" dirty="0" smtClean="0">
                <a:latin typeface="Calibri"/>
                <a:cs typeface="Calibri"/>
              </a:rPr>
              <a:t>    Inner loop (divisible by </a:t>
            </a:r>
          </a:p>
          <a:p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dirty="0" smtClean="0">
                <a:latin typeface="Calibri"/>
                <a:cs typeface="Calibri"/>
              </a:rPr>
              <a:t>                        vector length)</a:t>
            </a:r>
          </a:p>
          <a:p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dirty="0" smtClean="0">
                <a:latin typeface="Calibri"/>
                <a:cs typeface="Calibri"/>
              </a:rPr>
              <a:t>        Call user kernel</a:t>
            </a:r>
          </a:p>
          <a:p>
            <a:endParaRPr lang="en-US" sz="1800" dirty="0">
              <a:latin typeface="Calibri"/>
              <a:cs typeface="Calibri"/>
            </a:endParaRPr>
          </a:p>
          <a:p>
            <a:r>
              <a:rPr lang="en-US" sz="1800" dirty="0" smtClean="0">
                <a:latin typeface="Calibri"/>
                <a:cs typeface="Calibri"/>
              </a:rPr>
              <a:t>         </a:t>
            </a:r>
          </a:p>
          <a:p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dirty="0" smtClean="0">
                <a:latin typeface="Calibri"/>
                <a:cs typeface="Calibri"/>
              </a:rPr>
              <a:t>        Increment pointers</a:t>
            </a:r>
          </a:p>
          <a:p>
            <a:endParaRPr lang="en-US" sz="1800" dirty="0" smtClean="0">
              <a:latin typeface="Calibri"/>
              <a:cs typeface="Calibri"/>
            </a:endParaRPr>
          </a:p>
          <a:p>
            <a:r>
              <a:rPr lang="en-US" sz="1800" dirty="0" smtClean="0">
                <a:latin typeface="Calibri"/>
                <a:cs typeface="Calibri"/>
              </a:rPr>
              <a:t>    </a:t>
            </a:r>
            <a:r>
              <a:rPr lang="en-US" sz="1800" dirty="0">
                <a:latin typeface="Calibri"/>
                <a:cs typeface="Calibri"/>
              </a:rPr>
              <a:t>Inner </a:t>
            </a:r>
            <a:r>
              <a:rPr lang="en-US" sz="1800" dirty="0" smtClean="0">
                <a:latin typeface="Calibri"/>
                <a:cs typeface="Calibri"/>
              </a:rPr>
              <a:t>loop (remainder)</a:t>
            </a:r>
          </a:p>
          <a:p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dirty="0" smtClean="0">
                <a:latin typeface="Calibri"/>
                <a:cs typeface="Calibri"/>
              </a:rPr>
              <a:t>         Call user kernel</a:t>
            </a:r>
          </a:p>
          <a:p>
            <a:endParaRPr lang="en-US" sz="1800" dirty="0">
              <a:latin typeface="Calibri"/>
              <a:cs typeface="Calibri"/>
            </a:endParaRPr>
          </a:p>
          <a:p>
            <a:r>
              <a:rPr lang="en-US" sz="1800" dirty="0" smtClean="0">
                <a:latin typeface="Calibri"/>
                <a:cs typeface="Calibri"/>
              </a:rPr>
              <a:t>          Increment pointers</a:t>
            </a:r>
          </a:p>
          <a:p>
            <a:endParaRPr lang="en-US" sz="1800" dirty="0">
              <a:latin typeface="Calibri"/>
              <a:cs typeface="Calibri"/>
            </a:endParaRPr>
          </a:p>
          <a:p>
            <a:endParaRPr lang="en-US" sz="1800" dirty="0" smtClean="0">
              <a:latin typeface="Calibri"/>
              <a:cs typeface="Calibri"/>
            </a:endParaRPr>
          </a:p>
          <a:p>
            <a:r>
              <a:rPr lang="en-US" sz="1800" dirty="0" smtClean="0">
                <a:latin typeface="Calibri"/>
                <a:cs typeface="Calibri"/>
              </a:rPr>
              <a:t>    Increment pointers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6228184" y="5733256"/>
            <a:ext cx="0" cy="7200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6228184" y="4797152"/>
            <a:ext cx="0" cy="7200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6228184" y="3284984"/>
            <a:ext cx="0" cy="7200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6228184" y="1988840"/>
            <a:ext cx="0" cy="21602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6228184" y="2276872"/>
            <a:ext cx="0" cy="21602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6228184" y="4149080"/>
            <a:ext cx="0" cy="21602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6228184" y="2708920"/>
            <a:ext cx="0" cy="43204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6228184" y="4437112"/>
            <a:ext cx="0" cy="28803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30374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>
          <a:xfrm>
            <a:off x="468313" y="-27384"/>
            <a:ext cx="8207375" cy="685800"/>
          </a:xfrm>
        </p:spPr>
        <p:txBody>
          <a:bodyPr/>
          <a:lstStyle/>
          <a:p>
            <a:r>
              <a:rPr lang="en-GB" sz="2400" cap="small" dirty="0" smtClean="0"/>
              <a:t>Code Generation – Multi-threaded </a:t>
            </a:r>
            <a:r>
              <a:rPr lang="en-GB" sz="2400" cap="small" dirty="0" err="1" smtClean="0"/>
              <a:t>OpenMP</a:t>
            </a:r>
            <a:endParaRPr lang="en-GB" sz="2400" cap="small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052735"/>
            <a:ext cx="6480720" cy="552809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 bwMode="auto">
          <a:xfrm>
            <a:off x="6732240" y="1268760"/>
            <a:ext cx="0" cy="158417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6804248" y="1702549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/>
                <a:cs typeface="Calibri"/>
              </a:rPr>
              <a:t>Split along the last dimension</a:t>
            </a:r>
          </a:p>
        </p:txBody>
      </p:sp>
    </p:spTree>
    <p:extLst>
      <p:ext uri="{BB962C8B-B14F-4D97-AF65-F5344CB8AC3E}">
        <p14:creationId xmlns:p14="http://schemas.microsoft.com/office/powerpoint/2010/main" val="3208496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>
          <a:xfrm>
            <a:off x="468313" y="-27384"/>
            <a:ext cx="8207375" cy="685800"/>
          </a:xfrm>
        </p:spPr>
        <p:txBody>
          <a:bodyPr/>
          <a:lstStyle/>
          <a:p>
            <a:r>
              <a:rPr lang="en-GB" sz="2400" cap="small" dirty="0" smtClean="0"/>
              <a:t>Code Generation – GPU with NVIDIA CUDA</a:t>
            </a:r>
            <a:endParaRPr lang="en-GB" sz="2400" cap="small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980727"/>
            <a:ext cx="6480720" cy="5507091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 bwMode="auto">
          <a:xfrm>
            <a:off x="6732240" y="1268760"/>
            <a:ext cx="0" cy="158417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6804248" y="1702549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/>
                <a:cs typeface="Calibri"/>
              </a:rPr>
              <a:t>One thread per grid point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04248" y="594928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/>
                <a:cs typeface="Calibri"/>
              </a:rPr>
              <a:t>Launch CUDA kernel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6732240" y="5805264"/>
            <a:ext cx="0" cy="7200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55632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>
          <a:xfrm>
            <a:off x="468313" y="-27384"/>
            <a:ext cx="8207375" cy="685800"/>
          </a:xfrm>
        </p:spPr>
        <p:txBody>
          <a:bodyPr/>
          <a:lstStyle/>
          <a:p>
            <a:r>
              <a:rPr lang="en-GB" sz="2400" cap="small" dirty="0" smtClean="0"/>
              <a:t>Distributed Memory with MPI</a:t>
            </a:r>
            <a:endParaRPr lang="en-GB" sz="2400" cap="small" dirty="0"/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971600" y="1268760"/>
            <a:ext cx="4896544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buClr>
                <a:srgbClr val="021536"/>
              </a:buClr>
              <a:buFont typeface="Arial" charset="0"/>
              <a:buChar char="•"/>
              <a:defRPr sz="1500">
                <a:solidFill>
                  <a:srgbClr val="132148"/>
                </a:solidFill>
                <a:latin typeface="+mn-lt"/>
                <a:ea typeface="+mn-ea"/>
                <a:cs typeface="+mn-cs"/>
              </a:defRPr>
            </a:lvl1pPr>
            <a:lvl2pPr marL="541338" indent="-180975" algn="l" rtl="0" eaLnBrk="0" fontAlgn="base" hangingPunct="0">
              <a:lnSpc>
                <a:spcPts val="1900"/>
              </a:lnSpc>
              <a:spcBef>
                <a:spcPts val="300"/>
              </a:spcBef>
              <a:spcAft>
                <a:spcPct val="0"/>
              </a:spcAft>
              <a:buFont typeface="Arial" charset="0"/>
              <a:buChar char="–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2pPr>
            <a:lvl3pPr marL="895350" indent="-17462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3pPr>
            <a:lvl4pPr marL="914400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4pPr>
            <a:lvl5pPr marL="12271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5pPr>
            <a:lvl6pPr marL="16843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6pPr>
            <a:lvl7pPr marL="21415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7pPr>
            <a:lvl8pPr marL="25987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8pPr>
            <a:lvl9pPr marL="30559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r>
              <a:rPr lang="en-GB" sz="1600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MPI – Cartesian decomposition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r>
              <a:rPr lang="en-GB" sz="1600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Halo regions duplicated and updated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r>
              <a:rPr lang="en-GB" sz="1600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But how deep? We can tell based on the abstraction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r>
              <a:rPr lang="en-GB" sz="1600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Fully automatic, the user does not have to be aware</a:t>
            </a:r>
            <a:endParaRPr lang="en-GB" sz="2000" dirty="0" smtClean="0">
              <a:solidFill>
                <a:schemeClr val="bg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47577"/>
              </p:ext>
            </p:extLst>
          </p:nvPr>
        </p:nvGraphicFramePr>
        <p:xfrm>
          <a:off x="2051720" y="2924944"/>
          <a:ext cx="492021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21"/>
                <a:gridCol w="492021"/>
                <a:gridCol w="492021"/>
                <a:gridCol w="492021"/>
                <a:gridCol w="492021"/>
                <a:gridCol w="492021"/>
                <a:gridCol w="492021"/>
                <a:gridCol w="492021"/>
                <a:gridCol w="492021"/>
                <a:gridCol w="49202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 bwMode="auto">
          <a:xfrm>
            <a:off x="4499992" y="2636912"/>
            <a:ext cx="0" cy="352839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 flipH="1">
            <a:off x="1619672" y="4410072"/>
            <a:ext cx="583264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ounded Rectangle 9"/>
          <p:cNvSpPr/>
          <p:nvPr/>
        </p:nvSpPr>
        <p:spPr bwMode="auto">
          <a:xfrm>
            <a:off x="4608112" y="4078872"/>
            <a:ext cx="288032" cy="1008112"/>
          </a:xfrm>
          <a:prstGeom prst="roundRect">
            <a:avLst/>
          </a:prstGeom>
          <a:noFill/>
          <a:ln w="317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 rot="16200000">
            <a:off x="4608004" y="3969060"/>
            <a:ext cx="288032" cy="1224136"/>
          </a:xfrm>
          <a:prstGeom prst="roundRect">
            <a:avLst/>
          </a:prstGeom>
          <a:noFill/>
          <a:ln w="317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912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>
          <a:xfrm>
            <a:off x="468313" y="-27384"/>
            <a:ext cx="8207375" cy="685800"/>
          </a:xfrm>
        </p:spPr>
        <p:txBody>
          <a:bodyPr/>
          <a:lstStyle/>
          <a:p>
            <a:r>
              <a:rPr lang="en-GB" sz="2400" cap="small" dirty="0" smtClean="0"/>
              <a:t>Distributed Memory with MPI</a:t>
            </a:r>
            <a:endParaRPr lang="en-GB" sz="2400" cap="small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819435"/>
              </p:ext>
            </p:extLst>
          </p:nvPr>
        </p:nvGraphicFramePr>
        <p:xfrm>
          <a:off x="2051720" y="1268760"/>
          <a:ext cx="492021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21"/>
                <a:gridCol w="492021"/>
                <a:gridCol w="492021"/>
                <a:gridCol w="492021"/>
                <a:gridCol w="492021"/>
                <a:gridCol w="492021"/>
                <a:gridCol w="492021"/>
                <a:gridCol w="492021"/>
                <a:gridCol w="492021"/>
                <a:gridCol w="49202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 bwMode="auto">
          <a:xfrm>
            <a:off x="4499992" y="1124744"/>
            <a:ext cx="0" cy="324036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 flipH="1">
            <a:off x="1547664" y="2753888"/>
            <a:ext cx="583264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504497" y="4365104"/>
            <a:ext cx="809995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800" dirty="0" smtClean="0">
                <a:latin typeface="Calibri"/>
                <a:cs typeface="Calibri"/>
              </a:rPr>
              <a:t> If iteration range is restricted, only one of the processes may execute</a:t>
            </a:r>
          </a:p>
          <a:p>
            <a:pPr>
              <a:buFont typeface="Wingdings" pitchFamily="2" charset="2"/>
              <a:buChar char="q"/>
            </a:pPr>
            <a:endParaRPr lang="en-US" sz="1800" dirty="0" smtClean="0">
              <a:latin typeface="Calibri"/>
              <a:cs typeface="Calibri"/>
            </a:endParaRPr>
          </a:p>
          <a:p>
            <a:pPr>
              <a:buFont typeface="Wingdings" pitchFamily="2" charset="2"/>
              <a:buChar char="q"/>
            </a:pPr>
            <a:r>
              <a:rPr lang="en-US" sz="1800" dirty="0" smtClean="0">
                <a:latin typeface="Calibri"/>
                <a:cs typeface="Calibri"/>
              </a:rPr>
              <a:t> But it still needs data from its neighbors </a:t>
            </a:r>
          </a:p>
          <a:p>
            <a:pPr lvl="1">
              <a:buFont typeface="Wingdings" pitchFamily="2" charset="2"/>
              <a:buChar char="q"/>
            </a:pPr>
            <a:r>
              <a:rPr lang="en-US" sz="1600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every process carries out execution range and data dependency range computation </a:t>
            </a:r>
          </a:p>
          <a:p>
            <a:pPr lvl="1">
              <a:buFont typeface="Wingdings" pitchFamily="2" charset="2"/>
              <a:buChar char="q"/>
            </a:pPr>
            <a:r>
              <a:rPr lang="en-US" sz="1600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keep track of changes to the halos accordingly </a:t>
            </a:r>
          </a:p>
          <a:p>
            <a:pPr>
              <a:buFont typeface="Wingdings" pitchFamily="2" charset="2"/>
              <a:buChar char="q"/>
            </a:pPr>
            <a:endParaRPr lang="en-US" sz="1800" dirty="0" smtClean="0">
              <a:latin typeface="Calibri"/>
              <a:cs typeface="Calibri"/>
            </a:endParaRPr>
          </a:p>
          <a:p>
            <a:pPr>
              <a:buFont typeface="Wingdings" pitchFamily="2" charset="2"/>
              <a:buChar char="q"/>
            </a:pPr>
            <a:r>
              <a:rPr lang="en-US" sz="1800" dirty="0" smtClean="0">
                <a:latin typeface="Calibri"/>
                <a:cs typeface="Calibri"/>
              </a:rPr>
              <a:t> Results in a minimal number of MPI messages and only when needed</a:t>
            </a:r>
            <a:endParaRPr lang="en-US"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473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>
          <a:xfrm>
            <a:off x="468313" y="-27384"/>
            <a:ext cx="8207375" cy="685800"/>
          </a:xfrm>
        </p:spPr>
        <p:txBody>
          <a:bodyPr/>
          <a:lstStyle/>
          <a:p>
            <a:r>
              <a:rPr lang="en-GB" sz="2400" cap="small" dirty="0" smtClean="0"/>
              <a:t>Lessons Learnt</a:t>
            </a:r>
            <a:endParaRPr lang="en-GB" sz="2400" cap="small" dirty="0"/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498398" y="1124744"/>
            <a:ext cx="8250066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buClr>
                <a:srgbClr val="021536"/>
              </a:buClr>
              <a:buFont typeface="Arial" charset="0"/>
              <a:buChar char="•"/>
              <a:defRPr sz="1500">
                <a:solidFill>
                  <a:srgbClr val="132148"/>
                </a:solidFill>
                <a:latin typeface="+mn-lt"/>
                <a:ea typeface="+mn-ea"/>
                <a:cs typeface="+mn-cs"/>
              </a:defRPr>
            </a:lvl1pPr>
            <a:lvl2pPr marL="541338" indent="-180975" algn="l" rtl="0" eaLnBrk="0" fontAlgn="base" hangingPunct="0">
              <a:lnSpc>
                <a:spcPts val="1900"/>
              </a:lnSpc>
              <a:spcBef>
                <a:spcPts val="300"/>
              </a:spcBef>
              <a:spcAft>
                <a:spcPct val="0"/>
              </a:spcAft>
              <a:buFont typeface="Arial" charset="0"/>
              <a:buChar char="–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2pPr>
            <a:lvl3pPr marL="895350" indent="-17462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3pPr>
            <a:lvl4pPr marL="914400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4pPr>
            <a:lvl5pPr marL="12271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5pPr>
            <a:lvl6pPr marL="16843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6pPr>
            <a:lvl7pPr marL="21415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7pPr>
            <a:lvl8pPr marL="25987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8pPr>
            <a:lvl9pPr marL="30559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GB" sz="18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Iterative development of the OPS Framework:</a:t>
            </a:r>
          </a:p>
          <a:p>
            <a:pPr lvl="1">
              <a:spcAft>
                <a:spcPts val="600"/>
              </a:spcAft>
              <a:buClr>
                <a:schemeClr val="accent1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r>
              <a:rPr lang="en-GB" sz="1600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Constantly trying new things, </a:t>
            </a:r>
          </a:p>
          <a:p>
            <a:pPr lvl="2">
              <a:spcAft>
                <a:spcPts val="600"/>
              </a:spcAft>
              <a:buClr>
                <a:srgbClr val="740000"/>
              </a:buClr>
              <a:buFont typeface="Wingdings" pitchFamily="2" charset="2"/>
              <a:buChar char="§"/>
            </a:pPr>
            <a:r>
              <a:rPr lang="en-GB" sz="1600" dirty="0" smtClean="0">
                <a:solidFill>
                  <a:srgbClr val="740000"/>
                </a:solidFill>
                <a:latin typeface="Calibri" pitchFamily="34" charset="0"/>
                <a:cs typeface="Calibri" pitchFamily="34" charset="0"/>
              </a:rPr>
              <a:t> making alterations to the API – making it more intuitive to use </a:t>
            </a:r>
          </a:p>
          <a:p>
            <a:pPr lvl="2">
              <a:spcAft>
                <a:spcPts val="600"/>
              </a:spcAft>
              <a:buClr>
                <a:srgbClr val="740000"/>
              </a:buClr>
              <a:buFont typeface="Wingdings" pitchFamily="2" charset="2"/>
              <a:buChar char="§"/>
            </a:pPr>
            <a:r>
              <a:rPr lang="en-GB" sz="1600" dirty="0" smtClean="0">
                <a:solidFill>
                  <a:srgbClr val="740000"/>
                </a:solidFill>
                <a:latin typeface="Calibri" pitchFamily="34" charset="0"/>
                <a:cs typeface="Calibri" pitchFamily="34" charset="0"/>
              </a:rPr>
              <a:t> at the same time make sure it does not restrict the delivery of high performance</a:t>
            </a:r>
          </a:p>
          <a:p>
            <a:pPr lvl="2">
              <a:spcAft>
                <a:spcPts val="600"/>
              </a:spcAft>
              <a:buClr>
                <a:srgbClr val="740000"/>
              </a:buClr>
              <a:buFont typeface="Wingdings" pitchFamily="2" charset="2"/>
              <a:buChar char="§"/>
            </a:pPr>
            <a:endParaRPr lang="en-GB" sz="1600" dirty="0" smtClean="0">
              <a:solidFill>
                <a:srgbClr val="740000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spcAft>
                <a:spcPts val="600"/>
              </a:spcAft>
              <a:buClr>
                <a:schemeClr val="accent1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endParaRPr lang="en-GB" sz="1600" dirty="0" smtClean="0">
              <a:solidFill>
                <a:srgbClr val="740000"/>
              </a:solidFill>
              <a:latin typeface="Calibri" pitchFamily="34" charset="0"/>
              <a:cs typeface="Calibri" pitchFamily="34" charset="0"/>
            </a:endParaRPr>
          </a:p>
          <a:p>
            <a:pPr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GB" sz="18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Porting a code is still an error-prone process – typos, precedence, etc.</a:t>
            </a:r>
          </a:p>
          <a:p>
            <a:pPr lvl="1">
              <a:spcAft>
                <a:spcPts val="600"/>
              </a:spcAft>
              <a:buClr>
                <a:schemeClr val="accent1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r>
              <a:rPr lang="en-GB" sz="1600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Implement self-checking code:</a:t>
            </a:r>
          </a:p>
          <a:p>
            <a:pPr lvl="2">
              <a:spcAft>
                <a:spcPts val="600"/>
              </a:spcAft>
              <a:buClr>
                <a:srgbClr val="740000"/>
              </a:buClr>
              <a:buFont typeface="Wingdings" pitchFamily="2" charset="2"/>
              <a:buChar char="§"/>
            </a:pPr>
            <a:r>
              <a:rPr lang="en-GB" sz="1600" dirty="0" smtClean="0">
                <a:solidFill>
                  <a:srgbClr val="740000"/>
                </a:solidFill>
                <a:latin typeface="Calibri" pitchFamily="34" charset="0"/>
                <a:cs typeface="Calibri" pitchFamily="34" charset="0"/>
              </a:rPr>
              <a:t>Can check if stencil access matches pre-declared stencil</a:t>
            </a:r>
          </a:p>
          <a:p>
            <a:pPr lvl="2">
              <a:spcAft>
                <a:spcPts val="600"/>
              </a:spcAft>
              <a:buClr>
                <a:srgbClr val="740000"/>
              </a:buClr>
              <a:buFont typeface="Wingdings" pitchFamily="2" charset="2"/>
              <a:buChar char="§"/>
            </a:pPr>
            <a:r>
              <a:rPr lang="en-GB" sz="1600" dirty="0" smtClean="0">
                <a:solidFill>
                  <a:srgbClr val="740000"/>
                </a:solidFill>
                <a:latin typeface="Calibri" pitchFamily="34" charset="0"/>
                <a:cs typeface="Calibri" pitchFamily="34" charset="0"/>
              </a:rPr>
              <a:t>Can check if the correct macro is used for different variables</a:t>
            </a:r>
          </a:p>
          <a:p>
            <a:pPr lvl="2">
              <a:spcAft>
                <a:spcPts val="600"/>
              </a:spcAft>
              <a:buClr>
                <a:srgbClr val="740000"/>
              </a:buClr>
              <a:buFont typeface="Wingdings" pitchFamily="2" charset="2"/>
              <a:buChar char="§"/>
            </a:pPr>
            <a:endParaRPr lang="en-GB" sz="1600" dirty="0" smtClean="0">
              <a:solidFill>
                <a:srgbClr val="740000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spcAft>
                <a:spcPts val="600"/>
              </a:spcAft>
              <a:buClr>
                <a:schemeClr val="accent1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r>
              <a:rPr lang="en-GB" sz="1600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Dumping data for binary comparison, visualizing data</a:t>
            </a:r>
          </a:p>
          <a:p>
            <a:pPr marL="360363" lvl="1" indent="0">
              <a:spcAft>
                <a:spcPts val="600"/>
              </a:spcAft>
              <a:buNone/>
            </a:pPr>
            <a:endParaRPr lang="en-GB" sz="2000" dirty="0" smtClean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GB" sz="2000" dirty="0" smtClean="0">
              <a:solidFill>
                <a:schemeClr val="bg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374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>
          <a:xfrm>
            <a:off x="468313" y="-27384"/>
            <a:ext cx="8207375" cy="685800"/>
          </a:xfrm>
        </p:spPr>
        <p:txBody>
          <a:bodyPr/>
          <a:lstStyle/>
          <a:p>
            <a:r>
              <a:rPr lang="en-GB" sz="2400" cap="small" dirty="0" smtClean="0"/>
              <a:t>Lessons Learnt</a:t>
            </a:r>
            <a:endParaRPr lang="en-GB" sz="2400" cap="small" dirty="0"/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498398" y="1124744"/>
            <a:ext cx="8250066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buClr>
                <a:srgbClr val="021536"/>
              </a:buClr>
              <a:buFont typeface="Arial" charset="0"/>
              <a:buChar char="•"/>
              <a:defRPr sz="1500">
                <a:solidFill>
                  <a:srgbClr val="132148"/>
                </a:solidFill>
                <a:latin typeface="+mn-lt"/>
                <a:ea typeface="+mn-ea"/>
                <a:cs typeface="+mn-cs"/>
              </a:defRPr>
            </a:lvl1pPr>
            <a:lvl2pPr marL="541338" indent="-180975" algn="l" rtl="0" eaLnBrk="0" fontAlgn="base" hangingPunct="0">
              <a:lnSpc>
                <a:spcPts val="1900"/>
              </a:lnSpc>
              <a:spcBef>
                <a:spcPts val="300"/>
              </a:spcBef>
              <a:spcAft>
                <a:spcPct val="0"/>
              </a:spcAft>
              <a:buFont typeface="Arial" charset="0"/>
              <a:buChar char="–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2pPr>
            <a:lvl3pPr marL="895350" indent="-17462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3pPr>
            <a:lvl4pPr marL="914400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4pPr>
            <a:lvl5pPr marL="12271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5pPr>
            <a:lvl6pPr marL="16843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6pPr>
            <a:lvl7pPr marL="21415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7pPr>
            <a:lvl8pPr marL="25987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8pPr>
            <a:lvl9pPr marL="30559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GB" sz="18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After the 2D version, we got access to the 3D version of the same code</a:t>
            </a:r>
          </a:p>
          <a:p>
            <a:pPr lvl="1">
              <a:spcAft>
                <a:spcPts val="600"/>
              </a:spcAft>
              <a:buClr>
                <a:schemeClr val="accent1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r>
              <a:rPr lang="en-GB" sz="1600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Same structure, we just had to add new kernels</a:t>
            </a:r>
          </a:p>
          <a:p>
            <a:pPr lvl="1">
              <a:spcAft>
                <a:spcPts val="600"/>
              </a:spcAft>
              <a:buClr>
                <a:schemeClr val="accent1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r>
              <a:rPr lang="en-GB" sz="1600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GB" sz="1600" dirty="0" smtClean="0">
                <a:solidFill>
                  <a:srgbClr val="740000"/>
                </a:solidFill>
                <a:latin typeface="Calibri" pitchFamily="34" charset="0"/>
                <a:cs typeface="Calibri" pitchFamily="34" charset="0"/>
              </a:rPr>
              <a:t>2 days</a:t>
            </a:r>
            <a:r>
              <a:rPr lang="en-GB" sz="1600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writing code, </a:t>
            </a:r>
            <a:r>
              <a:rPr lang="en-GB" sz="1600" dirty="0" smtClean="0">
                <a:solidFill>
                  <a:srgbClr val="740000"/>
                </a:solidFill>
                <a:latin typeface="Calibri" pitchFamily="34" charset="0"/>
                <a:cs typeface="Calibri" pitchFamily="34" charset="0"/>
              </a:rPr>
              <a:t>3 days</a:t>
            </a:r>
            <a:r>
              <a:rPr lang="en-GB" sz="1600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debugging for typos – some in the original reference code!</a:t>
            </a:r>
          </a:p>
          <a:p>
            <a:pPr lvl="1">
              <a:spcAft>
                <a:spcPts val="600"/>
              </a:spcAft>
              <a:buClr>
                <a:schemeClr val="accent1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r>
              <a:rPr lang="en-GB" sz="1600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GB" sz="1600" dirty="0" smtClean="0">
                <a:solidFill>
                  <a:srgbClr val="001535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 Some modifications to the OPS backend libraries were required</a:t>
            </a:r>
          </a:p>
          <a:p>
            <a:pPr lvl="2">
              <a:spcAft>
                <a:spcPts val="600"/>
              </a:spcAft>
              <a:buClr>
                <a:schemeClr val="accent1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r>
              <a:rPr lang="en-GB" sz="1600" dirty="0" smtClean="0">
                <a:solidFill>
                  <a:srgbClr val="001535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 Mostly fixing bugs that were not discovered under 2D before</a:t>
            </a:r>
          </a:p>
          <a:p>
            <a:pPr lvl="2">
              <a:spcAft>
                <a:spcPts val="600"/>
              </a:spcAft>
              <a:buClr>
                <a:schemeClr val="accent1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endParaRPr lang="en-GB" sz="1600" dirty="0" smtClean="0">
              <a:solidFill>
                <a:srgbClr val="001535">
                  <a:lumMod val="75000"/>
                  <a:lumOff val="25000"/>
                </a:srgbClr>
              </a:solidFill>
              <a:latin typeface="Calibri" pitchFamily="34" charset="0"/>
              <a:cs typeface="Calibri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GB" sz="1800" dirty="0" smtClean="0">
                <a:solidFill>
                  <a:srgbClr val="021536"/>
                </a:solidFill>
                <a:latin typeface="Calibri" pitchFamily="34" charset="0"/>
                <a:cs typeface="Calibri" pitchFamily="34" charset="0"/>
              </a:rPr>
              <a:t> Once converted, the </a:t>
            </a:r>
            <a:r>
              <a:rPr lang="en-GB" sz="1800" dirty="0" err="1" smtClean="0">
                <a:solidFill>
                  <a:srgbClr val="021536"/>
                </a:solidFill>
                <a:latin typeface="Calibri" pitchFamily="34" charset="0"/>
                <a:cs typeface="Calibri" pitchFamily="34" charset="0"/>
              </a:rPr>
              <a:t>parallelizations</a:t>
            </a:r>
            <a:r>
              <a:rPr lang="en-GB" sz="1800" dirty="0" smtClean="0">
                <a:solidFill>
                  <a:srgbClr val="021536"/>
                </a:solidFill>
                <a:latin typeface="Calibri" pitchFamily="34" charset="0"/>
                <a:cs typeface="Calibri" pitchFamily="34" charset="0"/>
              </a:rPr>
              <a:t> available with OPS could be generated without any significant development effort 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Font typeface="Wingdings" pitchFamily="2" charset="2"/>
              <a:buChar char="q"/>
            </a:pPr>
            <a:endParaRPr lang="en-GB" sz="1800" dirty="0" smtClean="0">
              <a:solidFill>
                <a:srgbClr val="021536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spcAft>
                <a:spcPts val="600"/>
              </a:spcAft>
              <a:buClr>
                <a:schemeClr val="accent1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r>
              <a:rPr lang="en-GB" sz="1600" dirty="0" smtClean="0">
                <a:solidFill>
                  <a:srgbClr val="001535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 AVX, </a:t>
            </a:r>
            <a:r>
              <a:rPr lang="en-GB" sz="1600" dirty="0" err="1" smtClean="0">
                <a:solidFill>
                  <a:srgbClr val="001535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OpenMP</a:t>
            </a:r>
            <a:r>
              <a:rPr lang="en-GB" sz="1600" dirty="0" smtClean="0">
                <a:solidFill>
                  <a:srgbClr val="001535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, CUDA, </a:t>
            </a:r>
            <a:r>
              <a:rPr lang="en-GB" sz="1600" dirty="0" err="1" smtClean="0">
                <a:solidFill>
                  <a:srgbClr val="001535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OpenCL</a:t>
            </a:r>
            <a:r>
              <a:rPr lang="en-GB" sz="1600" dirty="0" smtClean="0">
                <a:solidFill>
                  <a:srgbClr val="001535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 and combinations with MPI could be generated </a:t>
            </a:r>
            <a:r>
              <a:rPr lang="en-GB" sz="1600" u="sng" dirty="0" smtClean="0">
                <a:solidFill>
                  <a:srgbClr val="740000"/>
                </a:solidFill>
                <a:latin typeface="Calibri" pitchFamily="34" charset="0"/>
                <a:cs typeface="Calibri" pitchFamily="34" charset="0"/>
              </a:rPr>
              <a:t>almost immediately</a:t>
            </a:r>
          </a:p>
          <a:p>
            <a:pPr lvl="1">
              <a:spcAft>
                <a:spcPts val="600"/>
              </a:spcAft>
              <a:buClr>
                <a:schemeClr val="accent1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GB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OpenACC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had some issues due to the PGI compiler – but later fixed</a:t>
            </a:r>
          </a:p>
          <a:p>
            <a:pPr lvl="1">
              <a:spcAft>
                <a:spcPts val="600"/>
              </a:spcAft>
              <a:buClr>
                <a:schemeClr val="accent1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r>
              <a:rPr lang="en-GB" sz="1600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This is the real power of HLAs such as OPS</a:t>
            </a:r>
          </a:p>
          <a:p>
            <a:pPr lvl="2">
              <a:spcAft>
                <a:spcPts val="600"/>
              </a:spcAft>
              <a:buClr>
                <a:srgbClr val="740000"/>
              </a:buClr>
              <a:buFont typeface="Wingdings" pitchFamily="2" charset="2"/>
              <a:buChar char="§"/>
            </a:pPr>
            <a:r>
              <a:rPr lang="en-GB" sz="1600" dirty="0" smtClean="0">
                <a:solidFill>
                  <a:srgbClr val="740000"/>
                </a:solidFill>
                <a:latin typeface="Calibri" pitchFamily="34" charset="0"/>
                <a:cs typeface="Calibri" pitchFamily="34" charset="0"/>
              </a:rPr>
              <a:t> Introducing support for 3D in all the back-ends took very little time, </a:t>
            </a:r>
          </a:p>
          <a:p>
            <a:pPr lvl="2">
              <a:spcAft>
                <a:spcPts val="600"/>
              </a:spcAft>
              <a:buClr>
                <a:srgbClr val="740000"/>
              </a:buClr>
              <a:buFont typeface="Wingdings" pitchFamily="2" charset="2"/>
              <a:buChar char="§"/>
            </a:pPr>
            <a:r>
              <a:rPr lang="en-GB" sz="1600" dirty="0" smtClean="0">
                <a:solidFill>
                  <a:srgbClr val="740000"/>
                </a:solidFill>
                <a:latin typeface="Calibri" pitchFamily="34" charset="0"/>
                <a:cs typeface="Calibri" pitchFamily="34" charset="0"/>
              </a:rPr>
              <a:t> But the developers of the original will have to implement and debug each and every  one of those by hand!</a:t>
            </a:r>
          </a:p>
          <a:p>
            <a:pPr lvl="1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q"/>
            </a:pPr>
            <a:endParaRPr lang="en-GB" sz="160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>
              <a:spcAft>
                <a:spcPts val="600"/>
              </a:spcAft>
              <a:buNone/>
            </a:pPr>
            <a:endParaRPr lang="en-GB" sz="2000" dirty="0" smtClean="0">
              <a:latin typeface="Calibri" pitchFamily="34" charset="0"/>
              <a:cs typeface="Calibri" pitchFamily="34" charset="0"/>
            </a:endParaRPr>
          </a:p>
          <a:p>
            <a:pPr marL="360363" lvl="1" indent="0">
              <a:spcAft>
                <a:spcPts val="600"/>
              </a:spcAft>
              <a:buNone/>
            </a:pPr>
            <a:endParaRPr lang="en-GB" sz="2000" dirty="0" smtClean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GB" sz="2000" dirty="0" smtClean="0">
              <a:solidFill>
                <a:schemeClr val="bg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374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>
          <a:xfrm>
            <a:off x="468313" y="-27384"/>
            <a:ext cx="8207375" cy="685800"/>
          </a:xfrm>
        </p:spPr>
        <p:txBody>
          <a:bodyPr/>
          <a:lstStyle/>
          <a:p>
            <a:r>
              <a:rPr lang="en-GB" sz="2400" cap="small" dirty="0"/>
              <a:t>Future proofing parallel HPC applications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570406" y="1340768"/>
            <a:ext cx="8250066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buClr>
                <a:srgbClr val="021536"/>
              </a:buClr>
              <a:buFont typeface="Arial" charset="0"/>
              <a:buChar char="•"/>
              <a:defRPr sz="1500">
                <a:solidFill>
                  <a:srgbClr val="132148"/>
                </a:solidFill>
                <a:latin typeface="+mn-lt"/>
                <a:ea typeface="+mn-ea"/>
                <a:cs typeface="+mn-cs"/>
              </a:defRPr>
            </a:lvl1pPr>
            <a:lvl2pPr marL="541338" indent="-180975" algn="l" rtl="0" eaLnBrk="0" fontAlgn="base" hangingPunct="0">
              <a:lnSpc>
                <a:spcPts val="1900"/>
              </a:lnSpc>
              <a:spcBef>
                <a:spcPts val="300"/>
              </a:spcBef>
              <a:spcAft>
                <a:spcPct val="0"/>
              </a:spcAft>
              <a:buFont typeface="Arial" charset="0"/>
              <a:buChar char="–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2pPr>
            <a:lvl3pPr marL="895350" indent="-17462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3pPr>
            <a:lvl4pPr marL="914400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4pPr>
            <a:lvl5pPr marL="12271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5pPr>
            <a:lvl6pPr marL="16843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6pPr>
            <a:lvl7pPr marL="21415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7pPr>
            <a:lvl8pPr marL="25987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8pPr>
            <a:lvl9pPr marL="30559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chemeClr val="tx1"/>
              </a:buClr>
              <a:buFont typeface="Wingdings" pitchFamily="2" charset="2"/>
              <a:buChar char="q"/>
            </a:pPr>
            <a:r>
              <a:rPr lang="en-GB" sz="1800" dirty="0" smtClean="0">
                <a:solidFill>
                  <a:srgbClr val="122047"/>
                </a:solidFill>
                <a:latin typeface="Calibri" pitchFamily="34" charset="0"/>
                <a:cs typeface="Calibri" pitchFamily="34" charset="0"/>
              </a:rPr>
              <a:t> High performance computing (HPC) is currently in a period of enormous change</a:t>
            </a:r>
          </a:p>
          <a:p>
            <a:pPr>
              <a:buClr>
                <a:schemeClr val="tx1"/>
              </a:buClr>
              <a:buFont typeface="Wingdings" pitchFamily="2" charset="2"/>
              <a:buChar char="q"/>
            </a:pPr>
            <a:endParaRPr lang="en-GB" sz="1800" dirty="0" smtClean="0">
              <a:solidFill>
                <a:srgbClr val="122047"/>
              </a:solidFill>
              <a:latin typeface="Calibri" pitchFamily="34" charset="0"/>
              <a:cs typeface="Calibri" pitchFamily="34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q"/>
            </a:pPr>
            <a:r>
              <a:rPr lang="en-GB" sz="1800" dirty="0" smtClean="0">
                <a:solidFill>
                  <a:srgbClr val="122047"/>
                </a:solidFill>
                <a:latin typeface="Calibri" pitchFamily="34" charset="0"/>
                <a:cs typeface="Calibri" pitchFamily="34" charset="0"/>
              </a:rPr>
              <a:t> Emerging Many-core architectures roadmap</a:t>
            </a:r>
          </a:p>
          <a:p>
            <a:pPr>
              <a:buClr>
                <a:schemeClr val="tx1"/>
              </a:buClr>
              <a:buFont typeface="Wingdings" pitchFamily="2" charset="2"/>
              <a:buChar char="q"/>
            </a:pPr>
            <a:endParaRPr lang="en-GB" sz="1800" dirty="0" smtClean="0">
              <a:solidFill>
                <a:srgbClr val="122047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Clr>
                <a:schemeClr val="tx1"/>
              </a:buClr>
              <a:buFont typeface="Wingdings" pitchFamily="2" charset="2"/>
              <a:buChar char="q"/>
            </a:pPr>
            <a:r>
              <a:rPr lang="en-GB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Mainstream CPUs with larger vector units vector units key to gaining higher  performance  </a:t>
            </a:r>
          </a:p>
          <a:p>
            <a:pPr lvl="1">
              <a:buClr>
                <a:schemeClr val="tx1"/>
              </a:buClr>
              <a:buNone/>
            </a:pPr>
            <a:endParaRPr lang="en-GB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Clr>
                <a:schemeClr val="tx1"/>
              </a:buClr>
              <a:buFont typeface="Wingdings" pitchFamily="2" charset="2"/>
              <a:buChar char="q"/>
            </a:pPr>
            <a:r>
              <a:rPr lang="en-GB" sz="1800" dirty="0" smtClean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 NVIDIA  GPUs </a:t>
            </a:r>
            <a:r>
              <a:rPr lang="en-GB" sz="18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and</a:t>
            </a:r>
            <a:r>
              <a:rPr lang="en-GB" sz="1800" dirty="0" smtClean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GB" sz="1800" dirty="0" smtClean="0">
                <a:solidFill>
                  <a:srgbClr val="740000"/>
                </a:solidFill>
                <a:latin typeface="Calibri" pitchFamily="34" charset="0"/>
                <a:cs typeface="Calibri" pitchFamily="34" charset="0"/>
              </a:rPr>
              <a:t>AMD GPUs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q"/>
            </a:pPr>
            <a:endParaRPr lang="en-GB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Clr>
                <a:schemeClr val="tx1"/>
              </a:buClr>
              <a:buFont typeface="Wingdings" pitchFamily="2" charset="2"/>
              <a:buChar char="q"/>
            </a:pPr>
            <a:r>
              <a:rPr lang="en-GB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GB" sz="180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Intel MIC  - Integrated x86 multi-processor with SIMD units (Xeon Phi)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q"/>
            </a:pPr>
            <a:endParaRPr lang="en-GB" sz="1800" dirty="0" smtClean="0">
              <a:solidFill>
                <a:srgbClr val="008000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Clr>
                <a:schemeClr val="tx1"/>
              </a:buClr>
              <a:buFont typeface="Wingdings" pitchFamily="2" charset="2"/>
              <a:buChar char="q"/>
            </a:pPr>
            <a:r>
              <a:rPr lang="en-GB" sz="1800" dirty="0" smtClean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GB" sz="1800" dirty="0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Low power designs from ARM </a:t>
            </a:r>
          </a:p>
          <a:p>
            <a:pPr lvl="1">
              <a:buClr>
                <a:schemeClr val="tx1"/>
              </a:buClr>
              <a:buNone/>
            </a:pPr>
            <a:r>
              <a:rPr lang="en-GB" sz="1800" dirty="0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	 E.g. Mont-Blanc Project  -  ARM processors integrated on to a GPU</a:t>
            </a:r>
          </a:p>
          <a:p>
            <a:pPr lvl="1">
              <a:buClr>
                <a:schemeClr val="tx1"/>
              </a:buClr>
              <a:buNone/>
            </a:pPr>
            <a:endParaRPr lang="en-GB" sz="1800" dirty="0" smtClean="0">
              <a:solidFill>
                <a:srgbClr val="740000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Clr>
                <a:schemeClr val="tx1"/>
              </a:buClr>
              <a:buFont typeface="Wingdings" pitchFamily="2" charset="2"/>
              <a:buChar char="q"/>
            </a:pPr>
            <a:r>
              <a:rPr lang="en-GB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Other Heterogeneous processors – FPGAs, DSP type accelerators</a:t>
            </a:r>
            <a:endParaRPr lang="en-GB" sz="1800" dirty="0" smtClean="0">
              <a:solidFill>
                <a:schemeClr val="accent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332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small" dirty="0" smtClean="0"/>
              <a:t>Performance – Benchmark Systems  (Single Node)</a:t>
            </a:r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8938" y="1556792"/>
            <a:ext cx="7963502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small" dirty="0"/>
              <a:t>Performance – </a:t>
            </a:r>
            <a:r>
              <a:rPr lang="en-GB" cap="small" dirty="0" smtClean="0"/>
              <a:t>Intel CPUs (960 x 960 mesh, 2955 iterations)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856" y="1556792"/>
            <a:ext cx="8552608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63853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small" dirty="0"/>
              <a:t>Performance – </a:t>
            </a:r>
            <a:r>
              <a:rPr lang="en-GB" cap="small" dirty="0" smtClean="0"/>
              <a:t>NVIDIA GPUs (960 x 960 mesh, 2955 iterations)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3568" y="1438622"/>
            <a:ext cx="7724775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63853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small" dirty="0"/>
              <a:t>Performance – </a:t>
            </a:r>
            <a:r>
              <a:rPr lang="en-GB" cap="small" dirty="0" smtClean="0"/>
              <a:t>Single Node Achieved Performance Rates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5" y="1438275"/>
            <a:ext cx="8515350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63853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small" dirty="0"/>
              <a:t>Performance – </a:t>
            </a:r>
            <a:r>
              <a:rPr lang="en-GB" cap="small" dirty="0" smtClean="0"/>
              <a:t>Single Node Achieved Performance Rates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6713" y="1412776"/>
            <a:ext cx="8410575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63853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small" dirty="0" smtClean="0"/>
              <a:t>Performance – Benchmark Systems  (Distributed Memory)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3569" y="1628800"/>
            <a:ext cx="7848872" cy="3486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small" dirty="0"/>
              <a:t>Performance – </a:t>
            </a:r>
            <a:r>
              <a:rPr lang="en-GB" cap="small" dirty="0" smtClean="0"/>
              <a:t>Cray XC30  (ARCHER)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27584" y="1772816"/>
            <a:ext cx="23762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cap="small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</a:rPr>
              <a:t>Strong Scaling</a:t>
            </a:r>
          </a:p>
          <a:p>
            <a:r>
              <a:rPr lang="en-GB" sz="2000" cap="small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</a:rPr>
              <a:t>15360 x 15360 mesh (87 iterations)</a:t>
            </a:r>
            <a:endParaRPr lang="en-GB" sz="2000" dirty="0">
              <a:solidFill>
                <a:schemeClr val="accent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71600" y="4365104"/>
            <a:ext cx="19442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cap="small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</a:rPr>
              <a:t>Weak Scaling</a:t>
            </a:r>
          </a:p>
          <a:p>
            <a:r>
              <a:rPr lang="en-GB" sz="2000" cap="small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</a:rPr>
              <a:t>2x 3840 x 3840 mesh </a:t>
            </a:r>
            <a:r>
              <a:rPr lang="en-GB" sz="2000" u="sng" cap="small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</a:rPr>
              <a:t>per node </a:t>
            </a:r>
            <a:r>
              <a:rPr lang="en-GB" sz="2000" cap="small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</a:rPr>
              <a:t>(87 iterations)</a:t>
            </a:r>
            <a:endParaRPr lang="en-GB" sz="2000" dirty="0" smtClean="0">
              <a:solidFill>
                <a:schemeClr val="accent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5855" y="1165636"/>
            <a:ext cx="4752529" cy="2726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19872" y="3861048"/>
            <a:ext cx="4536504" cy="2652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39131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small" dirty="0"/>
              <a:t>Performance – </a:t>
            </a:r>
            <a:r>
              <a:rPr lang="en-GB" cap="small" dirty="0" smtClean="0"/>
              <a:t>Cray XK7 (TITAN)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47864" y="1268760"/>
            <a:ext cx="4718098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47864" y="3868824"/>
            <a:ext cx="4608512" cy="2656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827584" y="1772816"/>
            <a:ext cx="23762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cap="small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</a:rPr>
              <a:t>Strong Scaling</a:t>
            </a:r>
          </a:p>
          <a:p>
            <a:r>
              <a:rPr lang="en-GB" sz="2000" cap="small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</a:rPr>
              <a:t>15360 x 15360 mesh (87 iterations)</a:t>
            </a:r>
            <a:endParaRPr lang="en-GB" sz="2000" dirty="0">
              <a:solidFill>
                <a:schemeClr val="accent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4365104"/>
            <a:ext cx="19442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cap="small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</a:rPr>
              <a:t>Weak Scaling</a:t>
            </a:r>
          </a:p>
          <a:p>
            <a:r>
              <a:rPr lang="en-GB" sz="2000" cap="small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</a:rPr>
              <a:t>3840 x 3840 mesh </a:t>
            </a:r>
            <a:r>
              <a:rPr lang="en-GB" sz="2000" u="sng" cap="small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</a:rPr>
              <a:t>per node </a:t>
            </a:r>
            <a:r>
              <a:rPr lang="en-GB" sz="2000" cap="small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</a:rPr>
              <a:t>(87 iterations)</a:t>
            </a:r>
            <a:endParaRPr lang="en-GB" sz="2000" dirty="0" smtClean="0">
              <a:solidFill>
                <a:schemeClr val="accent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131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>
          <a:xfrm>
            <a:off x="468313" y="-27384"/>
            <a:ext cx="8207375" cy="685800"/>
          </a:xfrm>
        </p:spPr>
        <p:txBody>
          <a:bodyPr/>
          <a:lstStyle/>
          <a:p>
            <a:r>
              <a:rPr lang="en-GB" sz="2400" cap="small" dirty="0" smtClean="0"/>
              <a:t>Conclusions</a:t>
            </a:r>
            <a:endParaRPr lang="en-GB" sz="2400" cap="small" dirty="0"/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354382" y="1124744"/>
            <a:ext cx="8250066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buClr>
                <a:srgbClr val="021536"/>
              </a:buClr>
              <a:buFont typeface="Arial" charset="0"/>
              <a:buChar char="•"/>
              <a:defRPr sz="1500">
                <a:solidFill>
                  <a:srgbClr val="132148"/>
                </a:solidFill>
                <a:latin typeface="+mn-lt"/>
                <a:ea typeface="+mn-ea"/>
                <a:cs typeface="+mn-cs"/>
              </a:defRPr>
            </a:lvl1pPr>
            <a:lvl2pPr marL="541338" indent="-180975" algn="l" rtl="0" eaLnBrk="0" fontAlgn="base" hangingPunct="0">
              <a:lnSpc>
                <a:spcPts val="1900"/>
              </a:lnSpc>
              <a:spcBef>
                <a:spcPts val="300"/>
              </a:spcBef>
              <a:spcAft>
                <a:spcPct val="0"/>
              </a:spcAft>
              <a:buFont typeface="Arial" charset="0"/>
              <a:buChar char="–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2pPr>
            <a:lvl3pPr marL="895350" indent="-17462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3pPr>
            <a:lvl4pPr marL="914400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4pPr>
            <a:lvl5pPr marL="12271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5pPr>
            <a:lvl6pPr marL="16843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6pPr>
            <a:lvl7pPr marL="21415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7pPr>
            <a:lvl8pPr marL="25987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8pPr>
            <a:lvl9pPr marL="30559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9pPr>
          </a:lstStyle>
          <a:p>
            <a:pPr marL="180975" lvl="1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  <a:buFont typeface="Wingdings" pitchFamily="2" charset="2"/>
              <a:buChar char="q"/>
            </a:pPr>
            <a:r>
              <a:rPr lang="en-GB" sz="1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GB" sz="1800" dirty="0">
                <a:solidFill>
                  <a:srgbClr val="122047"/>
                </a:solidFill>
                <a:latin typeface="Calibri" pitchFamily="34" charset="0"/>
                <a:cs typeface="Calibri" pitchFamily="34" charset="0"/>
              </a:rPr>
              <a:t>Aim </a:t>
            </a:r>
            <a:r>
              <a:rPr lang="en-GB" sz="1800" dirty="0" smtClean="0">
                <a:solidFill>
                  <a:srgbClr val="122047"/>
                </a:solidFill>
                <a:latin typeface="Calibri" pitchFamily="34" charset="0"/>
                <a:cs typeface="Calibri" pitchFamily="34" charset="0"/>
              </a:rPr>
              <a:t>was </a:t>
            </a:r>
            <a:r>
              <a:rPr lang="en-GB" sz="1800" dirty="0">
                <a:solidFill>
                  <a:srgbClr val="122047"/>
                </a:solidFill>
                <a:latin typeface="Calibri" pitchFamily="34" charset="0"/>
                <a:cs typeface="Calibri" pitchFamily="34" charset="0"/>
              </a:rPr>
              <a:t>to demonstrate to a wider HPC audience how HLAs might help in solving various scientific simulation challenges on future emerging systems</a:t>
            </a:r>
            <a:r>
              <a:rPr lang="en-GB" sz="1800" dirty="0" smtClean="0">
                <a:solidFill>
                  <a:srgbClr val="122047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pPr marL="180975" lvl="1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  <a:buFont typeface="Wingdings" pitchFamily="2" charset="2"/>
              <a:buChar char="q"/>
            </a:pPr>
            <a:endParaRPr lang="en-GB" sz="18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q"/>
            </a:pPr>
            <a:r>
              <a:rPr lang="en-GB" sz="1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Re-Engineered </a:t>
            </a:r>
            <a:r>
              <a:rPr lang="en-GB" sz="18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CloverLeaf</a:t>
            </a:r>
            <a:r>
              <a:rPr lang="en-GB" sz="1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to use the OPS high-level framework</a:t>
            </a:r>
          </a:p>
          <a:p>
            <a:pPr lvl="1">
              <a:buClr>
                <a:schemeClr val="accent1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r>
              <a:rPr lang="en-GB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We saw that development with a high-level framework is </a:t>
            </a:r>
            <a:r>
              <a:rPr lang="en-GB" sz="1600" u="sng" dirty="0" smtClean="0">
                <a:solidFill>
                  <a:srgbClr val="740000"/>
                </a:solidFill>
                <a:latin typeface="Calibri" pitchFamily="34" charset="0"/>
                <a:cs typeface="Calibri" pitchFamily="34" charset="0"/>
              </a:rPr>
              <a:t>no more time consuming nor difficult </a:t>
            </a:r>
            <a:r>
              <a:rPr lang="en-GB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than writing a one-off parallel program targeting only a single parallel implementation.</a:t>
            </a:r>
          </a:p>
          <a:p>
            <a:pPr lvl="1">
              <a:buClr>
                <a:schemeClr val="accent1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r>
              <a:rPr lang="en-GB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GB" sz="1600" dirty="0">
                <a:solidFill>
                  <a:schemeClr val="accent4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However the </a:t>
            </a:r>
            <a:r>
              <a:rPr lang="en-GB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HLA strategy </a:t>
            </a:r>
            <a:r>
              <a:rPr lang="en-GB" sz="1600" dirty="0">
                <a:solidFill>
                  <a:schemeClr val="accent4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pays </a:t>
            </a:r>
            <a:r>
              <a:rPr lang="en-GB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off </a:t>
            </a:r>
            <a:r>
              <a:rPr lang="en-GB" sz="1600" dirty="0">
                <a:solidFill>
                  <a:schemeClr val="accent4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with </a:t>
            </a:r>
            <a:endParaRPr lang="en-GB" sz="1600" dirty="0" smtClean="0">
              <a:solidFill>
                <a:schemeClr val="accent4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lvl="2">
              <a:buClr>
                <a:srgbClr val="740000"/>
              </a:buClr>
              <a:buSzPct val="86000"/>
              <a:buFont typeface="Wingdings" pitchFamily="2" charset="2"/>
              <a:buChar char="q"/>
            </a:pPr>
            <a:r>
              <a:rPr lang="en-GB" sz="1600" dirty="0">
                <a:solidFill>
                  <a:srgbClr val="740000"/>
                </a:solidFill>
                <a:latin typeface="Calibri" pitchFamily="34" charset="0"/>
                <a:cs typeface="Calibri" pitchFamily="34" charset="0"/>
              </a:rPr>
              <a:t> A</a:t>
            </a:r>
            <a:r>
              <a:rPr lang="en-GB" sz="1600" dirty="0" smtClean="0">
                <a:solidFill>
                  <a:srgbClr val="74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GB" sz="1600" dirty="0">
                <a:solidFill>
                  <a:srgbClr val="740000"/>
                </a:solidFill>
                <a:latin typeface="Calibri" pitchFamily="34" charset="0"/>
                <a:cs typeface="Calibri" pitchFamily="34" charset="0"/>
              </a:rPr>
              <a:t>highly </a:t>
            </a:r>
            <a:r>
              <a:rPr lang="en-GB" sz="1600" dirty="0" smtClean="0">
                <a:solidFill>
                  <a:srgbClr val="740000"/>
                </a:solidFill>
                <a:latin typeface="Calibri" pitchFamily="34" charset="0"/>
                <a:cs typeface="Calibri" pitchFamily="34" charset="0"/>
              </a:rPr>
              <a:t>maintainable single </a:t>
            </a:r>
            <a:r>
              <a:rPr lang="en-GB" sz="1600" dirty="0">
                <a:solidFill>
                  <a:srgbClr val="740000"/>
                </a:solidFill>
                <a:latin typeface="Calibri" pitchFamily="34" charset="0"/>
                <a:cs typeface="Calibri" pitchFamily="34" charset="0"/>
              </a:rPr>
              <a:t>application source </a:t>
            </a:r>
            <a:endParaRPr lang="en-GB" sz="1600" dirty="0" smtClean="0">
              <a:solidFill>
                <a:srgbClr val="740000"/>
              </a:solidFill>
              <a:latin typeface="Calibri" pitchFamily="34" charset="0"/>
              <a:cs typeface="Calibri" pitchFamily="34" charset="0"/>
            </a:endParaRPr>
          </a:p>
          <a:p>
            <a:pPr lvl="2">
              <a:buClr>
                <a:srgbClr val="740000"/>
              </a:buClr>
              <a:buSzPct val="86000"/>
              <a:buFont typeface="Wingdings" pitchFamily="2" charset="2"/>
              <a:buChar char="q"/>
            </a:pPr>
            <a:r>
              <a:rPr lang="en-GB" sz="1600" dirty="0">
                <a:solidFill>
                  <a:srgbClr val="74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GB" sz="1600" dirty="0" smtClean="0">
                <a:solidFill>
                  <a:srgbClr val="740000"/>
                </a:solidFill>
                <a:latin typeface="Calibri" pitchFamily="34" charset="0"/>
                <a:cs typeface="Calibri" pitchFamily="34" charset="0"/>
              </a:rPr>
              <a:t>Does not compromise </a:t>
            </a:r>
            <a:r>
              <a:rPr lang="en-GB" sz="1600" dirty="0">
                <a:solidFill>
                  <a:srgbClr val="740000"/>
                </a:solidFill>
                <a:latin typeface="Calibri" pitchFamily="34" charset="0"/>
                <a:cs typeface="Calibri" pitchFamily="34" charset="0"/>
              </a:rPr>
              <a:t>performance </a:t>
            </a:r>
            <a:r>
              <a:rPr lang="en-GB" sz="1600" dirty="0" smtClean="0">
                <a:solidFill>
                  <a:srgbClr val="740000"/>
                </a:solidFill>
                <a:latin typeface="Calibri" pitchFamily="34" charset="0"/>
                <a:cs typeface="Calibri" pitchFamily="34" charset="0"/>
              </a:rPr>
              <a:t>portability</a:t>
            </a:r>
          </a:p>
          <a:p>
            <a:pPr lvl="2">
              <a:buClr>
                <a:srgbClr val="740000"/>
              </a:buClr>
              <a:buSzPct val="86000"/>
              <a:buFont typeface="Wingdings" pitchFamily="2" charset="2"/>
              <a:buChar char="q"/>
            </a:pPr>
            <a:r>
              <a:rPr lang="en-GB" sz="1600" dirty="0">
                <a:solidFill>
                  <a:srgbClr val="74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GB" sz="1600" dirty="0" smtClean="0">
                <a:solidFill>
                  <a:srgbClr val="740000"/>
                </a:solidFill>
                <a:latin typeface="Calibri" pitchFamily="34" charset="0"/>
                <a:cs typeface="Calibri" pitchFamily="34" charset="0"/>
              </a:rPr>
              <a:t>Lays </a:t>
            </a:r>
            <a:r>
              <a:rPr lang="en-GB" sz="1600" dirty="0">
                <a:solidFill>
                  <a:srgbClr val="740000"/>
                </a:solidFill>
                <a:latin typeface="Calibri" pitchFamily="34" charset="0"/>
                <a:cs typeface="Calibri" pitchFamily="34" charset="0"/>
              </a:rPr>
              <a:t>the groundwork for providing support for execution on </a:t>
            </a:r>
            <a:r>
              <a:rPr lang="en-GB" sz="1600" dirty="0" smtClean="0">
                <a:solidFill>
                  <a:srgbClr val="740000"/>
                </a:solidFill>
                <a:latin typeface="Calibri" pitchFamily="34" charset="0"/>
                <a:cs typeface="Calibri" pitchFamily="34" charset="0"/>
              </a:rPr>
              <a:t>future parallel systems</a:t>
            </a:r>
          </a:p>
          <a:p>
            <a:pPr lvl="2">
              <a:buClr>
                <a:srgbClr val="740000"/>
              </a:buClr>
              <a:buSzPct val="86000"/>
              <a:buFont typeface="Wingdings" pitchFamily="2" charset="2"/>
              <a:buChar char="q"/>
            </a:pPr>
            <a:r>
              <a:rPr lang="en-GB" sz="1600" dirty="0" smtClean="0">
                <a:solidFill>
                  <a:srgbClr val="74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GB" sz="1600" dirty="0" err="1" smtClean="0">
                <a:solidFill>
                  <a:srgbClr val="740000"/>
                </a:solidFill>
                <a:latin typeface="Calibri" pitchFamily="34" charset="0"/>
                <a:cs typeface="Calibri" pitchFamily="34" charset="0"/>
              </a:rPr>
              <a:t>CloverLeaf</a:t>
            </a:r>
            <a:r>
              <a:rPr lang="en-GB" sz="1600" dirty="0" smtClean="0">
                <a:solidFill>
                  <a:srgbClr val="740000"/>
                </a:solidFill>
                <a:latin typeface="Calibri" pitchFamily="34" charset="0"/>
                <a:cs typeface="Calibri" pitchFamily="34" charset="0"/>
              </a:rPr>
              <a:t> performance with OPS matches that of the original version </a:t>
            </a:r>
          </a:p>
          <a:p>
            <a:pPr lvl="1">
              <a:buClr>
                <a:schemeClr val="accent1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r>
              <a:rPr lang="en-GB" sz="1600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Performance matches the original – but at no cost to the developer</a:t>
            </a:r>
          </a:p>
          <a:p>
            <a:pPr>
              <a:buClr>
                <a:schemeClr val="tx1"/>
              </a:buClr>
              <a:buFont typeface="Wingdings" pitchFamily="2" charset="2"/>
              <a:buChar char="q"/>
            </a:pPr>
            <a:endParaRPr lang="en-GB" sz="18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q"/>
            </a:pPr>
            <a:r>
              <a:rPr lang="en-GB" sz="1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Pros and cons of the HLA approach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q"/>
            </a:pPr>
            <a:r>
              <a:rPr lang="en-GB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Need to select the correct abstraction and level of abstraction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q"/>
            </a:pPr>
            <a:r>
              <a:rPr lang="en-GB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Designing an HLA which is sufficiently general  to handle a number of  different applications, but be narrow enough be efficiently implemented by a single research group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q"/>
            </a:pPr>
            <a:r>
              <a:rPr lang="en-GB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Securing funding to maintain an HLA or a DSL so that the users can rely on it in the future</a:t>
            </a:r>
            <a:endParaRPr lang="en-GB" sz="1800" dirty="0" smtClean="0">
              <a:solidFill>
                <a:schemeClr val="accent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Clr>
                <a:schemeClr val="accent1">
                  <a:lumMod val="75000"/>
                  <a:lumOff val="25000"/>
                </a:schemeClr>
              </a:buClr>
              <a:buNone/>
            </a:pPr>
            <a:endParaRPr lang="en-GB" sz="1800" dirty="0" smtClean="0">
              <a:solidFill>
                <a:schemeClr val="accent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836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>
          <a:xfrm>
            <a:off x="468313" y="-27384"/>
            <a:ext cx="8207375" cy="685800"/>
          </a:xfrm>
        </p:spPr>
        <p:txBody>
          <a:bodyPr/>
          <a:lstStyle/>
          <a:p>
            <a:r>
              <a:rPr lang="en-GB" sz="2400" cap="small" dirty="0" smtClean="0"/>
              <a:t>Acknowledgements</a:t>
            </a:r>
            <a:endParaRPr lang="en-GB" sz="2400" cap="small" dirty="0"/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323528" y="1124744"/>
            <a:ext cx="8250066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buClr>
                <a:srgbClr val="021536"/>
              </a:buClr>
              <a:buFont typeface="Arial" charset="0"/>
              <a:buChar char="•"/>
              <a:defRPr sz="1500">
                <a:solidFill>
                  <a:srgbClr val="132148"/>
                </a:solidFill>
                <a:latin typeface="+mn-lt"/>
                <a:ea typeface="+mn-ea"/>
                <a:cs typeface="+mn-cs"/>
              </a:defRPr>
            </a:lvl1pPr>
            <a:lvl2pPr marL="541338" indent="-180975" algn="l" rtl="0" eaLnBrk="0" fontAlgn="base" hangingPunct="0">
              <a:lnSpc>
                <a:spcPts val="1900"/>
              </a:lnSpc>
              <a:spcBef>
                <a:spcPts val="300"/>
              </a:spcBef>
              <a:spcAft>
                <a:spcPct val="0"/>
              </a:spcAft>
              <a:buFont typeface="Arial" charset="0"/>
              <a:buChar char="–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2pPr>
            <a:lvl3pPr marL="895350" indent="-17462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3pPr>
            <a:lvl4pPr marL="914400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4pPr>
            <a:lvl5pPr marL="12271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5pPr>
            <a:lvl6pPr marL="16843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6pPr>
            <a:lvl7pPr marL="21415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7pPr>
            <a:lvl8pPr marL="25987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8pPr>
            <a:lvl9pPr marL="30559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Clr>
                <a:schemeClr val="accent2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This research is funded by the </a:t>
            </a:r>
            <a:r>
              <a:rPr lang="en-GB" sz="1600" dirty="0" smtClean="0">
                <a:solidFill>
                  <a:srgbClr val="740000"/>
                </a:solidFill>
                <a:latin typeface="Calibri" pitchFamily="34" charset="0"/>
              </a:rPr>
              <a:t>UK AWE plc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. under project “High-level Abstractions for Performance, Portability and Continuity of Scientific Software on Future Computing Systems”. </a:t>
            </a:r>
          </a:p>
          <a:p>
            <a:pPr marL="0" indent="0">
              <a:buClr>
                <a:schemeClr val="accent2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endParaRPr lang="en-GB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 marL="0" indent="0">
              <a:buClr>
                <a:schemeClr val="accent2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OPS is funded by the </a:t>
            </a:r>
            <a:r>
              <a:rPr lang="en-GB" sz="1600" dirty="0" smtClean="0">
                <a:solidFill>
                  <a:srgbClr val="740000"/>
                </a:solidFill>
                <a:latin typeface="Calibri" pitchFamily="34" charset="0"/>
              </a:rPr>
              <a:t>UK Engineering and Physical Sciences Research Council projects EP/K038494/1, EP/K038486/1, EP/K038451/1 and EP/K038567/1 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on “Future-proof massively-parallel execution of multi-block applications” and </a:t>
            </a:r>
            <a:r>
              <a:rPr lang="en-GB" sz="1600" dirty="0" smtClean="0">
                <a:solidFill>
                  <a:srgbClr val="740000"/>
                </a:solidFill>
                <a:latin typeface="Calibri" pitchFamily="34" charset="0"/>
              </a:rPr>
              <a:t>EP/J010553/1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“Software for Emerging Architectures” (</a:t>
            </a:r>
            <a:r>
              <a:rPr lang="en-GB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ASEArch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) project. </a:t>
            </a:r>
          </a:p>
          <a:p>
            <a:pPr marL="0" indent="0">
              <a:buClr>
                <a:schemeClr val="accent2">
                  <a:lumMod val="75000"/>
                  <a:lumOff val="25000"/>
                </a:schemeClr>
              </a:buClr>
              <a:buNone/>
            </a:pPr>
            <a:endParaRPr lang="en-GB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 marL="0" indent="0">
              <a:buClr>
                <a:schemeClr val="accent2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This paper used the </a:t>
            </a:r>
            <a:r>
              <a:rPr lang="en-GB" sz="1600" dirty="0" smtClean="0">
                <a:solidFill>
                  <a:srgbClr val="740000"/>
                </a:solidFill>
                <a:latin typeface="Calibri" pitchFamily="34" charset="0"/>
              </a:rPr>
              <a:t>UK National Supercomputing Service – ARCHER 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and resources of </a:t>
            </a:r>
            <a:r>
              <a:rPr lang="en-GB" sz="1600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</a:rPr>
              <a:t>the</a:t>
            </a:r>
            <a:r>
              <a:rPr lang="en-GB" sz="1600" dirty="0" smtClean="0">
                <a:solidFill>
                  <a:srgbClr val="740000"/>
                </a:solidFill>
                <a:latin typeface="Calibri" pitchFamily="34" charset="0"/>
              </a:rPr>
              <a:t> Oak Ridge Leadership Computing Facility at the Oak Ridge National Laboratory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, which is supported by the Office of Science of the U.S. Department of Energy under Contract No. DE-AC05-00OR22725.</a:t>
            </a:r>
          </a:p>
          <a:p>
            <a:pPr marL="0" indent="0">
              <a:buClr>
                <a:schemeClr val="accent2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endParaRPr lang="en-GB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 marL="0" indent="0">
              <a:buClr>
                <a:schemeClr val="accent2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  <a:r>
              <a:rPr lang="en-GB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CloverLeaf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development is supported by the </a:t>
            </a:r>
            <a:r>
              <a:rPr lang="en-GB" sz="1600" dirty="0" smtClean="0">
                <a:solidFill>
                  <a:srgbClr val="740000"/>
                </a:solidFill>
                <a:latin typeface="Calibri" pitchFamily="34" charset="0"/>
              </a:rPr>
              <a:t>UK AWE </a:t>
            </a:r>
            <a:r>
              <a:rPr lang="en-GB" sz="1600" dirty="0" err="1" smtClean="0">
                <a:solidFill>
                  <a:srgbClr val="740000"/>
                </a:solidFill>
                <a:latin typeface="Calibri" pitchFamily="34" charset="0"/>
              </a:rPr>
              <a:t>plc.</a:t>
            </a:r>
            <a:r>
              <a:rPr lang="en-GB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under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grants </a:t>
            </a:r>
            <a:r>
              <a:rPr lang="en-GB" sz="1600" dirty="0" smtClean="0">
                <a:solidFill>
                  <a:srgbClr val="740000"/>
                </a:solidFill>
                <a:latin typeface="Calibri" pitchFamily="34" charset="0"/>
              </a:rPr>
              <a:t>CDK0660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(The Production of Predictive Models for Future Computing Requirements) and </a:t>
            </a:r>
            <a:r>
              <a:rPr lang="en-GB" sz="1600" dirty="0" smtClean="0">
                <a:solidFill>
                  <a:srgbClr val="740000"/>
                </a:solidFill>
                <a:latin typeface="Calibri" pitchFamily="34" charset="0"/>
              </a:rPr>
              <a:t>CDK0724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(AWE Technical Outreach Programme) and also the </a:t>
            </a:r>
            <a:r>
              <a:rPr lang="en-GB" sz="1600" dirty="0" smtClean="0">
                <a:solidFill>
                  <a:srgbClr val="740000"/>
                </a:solidFill>
                <a:latin typeface="Calibri" pitchFamily="34" charset="0"/>
              </a:rPr>
              <a:t>Royal Society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through their Industry Fellowship Scheme (</a:t>
            </a:r>
            <a:r>
              <a:rPr lang="en-GB" sz="1600" dirty="0" smtClean="0">
                <a:solidFill>
                  <a:srgbClr val="740000"/>
                </a:solidFill>
                <a:latin typeface="Calibri" pitchFamily="34" charset="0"/>
              </a:rPr>
              <a:t>IF090020/AM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).</a:t>
            </a:r>
            <a:endParaRPr lang="en-GB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 algn="ctr">
              <a:buNone/>
            </a:pP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836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>
          <a:xfrm>
            <a:off x="468313" y="-27384"/>
            <a:ext cx="8207375" cy="685800"/>
          </a:xfrm>
        </p:spPr>
        <p:txBody>
          <a:bodyPr/>
          <a:lstStyle/>
          <a:p>
            <a:r>
              <a:rPr lang="en-GB" sz="2400" cap="small" dirty="0"/>
              <a:t>Future proofing parallel HPC applications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570406" y="1124744"/>
            <a:ext cx="8250066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buClr>
                <a:srgbClr val="021536"/>
              </a:buClr>
              <a:buFont typeface="Arial" charset="0"/>
              <a:buChar char="•"/>
              <a:defRPr sz="1500">
                <a:solidFill>
                  <a:srgbClr val="132148"/>
                </a:solidFill>
                <a:latin typeface="+mn-lt"/>
                <a:ea typeface="+mn-ea"/>
                <a:cs typeface="+mn-cs"/>
              </a:defRPr>
            </a:lvl1pPr>
            <a:lvl2pPr marL="541338" indent="-180975" algn="l" rtl="0" eaLnBrk="0" fontAlgn="base" hangingPunct="0">
              <a:lnSpc>
                <a:spcPts val="1900"/>
              </a:lnSpc>
              <a:spcBef>
                <a:spcPts val="300"/>
              </a:spcBef>
              <a:spcAft>
                <a:spcPct val="0"/>
              </a:spcAft>
              <a:buFont typeface="Arial" charset="0"/>
              <a:buChar char="–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2pPr>
            <a:lvl3pPr marL="895350" indent="-17462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3pPr>
            <a:lvl4pPr marL="914400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4pPr>
            <a:lvl5pPr marL="12271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5pPr>
            <a:lvl6pPr marL="16843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6pPr>
            <a:lvl7pPr marL="21415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7pPr>
            <a:lvl8pPr marL="25987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8pPr>
            <a:lvl9pPr marL="30559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GB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1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Hardware is rapidly changing with ambitions to overcome </a:t>
            </a:r>
            <a:r>
              <a:rPr lang="en-GB" sz="18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exascale</a:t>
            </a:r>
            <a:r>
              <a:rPr lang="en-GB" sz="1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challenges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18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GB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Massive parallelism due to single thread performance limitations – </a:t>
            </a:r>
            <a:r>
              <a:rPr lang="en-GB" sz="1800" u="sng" dirty="0" smtClean="0">
                <a:solidFill>
                  <a:srgbClr val="740000"/>
                </a:solidFill>
                <a:latin typeface="Calibri" pitchFamily="34" charset="0"/>
                <a:cs typeface="Calibri" pitchFamily="34" charset="0"/>
              </a:rPr>
              <a:t>Billion-way threads</a:t>
            </a:r>
            <a:r>
              <a:rPr lang="en-GB" sz="18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GB" sz="1800" dirty="0" smtClean="0">
                <a:solidFill>
                  <a:srgbClr val="740000"/>
                </a:solidFill>
                <a:latin typeface="Calibri" pitchFamily="34" charset="0"/>
                <a:cs typeface="Calibri" pitchFamily="34" charset="0"/>
              </a:rPr>
              <a:t>?</a:t>
            </a:r>
          </a:p>
          <a:p>
            <a:pPr lvl="1">
              <a:buFont typeface="Wingdings" pitchFamily="2" charset="2"/>
              <a:buChar char="q"/>
            </a:pPr>
            <a:endParaRPr lang="en-GB" sz="1800" dirty="0" smtClean="0">
              <a:solidFill>
                <a:srgbClr val="740000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GB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Limited memory bandwidth – </a:t>
            </a:r>
            <a:r>
              <a:rPr lang="en-GB" sz="1800" u="sng" dirty="0" smtClean="0">
                <a:solidFill>
                  <a:srgbClr val="740000"/>
                </a:solidFill>
                <a:latin typeface="Calibri" pitchFamily="34" charset="0"/>
                <a:cs typeface="Calibri" pitchFamily="34" charset="0"/>
              </a:rPr>
              <a:t>Memory wall</a:t>
            </a:r>
          </a:p>
          <a:p>
            <a:pPr lvl="1">
              <a:buFont typeface="Wingdings" pitchFamily="2" charset="2"/>
              <a:buChar char="q"/>
            </a:pPr>
            <a:endParaRPr lang="en-GB" sz="1800" u="sng" dirty="0" smtClean="0">
              <a:solidFill>
                <a:srgbClr val="740000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GB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Power efficiency – communications-centric architectures </a:t>
            </a:r>
            <a:r>
              <a:rPr lang="en-GB" sz="1800" u="sng" dirty="0" smtClean="0">
                <a:solidFill>
                  <a:srgbClr val="740000"/>
                </a:solidFill>
                <a:latin typeface="Calibri" pitchFamily="34" charset="0"/>
                <a:cs typeface="Calibri" pitchFamily="34" charset="0"/>
              </a:rPr>
              <a:t>to reduce energy consumption </a:t>
            </a:r>
            <a:r>
              <a:rPr lang="en-GB" sz="1800" dirty="0" smtClean="0">
                <a:solidFill>
                  <a:srgbClr val="740000"/>
                </a:solidFill>
                <a:latin typeface="Calibri" pitchFamily="34" charset="0"/>
                <a:cs typeface="Calibri" pitchFamily="34" charset="0"/>
              </a:rPr>
              <a:t>?</a:t>
            </a:r>
          </a:p>
          <a:p>
            <a:pPr lvl="1">
              <a:buFont typeface="Wingdings" pitchFamily="2" charset="2"/>
              <a:buChar char="q"/>
            </a:pPr>
            <a:endParaRPr lang="en-GB" sz="1800" dirty="0" smtClean="0">
              <a:solidFill>
                <a:srgbClr val="740000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GB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Resilience / Fault-tolerance </a:t>
            </a:r>
          </a:p>
          <a:p>
            <a:pPr lvl="1">
              <a:buFont typeface="Wingdings" pitchFamily="2" charset="2"/>
              <a:buChar char="q"/>
            </a:pPr>
            <a:endParaRPr lang="en-GB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GB" sz="1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There is considerable uncertainty about which platform to target</a:t>
            </a:r>
          </a:p>
          <a:p>
            <a:pPr>
              <a:buFont typeface="Wingdings" pitchFamily="2" charset="2"/>
              <a:buChar char="q"/>
            </a:pPr>
            <a:endParaRPr lang="en-GB" sz="18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GB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Not clear which architectural approach is likely to “win” in the long-term, </a:t>
            </a:r>
          </a:p>
          <a:p>
            <a:pPr lvl="1">
              <a:buFont typeface="Wingdings" pitchFamily="2" charset="2"/>
              <a:buChar char="q"/>
            </a:pPr>
            <a:endParaRPr lang="en-GB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GB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Not even clear in the short-term which platform is best for each application. </a:t>
            </a:r>
          </a:p>
          <a:p>
            <a:pPr lvl="1">
              <a:buFont typeface="Wingdings" pitchFamily="2" charset="2"/>
              <a:buChar char="q"/>
            </a:pPr>
            <a:endParaRPr lang="en-GB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q"/>
            </a:pPr>
            <a:endParaRPr lang="en-GB" sz="1600" dirty="0" smtClean="0">
              <a:latin typeface="Calibri" pitchFamily="34" charset="0"/>
              <a:cs typeface="Calibri" pitchFamily="34" charset="0"/>
            </a:endParaRPr>
          </a:p>
          <a:p>
            <a:pPr>
              <a:buClr>
                <a:schemeClr val="tx1"/>
              </a:buClr>
              <a:buNone/>
            </a:pPr>
            <a:endParaRPr lang="en-GB" sz="1600" dirty="0" smtClean="0">
              <a:solidFill>
                <a:schemeClr val="accent1">
                  <a:lumMod val="75000"/>
                  <a:lumOff val="25000"/>
                </a:schemeClr>
              </a:solidFill>
              <a:latin typeface="Calibri" pitchFamily="34" charset="0"/>
              <a:ea typeface="+mn-ea"/>
              <a:cs typeface="Calibri" pitchFamily="34" charset="0"/>
            </a:endParaRPr>
          </a:p>
          <a:p>
            <a:pPr>
              <a:buClr>
                <a:schemeClr val="accent1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endParaRPr lang="en-GB" sz="1800" dirty="0" smtClean="0">
              <a:solidFill>
                <a:schemeClr val="accent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360363" lvl="1" indent="0">
              <a:buClr>
                <a:schemeClr val="accent1">
                  <a:lumMod val="75000"/>
                  <a:lumOff val="25000"/>
                </a:schemeClr>
              </a:buClr>
              <a:buNone/>
            </a:pPr>
            <a:endParaRPr lang="en-GB" sz="1800" dirty="0" smtClean="0">
              <a:solidFill>
                <a:schemeClr val="accent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Clr>
                <a:schemeClr val="accent1">
                  <a:lumMod val="75000"/>
                  <a:lumOff val="25000"/>
                </a:schemeClr>
              </a:buClr>
              <a:buNone/>
            </a:pPr>
            <a:endParaRPr lang="en-GB" sz="1800" dirty="0" smtClean="0">
              <a:solidFill>
                <a:schemeClr val="accent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332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>
          <a:xfrm>
            <a:off x="468313" y="-27384"/>
            <a:ext cx="8207375" cy="685800"/>
          </a:xfrm>
        </p:spPr>
        <p:txBody>
          <a:bodyPr/>
          <a:lstStyle/>
          <a:p>
            <a:r>
              <a:rPr lang="en-GB" sz="2400" cap="small" dirty="0" smtClean="0"/>
              <a:t>Download</a:t>
            </a:r>
            <a:endParaRPr lang="en-GB" sz="2400" cap="small" dirty="0"/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323528" y="1700808"/>
            <a:ext cx="8250066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buClr>
                <a:srgbClr val="021536"/>
              </a:buClr>
              <a:buFont typeface="Arial" charset="0"/>
              <a:buChar char="•"/>
              <a:defRPr sz="1500">
                <a:solidFill>
                  <a:srgbClr val="132148"/>
                </a:solidFill>
                <a:latin typeface="+mn-lt"/>
                <a:ea typeface="+mn-ea"/>
                <a:cs typeface="+mn-cs"/>
              </a:defRPr>
            </a:lvl1pPr>
            <a:lvl2pPr marL="541338" indent="-180975" algn="l" rtl="0" eaLnBrk="0" fontAlgn="base" hangingPunct="0">
              <a:lnSpc>
                <a:spcPts val="1900"/>
              </a:lnSpc>
              <a:spcBef>
                <a:spcPts val="300"/>
              </a:spcBef>
              <a:spcAft>
                <a:spcPct val="0"/>
              </a:spcAft>
              <a:buFont typeface="Arial" charset="0"/>
              <a:buChar char="–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2pPr>
            <a:lvl3pPr marL="895350" indent="-17462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3pPr>
            <a:lvl4pPr marL="914400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4pPr>
            <a:lvl5pPr marL="12271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5pPr>
            <a:lvl6pPr marL="16843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6pPr>
            <a:lvl7pPr marL="21415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7pPr>
            <a:lvl8pPr marL="25987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8pPr>
            <a:lvl9pPr marL="30559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9pPr>
          </a:lstStyle>
          <a:p>
            <a:pPr algn="ctr">
              <a:buNone/>
            </a:pPr>
            <a:r>
              <a:rPr lang="en-GB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OPS and </a:t>
            </a:r>
            <a:r>
              <a:rPr lang="en-GB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CloverLeaf</a:t>
            </a:r>
            <a:r>
              <a:rPr lang="en-GB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available as Open source software</a:t>
            </a:r>
          </a:p>
          <a:p>
            <a:pPr algn="ctr">
              <a:buNone/>
            </a:pPr>
            <a:endParaRPr lang="en-GB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buNone/>
            </a:pPr>
            <a:r>
              <a:rPr lang="en-GB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OPS - </a:t>
            </a:r>
            <a:r>
              <a:rPr lang="en-GB" sz="18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https://github.com/gihanmudalige/OPS</a:t>
            </a:r>
            <a:endParaRPr lang="en-GB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buNone/>
            </a:pPr>
            <a:endParaRPr lang="en-GB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buNone/>
            </a:pPr>
            <a:r>
              <a:rPr lang="en-GB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Original </a:t>
            </a:r>
            <a:r>
              <a:rPr lang="en-GB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CloverLeaf</a:t>
            </a:r>
            <a:r>
              <a:rPr lang="en-GB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en-GB" sz="18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https://github.com/Warwick-PCAV/CloverLeaf</a:t>
            </a:r>
            <a:endParaRPr lang="en-GB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836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>
          <a:xfrm>
            <a:off x="468313" y="-27384"/>
            <a:ext cx="8207375" cy="685800"/>
          </a:xfrm>
        </p:spPr>
        <p:txBody>
          <a:bodyPr/>
          <a:lstStyle/>
          <a:p>
            <a:r>
              <a:rPr lang="en-GB" sz="2400" cap="small" dirty="0" smtClean="0"/>
              <a:t>Future Work - Multi-block Structured Mesh</a:t>
            </a:r>
            <a:endParaRPr lang="en-GB" sz="2400" cap="small" dirty="0"/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349130" y="1484784"/>
            <a:ext cx="5302990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buClr>
                <a:srgbClr val="021536"/>
              </a:buClr>
              <a:buFont typeface="Arial" charset="0"/>
              <a:buChar char="•"/>
              <a:defRPr sz="1500">
                <a:solidFill>
                  <a:srgbClr val="132148"/>
                </a:solidFill>
                <a:latin typeface="+mn-lt"/>
                <a:ea typeface="+mn-ea"/>
                <a:cs typeface="+mn-cs"/>
              </a:defRPr>
            </a:lvl1pPr>
            <a:lvl2pPr marL="541338" indent="-180975" algn="l" rtl="0" eaLnBrk="0" fontAlgn="base" hangingPunct="0">
              <a:lnSpc>
                <a:spcPts val="1900"/>
              </a:lnSpc>
              <a:spcBef>
                <a:spcPts val="300"/>
              </a:spcBef>
              <a:spcAft>
                <a:spcPct val="0"/>
              </a:spcAft>
              <a:buFont typeface="Arial" charset="0"/>
              <a:buChar char="–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2pPr>
            <a:lvl3pPr marL="895350" indent="-17462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3pPr>
            <a:lvl4pPr marL="914400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4pPr>
            <a:lvl5pPr marL="12271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5pPr>
            <a:lvl6pPr marL="16843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6pPr>
            <a:lvl7pPr marL="21415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7pPr>
            <a:lvl8pPr marL="25987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8pPr>
            <a:lvl9pPr marL="30559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GB" sz="18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Multi-Block Structured grids</a:t>
            </a:r>
          </a:p>
          <a:p>
            <a:pPr lvl="1">
              <a:spcAft>
                <a:spcPts val="600"/>
              </a:spcAft>
              <a:buClr>
                <a:schemeClr val="accent1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r>
              <a:rPr lang="en-GB" sz="1600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How do you come up with an intuitive API?</a:t>
            </a:r>
          </a:p>
          <a:p>
            <a:pPr lvl="1">
              <a:spcAft>
                <a:spcPts val="600"/>
              </a:spcAft>
              <a:buClr>
                <a:schemeClr val="accent1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r>
              <a:rPr lang="en-GB" sz="1600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Mismatching interfaces, sliding planes</a:t>
            </a:r>
          </a:p>
          <a:p>
            <a:pPr lvl="1">
              <a:spcAft>
                <a:spcPts val="600"/>
              </a:spcAft>
              <a:buClr>
                <a:schemeClr val="accent1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r>
              <a:rPr lang="en-GB" sz="1600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Dependencies between blocks</a:t>
            </a:r>
          </a:p>
          <a:p>
            <a:pPr lvl="1">
              <a:spcAft>
                <a:spcPts val="600"/>
              </a:spcAft>
              <a:buClr>
                <a:schemeClr val="accent1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r>
              <a:rPr lang="en-GB" sz="1600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Semantics of parallel execution of blocks</a:t>
            </a:r>
          </a:p>
          <a:p>
            <a:pPr lvl="1">
              <a:spcAft>
                <a:spcPts val="600"/>
              </a:spcAft>
              <a:buClr>
                <a:schemeClr val="accent1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r>
              <a:rPr lang="en-GB" sz="1600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How do you partition? Unstructured mesh of structured meshes</a:t>
            </a:r>
          </a:p>
          <a:p>
            <a:pPr lvl="1">
              <a:spcAft>
                <a:spcPts val="600"/>
              </a:spcAft>
              <a:buClr>
                <a:schemeClr val="accent1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r>
              <a:rPr lang="en-GB" sz="1600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Some of the original codes use horrible hacks and workarounds – outperforming them may not be an issue</a:t>
            </a:r>
          </a:p>
          <a:p>
            <a:pPr>
              <a:spcAft>
                <a:spcPts val="600"/>
              </a:spcAft>
              <a:buNone/>
            </a:pPr>
            <a:endParaRPr lang="en-GB" sz="2000" dirty="0" smtClean="0">
              <a:latin typeface="Calibri" pitchFamily="34" charset="0"/>
              <a:cs typeface="Calibri" pitchFamily="34" charset="0"/>
            </a:endParaRPr>
          </a:p>
          <a:p>
            <a:pPr marL="360363" lvl="1" indent="0">
              <a:spcAft>
                <a:spcPts val="600"/>
              </a:spcAft>
              <a:buNone/>
            </a:pPr>
            <a:endParaRPr lang="en-GB" sz="2000" dirty="0" smtClean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GB" sz="2000" dirty="0" smtClean="0">
              <a:solidFill>
                <a:schemeClr val="bg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708920"/>
            <a:ext cx="3626708" cy="2546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0374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small" dirty="0"/>
              <a:t>Performance – </a:t>
            </a:r>
            <a:r>
              <a:rPr lang="en-GB" cap="small" dirty="0" smtClean="0"/>
              <a:t>Intel CPUs  (3840 x 3840 mesh, 87 iterations)</a:t>
            </a:r>
            <a:endParaRPr lang="en-US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520" y="1484784"/>
            <a:ext cx="8622841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63853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small" dirty="0"/>
              <a:t>Performance – </a:t>
            </a:r>
            <a:r>
              <a:rPr lang="en-GB" cap="small" dirty="0" smtClean="0"/>
              <a:t>NVIDIA GPUs (3840 x 3840 mesh, 87 iterations)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552" y="1340768"/>
            <a:ext cx="7686675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63853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>
          <a:xfrm>
            <a:off x="468313" y="-27384"/>
            <a:ext cx="8207375" cy="685800"/>
          </a:xfrm>
        </p:spPr>
        <p:txBody>
          <a:bodyPr/>
          <a:lstStyle/>
          <a:p>
            <a:r>
              <a:rPr lang="en-GB" sz="2400" cap="small" dirty="0"/>
              <a:t>Future proofing parallel HPC applications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570406" y="1268760"/>
            <a:ext cx="8250066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buClr>
                <a:srgbClr val="021536"/>
              </a:buClr>
              <a:buFont typeface="Arial" charset="0"/>
              <a:buChar char="•"/>
              <a:defRPr sz="1500">
                <a:solidFill>
                  <a:srgbClr val="132148"/>
                </a:solidFill>
                <a:latin typeface="+mn-lt"/>
                <a:ea typeface="+mn-ea"/>
                <a:cs typeface="+mn-cs"/>
              </a:defRPr>
            </a:lvl1pPr>
            <a:lvl2pPr marL="541338" indent="-180975" algn="l" rtl="0" eaLnBrk="0" fontAlgn="base" hangingPunct="0">
              <a:lnSpc>
                <a:spcPts val="1900"/>
              </a:lnSpc>
              <a:spcBef>
                <a:spcPts val="300"/>
              </a:spcBef>
              <a:spcAft>
                <a:spcPct val="0"/>
              </a:spcAft>
              <a:buFont typeface="Arial" charset="0"/>
              <a:buChar char="–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2pPr>
            <a:lvl3pPr marL="895350" indent="-17462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3pPr>
            <a:lvl4pPr marL="914400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4pPr>
            <a:lvl5pPr marL="12271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5pPr>
            <a:lvl6pPr marL="16843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6pPr>
            <a:lvl7pPr marL="21415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7pPr>
            <a:lvl8pPr marL="25987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8pPr>
            <a:lvl9pPr marL="30559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GB" sz="1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Increasingly complex programming skills set needed to extract best performance for your workload on the newest architectures.</a:t>
            </a:r>
          </a:p>
          <a:p>
            <a:pPr lvl="1">
              <a:buFont typeface="Wingdings" pitchFamily="2" charset="2"/>
              <a:buChar char="q"/>
            </a:pPr>
            <a:endParaRPr lang="en-GB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GB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Need a lot of platform specific knowledge</a:t>
            </a:r>
          </a:p>
          <a:p>
            <a:pPr lvl="1">
              <a:buFont typeface="Wingdings" pitchFamily="2" charset="2"/>
              <a:buChar char="q"/>
            </a:pPr>
            <a:r>
              <a:rPr lang="en-GB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Cannot be re-coding applications for each “new” type of architecture or </a:t>
            </a:r>
          </a:p>
          <a:p>
            <a:pPr lvl="1">
              <a:buNone/>
            </a:pPr>
            <a:r>
              <a:rPr lang="en-GB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   parallel system. </a:t>
            </a:r>
          </a:p>
          <a:p>
            <a:pPr lvl="1">
              <a:buFont typeface="Wingdings" pitchFamily="2" charset="2"/>
              <a:buChar char="q"/>
            </a:pPr>
            <a:endParaRPr lang="en-GB" sz="18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GB" sz="1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Currently the common approach for utilizing novel hardware is to</a:t>
            </a:r>
            <a:endParaRPr lang="en-GB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GB" sz="1800" dirty="0" smtClean="0">
                <a:solidFill>
                  <a:srgbClr val="740000"/>
                </a:solidFill>
                <a:latin typeface="Calibri" pitchFamily="34" charset="0"/>
                <a:cs typeface="Calibri" pitchFamily="34" charset="0"/>
              </a:rPr>
              <a:t> Manually port legacy applications </a:t>
            </a:r>
            <a:endParaRPr lang="en-GB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None/>
            </a:pPr>
            <a:r>
              <a:rPr lang="en-GB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	 Usually converting key kernels of the application</a:t>
            </a:r>
          </a:p>
          <a:p>
            <a:pPr lvl="1">
              <a:buFont typeface="Wingdings" pitchFamily="2" charset="2"/>
              <a:buChar char="q"/>
            </a:pPr>
            <a:r>
              <a:rPr lang="en-GB" sz="1800" dirty="0" smtClean="0">
                <a:solidFill>
                  <a:srgbClr val="740000"/>
                </a:solidFill>
                <a:latin typeface="Calibri" pitchFamily="34" charset="0"/>
                <a:cs typeface="Calibri" pitchFamily="34" charset="0"/>
              </a:rPr>
              <a:t> Complete re-write of existing code to gain performance </a:t>
            </a:r>
          </a:p>
          <a:p>
            <a:pPr lvl="1">
              <a:buNone/>
            </a:pPr>
            <a:r>
              <a:rPr lang="en-GB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	 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e</a:t>
            </a:r>
            <a:r>
              <a:rPr lang="en-GB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.g. to reduce communications</a:t>
            </a:r>
          </a:p>
          <a:p>
            <a:pPr lvl="1">
              <a:buFont typeface="Wingdings" pitchFamily="2" charset="2"/>
              <a:buChar char="q"/>
            </a:pPr>
            <a:r>
              <a:rPr lang="en-GB" sz="1800" dirty="0" smtClean="0">
                <a:solidFill>
                  <a:srgbClr val="740000"/>
                </a:solidFill>
                <a:latin typeface="Calibri" pitchFamily="34" charset="0"/>
                <a:cs typeface="Calibri" pitchFamily="34" charset="0"/>
              </a:rPr>
              <a:t> Maintain several “efficient” versions of the source code</a:t>
            </a:r>
          </a:p>
          <a:p>
            <a:pPr>
              <a:buClr>
                <a:schemeClr val="tx1"/>
              </a:buClr>
              <a:buFont typeface="Wingdings" pitchFamily="2" charset="2"/>
              <a:buChar char="q"/>
            </a:pPr>
            <a:endParaRPr lang="en-GB" sz="1800" dirty="0" smtClean="0">
              <a:solidFill>
                <a:schemeClr val="accent1">
                  <a:lumMod val="75000"/>
                  <a:lumOff val="25000"/>
                </a:schemeClr>
              </a:solidFill>
              <a:latin typeface="Calibri" pitchFamily="34" charset="0"/>
              <a:ea typeface="+mn-ea"/>
              <a:cs typeface="Calibri" pitchFamily="34" charset="0"/>
            </a:endParaRPr>
          </a:p>
          <a:p>
            <a:pPr>
              <a:buClr>
                <a:schemeClr val="accent1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endParaRPr lang="en-GB" sz="1800" dirty="0" smtClean="0">
              <a:solidFill>
                <a:schemeClr val="accent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360363" lvl="1" indent="0">
              <a:buClr>
                <a:schemeClr val="accent1">
                  <a:lumMod val="75000"/>
                  <a:lumOff val="25000"/>
                </a:schemeClr>
              </a:buClr>
              <a:buNone/>
            </a:pPr>
            <a:endParaRPr lang="en-GB" sz="1800" dirty="0" smtClean="0">
              <a:solidFill>
                <a:schemeClr val="accent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Clr>
                <a:schemeClr val="accent1">
                  <a:lumMod val="75000"/>
                  <a:lumOff val="25000"/>
                </a:schemeClr>
              </a:buClr>
              <a:buNone/>
            </a:pPr>
            <a:endParaRPr lang="en-GB" sz="1800" dirty="0" smtClean="0">
              <a:solidFill>
                <a:schemeClr val="accent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5229200"/>
            <a:ext cx="8208912" cy="101566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algn="just"/>
            <a:r>
              <a:rPr lang="en-GB" sz="2000" dirty="0" smtClean="0">
                <a:solidFill>
                  <a:srgbClr val="001535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The development of HPC applications designed to </a:t>
            </a:r>
            <a:r>
              <a:rPr lang="en-GB" sz="2000" dirty="0" smtClean="0">
                <a:solidFill>
                  <a:srgbClr val="740000"/>
                </a:solidFill>
                <a:latin typeface="Calibri" pitchFamily="34" charset="0"/>
                <a:cs typeface="Calibri" pitchFamily="34" charset="0"/>
              </a:rPr>
              <a:t>“future proof” </a:t>
            </a:r>
            <a:r>
              <a:rPr lang="en-GB" sz="2000" dirty="0" smtClean="0">
                <a:solidFill>
                  <a:srgbClr val="001535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their continued performance and portability on a </a:t>
            </a:r>
            <a:r>
              <a:rPr lang="en-GB" sz="2000" dirty="0" smtClean="0">
                <a:solidFill>
                  <a:srgbClr val="740000"/>
                </a:solidFill>
                <a:latin typeface="Calibri" pitchFamily="34" charset="0"/>
                <a:cs typeface="Calibri" pitchFamily="34" charset="0"/>
              </a:rPr>
              <a:t>diverse range of hardware </a:t>
            </a:r>
            <a:r>
              <a:rPr lang="en-GB" sz="2000" dirty="0" smtClean="0">
                <a:solidFill>
                  <a:srgbClr val="001535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and </a:t>
            </a:r>
            <a:r>
              <a:rPr lang="en-GB" sz="2000" dirty="0" smtClean="0">
                <a:solidFill>
                  <a:srgbClr val="740000"/>
                </a:solidFill>
                <a:latin typeface="Calibri" pitchFamily="34" charset="0"/>
                <a:cs typeface="Calibri" pitchFamily="34" charset="0"/>
              </a:rPr>
              <a:t>future emerging systems</a:t>
            </a:r>
            <a:r>
              <a:rPr lang="en-GB" sz="2000" dirty="0" smtClean="0">
                <a:solidFill>
                  <a:srgbClr val="001535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 is of critical importance.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4332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>
          <a:xfrm>
            <a:off x="468313" y="-27384"/>
            <a:ext cx="8207375" cy="685800"/>
          </a:xfrm>
        </p:spPr>
        <p:txBody>
          <a:bodyPr/>
          <a:lstStyle/>
          <a:p>
            <a:r>
              <a:rPr lang="en-GB" sz="2400" cap="small" dirty="0" smtClean="0"/>
              <a:t>Domain Specific High-level Abstractions</a:t>
            </a:r>
            <a:endParaRPr lang="en-GB" sz="2400" cap="small" dirty="0"/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467544" y="1628800"/>
            <a:ext cx="8250066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buClr>
                <a:srgbClr val="021536"/>
              </a:buClr>
              <a:buFont typeface="Arial" charset="0"/>
              <a:buChar char="•"/>
              <a:defRPr sz="1500">
                <a:solidFill>
                  <a:srgbClr val="132148"/>
                </a:solidFill>
                <a:latin typeface="+mn-lt"/>
                <a:ea typeface="+mn-ea"/>
                <a:cs typeface="+mn-cs"/>
              </a:defRPr>
            </a:lvl1pPr>
            <a:lvl2pPr marL="541338" indent="-180975" algn="l" rtl="0" eaLnBrk="0" fontAlgn="base" hangingPunct="0">
              <a:lnSpc>
                <a:spcPts val="1900"/>
              </a:lnSpc>
              <a:spcBef>
                <a:spcPts val="300"/>
              </a:spcBef>
              <a:spcAft>
                <a:spcPct val="0"/>
              </a:spcAft>
              <a:buFont typeface="Arial" charset="0"/>
              <a:buChar char="–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2pPr>
            <a:lvl3pPr marL="895350" indent="-17462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3pPr>
            <a:lvl4pPr marL="914400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4pPr>
            <a:lvl5pPr marL="12271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5pPr>
            <a:lvl6pPr marL="16843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6pPr>
            <a:lvl7pPr marL="21415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7pPr>
            <a:lvl8pPr marL="25987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8pPr>
            <a:lvl9pPr marL="30559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chemeClr val="tx1"/>
              </a:buClr>
              <a:buNone/>
            </a:pPr>
            <a:endParaRPr lang="en-GB" sz="1600" dirty="0" smtClean="0">
              <a:solidFill>
                <a:schemeClr val="accent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Clr>
                <a:srgbClr val="122047"/>
              </a:buClr>
              <a:buFont typeface="Wingdings" pitchFamily="2" charset="2"/>
              <a:buChar char="q"/>
            </a:pPr>
            <a:r>
              <a:rPr lang="en-GB" sz="1800" dirty="0" smtClean="0">
                <a:solidFill>
                  <a:srgbClr val="122047"/>
                </a:solidFill>
                <a:latin typeface="Calibri" pitchFamily="34" charset="0"/>
                <a:cs typeface="Calibri" pitchFamily="34" charset="0"/>
              </a:rPr>
              <a:t> Provide the application developer with a domain specific abstraction </a:t>
            </a:r>
          </a:p>
          <a:p>
            <a:pPr lvl="1">
              <a:buClr>
                <a:schemeClr val="accent4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r>
              <a:rPr lang="en-GB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To declare the problem to be computed </a:t>
            </a:r>
          </a:p>
          <a:p>
            <a:pPr lvl="1">
              <a:buClr>
                <a:schemeClr val="accent4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endParaRPr lang="en-GB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Clr>
                <a:schemeClr val="accent4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r>
              <a:rPr lang="en-GB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Without specifying its implementation</a:t>
            </a:r>
          </a:p>
          <a:p>
            <a:pPr lvl="1">
              <a:buClr>
                <a:schemeClr val="accent4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endParaRPr lang="en-GB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Clr>
                <a:schemeClr val="accent4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r>
              <a:rPr lang="en-GB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Use domain specific constructs in the declaration</a:t>
            </a:r>
          </a:p>
          <a:p>
            <a:pPr lvl="1">
              <a:buClr>
                <a:schemeClr val="accent4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endParaRPr lang="en-GB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Clr>
                <a:srgbClr val="122047"/>
              </a:buClr>
              <a:buFont typeface="Wingdings" pitchFamily="2" charset="2"/>
              <a:buChar char="q"/>
            </a:pPr>
            <a:r>
              <a:rPr lang="en-GB" sz="1800" dirty="0" smtClean="0">
                <a:solidFill>
                  <a:srgbClr val="122047"/>
                </a:solidFill>
                <a:latin typeface="Calibri" pitchFamily="34" charset="0"/>
                <a:cs typeface="Calibri" pitchFamily="34" charset="0"/>
              </a:rPr>
              <a:t> Provide a lower implementation level </a:t>
            </a:r>
          </a:p>
          <a:p>
            <a:pPr lvl="1">
              <a:buClr>
                <a:schemeClr val="accent4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r>
              <a:rPr lang="en-GB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To apply automated techniques for translating the </a:t>
            </a:r>
          </a:p>
          <a:p>
            <a:pPr lvl="1">
              <a:buClr>
                <a:schemeClr val="accent4">
                  <a:lumMod val="75000"/>
                  <a:lumOff val="25000"/>
                </a:schemeClr>
              </a:buClr>
              <a:buNone/>
            </a:pPr>
            <a:r>
              <a:rPr lang="en-GB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	 specification to different implementations </a:t>
            </a:r>
          </a:p>
          <a:p>
            <a:pPr lvl="1">
              <a:buClr>
                <a:schemeClr val="accent4">
                  <a:lumMod val="75000"/>
                  <a:lumOff val="25000"/>
                </a:schemeClr>
              </a:buClr>
              <a:buNone/>
            </a:pPr>
            <a:endParaRPr lang="en-GB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Clr>
                <a:schemeClr val="accent4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r>
              <a:rPr lang="en-GB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Target different hardware and software platforms </a:t>
            </a:r>
          </a:p>
          <a:p>
            <a:pPr lvl="1">
              <a:buClr>
                <a:schemeClr val="accent4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endParaRPr lang="en-GB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Clr>
                <a:schemeClr val="accent4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r>
              <a:rPr lang="en-GB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Exploit domain knowledge for better </a:t>
            </a:r>
          </a:p>
          <a:p>
            <a:pPr lvl="1">
              <a:buClr>
                <a:schemeClr val="accent4">
                  <a:lumMod val="75000"/>
                  <a:lumOff val="25000"/>
                </a:schemeClr>
              </a:buClr>
              <a:buNone/>
            </a:pPr>
            <a:r>
              <a:rPr lang="en-GB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	 optimisations on each hardware system</a:t>
            </a:r>
          </a:p>
          <a:p>
            <a:pPr marL="360363" lvl="1" indent="0">
              <a:buClr>
                <a:schemeClr val="accent1">
                  <a:lumMod val="75000"/>
                  <a:lumOff val="25000"/>
                </a:schemeClr>
              </a:buClr>
              <a:buNone/>
            </a:pPr>
            <a:endParaRPr lang="en-GB" sz="1800" dirty="0" smtClean="0">
              <a:solidFill>
                <a:schemeClr val="accent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Clr>
                <a:schemeClr val="accent1">
                  <a:lumMod val="75000"/>
                  <a:lumOff val="25000"/>
                </a:schemeClr>
              </a:buClr>
              <a:buNone/>
            </a:pPr>
            <a:endParaRPr lang="en-GB" sz="1600" dirty="0" smtClean="0">
              <a:solidFill>
                <a:schemeClr val="accent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867872" y="2780928"/>
            <a:ext cx="1736576" cy="6480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alibri" pitchFamily="34" charset="0"/>
              </a:rPr>
              <a:t>Domain specific Declaration</a:t>
            </a:r>
            <a:endParaRPr kumimoji="0" lang="en-GB" sz="18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76256" y="4653136"/>
            <a:ext cx="1736576" cy="6480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800" dirty="0" smtClean="0">
                <a:solidFill>
                  <a:srgbClr val="740000"/>
                </a:solidFill>
                <a:latin typeface="Calibri" pitchFamily="34" charset="0"/>
              </a:rPr>
              <a:t>Optimized Implementation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1" name="Down Arrow 10"/>
          <p:cNvSpPr/>
          <p:nvPr/>
        </p:nvSpPr>
        <p:spPr bwMode="auto">
          <a:xfrm>
            <a:off x="7380312" y="3573016"/>
            <a:ext cx="648072" cy="1008112"/>
          </a:xfrm>
          <a:prstGeom prst="downArrow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Times New Roman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012160" y="3645024"/>
            <a:ext cx="173657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itchFamily="34" charset="0"/>
              </a:rPr>
              <a:t>Automated Techniques</a:t>
            </a:r>
            <a:endParaRPr kumimoji="0" lang="en-GB" sz="18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1300698"/>
            <a:ext cx="8424936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01535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One such approach, is the use of </a:t>
            </a:r>
            <a:r>
              <a:rPr lang="en-GB" sz="2000" dirty="0" smtClean="0">
                <a:solidFill>
                  <a:srgbClr val="740000"/>
                </a:solidFill>
                <a:latin typeface="Calibri" pitchFamily="34" charset="0"/>
                <a:cs typeface="Calibri" pitchFamily="34" charset="0"/>
              </a:rPr>
              <a:t>domain specific high-level abstractions </a:t>
            </a:r>
            <a:r>
              <a:rPr lang="en-GB" sz="2000" dirty="0" smtClean="0">
                <a:solidFill>
                  <a:srgbClr val="001535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GB" sz="2000" dirty="0" smtClean="0">
                <a:solidFill>
                  <a:srgbClr val="740000"/>
                </a:solidFill>
                <a:latin typeface="Calibri" pitchFamily="34" charset="0"/>
                <a:cs typeface="Calibri" pitchFamily="34" charset="0"/>
              </a:rPr>
              <a:t>HLAs</a:t>
            </a:r>
            <a:r>
              <a:rPr lang="en-GB" sz="2000" dirty="0" smtClean="0">
                <a:solidFill>
                  <a:srgbClr val="001535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4332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0" grpId="0" animBg="1"/>
      <p:bldP spid="11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>
          <a:xfrm>
            <a:off x="251521" y="260648"/>
            <a:ext cx="8712968" cy="397768"/>
          </a:xfrm>
        </p:spPr>
        <p:txBody>
          <a:bodyPr/>
          <a:lstStyle/>
          <a:p>
            <a:r>
              <a:rPr lang="en-GB" sz="2400" cap="small" dirty="0" smtClean="0"/>
              <a:t>Previous work </a:t>
            </a:r>
            <a:endParaRPr lang="en-GB" sz="2400" cap="small" dirty="0"/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374959" y="1196752"/>
            <a:ext cx="8250066" cy="5004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buClr>
                <a:srgbClr val="021536"/>
              </a:buClr>
              <a:buFont typeface="Arial" charset="0"/>
              <a:buChar char="•"/>
              <a:defRPr sz="1500">
                <a:solidFill>
                  <a:srgbClr val="132148"/>
                </a:solidFill>
                <a:latin typeface="+mn-lt"/>
                <a:ea typeface="+mn-ea"/>
                <a:cs typeface="+mn-cs"/>
              </a:defRPr>
            </a:lvl1pPr>
            <a:lvl2pPr marL="541338" indent="-180975" algn="l" rtl="0" eaLnBrk="0" fontAlgn="base" hangingPunct="0">
              <a:lnSpc>
                <a:spcPts val="1900"/>
              </a:lnSpc>
              <a:spcBef>
                <a:spcPts val="300"/>
              </a:spcBef>
              <a:spcAft>
                <a:spcPct val="0"/>
              </a:spcAft>
              <a:buFont typeface="Arial" charset="0"/>
              <a:buChar char="–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2pPr>
            <a:lvl3pPr marL="895350" indent="-17462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3pPr>
            <a:lvl4pPr marL="914400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4pPr>
            <a:lvl5pPr marL="12271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5pPr>
            <a:lvl6pPr marL="16843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6pPr>
            <a:lvl7pPr marL="21415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7pPr>
            <a:lvl8pPr marL="25987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8pPr>
            <a:lvl9pPr marL="30559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chemeClr val="tx1"/>
              </a:buClr>
              <a:buFont typeface="Wingdings" pitchFamily="2" charset="2"/>
              <a:buChar char="q"/>
            </a:pPr>
            <a:r>
              <a:rPr lang="en-GB" sz="1800" dirty="0" smtClean="0">
                <a:solidFill>
                  <a:srgbClr val="122047"/>
                </a:solidFill>
                <a:latin typeface="Calibri" pitchFamily="34" charset="0"/>
                <a:cs typeface="Calibri" pitchFamily="34" charset="0"/>
              </a:rPr>
              <a:t> The use of HLAs have previously shown to have significant benefits </a:t>
            </a:r>
          </a:p>
          <a:p>
            <a:pPr lvl="1">
              <a:buClr>
                <a:schemeClr val="accent1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r>
              <a:rPr lang="en-GB" sz="1800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For developer productivity </a:t>
            </a:r>
          </a:p>
          <a:p>
            <a:pPr lvl="1">
              <a:buClr>
                <a:schemeClr val="accent1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r>
              <a:rPr lang="en-GB" sz="1800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Gaining near-optimal performance</a:t>
            </a:r>
          </a:p>
          <a:p>
            <a:pPr lvl="1">
              <a:buClr>
                <a:schemeClr val="accent1">
                  <a:lumMod val="75000"/>
                  <a:lumOff val="25000"/>
                </a:schemeClr>
              </a:buClr>
              <a:buNone/>
            </a:pPr>
            <a:endParaRPr lang="en-GB" sz="1800" dirty="0" smtClean="0">
              <a:solidFill>
                <a:schemeClr val="accent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q"/>
            </a:pPr>
            <a:r>
              <a:rPr lang="en-GB" sz="1800" dirty="0" smtClean="0">
                <a:solidFill>
                  <a:srgbClr val="122047"/>
                </a:solidFill>
                <a:latin typeface="Calibri" pitchFamily="34" charset="0"/>
                <a:cs typeface="Calibri" pitchFamily="34" charset="0"/>
              </a:rPr>
              <a:t> Several Flavours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q"/>
            </a:pPr>
            <a:r>
              <a:rPr lang="en-GB" sz="1800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Domain Specific Language (DSL)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q"/>
            </a:pPr>
            <a:r>
              <a:rPr lang="en-GB" sz="1800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Embedded in general purpose host language (usually as a domain specific  API)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q"/>
            </a:pPr>
            <a:r>
              <a:rPr lang="en-GB" sz="1800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Compiler Extension</a:t>
            </a:r>
          </a:p>
          <a:p>
            <a:pPr>
              <a:buClr>
                <a:schemeClr val="tx1"/>
              </a:buClr>
              <a:buFont typeface="Wingdings" pitchFamily="2" charset="2"/>
              <a:buChar char="q"/>
            </a:pPr>
            <a:endParaRPr lang="en-GB" sz="1800" dirty="0" smtClean="0">
              <a:solidFill>
                <a:srgbClr val="122047"/>
              </a:solidFill>
              <a:latin typeface="Calibri" pitchFamily="34" charset="0"/>
              <a:cs typeface="Calibri" pitchFamily="34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q"/>
            </a:pPr>
            <a:r>
              <a:rPr lang="en-GB" sz="1800" dirty="0" smtClean="0">
                <a:solidFill>
                  <a:srgbClr val="122047"/>
                </a:solidFill>
                <a:latin typeface="Calibri" pitchFamily="34" charset="0"/>
                <a:cs typeface="Calibri" pitchFamily="34" charset="0"/>
              </a:rPr>
              <a:t> Example HLAs</a:t>
            </a:r>
          </a:p>
          <a:p>
            <a:pPr lvl="1">
              <a:buClr>
                <a:schemeClr val="accent1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r>
              <a:rPr lang="en-GB" sz="1800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Structured mesh – </a:t>
            </a:r>
            <a:r>
              <a:rPr lang="en-GB" sz="1800" dirty="0" err="1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Pochoir</a:t>
            </a:r>
            <a:r>
              <a:rPr lang="en-GB" sz="1800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(MIT), SBLOCK (Cambridge), STELLA (</a:t>
            </a:r>
            <a:r>
              <a:rPr lang="en-GB" sz="1800" dirty="0" err="1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MetroSwiss</a:t>
            </a:r>
            <a:r>
              <a:rPr lang="en-GB" sz="1800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)</a:t>
            </a:r>
          </a:p>
          <a:p>
            <a:pPr lvl="1">
              <a:buClr>
                <a:schemeClr val="accent1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r>
              <a:rPr lang="en-GB" sz="1800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Unstructured mesh – OP2 (Oxford ), Liszt (Stanford) </a:t>
            </a:r>
          </a:p>
          <a:p>
            <a:pPr lvl="1">
              <a:buClr>
                <a:schemeClr val="accent1">
                  <a:lumMod val="75000"/>
                  <a:lumOff val="25000"/>
                </a:schemeClr>
              </a:buClr>
              <a:buNone/>
            </a:pPr>
            <a:endParaRPr lang="en-GB" sz="180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901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>
          <a:xfrm>
            <a:off x="251521" y="260648"/>
            <a:ext cx="8712968" cy="397768"/>
          </a:xfrm>
        </p:spPr>
        <p:txBody>
          <a:bodyPr/>
          <a:lstStyle/>
          <a:p>
            <a:r>
              <a:rPr lang="en-GB" sz="2400" cap="small" dirty="0" smtClean="0"/>
              <a:t>Motivations</a:t>
            </a:r>
            <a:endParaRPr lang="en-GB" sz="2400" cap="small" dirty="0"/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374959" y="1376772"/>
            <a:ext cx="8250066" cy="5004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buClr>
                <a:srgbClr val="021536"/>
              </a:buClr>
              <a:buFont typeface="Arial" charset="0"/>
              <a:buChar char="•"/>
              <a:defRPr sz="1500">
                <a:solidFill>
                  <a:srgbClr val="132148"/>
                </a:solidFill>
                <a:latin typeface="+mn-lt"/>
                <a:ea typeface="+mn-ea"/>
                <a:cs typeface="+mn-cs"/>
              </a:defRPr>
            </a:lvl1pPr>
            <a:lvl2pPr marL="541338" indent="-180975" algn="l" rtl="0" eaLnBrk="0" fontAlgn="base" hangingPunct="0">
              <a:lnSpc>
                <a:spcPts val="1900"/>
              </a:lnSpc>
              <a:spcBef>
                <a:spcPts val="300"/>
              </a:spcBef>
              <a:spcAft>
                <a:spcPct val="0"/>
              </a:spcAft>
              <a:buFont typeface="Arial" charset="0"/>
              <a:buChar char="–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2pPr>
            <a:lvl3pPr marL="895350" indent="-17462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3pPr>
            <a:lvl4pPr marL="914400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4pPr>
            <a:lvl5pPr marL="12271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5pPr>
            <a:lvl6pPr marL="16843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6pPr>
            <a:lvl7pPr marL="21415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7pPr>
            <a:lvl8pPr marL="25987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8pPr>
            <a:lvl9pPr marL="30559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9pPr>
          </a:lstStyle>
          <a:p>
            <a:pPr marL="360363" lvl="1" indent="0">
              <a:buNone/>
            </a:pPr>
            <a:endParaRPr lang="en-GB" sz="2000" dirty="0" smtClean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GB" sz="2000" dirty="0" smtClean="0">
              <a:solidFill>
                <a:schemeClr val="bg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527359" y="1160748"/>
            <a:ext cx="8250066" cy="5004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buClr>
                <a:srgbClr val="021536"/>
              </a:buClr>
              <a:buFont typeface="Arial" charset="0"/>
              <a:buChar char="•"/>
              <a:defRPr sz="1500">
                <a:solidFill>
                  <a:srgbClr val="132148"/>
                </a:solidFill>
                <a:latin typeface="+mn-lt"/>
                <a:ea typeface="+mn-ea"/>
                <a:cs typeface="+mn-cs"/>
              </a:defRPr>
            </a:lvl1pPr>
            <a:lvl2pPr marL="541338" indent="-180975" algn="l" rtl="0" eaLnBrk="0" fontAlgn="base" hangingPunct="0">
              <a:lnSpc>
                <a:spcPts val="1900"/>
              </a:lnSpc>
              <a:spcBef>
                <a:spcPts val="300"/>
              </a:spcBef>
              <a:spcAft>
                <a:spcPct val="0"/>
              </a:spcAft>
              <a:buFont typeface="Arial" charset="0"/>
              <a:buChar char="–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2pPr>
            <a:lvl3pPr marL="895350" indent="-17462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3pPr>
            <a:lvl4pPr marL="914400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4pPr>
            <a:lvl5pPr marL="12271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5pPr>
            <a:lvl6pPr marL="16843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6pPr>
            <a:lvl7pPr marL="21415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7pPr>
            <a:lvl8pPr marL="25987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8pPr>
            <a:lvl9pPr marL="30559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chemeClr val="tx1"/>
              </a:buClr>
              <a:buFont typeface="Wingdings" pitchFamily="2" charset="2"/>
              <a:buChar char="q"/>
            </a:pPr>
            <a:r>
              <a:rPr lang="en-GB" sz="1800" dirty="0" smtClean="0">
                <a:solidFill>
                  <a:srgbClr val="122047"/>
                </a:solidFill>
                <a:latin typeface="Calibri" pitchFamily="34" charset="0"/>
                <a:cs typeface="Calibri" pitchFamily="34" charset="0"/>
              </a:rPr>
              <a:t> HLAs still remain as experimental research projects and have not yet been adopted by a wider HPC community. </a:t>
            </a:r>
          </a:p>
          <a:p>
            <a:pPr>
              <a:buClr>
                <a:schemeClr val="tx1"/>
              </a:buClr>
              <a:buFont typeface="Wingdings" pitchFamily="2" charset="2"/>
              <a:buChar char="q"/>
            </a:pPr>
            <a:endParaRPr lang="en-GB" sz="1800" dirty="0" smtClean="0">
              <a:solidFill>
                <a:srgbClr val="122047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Clr>
                <a:schemeClr val="tx1"/>
              </a:buClr>
              <a:buFont typeface="Wingdings" pitchFamily="2" charset="2"/>
              <a:buChar char="q"/>
            </a:pPr>
            <a:r>
              <a:rPr lang="en-GB" sz="1800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A lack of HLAs that are actively used at creating production level applications. 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q"/>
            </a:pPr>
            <a:r>
              <a:rPr lang="en-GB" sz="1800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Existing frameworks are only applied to a few application domains</a:t>
            </a:r>
          </a:p>
          <a:p>
            <a:pPr marL="360363" lvl="1" indent="0">
              <a:buNone/>
            </a:pPr>
            <a:endParaRPr lang="en-GB" sz="1800" dirty="0" smtClean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q"/>
            </a:pPr>
            <a:r>
              <a:rPr lang="en-GB" sz="1800" dirty="0" smtClean="0">
                <a:solidFill>
                  <a:srgbClr val="122047"/>
                </a:solidFill>
                <a:latin typeface="Calibri" pitchFamily="34" charset="0"/>
                <a:cs typeface="Calibri" pitchFamily="34" charset="0"/>
              </a:rPr>
              <a:t> We need to </a:t>
            </a:r>
            <a:r>
              <a:rPr lang="en-GB" sz="1800" dirty="0">
                <a:solidFill>
                  <a:srgbClr val="122047"/>
                </a:solidFill>
                <a:latin typeface="Calibri" pitchFamily="34" charset="0"/>
                <a:cs typeface="Calibri" pitchFamily="34" charset="0"/>
              </a:rPr>
              <a:t>further explore </a:t>
            </a:r>
            <a:r>
              <a:rPr lang="en-GB" sz="1800" dirty="0" smtClean="0">
                <a:solidFill>
                  <a:srgbClr val="122047"/>
                </a:solidFill>
                <a:latin typeface="Calibri" pitchFamily="34" charset="0"/>
                <a:cs typeface="Calibri" pitchFamily="34" charset="0"/>
              </a:rPr>
              <a:t>the utility of high-level abstraction frameworks 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q"/>
            </a:pPr>
            <a:r>
              <a:rPr lang="en-GB" sz="1800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From a range of application domains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q"/>
            </a:pPr>
            <a:r>
              <a:rPr lang="en-GB" sz="1800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For industry representative and production-grade applications 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q"/>
            </a:pPr>
            <a:endParaRPr lang="en-GB" sz="1800" dirty="0" smtClean="0">
              <a:solidFill>
                <a:schemeClr val="accent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q"/>
            </a:pPr>
            <a:r>
              <a:rPr lang="en-GB" sz="1800" dirty="0" smtClean="0">
                <a:solidFill>
                  <a:srgbClr val="122047"/>
                </a:solidFill>
                <a:latin typeface="Calibri" pitchFamily="34" charset="0"/>
                <a:cs typeface="Calibri" pitchFamily="34" charset="0"/>
              </a:rPr>
              <a:t> In this work we focus on </a:t>
            </a:r>
            <a:r>
              <a:rPr lang="en-GB" sz="1800" dirty="0" smtClean="0">
                <a:solidFill>
                  <a:srgbClr val="740000"/>
                </a:solidFill>
                <a:latin typeface="Calibri" pitchFamily="34" charset="0"/>
                <a:cs typeface="Calibri" pitchFamily="34" charset="0"/>
              </a:rPr>
              <a:t>hydrodynamics </a:t>
            </a:r>
            <a:r>
              <a:rPr lang="en-GB" sz="1800" dirty="0" smtClean="0">
                <a:solidFill>
                  <a:srgbClr val="122047"/>
                </a:solidFill>
                <a:latin typeface="Calibri" pitchFamily="34" charset="0"/>
                <a:cs typeface="Calibri" pitchFamily="34" charset="0"/>
              </a:rPr>
              <a:t>applications 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q"/>
            </a:pPr>
            <a:r>
              <a:rPr lang="en-GB" sz="1800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Important class of codes forming a key part of the HPC workload at AWE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q"/>
            </a:pPr>
            <a:endParaRPr lang="en-GB" sz="1800" dirty="0" smtClean="0">
              <a:solidFill>
                <a:schemeClr val="accent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Clr>
                <a:schemeClr val="tx1"/>
              </a:buClr>
              <a:buFont typeface="Wingdings" pitchFamily="2" charset="2"/>
              <a:buChar char="q"/>
            </a:pPr>
            <a:r>
              <a:rPr lang="en-GB" sz="1800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Use of a previously developed mini-application called </a:t>
            </a:r>
            <a:r>
              <a:rPr lang="en-GB" sz="1800" dirty="0" err="1" smtClean="0">
                <a:solidFill>
                  <a:srgbClr val="740000"/>
                </a:solidFill>
                <a:latin typeface="Calibri" pitchFamily="34" charset="0"/>
                <a:cs typeface="Calibri" pitchFamily="34" charset="0"/>
              </a:rPr>
              <a:t>CloverLeaf</a:t>
            </a:r>
            <a:r>
              <a:rPr lang="en-GB" sz="1800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that implements algorithms of interest 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q"/>
            </a:pPr>
            <a:endParaRPr lang="en-GB" sz="1800" dirty="0" smtClean="0">
              <a:solidFill>
                <a:schemeClr val="accent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Clr>
                <a:schemeClr val="tx1"/>
              </a:buClr>
              <a:buFont typeface="Wingdings" pitchFamily="2" charset="2"/>
              <a:buChar char="q"/>
            </a:pPr>
            <a:r>
              <a:rPr lang="en-GB" sz="1800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We explore the pros and cons of re-engineering this code with an HLA framework.</a:t>
            </a:r>
          </a:p>
          <a:p>
            <a:pPr>
              <a:buClr>
                <a:schemeClr val="tx1"/>
              </a:buClr>
              <a:buNone/>
            </a:pPr>
            <a:endParaRPr lang="en-GB" sz="1800" dirty="0" smtClean="0">
              <a:solidFill>
                <a:srgbClr val="122047"/>
              </a:solidFill>
              <a:latin typeface="Calibri" pitchFamily="34" charset="0"/>
              <a:cs typeface="Calibri" pitchFamily="34" charset="0"/>
            </a:endParaRPr>
          </a:p>
          <a:p>
            <a:pPr>
              <a:buClr>
                <a:schemeClr val="tx1"/>
              </a:buClr>
              <a:buNone/>
            </a:pPr>
            <a:endParaRPr lang="en-GB" sz="1800" dirty="0" smtClean="0">
              <a:solidFill>
                <a:srgbClr val="122047"/>
              </a:solidFill>
              <a:latin typeface="Calibri" pitchFamily="34" charset="0"/>
              <a:cs typeface="Calibri" pitchFamily="34" charset="0"/>
            </a:endParaRPr>
          </a:p>
          <a:p>
            <a:pPr>
              <a:buClr>
                <a:schemeClr val="tx1"/>
              </a:buClr>
              <a:buNone/>
            </a:pPr>
            <a:endParaRPr lang="en-GB" sz="2000" dirty="0" smtClean="0">
              <a:solidFill>
                <a:schemeClr val="bg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901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>
          <a:xfrm>
            <a:off x="251521" y="260648"/>
            <a:ext cx="8712968" cy="397768"/>
          </a:xfrm>
        </p:spPr>
        <p:txBody>
          <a:bodyPr/>
          <a:lstStyle/>
          <a:p>
            <a:r>
              <a:rPr lang="en-GB" sz="2400" cap="small" dirty="0" err="1" smtClean="0"/>
              <a:t>CloverLeaf</a:t>
            </a:r>
            <a:endParaRPr lang="en-GB" sz="2400" cap="small" dirty="0"/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374959" y="1268760"/>
            <a:ext cx="8250066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buClr>
                <a:srgbClr val="021536"/>
              </a:buClr>
              <a:buFont typeface="Arial" charset="0"/>
              <a:buChar char="•"/>
              <a:defRPr sz="1500">
                <a:solidFill>
                  <a:srgbClr val="132148"/>
                </a:solidFill>
                <a:latin typeface="+mn-lt"/>
                <a:ea typeface="+mn-ea"/>
                <a:cs typeface="+mn-cs"/>
              </a:defRPr>
            </a:lvl1pPr>
            <a:lvl2pPr marL="541338" indent="-180975" algn="l" rtl="0" eaLnBrk="0" fontAlgn="base" hangingPunct="0">
              <a:lnSpc>
                <a:spcPts val="1900"/>
              </a:lnSpc>
              <a:spcBef>
                <a:spcPts val="300"/>
              </a:spcBef>
              <a:spcAft>
                <a:spcPct val="0"/>
              </a:spcAft>
              <a:buFont typeface="Arial" charset="0"/>
              <a:buChar char="–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2pPr>
            <a:lvl3pPr marL="895350" indent="-17462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3pPr>
            <a:lvl4pPr marL="914400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4pPr>
            <a:lvl5pPr marL="12271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rgbClr val="20386C"/>
                </a:solidFill>
                <a:latin typeface="+mn-lt"/>
                <a:ea typeface="ＭＳ Ｐゴシック" charset="-128"/>
              </a:defRPr>
            </a:lvl5pPr>
            <a:lvl6pPr marL="16843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6pPr>
            <a:lvl7pPr marL="21415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7pPr>
            <a:lvl8pPr marL="25987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8pPr>
            <a:lvl9pPr marL="3055938" indent="-130175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accent2"/>
                </a:solidFill>
                <a:latin typeface="+mn-lt"/>
                <a:ea typeface="ＭＳ Ｐゴシック" charset="-128"/>
              </a:defRPr>
            </a:lvl9pPr>
          </a:lstStyle>
          <a:p>
            <a:pPr marL="360363" lvl="1" indent="0">
              <a:buFont typeface="Wingdings" pitchFamily="2" charset="2"/>
              <a:buChar char="q"/>
            </a:pPr>
            <a:r>
              <a:rPr lang="en-GB" sz="1800" dirty="0" smtClean="0">
                <a:solidFill>
                  <a:srgbClr val="122047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GB" sz="18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“Mini-app” – Representative, but lightweight application</a:t>
            </a:r>
          </a:p>
          <a:p>
            <a:pPr marL="714375" lvl="2" indent="0">
              <a:buFont typeface="Wingdings" pitchFamily="2" charset="2"/>
              <a:buChar char="q"/>
            </a:pPr>
            <a:r>
              <a:rPr lang="en-GB" sz="1800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Small (~6K </a:t>
            </a:r>
            <a:r>
              <a:rPr lang="en-GB" sz="1800" dirty="0" err="1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LoC</a:t>
            </a:r>
            <a:r>
              <a:rPr lang="en-GB" sz="1800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)  – compared to a production application (~0.5M </a:t>
            </a:r>
            <a:r>
              <a:rPr lang="en-GB" sz="1800" dirty="0" err="1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LoC</a:t>
            </a:r>
            <a:r>
              <a:rPr lang="en-GB" sz="1800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)</a:t>
            </a:r>
          </a:p>
          <a:p>
            <a:pPr marL="360363" lvl="1" indent="0">
              <a:buNone/>
            </a:pPr>
            <a:r>
              <a:rPr lang="en-GB" sz="1800" dirty="0" smtClean="0">
                <a:solidFill>
                  <a:srgbClr val="122047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marL="360363" lvl="1" indent="0">
              <a:buFont typeface="Wingdings" pitchFamily="2" charset="2"/>
              <a:buChar char="q"/>
            </a:pPr>
            <a:r>
              <a:rPr lang="en-GB" sz="1800" dirty="0" smtClean="0">
                <a:solidFill>
                  <a:srgbClr val="122047"/>
                </a:solidFill>
                <a:latin typeface="Calibri" pitchFamily="34" charset="0"/>
                <a:cs typeface="Calibri" pitchFamily="34" charset="0"/>
              </a:rPr>
              <a:t> Open source software - part of the Sandia NL's </a:t>
            </a:r>
            <a:r>
              <a:rPr lang="en-GB" sz="1800" dirty="0" err="1" smtClean="0">
                <a:solidFill>
                  <a:srgbClr val="122047"/>
                </a:solidFill>
                <a:latin typeface="Calibri" pitchFamily="34" charset="0"/>
                <a:cs typeface="Calibri" pitchFamily="34" charset="0"/>
              </a:rPr>
              <a:t>Mantevo</a:t>
            </a:r>
            <a:r>
              <a:rPr lang="en-GB" sz="1800" dirty="0" smtClean="0">
                <a:solidFill>
                  <a:srgbClr val="122047"/>
                </a:solidFill>
                <a:latin typeface="Calibri" pitchFamily="34" charset="0"/>
                <a:cs typeface="Calibri" pitchFamily="34" charset="0"/>
              </a:rPr>
              <a:t> project</a:t>
            </a:r>
          </a:p>
          <a:p>
            <a:pPr marL="360363" lvl="1" indent="0">
              <a:buNone/>
            </a:pPr>
            <a:r>
              <a:rPr lang="en-GB" sz="1800" dirty="0" smtClean="0">
                <a:solidFill>
                  <a:srgbClr val="122047"/>
                </a:solidFill>
                <a:latin typeface="Calibri" pitchFamily="34" charset="0"/>
                <a:cs typeface="Calibri" pitchFamily="34" charset="0"/>
              </a:rPr>
              <a:t>     </a:t>
            </a:r>
            <a:r>
              <a:rPr lang="en-GB" sz="1800" dirty="0" smtClean="0">
                <a:solidFill>
                  <a:srgbClr val="122047"/>
                </a:solidFill>
                <a:latin typeface="Calibri" pitchFamily="34" charset="0"/>
                <a:cs typeface="Calibri" pitchFamily="34" charset="0"/>
                <a:hlinkClick r:id="rId2"/>
              </a:rPr>
              <a:t>https://mantevo.org/</a:t>
            </a:r>
            <a:endParaRPr lang="en-GB" sz="1800" dirty="0" smtClean="0">
              <a:solidFill>
                <a:srgbClr val="122047"/>
              </a:solidFill>
              <a:latin typeface="Calibri" pitchFamily="34" charset="0"/>
              <a:cs typeface="Calibri" pitchFamily="34" charset="0"/>
            </a:endParaRPr>
          </a:p>
          <a:p>
            <a:pPr marL="360363" lvl="1" indent="0">
              <a:buFont typeface="Wingdings" pitchFamily="2" charset="2"/>
              <a:buChar char="q"/>
            </a:pPr>
            <a:endParaRPr lang="en-GB" sz="1800" dirty="0" smtClean="0">
              <a:solidFill>
                <a:srgbClr val="122047"/>
              </a:solidFill>
              <a:latin typeface="Calibri" pitchFamily="34" charset="0"/>
              <a:cs typeface="Calibri" pitchFamily="34" charset="0"/>
            </a:endParaRPr>
          </a:p>
          <a:p>
            <a:pPr marL="360363" lvl="1" indent="0">
              <a:buFont typeface="Wingdings" pitchFamily="2" charset="2"/>
              <a:buChar char="q"/>
            </a:pPr>
            <a:r>
              <a:rPr lang="en-GB" sz="1800" dirty="0" smtClean="0">
                <a:solidFill>
                  <a:srgbClr val="122047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GB" sz="18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Have been ported to execute on many of the current parallel hardware using a range of </a:t>
            </a:r>
            <a:r>
              <a:rPr lang="en-GB" sz="1800" dirty="0" err="1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parallelizations</a:t>
            </a:r>
            <a:endParaRPr lang="en-GB" sz="1800" dirty="0" smtClean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360363" lvl="1" indent="0">
              <a:buFont typeface="Wingdings" pitchFamily="2" charset="2"/>
              <a:buChar char="q"/>
            </a:pPr>
            <a:endParaRPr lang="en-GB" sz="1800" dirty="0" smtClean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714375" lvl="2" indent="0">
              <a:buFont typeface="Wingdings" pitchFamily="2" charset="2"/>
              <a:buChar char="q"/>
            </a:pPr>
            <a:r>
              <a:rPr lang="en-GB" sz="1800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Single-instruction-multiple-data (SIMD) -  SSE and AVX</a:t>
            </a:r>
          </a:p>
          <a:p>
            <a:pPr marL="714375" lvl="2" indent="0">
              <a:buFont typeface="Wingdings" pitchFamily="2" charset="2"/>
              <a:buChar char="q"/>
            </a:pPr>
            <a:endParaRPr lang="en-GB" sz="1800" dirty="0" smtClean="0">
              <a:solidFill>
                <a:schemeClr val="accent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714375" lvl="2" indent="0">
              <a:buFont typeface="Wingdings" pitchFamily="2" charset="2"/>
              <a:buChar char="q"/>
            </a:pPr>
            <a:r>
              <a:rPr lang="en-GB" sz="1800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Shared memory multi-threading for multi-core CPUs  - </a:t>
            </a:r>
            <a:r>
              <a:rPr lang="en-GB" sz="1800" dirty="0" err="1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OpenMP</a:t>
            </a:r>
            <a:endParaRPr lang="en-GB" sz="1800" dirty="0" smtClean="0">
              <a:solidFill>
                <a:schemeClr val="accent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714375" lvl="2" indent="0">
              <a:buFont typeface="Wingdings" pitchFamily="2" charset="2"/>
              <a:buChar char="q"/>
            </a:pPr>
            <a:endParaRPr lang="en-GB" sz="1800" dirty="0" smtClean="0">
              <a:solidFill>
                <a:schemeClr val="accent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714375" lvl="2" indent="0">
              <a:buFont typeface="Wingdings" pitchFamily="2" charset="2"/>
              <a:buChar char="q"/>
            </a:pPr>
            <a:r>
              <a:rPr lang="en-GB" sz="1800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Single-instruction-multiple-thread (SIMT) - CUDA, </a:t>
            </a:r>
            <a:r>
              <a:rPr lang="en-GB" sz="1800" dirty="0" err="1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OpenCL</a:t>
            </a:r>
            <a:r>
              <a:rPr lang="en-GB" sz="1800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and </a:t>
            </a:r>
            <a:r>
              <a:rPr lang="en-GB" sz="1800" dirty="0" err="1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OpenACC</a:t>
            </a:r>
            <a:r>
              <a:rPr lang="en-GB" sz="1800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for GPUs and the Intel's Xeon Phi </a:t>
            </a:r>
          </a:p>
          <a:p>
            <a:pPr marL="714375" lvl="2" indent="0">
              <a:buFont typeface="Wingdings" pitchFamily="2" charset="2"/>
              <a:buChar char="q"/>
            </a:pPr>
            <a:endParaRPr lang="en-GB" sz="1800" dirty="0" smtClean="0">
              <a:solidFill>
                <a:schemeClr val="accent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714375" lvl="2" indent="0">
              <a:buFont typeface="Wingdings" pitchFamily="2" charset="2"/>
              <a:buChar char="q"/>
            </a:pPr>
            <a:r>
              <a:rPr lang="en-GB" sz="1800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Distributed memory parallelization (MPI) for clusters of CPUs/GPUs. </a:t>
            </a:r>
            <a:endParaRPr lang="en-GB" sz="1800" dirty="0" smtClean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901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ntelligentDocuments">
  <a:themeElements>
    <a:clrScheme name="Custom 2">
      <a:dk1>
        <a:srgbClr val="021536"/>
      </a:dk1>
      <a:lt1>
        <a:srgbClr val="FFFFFF"/>
      </a:lt1>
      <a:dk2>
        <a:srgbClr val="FFFFFF"/>
      </a:dk2>
      <a:lt2>
        <a:srgbClr val="E7E7E9"/>
      </a:lt2>
      <a:accent1>
        <a:srgbClr val="001535"/>
      </a:accent1>
      <a:accent2>
        <a:srgbClr val="0A2959"/>
      </a:accent2>
      <a:accent3>
        <a:srgbClr val="FFFFFF"/>
      </a:accent3>
      <a:accent4>
        <a:srgbClr val="001242"/>
      </a:accent4>
      <a:accent5>
        <a:srgbClr val="C3D4E3"/>
      </a:accent5>
      <a:accent6>
        <a:srgbClr val="021536"/>
      </a:accent6>
      <a:hlink>
        <a:srgbClr val="1D14E4"/>
      </a:hlink>
      <a:folHlink>
        <a:srgbClr val="872DA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IntelligentDocumen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ligentDocumen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8">
        <a:dk1>
          <a:srgbClr val="7A0200"/>
        </a:dk1>
        <a:lt1>
          <a:srgbClr val="FFFFFF"/>
        </a:lt1>
        <a:dk2>
          <a:srgbClr val="FFFFFF"/>
        </a:dk2>
        <a:lt2>
          <a:srgbClr val="969696"/>
        </a:lt2>
        <a:accent1>
          <a:srgbClr val="D74119"/>
        </a:accent1>
        <a:accent2>
          <a:srgbClr val="E27023"/>
        </a:accent2>
        <a:accent3>
          <a:srgbClr val="FFFFFF"/>
        </a:accent3>
        <a:accent4>
          <a:srgbClr val="670100"/>
        </a:accent4>
        <a:accent5>
          <a:srgbClr val="E8B0AB"/>
        </a:accent5>
        <a:accent6>
          <a:srgbClr val="CD651F"/>
        </a:accent6>
        <a:hlink>
          <a:srgbClr val="E4028C"/>
        </a:hlink>
        <a:folHlink>
          <a:srgbClr val="AA2D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9">
        <a:dk1>
          <a:srgbClr val="7A0200"/>
        </a:dk1>
        <a:lt1>
          <a:srgbClr val="FFFFFF"/>
        </a:lt1>
        <a:dk2>
          <a:srgbClr val="FFFFFF"/>
        </a:dk2>
        <a:lt2>
          <a:srgbClr val="E7E7E9"/>
        </a:lt2>
        <a:accent1>
          <a:srgbClr val="D74119"/>
        </a:accent1>
        <a:accent2>
          <a:srgbClr val="E27023"/>
        </a:accent2>
        <a:accent3>
          <a:srgbClr val="FFFFFF"/>
        </a:accent3>
        <a:accent4>
          <a:srgbClr val="670100"/>
        </a:accent4>
        <a:accent5>
          <a:srgbClr val="E8B0AB"/>
        </a:accent5>
        <a:accent6>
          <a:srgbClr val="CD651F"/>
        </a:accent6>
        <a:hlink>
          <a:srgbClr val="E4028C"/>
        </a:hlink>
        <a:folHlink>
          <a:srgbClr val="AA2D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56418</TotalTime>
  <Words>3062</Words>
  <Application>Microsoft Macintosh PowerPoint</Application>
  <PresentationFormat>On-screen Show (4:3)</PresentationFormat>
  <Paragraphs>452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IntelligentDocuments</vt:lpstr>
      <vt:lpstr>Performance Analysis of a High-level Abstractions-based Hydrocode on Future Computing Systems</vt:lpstr>
      <vt:lpstr>Outline</vt:lpstr>
      <vt:lpstr>Future proofing parallel HPC applications</vt:lpstr>
      <vt:lpstr>Future proofing parallel HPC applications</vt:lpstr>
      <vt:lpstr>Future proofing parallel HPC applications</vt:lpstr>
      <vt:lpstr>Domain Specific High-level Abstractions</vt:lpstr>
      <vt:lpstr>Previous work </vt:lpstr>
      <vt:lpstr>Motivations</vt:lpstr>
      <vt:lpstr>CloverLeaf</vt:lpstr>
      <vt:lpstr>CloverLeaf – Numerical Method</vt:lpstr>
      <vt:lpstr>Contributions</vt:lpstr>
      <vt:lpstr>Structured Mesh Applications and OPS</vt:lpstr>
      <vt:lpstr>OPS API</vt:lpstr>
      <vt:lpstr>Porting CloverLeaf to OPS – Declaring Block and Data</vt:lpstr>
      <vt:lpstr>Porting CloverLeaf to OPS – Original Loop</vt:lpstr>
      <vt:lpstr>Porting CloverLeaf to OPS – OPS Loop</vt:lpstr>
      <vt:lpstr>Porting CloverLeaf to OPS – OPS Loop</vt:lpstr>
      <vt:lpstr>Single threaded Developer version</vt:lpstr>
      <vt:lpstr>Single threaded Developer version</vt:lpstr>
      <vt:lpstr>Single threaded Developer version</vt:lpstr>
      <vt:lpstr>Code generated versions</vt:lpstr>
      <vt:lpstr>Putting it all together</vt:lpstr>
      <vt:lpstr>Code Generation – Single threaded CPU Vectorization</vt:lpstr>
      <vt:lpstr>Code Generation – Multi-threaded OpenMP</vt:lpstr>
      <vt:lpstr>Code Generation – GPU with NVIDIA CUDA</vt:lpstr>
      <vt:lpstr>Distributed Memory with MPI</vt:lpstr>
      <vt:lpstr>Distributed Memory with MPI</vt:lpstr>
      <vt:lpstr>Lessons Learnt</vt:lpstr>
      <vt:lpstr>Lessons Learnt</vt:lpstr>
      <vt:lpstr>Performance – Benchmark Systems  (Single Node)</vt:lpstr>
      <vt:lpstr>Performance – Intel CPUs (960 x 960 mesh, 2955 iterations)</vt:lpstr>
      <vt:lpstr>Performance – NVIDIA GPUs (960 x 960 mesh, 2955 iterations)</vt:lpstr>
      <vt:lpstr>Performance – Single Node Achieved Performance Rates</vt:lpstr>
      <vt:lpstr>Performance – Single Node Achieved Performance Rates</vt:lpstr>
      <vt:lpstr>Performance – Benchmark Systems  (Distributed Memory)</vt:lpstr>
      <vt:lpstr>Performance – Cray XC30  (ARCHER) </vt:lpstr>
      <vt:lpstr>Performance – Cray XK7 (TITAN)</vt:lpstr>
      <vt:lpstr>Conclusions</vt:lpstr>
      <vt:lpstr>Acknowledgements</vt:lpstr>
      <vt:lpstr>Download</vt:lpstr>
      <vt:lpstr>Future Work - Multi-block Structured Mesh</vt:lpstr>
      <vt:lpstr>Performance – Intel CPUs  (3840 x 3840 mesh, 87 iterations)</vt:lpstr>
      <vt:lpstr>Performance – NVIDIA GPUs (3840 x 3840 mesh, 87 iterations)</vt:lpstr>
    </vt:vector>
  </TitlesOfParts>
  <Company>IHG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Documents</dc:title>
  <dc:creator>Gary Clarson</dc:creator>
  <cp:lastModifiedBy>Istvan Reguly</cp:lastModifiedBy>
  <cp:revision>2697</cp:revision>
  <dcterms:created xsi:type="dcterms:W3CDTF">2010-08-25T10:15:37Z</dcterms:created>
  <dcterms:modified xsi:type="dcterms:W3CDTF">2014-11-16T17:26:41Z</dcterms:modified>
</cp:coreProperties>
</file>