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5" r:id="rId3"/>
    <p:sldId id="446" r:id="rId4"/>
    <p:sldId id="467" r:id="rId5"/>
    <p:sldId id="448" r:id="rId6"/>
    <p:sldId id="449" r:id="rId7"/>
    <p:sldId id="450" r:id="rId8"/>
    <p:sldId id="451" r:id="rId9"/>
    <p:sldId id="452" r:id="rId10"/>
    <p:sldId id="456" r:id="rId11"/>
    <p:sldId id="459" r:id="rId12"/>
    <p:sldId id="458" r:id="rId13"/>
    <p:sldId id="468" r:id="rId14"/>
    <p:sldId id="471" r:id="rId15"/>
    <p:sldId id="461" r:id="rId16"/>
    <p:sldId id="462" r:id="rId17"/>
    <p:sldId id="470" r:id="rId18"/>
    <p:sldId id="478" r:id="rId19"/>
    <p:sldId id="476" r:id="rId20"/>
    <p:sldId id="477" r:id="rId21"/>
    <p:sldId id="475" r:id="rId22"/>
    <p:sldId id="4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66FF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1" autoAdjust="0"/>
    <p:restoredTop sz="90316" autoAdjust="0"/>
  </p:normalViewPr>
  <p:slideViewPr>
    <p:cSldViewPr>
      <p:cViewPr>
        <p:scale>
          <a:sx n="72" d="100"/>
          <a:sy n="72" d="100"/>
        </p:scale>
        <p:origin x="-194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POSITORY\wkohlani_new\papers\pmbs12\results\collie\int_i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Int-Int</a:t>
            </a:r>
            <a:r>
              <a:rPr lang="en-US" dirty="0" smtClean="0"/>
              <a:t> Distance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total Ops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.</c:v>
                </c:pt>
                <c:pt idx="14">
                  <c:v>.</c:v>
                </c:pt>
                <c:pt idx="15">
                  <c:v>.</c:v>
                </c:pt>
                <c:pt idx="16">
                  <c:v>512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0.0</c:v>
                </c:pt>
                <c:pt idx="1">
                  <c:v>35.0</c:v>
                </c:pt>
                <c:pt idx="2">
                  <c:v>10.0</c:v>
                </c:pt>
                <c:pt idx="3">
                  <c:v>5.0</c:v>
                </c:pt>
                <c:pt idx="4">
                  <c:v>2.5</c:v>
                </c:pt>
                <c:pt idx="5">
                  <c:v>0.0</c:v>
                </c:pt>
                <c:pt idx="6">
                  <c:v>0.0</c:v>
                </c:pt>
                <c:pt idx="7">
                  <c:v>0.8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583576"/>
        <c:axId val="2120578024"/>
      </c:barChart>
      <c:catAx>
        <c:axId val="2120583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Distance 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 b="1"/>
            </a:pPr>
            <a:endParaRPr lang="en-US"/>
          </a:p>
        </c:txPr>
        <c:crossAx val="2120578024"/>
        <c:crosses val="autoZero"/>
        <c:auto val="1"/>
        <c:lblAlgn val="ctr"/>
        <c:lblOffset val="100"/>
        <c:noMultiLvlLbl val="0"/>
      </c:catAx>
      <c:valAx>
        <c:axId val="2120578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%  of </a:t>
                </a:r>
                <a:r>
                  <a:rPr lang="en-US" b="1" baseline="0"/>
                  <a:t>  Total  Ops</a:t>
                </a:r>
                <a:endParaRPr lang="en-US" b="1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58357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>
          <a:lumMod val="50000"/>
          <a:lumOff val="50000"/>
        </a:schemeClr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5619B-FF14-4D99-BD28-220F56318D4D}" type="datetimeFigureOut">
              <a:rPr lang="en-US" smtClean="0"/>
              <a:pPr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EACC6-9EFF-4F2A-8DA5-539C7B162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39938-5C20-4FB8-8355-2A2016F9197A}" type="datetimeFigureOut">
              <a:rPr lang="en-US" smtClean="0"/>
              <a:pPr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3533-E643-4E63-AF6C-145F94C39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6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2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3533-E643-4E63-AF6C-145F94C398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bbc.co.uk/northernireland/yourplaceandmine/images/helpabout/keyboard_250x145.jpg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/>
        </p:nvSpPr>
        <p:spPr bwMode="auto">
          <a:xfrm>
            <a:off x="0" y="4267200"/>
            <a:ext cx="9144000" cy="2590800"/>
          </a:xfrm>
          <a:prstGeom prst="rect">
            <a:avLst/>
          </a:prstGeom>
          <a:solidFill>
            <a:srgbClr val="8823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48" descr="wt-logo-on-p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6019800"/>
            <a:ext cx="68103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6096000"/>
            <a:ext cx="3886200" cy="152400"/>
          </a:xfrm>
          <a:prstGeom prst="rect">
            <a:avLst/>
          </a:prstGeom>
          <a:solidFill>
            <a:srgbClr val="BD4F1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5410200"/>
            <a:ext cx="3886200" cy="685800"/>
          </a:xfrm>
          <a:prstGeom prst="rect">
            <a:avLst/>
          </a:prstGeom>
          <a:solidFill>
            <a:srgbClr val="8037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86200" y="5943600"/>
            <a:ext cx="1676400" cy="76200"/>
          </a:xfrm>
          <a:prstGeom prst="rect">
            <a:avLst/>
          </a:prstGeom>
          <a:solidFill>
            <a:srgbClr val="E97A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3886200" y="5410200"/>
            <a:ext cx="1676400" cy="381000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562600" y="3657600"/>
            <a:ext cx="990600" cy="76200"/>
          </a:xfrm>
          <a:prstGeom prst="rect">
            <a:avLst/>
          </a:prstGeom>
          <a:solidFill>
            <a:srgbClr val="8823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562600" y="3505200"/>
            <a:ext cx="990600" cy="152400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553200" y="3505200"/>
            <a:ext cx="2590800" cy="457200"/>
          </a:xfrm>
          <a:prstGeom prst="rect">
            <a:avLst/>
          </a:prstGeom>
          <a:solidFill>
            <a:srgbClr val="BD4F1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553200" y="3429000"/>
            <a:ext cx="2590800" cy="76200"/>
          </a:xfrm>
          <a:prstGeom prst="rect">
            <a:avLst/>
          </a:prstGeom>
          <a:solidFill>
            <a:srgbClr val="8037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562600" y="5029200"/>
            <a:ext cx="2743200" cy="152400"/>
          </a:xfrm>
          <a:prstGeom prst="rect">
            <a:avLst/>
          </a:prstGeom>
          <a:solidFill>
            <a:srgbClr val="BD4F1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8305800" y="3962400"/>
            <a:ext cx="838200" cy="228600"/>
          </a:xfrm>
          <a:prstGeom prst="rect">
            <a:avLst/>
          </a:prstGeom>
          <a:solidFill>
            <a:srgbClr val="006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8305800" y="4114800"/>
            <a:ext cx="838200" cy="304800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886200" y="5029200"/>
            <a:ext cx="1676400" cy="381000"/>
          </a:xfrm>
          <a:prstGeom prst="rect">
            <a:avLst/>
          </a:prstGeom>
          <a:solidFill>
            <a:srgbClr val="00359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5562600" y="5181600"/>
            <a:ext cx="2743200" cy="609600"/>
          </a:xfrm>
          <a:prstGeom prst="rect">
            <a:avLst/>
          </a:prstGeom>
          <a:solidFill>
            <a:srgbClr val="4C5C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5562600" y="5791200"/>
            <a:ext cx="2743200" cy="152400"/>
          </a:xfrm>
          <a:prstGeom prst="rect">
            <a:avLst/>
          </a:prstGeom>
          <a:solidFill>
            <a:srgbClr val="00693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562600" y="4953000"/>
            <a:ext cx="2743200" cy="76200"/>
          </a:xfrm>
          <a:prstGeom prst="rect">
            <a:avLst/>
          </a:prstGeom>
          <a:solidFill>
            <a:srgbClr val="8037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5562600" y="4876800"/>
            <a:ext cx="2743200" cy="76200"/>
          </a:xfrm>
          <a:prstGeom prst="rect">
            <a:avLst/>
          </a:prstGeom>
          <a:solidFill>
            <a:srgbClr val="8823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5562600" y="3962400"/>
            <a:ext cx="2743200" cy="914400"/>
          </a:xfrm>
          <a:prstGeom prst="rect">
            <a:avLst/>
          </a:prstGeom>
          <a:solidFill>
            <a:srgbClr val="E97A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5562600" y="3733800"/>
            <a:ext cx="990600" cy="228600"/>
          </a:xfrm>
          <a:prstGeom prst="rect">
            <a:avLst/>
          </a:prstGeom>
          <a:solidFill>
            <a:srgbClr val="00626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0" y="5334000"/>
            <a:ext cx="3886200" cy="76200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686800" cy="1219200"/>
          </a:xfrm>
        </p:spPr>
        <p:txBody>
          <a:bodyPr/>
          <a:lstStyle>
            <a:lvl1pPr>
              <a:defRPr sz="38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24000"/>
            <a:ext cx="8686800" cy="1219200"/>
          </a:xfrm>
        </p:spPr>
        <p:txBody>
          <a:bodyPr/>
          <a:lstStyle>
            <a:lvl1pPr marL="0" indent="0">
              <a:buFontTx/>
              <a:buNone/>
              <a:defRPr sz="3600">
                <a:solidFill>
                  <a:srgbClr val="00359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" name="Rectangle 46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305550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907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4198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/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/>
          <a:lstStyle>
            <a:lvl1pPr>
              <a:defRPr sz="2800" b="1">
                <a:solidFill>
                  <a:schemeClr val="accent2"/>
                </a:solidFill>
              </a:defRPr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305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3886200" y="6305550"/>
            <a:ext cx="4495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763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2028825" y="6629400"/>
            <a:ext cx="2390775" cy="74613"/>
          </a:xfrm>
          <a:prstGeom prst="rect">
            <a:avLst/>
          </a:prstGeom>
          <a:solidFill>
            <a:srgbClr val="8037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6629400"/>
            <a:ext cx="990600" cy="76200"/>
          </a:xfrm>
          <a:prstGeom prst="rect">
            <a:avLst/>
          </a:prstGeom>
          <a:solidFill>
            <a:srgbClr val="80379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2028825" y="6553200"/>
            <a:ext cx="2390775" cy="74613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2028825" y="6477000"/>
            <a:ext cx="2390775" cy="74613"/>
          </a:xfrm>
          <a:prstGeom prst="rect">
            <a:avLst/>
          </a:prstGeom>
          <a:solidFill>
            <a:srgbClr val="8823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2028825" y="6400800"/>
            <a:ext cx="2390775" cy="74613"/>
          </a:xfrm>
          <a:prstGeom prst="rect">
            <a:avLst/>
          </a:prstGeom>
          <a:solidFill>
            <a:srgbClr val="4C5C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2028825" y="6705600"/>
            <a:ext cx="2390775" cy="76200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4419600" y="6629400"/>
            <a:ext cx="685800" cy="76200"/>
          </a:xfrm>
          <a:prstGeom prst="rect">
            <a:avLst/>
          </a:prstGeom>
          <a:solidFill>
            <a:srgbClr val="00693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4419600" y="6553200"/>
            <a:ext cx="685800" cy="74613"/>
          </a:xfrm>
          <a:prstGeom prst="rect">
            <a:avLst/>
          </a:prstGeom>
          <a:solidFill>
            <a:srgbClr val="BD4F1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4419600" y="6477000"/>
            <a:ext cx="685800" cy="74613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4419600" y="6400800"/>
            <a:ext cx="685800" cy="74613"/>
          </a:xfrm>
          <a:prstGeom prst="rect">
            <a:avLst/>
          </a:prstGeom>
          <a:solidFill>
            <a:srgbClr val="8823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5105400" y="6553200"/>
            <a:ext cx="1524000" cy="152400"/>
          </a:xfrm>
          <a:prstGeom prst="rect">
            <a:avLst/>
          </a:prstGeom>
          <a:solidFill>
            <a:srgbClr val="88234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5105400" y="6477000"/>
            <a:ext cx="4038600" cy="76200"/>
          </a:xfrm>
          <a:prstGeom prst="rect">
            <a:avLst/>
          </a:prstGeom>
          <a:solidFill>
            <a:srgbClr val="E97A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5105400" y="6400800"/>
            <a:ext cx="4038600" cy="76200"/>
          </a:xfrm>
          <a:prstGeom prst="rect">
            <a:avLst/>
          </a:prstGeom>
          <a:solidFill>
            <a:srgbClr val="00359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990600" y="6629400"/>
            <a:ext cx="1038225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553200"/>
            <a:ext cx="2028825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0" y="6477000"/>
            <a:ext cx="2028825" cy="76200"/>
          </a:xfrm>
          <a:prstGeom prst="rect">
            <a:avLst/>
          </a:prstGeom>
          <a:solidFill>
            <a:srgbClr val="EA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0" y="6705600"/>
            <a:ext cx="2028825" cy="76200"/>
          </a:xfrm>
          <a:prstGeom prst="rect">
            <a:avLst/>
          </a:prstGeom>
          <a:solidFill>
            <a:srgbClr val="BD4F1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100D82"/>
          </a:solidFill>
          <a:latin typeface="Arial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14618" y="2667001"/>
            <a:ext cx="8115300" cy="1600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Waleed  Alkohlani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, Jeanine Cook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Nafiul</a:t>
            </a:r>
            <a:r>
              <a:rPr lang="en-US" sz="2400" dirty="0" smtClean="0">
                <a:solidFill>
                  <a:schemeClr val="tx1"/>
                </a:solidFill>
              </a:rPr>
              <a:t> Siddique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New Mexico Sate University</a:t>
            </a:r>
          </a:p>
          <a:p>
            <a:pPr algn="ctr"/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Sandia National Laboratories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nmsu logo - sm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114800"/>
            <a:ext cx="1219200" cy="1338072"/>
          </a:xfrm>
          <a:prstGeom prst="rect">
            <a:avLst/>
          </a:prstGeom>
        </p:spPr>
      </p:pic>
      <p:sp>
        <p:nvSpPr>
          <p:cNvPr id="5" name="AutoShape 2" descr="data:image/png;base64,iVBORw0KGgoAAAANSUhEUgAAALAAAABGCAMAAABbou5oAAAAwFBMVEX///8Are8AAAAArO8Aq+8Aqe6Li4uwsLAAsfDW1ta9vb3j9v1UwfMAp+6C1PYTExPIyMjx8fHp6ellZWXCwsLu7u6o3/nPz89ZWVl6enrb29s2NjZERETb8fxvb2+SkpIsLCylpaW0tLSbm5tOTk4hISEaGhru+f5UVFQruPHP7/zo9f2YmJg9PT1gYGApvfK54flxyPS/6vua1/d4eHiz5/qU3PhIuvHD7fuF1fYduvGt3fhyzfVdv/KL1PZJw/MVUsG0AAALLklEQVRogc2ah3ajOhBAsWiGFIrBFDe6y9pOnLrJZp3//6s3I4FNc0v2vN05J7ERYK6G0RRJHHdIpk05eO1fk+locf/wcH//63F7+/Hx+Xl39/4+B3l/v7v7/Nx83G4ff93DFQ+L0T9AP33ebl7nnW6HF0VBEPBPEPhc6AFtFvlOtzt/3Wz7f5m5/9pFvg7fOSm0B3x33m/9IX08S9bh0Wc5us/5uvMd3NG7yJ+BWsUW7342fsgYEypD8/DDTEJ6nEvIN3jvu8JltEyEbkPJISGD5SQhRDoKPP4e8HP3iHaPaZ7v1IkHRNPhnQfEPaxiCqxH0Zd5FzteNriqAopsyK4TfPeh+luEzAz4SMhAOQ78HSnsQYDR//s3eK+Xl/4zuK6rkh+YXo0WP5/7L2+3H5vfv19fd/e8XtWABzZ8SD3P5wwnlkIf7DpSFWU5ifCEH0qRg8COqnKc7Uwk2b+UdyuyZ4ub/rnudTrqX+f+RHisnBkQEhff2fgLUaMBfgMrUfAz03IbNtf0Cusy3tGcZ6a6vcixTl8YMd/9UW6WAUDyi6+xAtAmABNV7yH7mgShskYNwyG3BFh9TVZHPEqLPObW+Hj60qq8sDcjvpQbDQ/oUgnteEyGPmpXtglJgF8jEz8gHphFAeySFPuVqZc8drqhz+U/qvrt1+VH89ZPasfCXbVVHuJrhqigx2ilgGloZM1xUUYmSkCW+aBDYDUGa7BSTb4EePTK0xf7XO3GjViVujdAWTArFmvNvpSBnaJhmnoUkxpwXAKGr2rkaZcBL6gJ869VBU9vag63DXh6R1V8c1U/4cCImpmclKSo7MPApjTU4ILLgB+oExauaywN4OfmrdMPak1isy82mIUOyh1Iy7pJhCVgCUL45FIN37OHftSBRUjOTgBzW6E+6iag0PxTTcja5uz0sIYNeA9g6hfaMAMWasDcZrP5uBZKwG2p2WMDWM2TCNBuPMSvACftgcFLTPLkhwGDvtWMHM/tavKLAb/VmrHCeBD3Km4Fbt4LDCt0aeh0KbBfATZW6NYAeJ0DxzRdugi4qaWdLE4Bt7ydFfhcRXnCsAb5hKrAsPN2wBJ4Xi2EE2AKCKyRzI+CC4FzO2zjOanhe6EB7A9ZPryyUHUwqOD1M1uN0FqcvG0FMY8OOhiYBH3z+fLBgNvG1HMJuJFH0h6xbKLiYcy4N0x6S8zVYnc28eU44kL4g7QnhsTTmnhLaAu5KI45czJbh0oYX1J7THNgWjtM+7clefssZ/XXb+Vztwy41SXapmnn8G1JglHpnn0BKwNmVDcLPLi63lWdVCqeuCwCi24skeZfL33od6QAvsqBO+eJwIDnfwE4D6/T7wDvw7qvqpiYc4aqNszBbmmriqmqxvErAPidvvgb7s8AT7Q0xaQG3G+jZLNOpurgSE6WH9P5N4DzTG++z34kVmNgZVGJt3ZMo+CJxBdS/sOVYAHMClD+S8Dsen6+qAL3GsAxGRicP5mc0N/5wHz3jwFrGhkadWCPDE+BnAv8o/N94O5+AkgiQUBSqwDWoSg2OEN2yUB2TDnCQWdYdOyZkWxb0oTGDDOUJsrZwNQi5jXghhuuNTHg6aYJnI4hoWTA5opGad2kH7MQbdiYUKMx0aIxeccEiTZhVnQWsNAG3L3dbreP8xIy/wot249uK/A+g5dIBjXd2KDAY5KGckIyzhtCXSpHCOzBtyWkRegzglBekYGC6bEqoQs5C5iVoO8VYL5LHdVdyUCEDTZdFX04DKw5PYDwERiySAMhbGbD1EvQBB/QdV1DnYJyddC8ztkBJPUXAN/VgH+0A4/agfeZEwIvAYAC06xGxwraw4EIwJZJXZuTktDR0BoA0fJj2eYMlyTfBn4vmYRwfXUmMJqs5LBBZ5uWh/rbAfs0eCgDstwBQwcM04+Dc4GFVpOgwPNzgSsmocNrH1p00EkBG3V7YIcBr6BLe+BoRi+7CLg66HLg7heBoZiIEBg+3VBqAYYsfw9swQANpHB1LnDnXODRYeCyWwNgIHvCXAJMw0YbLgErhUnsgXWPDPQLbLglcPACA+6UhH9lwAJfAm4LHAAMRpwBMIOzWmzYGZB4D+ySHgy6GZRNXwzN/Hz+ToHFJvDdfN5tAFdDM9UWYcAqLYqtPbBNszgnK3kJfY3zsGYAvvmLyY/4sGAE5dkfRjVdLPrUKo4Cs/ITTWKtg22ycBGauR92fRPsWtkDQ3yJ4R8JzgNuppe7ubImMFfkwEfSS52aAQ66VR59ZRp8xzQ0x4SkASZ0OikGnU7Yddp5wM0E/nzgZgIfuj14pO+t167FGeMkiX1vDF2I166kui4GknEyXIOPVnou5M0WtoWzxPXlsQdHs9MJfLNEKoCnXwCuid1W8RjNQumC2rmlCC2AryrA3SPA5z/u+1Iv8w8DP7QA/40yvzyRUgUenQRuTqQYvl+1gkbD2WIeuDGflH5uAi/Ek8D0VBk4DoJqZWyl6dcWwX03bZ8jLE8GXl3fiIJQAP8sA3c6O2BREEXmVZqTgVK9Mo6onzslatObOQGbGm9IZbr1gS515oP+oQp8z1qvbj/eXvosoWxOtzaA1TOA7aQ5icH5vVX7YvSBCW2uNnnZEe7PufdLwObJCYuyHFgyOAu4ORm+AzbUMMQiGYAdv5ij8tUIA4MfqZxvGZwjhyH0BmskCa8wrAgHgBHBjZZp0Wt1VWUdVtRIt/fA9UUZlH4FWGwBbi7KFMB2gsEW4hYA9wZEG6KRejiTDRknan2QmCGm90HM0fQ9Uzl1lpFs7OA0V+ytoJaNOQVKcBI8QWeeIM4HLv5K+xwvyksV+FfjgpZlrwK4ByWxikUo/CNPHtY/UERnTxLdKoG5w1gOSA9zHl0C4uFYUTMyk4YkcAw8nUBBvTR6UGPDJU/4u2OJFrVHwuuLWJ4SbgNuLizmwMYgL4ltlS4IxETD5Y4lTeRMhZZN0GZxtIo26E1j7BQcLw06W0HrPnozdF5JSM/g4AWZh5ZuKXCnW5KWNYOWpdsCOAodmrSZbNDJGpHVDNfjTFZSQ3eUEIplTgP10UFnujgnx2XkCYAHBgJPaMVNU9YEF9ohPzKKMqfDbxoqno4q0nwFLYvjJS/hR+MdsAp1varhqj3C+cW6kaFDQjk2GPCMblMZ0DUcdwfs44vSHHhZM4UzDKZIFsr+yPaDHXCPLSblwFZKYhnn3Oh2hBxYpyvRBbCfoNohh3btMnCWwlVQFOBmkXyx6asbPLZtGzwK4DXR1tJewzoD1ilwyIAtjQy8ibYDHlLghCQ7YAmA0wHIEAxjAuA9loa+/cEtNDkwxFUwN6cMHEY1DUskgDPpEQ0jsKQ4ikLTILBjegXXsknprX2T0sPpTUo5sExX6K0ysBxVbdhgXkGr2XBQsmGcCsDF/8jyMYoYAfUSXGUbWMs+sIu2ge2AcaZKYsAhHmcq+FmZLn44ZWBcKDWxYjXXuL4Lx087YA88YUxfxTLAAtAqgP/gRjsJo2ykRwEZK1hcmuAGBr4/xn/Q5ptP0MZMwiOBrHg5sOebOJ9i6rheXgA/2TOy9sFWxmDgrmNOdsBA/KWtjGJjBVpiC83ODOdSBlAEQ6DIghXdWQfPWw1pTKDAEfMjZGYYYJ2B7GQkhYCe+GyzHgJjmFkNMMDgDskEPUrxoNH7zVc2iy5qvBC+0jTNXBMn35f+LPFjkikzVCOcVKERc8Z8TQwghoo0kwCul2YhZ6IrlECHRAMwNggjSElwbHLyACfpy+Ur3Y4rnL8dVzi0Hfd/E9zwfD2HcMyLuOP55Ibn539hkza4ruqWcran/P3uX9xSXpN/dNP+f+qkMpl+edM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7" y="4267201"/>
            <a:ext cx="20955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455" y="1290192"/>
            <a:ext cx="7921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Insight into </a:t>
            </a:r>
            <a:r>
              <a:rPr lang="en-US" sz="3200" dirty="0" smtClean="0"/>
              <a:t>Application Performance Using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Application-Dependent Characteristics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Memory Characteristics: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Temporal &amp; Spatial Locality</a:t>
            </a:r>
          </a:p>
          <a:p>
            <a:pPr lvl="1"/>
            <a:r>
              <a:rPr lang="en-US" b="1" dirty="0" smtClean="0"/>
              <a:t>Information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Understand available locality &amp; how cache can exploit it</a:t>
            </a:r>
          </a:p>
          <a:p>
            <a:pPr lvl="3"/>
            <a:r>
              <a:rPr lang="en-US" dirty="0" smtClean="0"/>
              <a:t>How effectively an app utilizes a given cache organization</a:t>
            </a:r>
          </a:p>
          <a:p>
            <a:pPr lvl="2"/>
            <a:r>
              <a:rPr lang="en-US" dirty="0" smtClean="0"/>
              <a:t>Reason about the optimal cache </a:t>
            </a:r>
            <a:r>
              <a:rPr lang="en-US" dirty="0" err="1" smtClean="0"/>
              <a:t>config</a:t>
            </a:r>
            <a:r>
              <a:rPr lang="en-US" dirty="0" smtClean="0"/>
              <a:t> for an application</a:t>
            </a:r>
          </a:p>
          <a:p>
            <a:pPr lvl="1"/>
            <a:r>
              <a:rPr lang="en-US" b="1" dirty="0" smtClean="0"/>
              <a:t>Measured: </a:t>
            </a:r>
          </a:p>
          <a:p>
            <a:pPr lvl="2"/>
            <a:r>
              <a:rPr lang="en-US" dirty="0" smtClean="0"/>
              <a:t>Frequency distributions of memory-reuse distances (MRDs)</a:t>
            </a:r>
          </a:p>
          <a:p>
            <a:pPr lvl="2"/>
            <a:r>
              <a:rPr lang="en-US" dirty="0" smtClean="0"/>
              <a:t>MRD = # of </a:t>
            </a:r>
            <a:r>
              <a:rPr lang="en-US" b="1" dirty="0" smtClean="0"/>
              <a:t>unique n-byte blocks</a:t>
            </a:r>
            <a:r>
              <a:rPr lang="en-US" dirty="0" smtClean="0"/>
              <a:t> referenced between two references to the same block</a:t>
            </a:r>
          </a:p>
          <a:p>
            <a:pPr lvl="3"/>
            <a:r>
              <a:rPr lang="en-US" dirty="0" smtClean="0"/>
              <a:t>16-byte, 32-byte, 64-byte, 128-byte blocks are used</a:t>
            </a:r>
          </a:p>
          <a:p>
            <a:pPr lvl="3"/>
            <a:r>
              <a:rPr lang="en-US" dirty="0" smtClean="0"/>
              <a:t>One distribution for each block size </a:t>
            </a:r>
          </a:p>
          <a:p>
            <a:pPr lvl="3"/>
            <a:r>
              <a:rPr lang="en-US" dirty="0" smtClean="0"/>
              <a:t>Also, separate distributions for data, instruction, and unified refs</a:t>
            </a:r>
          </a:p>
          <a:p>
            <a:pPr lvl="1"/>
            <a:r>
              <a:rPr lang="en-US" dirty="0" smtClean="0"/>
              <a:t>Due to extreme slow-downs:</a:t>
            </a:r>
          </a:p>
          <a:p>
            <a:pPr lvl="2"/>
            <a:r>
              <a:rPr lang="en-US" dirty="0"/>
              <a:t>Currently, maximum distance (cache size) is 32MB</a:t>
            </a:r>
          </a:p>
          <a:p>
            <a:pPr lvl="2"/>
            <a:r>
              <a:rPr lang="en-US" dirty="0" smtClean="0"/>
              <a:t>Use sampling (</a:t>
            </a:r>
            <a:r>
              <a:rPr lang="en-US" dirty="0" err="1" smtClean="0"/>
              <a:t>SimPoints</a:t>
            </a:r>
            <a:r>
              <a:rPr lang="en-US" dirty="0" smtClean="0"/>
              <a:t>)</a:t>
            </a:r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Memory Characteristics: Spatial Locality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56388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Understand how quickly and effectively an app consumes data available in a cache block</a:t>
            </a:r>
          </a:p>
          <a:p>
            <a:pPr lvl="1"/>
            <a:r>
              <a:rPr lang="en-US" dirty="0" smtClean="0"/>
              <a:t>Optimal cache line size?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Plot points from MRD distribution that correspond to short  MRDs: 0 through 64 </a:t>
            </a:r>
          </a:p>
          <a:p>
            <a:pPr lvl="2"/>
            <a:r>
              <a:rPr lang="en-US" dirty="0" smtClean="0"/>
              <a:t>Others use only a distance of 0 and compute “stride”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In an n-way set associative cache, the in-between references may be to the same set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Look at % of refs spatially local with d = assoc</a:t>
            </a:r>
          </a:p>
          <a:p>
            <a:pPr lvl="1"/>
            <a:r>
              <a:rPr lang="en-US" dirty="0" smtClean="0"/>
              <a:t>Capture set-reuse distance distribution!</a:t>
            </a:r>
          </a:p>
          <a:p>
            <a:pPr lvl="2"/>
            <a:r>
              <a:rPr lang="en-US" dirty="0" smtClean="0"/>
              <a:t>Must know cache size &amp; associativity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15000" y="1676400"/>
            <a:ext cx="3352800" cy="4103132"/>
            <a:chOff x="5715000" y="1676400"/>
            <a:chExt cx="3352800" cy="41031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1676400"/>
              <a:ext cx="3352800" cy="354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6096000" y="5410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HPCCG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Memory Characteristics: Temporal Locality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6388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Understand optimal cache size to keep the max % of references temporally local</a:t>
            </a:r>
          </a:p>
          <a:p>
            <a:pPr lvl="1"/>
            <a:r>
              <a:rPr lang="en-US" dirty="0" smtClean="0"/>
              <a:t>May be used to explain (or predict) cache misses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Plot MRD distribution with distances grouped into bins corresponding to cache sizes</a:t>
            </a:r>
          </a:p>
          <a:p>
            <a:pPr lvl="1"/>
            <a:r>
              <a:rPr lang="en-US" dirty="0" smtClean="0"/>
              <a:t>Very useful in fully (highly) assoc. caches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In an n-way set associative cache, the in-between references may be to the same set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Capture set-reuse distance distribution!</a:t>
            </a:r>
          </a:p>
          <a:p>
            <a:pPr lvl="2"/>
            <a:r>
              <a:rPr lang="en-US" dirty="0" smtClean="0"/>
              <a:t>Must know cache size &amp; associativity</a:t>
            </a:r>
          </a:p>
          <a:p>
            <a:pPr lvl="2"/>
            <a:r>
              <a:rPr lang="en-US" dirty="0" smtClean="0"/>
              <a:t>Short MRDs, short SRD’s </a:t>
            </a:r>
            <a:r>
              <a:rPr lang="en-US" dirty="0" smtClean="0">
                <a:sym typeface="Wingdings" pitchFamily="2" charset="2"/>
              </a:rPr>
              <a:t> good?</a:t>
            </a:r>
            <a:endParaRPr lang="en-US" dirty="0" smtClean="0"/>
          </a:p>
          <a:p>
            <a:pPr lvl="2"/>
            <a:r>
              <a:rPr lang="en-US" dirty="0" smtClean="0"/>
              <a:t>Long MRDs, short SRD’s </a:t>
            </a:r>
            <a:r>
              <a:rPr lang="en-US" dirty="0" smtClean="0">
                <a:sym typeface="Wingdings" pitchFamily="2" charset="2"/>
              </a:rPr>
              <a:t> bad?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Long SRD’s?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91200" y="1652588"/>
            <a:ext cx="3276600" cy="4050744"/>
            <a:chOff x="5791200" y="1652588"/>
            <a:chExt cx="3276600" cy="4050744"/>
          </a:xfrm>
        </p:grpSpPr>
        <p:sp>
          <p:nvSpPr>
            <p:cNvPr id="5" name="TextBox 4"/>
            <p:cNvSpPr txBox="1"/>
            <p:nvPr/>
          </p:nvSpPr>
          <p:spPr>
            <a:xfrm>
              <a:off x="6172200" y="5334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HPCCG</a:t>
              </a:r>
              <a:endParaRPr lang="en-US" b="1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1200" y="1652588"/>
              <a:ext cx="3276600" cy="3552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Experimental Setup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Platform:</a:t>
            </a:r>
          </a:p>
          <a:p>
            <a:pPr lvl="1"/>
            <a:r>
              <a:rPr lang="en-US" dirty="0" smtClean="0"/>
              <a:t>8-node Dell cluster</a:t>
            </a:r>
          </a:p>
          <a:p>
            <a:pPr lvl="2"/>
            <a:r>
              <a:rPr lang="en-US" dirty="0" smtClean="0"/>
              <a:t>Two 6-core Xeon X5670 processors per node s(</a:t>
            </a:r>
            <a:r>
              <a:rPr lang="en-US" dirty="0" err="1" smtClean="0"/>
              <a:t>Westmere</a:t>
            </a:r>
            <a:r>
              <a:rPr lang="en-US" dirty="0" smtClean="0"/>
              <a:t>-EP)</a:t>
            </a:r>
          </a:p>
          <a:p>
            <a:pPr lvl="2"/>
            <a:r>
              <a:rPr lang="en-US" dirty="0" smtClean="0"/>
              <a:t>32KB L1 and 256KB L2 caches (per core), 12MB L3 cache (shared)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In-house DBI tools (Pin-based)</a:t>
            </a:r>
          </a:p>
          <a:p>
            <a:pPr lvl="1"/>
            <a:r>
              <a:rPr lang="en-US" dirty="0" smtClean="0"/>
              <a:t>PAPIEX to capture on-chip performance counts</a:t>
            </a:r>
          </a:p>
          <a:p>
            <a:r>
              <a:rPr lang="en-US" dirty="0" smtClean="0"/>
              <a:t>Benchmarks:</a:t>
            </a:r>
          </a:p>
          <a:p>
            <a:pPr lvl="1"/>
            <a:r>
              <a:rPr lang="en-US" b="1" dirty="0" smtClean="0"/>
              <a:t>Five SPEC MPI2007 </a:t>
            </a:r>
            <a:r>
              <a:rPr lang="en-US" dirty="0" smtClean="0"/>
              <a:t>(serial versions only)</a:t>
            </a:r>
          </a:p>
          <a:p>
            <a:pPr lvl="2"/>
            <a:r>
              <a:rPr lang="en-US" dirty="0" smtClean="0"/>
              <a:t>leslie3d, zeusmp2, </a:t>
            </a:r>
            <a:r>
              <a:rPr lang="en-US" dirty="0" err="1" smtClean="0"/>
              <a:t>lu</a:t>
            </a:r>
            <a:r>
              <a:rPr lang="en-US" dirty="0" smtClean="0"/>
              <a:t> (fluid dynamics)</a:t>
            </a:r>
          </a:p>
          <a:p>
            <a:pPr lvl="2"/>
            <a:r>
              <a:rPr lang="en-US" dirty="0" err="1" smtClean="0"/>
              <a:t>GemsFDTD</a:t>
            </a:r>
            <a:r>
              <a:rPr lang="en-US" dirty="0" smtClean="0"/>
              <a:t> (</a:t>
            </a:r>
            <a:r>
              <a:rPr lang="en-US" dirty="0" err="1" smtClean="0"/>
              <a:t>electromagnetics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milc</a:t>
            </a:r>
            <a:r>
              <a:rPr lang="en-US" dirty="0" smtClean="0"/>
              <a:t>  (quantum </a:t>
            </a:r>
            <a:r>
              <a:rPr lang="en-US" dirty="0" err="1" smtClean="0"/>
              <a:t>chromodynamics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Five </a:t>
            </a:r>
            <a:r>
              <a:rPr lang="en-US" b="1" dirty="0" err="1" smtClean="0"/>
              <a:t>Mantevo</a:t>
            </a:r>
            <a:r>
              <a:rPr lang="en-US" b="1" dirty="0" smtClean="0"/>
              <a:t> benchmarks </a:t>
            </a:r>
            <a:r>
              <a:rPr lang="en-US" dirty="0" smtClean="0"/>
              <a:t>(run serially)</a:t>
            </a:r>
          </a:p>
          <a:p>
            <a:pPr lvl="2"/>
            <a:r>
              <a:rPr lang="en-US" dirty="0" err="1" smtClean="0"/>
              <a:t>miniFE</a:t>
            </a:r>
            <a:r>
              <a:rPr lang="en-US" dirty="0" smtClean="0"/>
              <a:t>     (implicit FE) : </a:t>
            </a:r>
            <a:r>
              <a:rPr lang="en-US" dirty="0" smtClean="0">
                <a:sym typeface="Wingdings" pitchFamily="2" charset="2"/>
              </a:rPr>
              <a:t> problem size  (230, 230, 230)</a:t>
            </a:r>
            <a:endParaRPr lang="en-US" dirty="0" smtClean="0"/>
          </a:p>
          <a:p>
            <a:pPr lvl="2"/>
            <a:r>
              <a:rPr lang="en-US" dirty="0" smtClean="0"/>
              <a:t>HPCCG   (implicit FE) :   problem size </a:t>
            </a:r>
            <a:r>
              <a:rPr lang="en-US" dirty="0" smtClean="0">
                <a:sym typeface="Wingdings" pitchFamily="2" charset="2"/>
              </a:rPr>
              <a:t>(</a:t>
            </a:r>
            <a:r>
              <a:rPr lang="en-US" dirty="0" smtClean="0"/>
              <a:t>1000,  300, 100)</a:t>
            </a:r>
          </a:p>
          <a:p>
            <a:pPr lvl="2"/>
            <a:r>
              <a:rPr lang="en-US" dirty="0" err="1" smtClean="0"/>
              <a:t>miniMD</a:t>
            </a:r>
            <a:r>
              <a:rPr lang="en-US" dirty="0" smtClean="0"/>
              <a:t>    (molecular dynamics) </a:t>
            </a:r>
            <a:r>
              <a:rPr lang="en-US" dirty="0" smtClean="0">
                <a:sym typeface="Wingdings" pitchFamily="2" charset="2"/>
              </a:rPr>
              <a:t>: problem size  </a:t>
            </a:r>
            <a:r>
              <a:rPr lang="en-US" dirty="0" err="1" smtClean="0">
                <a:sym typeface="Wingdings" pitchFamily="2" charset="2"/>
              </a:rPr>
              <a:t>lj.in</a:t>
            </a:r>
            <a:r>
              <a:rPr lang="en-US" dirty="0" smtClean="0">
                <a:sym typeface="Wingdings" pitchFamily="2" charset="2"/>
              </a:rPr>
              <a:t> (145, 130, 50)</a:t>
            </a:r>
            <a:endParaRPr lang="en-US" dirty="0" smtClean="0"/>
          </a:p>
          <a:p>
            <a:pPr lvl="2"/>
            <a:r>
              <a:rPr lang="en-US" dirty="0" err="1" smtClean="0"/>
              <a:t>miniXyce</a:t>
            </a:r>
            <a:r>
              <a:rPr lang="en-US" dirty="0" smtClean="0"/>
              <a:t> (circuit simulation) </a:t>
            </a:r>
            <a:r>
              <a:rPr lang="en-US" dirty="0" smtClean="0">
                <a:sym typeface="Wingdings" pitchFamily="2" charset="2"/>
              </a:rPr>
              <a:t>: input    cir_rlc_ladder50000.net</a:t>
            </a:r>
            <a:endParaRPr lang="en-US" dirty="0" smtClean="0"/>
          </a:p>
          <a:p>
            <a:pPr lvl="2"/>
            <a:r>
              <a:rPr lang="en-US" dirty="0" err="1" smtClean="0"/>
              <a:t>CloverLeaf</a:t>
            </a:r>
            <a:r>
              <a:rPr lang="en-US" dirty="0" smtClean="0"/>
              <a:t> (hydrodynamics) </a:t>
            </a:r>
            <a:r>
              <a:rPr lang="en-US" dirty="0" smtClean="0">
                <a:sym typeface="Wingdings" pitchFamily="2" charset="2"/>
              </a:rPr>
              <a:t>:  problem size  (x=y=2840)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Sample Results</a:t>
            </a:r>
            <a:endParaRPr lang="en-US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143000"/>
            <a:ext cx="4138613" cy="4103132"/>
            <a:chOff x="228600" y="1143000"/>
            <a:chExt cx="4138613" cy="41031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4876800"/>
              <a:ext cx="3276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Instruction Mix</a:t>
              </a:r>
              <a:endParaRPr lang="en-US" b="1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143000"/>
              <a:ext cx="4138613" cy="337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4572000" y="1066800"/>
            <a:ext cx="4211110" cy="4179332"/>
            <a:chOff x="4572000" y="1066800"/>
            <a:chExt cx="4211110" cy="4179332"/>
          </a:xfrm>
        </p:grpSpPr>
        <p:sp>
          <p:nvSpPr>
            <p:cNvPr id="9" name="TextBox 8"/>
            <p:cNvSpPr txBox="1"/>
            <p:nvPr/>
          </p:nvSpPr>
          <p:spPr>
            <a:xfrm>
              <a:off x="5181600" y="4876800"/>
              <a:ext cx="3276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Computational Intensity</a:t>
              </a:r>
              <a:endParaRPr lang="en-US" b="1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1066800"/>
              <a:ext cx="4211110" cy="3548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Sample Results (ILP Characteristics)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73628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5715000"/>
            <a:ext cx="6858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SPEC MPI shows better ILP (particularly </a:t>
            </a:r>
            <a:r>
              <a:rPr lang="en-US" b="1" dirty="0" err="1" smtClean="0"/>
              <a:t>w.r.t</a:t>
            </a:r>
            <a:r>
              <a:rPr lang="en-US" b="1" dirty="0" smtClean="0"/>
              <a:t> memory loads)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Sample Results (Branch Predictability)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8848725" cy="496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5924490"/>
            <a:ext cx="685800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miniMD</a:t>
            </a:r>
            <a:r>
              <a:rPr lang="en-US" sz="2000" b="1" dirty="0" smtClean="0"/>
              <a:t> seems to have a branch predictability problem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Sample Results (Memory)</a:t>
            </a:r>
            <a:endParaRPr lang="en-US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143000"/>
            <a:ext cx="3780671" cy="4103132"/>
            <a:chOff x="228600" y="1143000"/>
            <a:chExt cx="3780671" cy="41031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143000"/>
              <a:ext cx="3780671" cy="30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09600" y="4876800"/>
              <a:ext cx="3276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 Working Set Size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0600" y="1207659"/>
            <a:ext cx="3681413" cy="4038473"/>
            <a:chOff x="4800600" y="1207659"/>
            <a:chExt cx="3681413" cy="403847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00600" y="1207659"/>
              <a:ext cx="3681413" cy="2983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5181600" y="4876800"/>
              <a:ext cx="3276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Avg</a:t>
              </a:r>
              <a:r>
                <a:rPr lang="en-US" b="1" dirty="0" smtClean="0"/>
                <a:t> # Bytes per Memory Op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Sample Results (Locality)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295400"/>
          </a:xfrm>
        </p:spPr>
        <p:txBody>
          <a:bodyPr/>
          <a:lstStyle/>
          <a:p>
            <a:r>
              <a:rPr lang="en-US" dirty="0"/>
              <a:t>In general, </a:t>
            </a:r>
            <a:r>
              <a:rPr lang="en-US" dirty="0" err="1"/>
              <a:t>Mantevo</a:t>
            </a:r>
            <a:r>
              <a:rPr lang="en-US" dirty="0"/>
              <a:t> benchmarks show</a:t>
            </a:r>
          </a:p>
          <a:p>
            <a:pPr lvl="1"/>
            <a:r>
              <a:rPr lang="en-US" dirty="0"/>
              <a:t>Better spatial &amp; temporal locality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Results (Hardware Measurements)</a:t>
            </a:r>
            <a:endParaRPr lang="en-US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1143000"/>
            <a:ext cx="3910012" cy="4103132"/>
            <a:chOff x="228600" y="1143000"/>
            <a:chExt cx="3910012" cy="41031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4876800"/>
              <a:ext cx="3276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Cycles-Per-Instruction (CPI)</a:t>
              </a:r>
              <a:endParaRPr lang="en-US" b="1" dirty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143000"/>
              <a:ext cx="3910012" cy="3168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4784407" y="1066800"/>
            <a:ext cx="4054793" cy="4179332"/>
            <a:chOff x="4784407" y="1066800"/>
            <a:chExt cx="4054793" cy="41793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4876800"/>
              <a:ext cx="32766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Branch Misprediction Rates</a:t>
              </a:r>
              <a:endParaRPr lang="en-US" b="1" dirty="0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84407" y="1066800"/>
              <a:ext cx="4054793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Carefully crafted workload performance characterization</a:t>
            </a:r>
          </a:p>
          <a:p>
            <a:pPr lvl="1"/>
            <a:r>
              <a:rPr lang="en-US" dirty="0" smtClean="0"/>
              <a:t>Insight into performance</a:t>
            </a:r>
          </a:p>
          <a:p>
            <a:pPr lvl="1"/>
            <a:r>
              <a:rPr lang="en-US" dirty="0" smtClean="0"/>
              <a:t>Useful to architects, software developers and end users</a:t>
            </a:r>
          </a:p>
          <a:p>
            <a:r>
              <a:rPr lang="en-US" dirty="0" smtClean="0"/>
              <a:t>Traditional performance characterization </a:t>
            </a:r>
          </a:p>
          <a:p>
            <a:pPr lvl="1"/>
            <a:r>
              <a:rPr lang="en-US" dirty="0" smtClean="0"/>
              <a:t>Primarily use </a:t>
            </a:r>
            <a:r>
              <a:rPr lang="en-US" b="1" dirty="0" smtClean="0"/>
              <a:t>hardware-dependent</a:t>
            </a:r>
            <a:r>
              <a:rPr lang="en-US" dirty="0" smtClean="0"/>
              <a:t> metrics</a:t>
            </a:r>
          </a:p>
          <a:p>
            <a:pPr lvl="2"/>
            <a:r>
              <a:rPr lang="en-US" dirty="0" smtClean="0"/>
              <a:t>CPI,  cache miss rates…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Pitfall?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Sample Results (Hardware Measurements)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1199" y="5791200"/>
            <a:ext cx="51816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L1, L2, and L3 Cache Miss Rates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990600"/>
            <a:ext cx="80295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Conclusions:</a:t>
            </a:r>
          </a:p>
          <a:p>
            <a:pPr lvl="1"/>
            <a:r>
              <a:rPr lang="en-US" dirty="0" smtClean="0"/>
              <a:t>Application-dependent workload characterization</a:t>
            </a:r>
          </a:p>
          <a:p>
            <a:pPr lvl="2"/>
            <a:r>
              <a:rPr lang="en-US" dirty="0" smtClean="0"/>
              <a:t>More comprehensive set of characteristics &amp; metrics</a:t>
            </a:r>
          </a:p>
          <a:p>
            <a:pPr lvl="3"/>
            <a:r>
              <a:rPr lang="en-US" dirty="0" smtClean="0"/>
              <a:t>Independent of hardware</a:t>
            </a:r>
          </a:p>
          <a:p>
            <a:pPr lvl="2"/>
            <a:r>
              <a:rPr lang="en-US" dirty="0" smtClean="0"/>
              <a:t>Provides insight</a:t>
            </a:r>
          </a:p>
          <a:p>
            <a:pPr lvl="1"/>
            <a:r>
              <a:rPr lang="en-US" dirty="0" smtClean="0"/>
              <a:t>Results on SPEC MPI2007 &amp; </a:t>
            </a:r>
            <a:r>
              <a:rPr lang="en-US" dirty="0" err="1" smtClean="0"/>
              <a:t>Mantevo</a:t>
            </a:r>
            <a:r>
              <a:rPr lang="en-US" dirty="0" smtClean="0"/>
              <a:t> benchmarks</a:t>
            </a:r>
          </a:p>
          <a:p>
            <a:pPr lvl="2"/>
            <a:r>
              <a:rPr lang="en-US" dirty="0" err="1" smtClean="0"/>
              <a:t>Mantevo</a:t>
            </a:r>
            <a:r>
              <a:rPr lang="en-US" dirty="0" smtClean="0"/>
              <a:t> exhibits more diverse behavior in all dimensions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Characterize more aspects of performance</a:t>
            </a:r>
          </a:p>
          <a:p>
            <a:pPr lvl="2"/>
            <a:r>
              <a:rPr lang="en-US" dirty="0" smtClean="0"/>
              <a:t>Synchronization</a:t>
            </a:r>
          </a:p>
          <a:p>
            <a:pPr lvl="2"/>
            <a:r>
              <a:rPr lang="en-US" dirty="0" smtClean="0"/>
              <a:t>Data movement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0"/>
            <a:ext cx="3048000" cy="685800"/>
          </a:xfrm>
        </p:spPr>
        <p:txBody>
          <a:bodyPr/>
          <a:lstStyle/>
          <a:p>
            <a:pPr algn="ctr"/>
            <a:r>
              <a:rPr lang="en-US" dirty="0" smtClean="0"/>
              <a:t>Questions </a:t>
            </a:r>
            <a:endParaRPr lang="en-US" dirty="0"/>
          </a:p>
        </p:txBody>
      </p:sp>
      <p:pic>
        <p:nvPicPr>
          <p:cNvPr id="1026" name="Picture 2" descr="C:\Users\Waleed\AppData\Local\Microsoft\Windows\Temporary Internet Files\Content.IE5\Z7HFQOD5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2982913" cy="2982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Define  application-dependent  performance characteristics</a:t>
            </a:r>
          </a:p>
          <a:p>
            <a:pPr lvl="1"/>
            <a:r>
              <a:rPr lang="en-US" dirty="0" smtClean="0"/>
              <a:t>Capture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cause </a:t>
            </a:r>
            <a:r>
              <a:rPr lang="en-US" dirty="0" smtClean="0"/>
              <a:t>of observed performance, not</a:t>
            </a:r>
            <a:r>
              <a:rPr lang="en-US" b="1" dirty="0" smtClean="0"/>
              <a:t> the effect</a:t>
            </a:r>
          </a:p>
          <a:p>
            <a:pPr lvl="2"/>
            <a:r>
              <a:rPr lang="en-US" dirty="0" smtClean="0"/>
              <a:t>Knowing  the cause, one can possibly predict the effect</a:t>
            </a:r>
          </a:p>
          <a:p>
            <a:pPr lvl="1"/>
            <a:r>
              <a:rPr lang="en-US" dirty="0" smtClean="0"/>
              <a:t>Fast data collection (binary instrumentation)</a:t>
            </a:r>
          </a:p>
          <a:p>
            <a:r>
              <a:rPr lang="en-US" dirty="0" smtClean="0"/>
              <a:t>Apply characterization results to:</a:t>
            </a:r>
          </a:p>
          <a:p>
            <a:pPr lvl="1"/>
            <a:r>
              <a:rPr lang="en-US" dirty="0" smtClean="0"/>
              <a:t>Gain insight into performance </a:t>
            </a:r>
          </a:p>
          <a:p>
            <a:pPr lvl="2"/>
            <a:r>
              <a:rPr lang="en-US" dirty="0" smtClean="0"/>
              <a:t>Better explain observed performance</a:t>
            </a:r>
          </a:p>
          <a:p>
            <a:pPr lvl="1"/>
            <a:r>
              <a:rPr lang="en-US" dirty="0" smtClean="0"/>
              <a:t>Understand app-machine characteristic mapping </a:t>
            </a:r>
          </a:p>
          <a:p>
            <a:pPr lvl="1"/>
            <a:r>
              <a:rPr lang="en-US" dirty="0" smtClean="0"/>
              <a:t>Benchmark similarity and other studies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Application-Dependent Characteristics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Platform, Tools, and Benchmarks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Sample Results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Conclusions &amp; Future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Application-Dependent Characteristics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General Characteristics </a:t>
            </a:r>
          </a:p>
          <a:p>
            <a:pPr lvl="1"/>
            <a:r>
              <a:rPr lang="en-US" dirty="0" smtClean="0"/>
              <a:t>Dynamic instruction mix</a:t>
            </a:r>
          </a:p>
          <a:p>
            <a:pPr lvl="1"/>
            <a:r>
              <a:rPr lang="en-US" dirty="0" smtClean="0"/>
              <a:t>Instruction dependence (ILP)</a:t>
            </a:r>
          </a:p>
          <a:p>
            <a:pPr lvl="1"/>
            <a:r>
              <a:rPr lang="en-US" dirty="0" smtClean="0"/>
              <a:t>Branch predictability</a:t>
            </a:r>
          </a:p>
          <a:p>
            <a:pPr lvl="1"/>
            <a:r>
              <a:rPr lang="en-US" dirty="0" smtClean="0"/>
              <a:t>Average instruction size</a:t>
            </a:r>
          </a:p>
          <a:p>
            <a:pPr lvl="1"/>
            <a:r>
              <a:rPr lang="en-US" dirty="0" smtClean="0"/>
              <a:t>Average basic block size</a:t>
            </a:r>
          </a:p>
          <a:p>
            <a:pPr lvl="1"/>
            <a:r>
              <a:rPr lang="en-US" dirty="0" smtClean="0"/>
              <a:t>Computational intensity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Memory Characteristics</a:t>
            </a:r>
          </a:p>
          <a:p>
            <a:pPr lvl="1"/>
            <a:r>
              <a:rPr lang="en-US" dirty="0" smtClean="0"/>
              <a:t>Data working set size</a:t>
            </a:r>
          </a:p>
          <a:p>
            <a:pPr lvl="2"/>
            <a:r>
              <a:rPr lang="en-US" dirty="0" smtClean="0"/>
              <a:t>Also, timeline of memory usage</a:t>
            </a:r>
          </a:p>
          <a:p>
            <a:pPr lvl="1"/>
            <a:r>
              <a:rPr lang="en-US" dirty="0" smtClean="0"/>
              <a:t>Spatial  &amp; Temporal locality</a:t>
            </a:r>
          </a:p>
          <a:p>
            <a:pPr lvl="1"/>
            <a:r>
              <a:rPr lang="en-US" dirty="0" smtClean="0"/>
              <a:t>Average # of bytes read/written per </a:t>
            </a:r>
            <a:r>
              <a:rPr lang="en-US" dirty="0" err="1" smtClean="0"/>
              <a:t>mem</a:t>
            </a:r>
            <a:r>
              <a:rPr lang="en-US" dirty="0" smtClean="0"/>
              <a:t> instruction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3733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characteristics still depend on ISA &amp; compiler!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General Characteristics: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Dynamic Instruction Mix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1722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Ops vs. CISC instructions</a:t>
            </a:r>
          </a:p>
          <a:p>
            <a:pPr lvl="1"/>
            <a:r>
              <a:rPr lang="en-US" dirty="0" smtClean="0"/>
              <a:t>Load, store, FP, INT, and branch ops</a:t>
            </a:r>
          </a:p>
          <a:p>
            <a:r>
              <a:rPr lang="en-US" dirty="0" smtClean="0"/>
              <a:t>Measured:</a:t>
            </a:r>
          </a:p>
          <a:p>
            <a:pPr lvl="1"/>
            <a:r>
              <a:rPr lang="en-US" dirty="0" smtClean="0"/>
              <a:t>Frequency distributions of the</a:t>
            </a:r>
            <a:br>
              <a:rPr lang="en-US" dirty="0" smtClean="0"/>
            </a:br>
            <a:r>
              <a:rPr lang="en-US" dirty="0" smtClean="0"/>
              <a:t> distance between same-type ops</a:t>
            </a:r>
          </a:p>
          <a:p>
            <a:pPr lvl="2"/>
            <a:r>
              <a:rPr lang="en-US" dirty="0" smtClean="0"/>
              <a:t>Frequency distributions</a:t>
            </a:r>
          </a:p>
          <a:p>
            <a:pPr lvl="2"/>
            <a:r>
              <a:rPr lang="en-US" dirty="0" smtClean="0"/>
              <a:t>Ld-ld, </a:t>
            </a:r>
            <a:r>
              <a:rPr lang="en-US" dirty="0" err="1" smtClean="0"/>
              <a:t>st-st</a:t>
            </a:r>
            <a:r>
              <a:rPr lang="en-US" dirty="0" smtClean="0"/>
              <a:t>, </a:t>
            </a:r>
            <a:r>
              <a:rPr lang="en-US" dirty="0" err="1" smtClean="0"/>
              <a:t>fp-fp</a:t>
            </a:r>
            <a:r>
              <a:rPr lang="en-US" dirty="0" smtClean="0"/>
              <a:t>, </a:t>
            </a:r>
            <a:r>
              <a:rPr lang="en-US" dirty="0" err="1" smtClean="0"/>
              <a:t>int-int</a:t>
            </a:r>
            <a:r>
              <a:rPr lang="en-US" dirty="0" smtClean="0"/>
              <a:t>, </a:t>
            </a:r>
            <a:r>
              <a:rPr lang="en-US" dirty="0" err="1" smtClean="0"/>
              <a:t>br-br</a:t>
            </a:r>
            <a:r>
              <a:rPr lang="en-US" dirty="0" smtClean="0"/>
              <a:t>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Information:</a:t>
            </a:r>
          </a:p>
          <a:p>
            <a:pPr lvl="1"/>
            <a:r>
              <a:rPr lang="en-US" dirty="0" smtClean="0"/>
              <a:t>Number and types of execution units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0" y="3581400"/>
          <a:ext cx="29718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Characteristics: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smtClean="0">
                <a:solidFill>
                  <a:schemeClr val="accent2"/>
                </a:solidFill>
              </a:rPr>
              <a:t>Instruction dependence (ILP) </a:t>
            </a:r>
          </a:p>
          <a:p>
            <a:pPr lvl="1"/>
            <a:r>
              <a:rPr lang="en-US" b="1" dirty="0" smtClean="0"/>
              <a:t>Measured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Frequency distribution of register-dependence distances</a:t>
            </a:r>
          </a:p>
          <a:p>
            <a:pPr lvl="3"/>
            <a:r>
              <a:rPr lang="en-US" dirty="0" smtClean="0"/>
              <a:t>Distance in # of </a:t>
            </a:r>
            <a:r>
              <a:rPr lang="en-US" dirty="0" err="1" smtClean="0"/>
              <a:t>instrs</a:t>
            </a:r>
            <a:r>
              <a:rPr lang="en-US" dirty="0" smtClean="0"/>
              <a:t> between producer and consumer</a:t>
            </a:r>
          </a:p>
          <a:p>
            <a:pPr lvl="2"/>
            <a:r>
              <a:rPr lang="en-US" dirty="0" smtClean="0"/>
              <a:t>Also, inst-to-use (</a:t>
            </a:r>
            <a:r>
              <a:rPr lang="en-US" dirty="0" err="1" smtClean="0"/>
              <a:t>fp</a:t>
            </a:r>
            <a:r>
              <a:rPr lang="en-US" dirty="0" smtClean="0"/>
              <a:t>-to-use, ld-to-use, ….)</a:t>
            </a:r>
          </a:p>
          <a:p>
            <a:pPr lvl="1"/>
            <a:r>
              <a:rPr lang="en-US" b="1" dirty="0" smtClean="0"/>
              <a:t>Information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Indicative of inherent ILP</a:t>
            </a:r>
          </a:p>
          <a:p>
            <a:pPr lvl="2"/>
            <a:r>
              <a:rPr lang="en-US" dirty="0" smtClean="0"/>
              <a:t>Processor width, optimal execution units…</a:t>
            </a:r>
          </a:p>
          <a:p>
            <a:r>
              <a:rPr lang="en-US" sz="3100" b="1" dirty="0" smtClean="0">
                <a:solidFill>
                  <a:schemeClr val="accent2"/>
                </a:solidFill>
              </a:rPr>
              <a:t>Branch predictability</a:t>
            </a:r>
          </a:p>
          <a:p>
            <a:pPr lvl="1"/>
            <a:r>
              <a:rPr lang="en-US" b="1" dirty="0" smtClean="0"/>
              <a:t>Measured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Branch Transition Rate</a:t>
            </a:r>
          </a:p>
          <a:p>
            <a:pPr lvl="3"/>
            <a:r>
              <a:rPr lang="en-US" dirty="0" smtClean="0"/>
              <a:t>% of time a branch changes direction</a:t>
            </a:r>
          </a:p>
          <a:p>
            <a:pPr lvl="3"/>
            <a:r>
              <a:rPr lang="en-US" dirty="0" smtClean="0"/>
              <a:t>Very high/low rates indicate better predictability</a:t>
            </a:r>
          </a:p>
          <a:p>
            <a:pPr lvl="3"/>
            <a:r>
              <a:rPr lang="en-US" dirty="0" smtClean="0"/>
              <a:t>11 transition rate groups (0-5%, 5-10%...etc)</a:t>
            </a:r>
          </a:p>
          <a:p>
            <a:pPr lvl="1"/>
            <a:r>
              <a:rPr lang="en-US" b="1" dirty="0" smtClean="0"/>
              <a:t>Information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Complexity of branch predictor hardware required</a:t>
            </a:r>
          </a:p>
          <a:p>
            <a:pPr lvl="2"/>
            <a:r>
              <a:rPr lang="en-US" dirty="0" smtClean="0"/>
              <a:t>Understand observed </a:t>
            </a:r>
            <a:r>
              <a:rPr lang="en-US" dirty="0" err="1" smtClean="0"/>
              <a:t>br</a:t>
            </a:r>
            <a:r>
              <a:rPr lang="en-US" dirty="0" smtClean="0"/>
              <a:t> misprediction rates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Average instruction size</a:t>
            </a:r>
          </a:p>
          <a:p>
            <a:pPr lvl="1"/>
            <a:r>
              <a:rPr lang="en-US" sz="2900" b="1" dirty="0" smtClean="0"/>
              <a:t>Measured:</a:t>
            </a:r>
          </a:p>
          <a:p>
            <a:pPr lvl="2"/>
            <a:r>
              <a:rPr lang="en-US" dirty="0" smtClean="0"/>
              <a:t>A frequency distribution of dynamic </a:t>
            </a:r>
            <a:r>
              <a:rPr lang="en-US" dirty="0" err="1" smtClean="0"/>
              <a:t>instr</a:t>
            </a:r>
            <a:r>
              <a:rPr lang="en-US" dirty="0" smtClean="0"/>
              <a:t> sizes</a:t>
            </a:r>
          </a:p>
          <a:p>
            <a:pPr lvl="1"/>
            <a:r>
              <a:rPr lang="en-US" sz="2900" b="1" dirty="0" smtClean="0"/>
              <a:t>Information:</a:t>
            </a:r>
          </a:p>
          <a:p>
            <a:pPr lvl="2"/>
            <a:r>
              <a:rPr lang="en-US" dirty="0" smtClean="0"/>
              <a:t>Relate to processor’s fetch (and dispatch) width</a:t>
            </a:r>
          </a:p>
          <a:p>
            <a:r>
              <a:rPr lang="en-US" sz="3400" dirty="0" smtClean="0"/>
              <a:t>Average basic block size</a:t>
            </a:r>
          </a:p>
          <a:p>
            <a:pPr lvl="1"/>
            <a:r>
              <a:rPr lang="en-US" sz="2900" b="1" dirty="0" smtClean="0"/>
              <a:t>Measured:</a:t>
            </a:r>
          </a:p>
          <a:p>
            <a:pPr lvl="2"/>
            <a:r>
              <a:rPr lang="en-US" dirty="0" smtClean="0"/>
              <a:t>A frequency distribution of basic block sizes (in # </a:t>
            </a:r>
            <a:r>
              <a:rPr lang="en-US" dirty="0" err="1" smtClean="0"/>
              <a:t>instrs</a:t>
            </a:r>
            <a:r>
              <a:rPr lang="en-US" dirty="0" smtClean="0"/>
              <a:t>)</a:t>
            </a:r>
          </a:p>
          <a:p>
            <a:pPr lvl="1"/>
            <a:r>
              <a:rPr lang="en-US" sz="2900" b="1" dirty="0" smtClean="0"/>
              <a:t>Information</a:t>
            </a:r>
          </a:p>
          <a:p>
            <a:pPr lvl="2"/>
            <a:r>
              <a:rPr lang="en-US" dirty="0" smtClean="0"/>
              <a:t>Indicative of amount of exposed ILP in code</a:t>
            </a:r>
          </a:p>
          <a:p>
            <a:pPr lvl="2"/>
            <a:r>
              <a:rPr lang="en-US" dirty="0" smtClean="0"/>
              <a:t>Correlated to branch frequency</a:t>
            </a:r>
          </a:p>
          <a:p>
            <a:r>
              <a:rPr lang="en-US" sz="3400" dirty="0" smtClean="0"/>
              <a:t>Computational intensity</a:t>
            </a:r>
          </a:p>
          <a:p>
            <a:pPr lvl="1"/>
            <a:r>
              <a:rPr lang="en-US" sz="2900" b="1" dirty="0" smtClean="0"/>
              <a:t>Measured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Ratio of flops to memory accesses</a:t>
            </a:r>
          </a:p>
          <a:p>
            <a:pPr lvl="1"/>
            <a:r>
              <a:rPr lang="en-US" sz="2900" b="1" dirty="0" smtClean="0"/>
              <a:t>Information:</a:t>
            </a:r>
          </a:p>
          <a:p>
            <a:pPr lvl="2"/>
            <a:r>
              <a:rPr lang="en-US" dirty="0" smtClean="0"/>
              <a:t>Indirect measure of “data movement”</a:t>
            </a:r>
          </a:p>
          <a:p>
            <a:pPr lvl="2"/>
            <a:r>
              <a:rPr lang="en-US" dirty="0" smtClean="0"/>
              <a:t>Moving data is slower than doing an operation on it</a:t>
            </a:r>
          </a:p>
          <a:p>
            <a:pPr lvl="2"/>
            <a:r>
              <a:rPr lang="en-US" dirty="0" smtClean="0"/>
              <a:t>Should also know the # of bytes moved per memory access</a:t>
            </a:r>
          </a:p>
          <a:p>
            <a:pPr lvl="3"/>
            <a:r>
              <a:rPr lang="en-US" dirty="0" smtClean="0"/>
              <a:t>Maybe re-define  as # flops / # bytes moved?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General Characteristics: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Memory Characteristics: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solidFill>
                  <a:schemeClr val="accent2"/>
                </a:solidFill>
              </a:rPr>
              <a:t>Working set size</a:t>
            </a:r>
          </a:p>
          <a:p>
            <a:pPr lvl="1"/>
            <a:r>
              <a:rPr lang="en-US" b="1" dirty="0" smtClean="0"/>
              <a:t>Measured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# of unique bytes touched by an application</a:t>
            </a:r>
          </a:p>
          <a:p>
            <a:pPr lvl="1"/>
            <a:r>
              <a:rPr lang="en-US" b="1" dirty="0" smtClean="0"/>
              <a:t>Information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Memory size requirements</a:t>
            </a:r>
          </a:p>
          <a:p>
            <a:pPr lvl="2"/>
            <a:r>
              <a:rPr lang="en-US" dirty="0" smtClean="0"/>
              <a:t>How much stress is on memory system </a:t>
            </a:r>
          </a:p>
          <a:p>
            <a:pPr lvl="1"/>
            <a:r>
              <a:rPr lang="en-US" sz="2900" dirty="0" smtClean="0"/>
              <a:t>Timeline of memory usage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82345"/>
        </a:dk1>
        <a:lt1>
          <a:srgbClr val="FFFFFF"/>
        </a:lt1>
        <a:dk2>
          <a:srgbClr val="4C5CC5"/>
        </a:dk2>
        <a:lt2>
          <a:srgbClr val="EAAB00"/>
        </a:lt2>
        <a:accent1>
          <a:srgbClr val="006265"/>
        </a:accent1>
        <a:accent2>
          <a:srgbClr val="BD4F19"/>
        </a:accent2>
        <a:accent3>
          <a:srgbClr val="FFFFFF"/>
        </a:accent3>
        <a:accent4>
          <a:srgbClr val="731C3A"/>
        </a:accent4>
        <a:accent5>
          <a:srgbClr val="AAB7B8"/>
        </a:accent5>
        <a:accent6>
          <a:srgbClr val="AB4716"/>
        </a:accent6>
        <a:hlink>
          <a:srgbClr val="80379B"/>
        </a:hlink>
        <a:folHlink>
          <a:srgbClr val="E97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35777</TotalTime>
  <Words>1148</Words>
  <Application>Microsoft Macintosh PowerPoint</Application>
  <PresentationFormat>On-screen Show (4:3)</PresentationFormat>
  <Paragraphs>215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PowerPoint Presentation</vt:lpstr>
      <vt:lpstr>Introduction</vt:lpstr>
      <vt:lpstr>Overview</vt:lpstr>
      <vt:lpstr>Outline  </vt:lpstr>
      <vt:lpstr>Application-Dependent Characteristics</vt:lpstr>
      <vt:lpstr>General Characteristics:  Dynamic Instruction Mix</vt:lpstr>
      <vt:lpstr>General Characteristics:</vt:lpstr>
      <vt:lpstr>General Characteristics:</vt:lpstr>
      <vt:lpstr>Memory Characteristics:</vt:lpstr>
      <vt:lpstr>Memory Characteristics:</vt:lpstr>
      <vt:lpstr>Memory Characteristics: Spatial Locality</vt:lpstr>
      <vt:lpstr>Memory Characteristics: Temporal Locality</vt:lpstr>
      <vt:lpstr>Experimental Setup</vt:lpstr>
      <vt:lpstr>Sample Results</vt:lpstr>
      <vt:lpstr>Sample Results (ILP Characteristics)</vt:lpstr>
      <vt:lpstr>Sample Results (Branch Predictability)</vt:lpstr>
      <vt:lpstr>Sample Results (Memory)</vt:lpstr>
      <vt:lpstr>Sample Results (Locality)</vt:lpstr>
      <vt:lpstr>Sample Results (Hardware Measurements)</vt:lpstr>
      <vt:lpstr>Sample Results (Hardware Measurements)</vt:lpstr>
      <vt:lpstr>Conclusions &amp; Future Work</vt:lpstr>
      <vt:lpstr>Questions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Monte Carlo Processor Modeling Technique: </dc:title>
  <dc:creator/>
  <cp:lastModifiedBy>Jeanine Cook</cp:lastModifiedBy>
  <cp:revision>1735</cp:revision>
  <cp:lastPrinted>2011-05-03T06:12:26Z</cp:lastPrinted>
  <dcterms:created xsi:type="dcterms:W3CDTF">2011-05-03T01:33:34Z</dcterms:created>
  <dcterms:modified xsi:type="dcterms:W3CDTF">2014-11-16T16:36:54Z</dcterms:modified>
</cp:coreProperties>
</file>