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5" r:id="rId4"/>
    <p:sldId id="263" r:id="rId5"/>
    <p:sldId id="264" r:id="rId6"/>
    <p:sldId id="258" r:id="rId7"/>
    <p:sldId id="266" r:id="rId8"/>
    <p:sldId id="267" r:id="rId9"/>
    <p:sldId id="268" r:id="rId10"/>
    <p:sldId id="271" r:id="rId11"/>
    <p:sldId id="259" r:id="rId12"/>
    <p:sldId id="272" r:id="rId13"/>
    <p:sldId id="273" r:id="rId14"/>
    <p:sldId id="261" r:id="rId15"/>
    <p:sldId id="262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9DAA10-9288-6246-9756-FE1D3DED2ECA}">
          <p14:sldIdLst>
            <p14:sldId id="256"/>
            <p14:sldId id="257"/>
            <p14:sldId id="265"/>
            <p14:sldId id="263"/>
            <p14:sldId id="264"/>
            <p14:sldId id="258"/>
            <p14:sldId id="266"/>
            <p14:sldId id="267"/>
            <p14:sldId id="268"/>
            <p14:sldId id="271"/>
            <p14:sldId id="259"/>
            <p14:sldId id="272"/>
            <p14:sldId id="273"/>
            <p14:sldId id="261"/>
            <p14:sldId id="262"/>
            <p14:sldId id="270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8"/>
    <p:restoredTop sz="94682"/>
  </p:normalViewPr>
  <p:slideViewPr>
    <p:cSldViewPr snapToGrid="0" snapToObjects="1">
      <p:cViewPr varScale="1">
        <p:scale>
          <a:sx n="84" d="100"/>
          <a:sy n="84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0C9A9C-5C86-E04D-93D6-6340E9EBAE25}" type="doc">
      <dgm:prSet loTypeId="urn:microsoft.com/office/officeart/2005/8/layout/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CE975E-344B-FD42-BDAC-4DBC85D0C30F}">
      <dgm:prSet phldrT="[Text]" custT="1"/>
      <dgm:spPr/>
      <dgm:t>
        <a:bodyPr/>
        <a:lstStyle/>
        <a:p>
          <a:r>
            <a:rPr lang="en-US" sz="1600" dirty="0" smtClean="0"/>
            <a:t>Step 1: Generate Memory Trace</a:t>
          </a:r>
          <a:endParaRPr lang="en-US" sz="1600" dirty="0"/>
        </a:p>
      </dgm:t>
    </dgm:pt>
    <dgm:pt modelId="{26E0C08B-618C-C94E-8EF6-17D396EC7AAE}" type="parTrans" cxnId="{E2F92FBC-A8C7-E447-BC39-BC11C54F0688}">
      <dgm:prSet/>
      <dgm:spPr/>
      <dgm:t>
        <a:bodyPr/>
        <a:lstStyle/>
        <a:p>
          <a:endParaRPr lang="en-US" sz="1600"/>
        </a:p>
      </dgm:t>
    </dgm:pt>
    <dgm:pt modelId="{E83D7F5C-E760-054B-BC79-443B7BF18A0E}" type="sibTrans" cxnId="{E2F92FBC-A8C7-E447-BC39-BC11C54F0688}">
      <dgm:prSet custT="1"/>
      <dgm:spPr/>
      <dgm:t>
        <a:bodyPr/>
        <a:lstStyle/>
        <a:p>
          <a:endParaRPr lang="en-US" sz="1600"/>
        </a:p>
      </dgm:t>
    </dgm:pt>
    <dgm:pt modelId="{43C6A6AF-46D5-0A49-815C-60E47B47B29E}">
      <dgm:prSet phldrT="[Text]" custT="1"/>
      <dgm:spPr/>
      <dgm:t>
        <a:bodyPr/>
        <a:lstStyle/>
        <a:p>
          <a:r>
            <a:rPr lang="en-US" sz="1600" dirty="0" smtClean="0"/>
            <a:t>Step 2: Estimate Reuse Profiles, latency and throughput</a:t>
          </a:r>
        </a:p>
      </dgm:t>
    </dgm:pt>
    <dgm:pt modelId="{4A561389-5F85-0D46-A014-F15577B4684A}" type="parTrans" cxnId="{9CC208DB-8A3D-3A43-9459-9CB684FA1CB0}">
      <dgm:prSet/>
      <dgm:spPr/>
      <dgm:t>
        <a:bodyPr/>
        <a:lstStyle/>
        <a:p>
          <a:endParaRPr lang="en-US" sz="1600"/>
        </a:p>
      </dgm:t>
    </dgm:pt>
    <dgm:pt modelId="{AC735D7C-BFC8-7146-87A7-AFD77D685048}" type="sibTrans" cxnId="{9CC208DB-8A3D-3A43-9459-9CB684FA1CB0}">
      <dgm:prSet custT="1"/>
      <dgm:spPr/>
      <dgm:t>
        <a:bodyPr/>
        <a:lstStyle/>
        <a:p>
          <a:endParaRPr lang="en-US" sz="1600"/>
        </a:p>
      </dgm:t>
    </dgm:pt>
    <dgm:pt modelId="{DCA4C371-3D02-4E41-8E17-3A1657B9A26D}">
      <dgm:prSet phldrT="[Text]" custT="1"/>
      <dgm:spPr/>
      <dgm:t>
        <a:bodyPr/>
        <a:lstStyle/>
        <a:p>
          <a:r>
            <a:rPr lang="en-US" sz="1600" dirty="0" smtClean="0"/>
            <a:t>Step 3: Predict Runtime</a:t>
          </a:r>
          <a:endParaRPr lang="en-US" sz="1600" dirty="0"/>
        </a:p>
      </dgm:t>
    </dgm:pt>
    <dgm:pt modelId="{DD288595-110E-F348-B709-0717C4648C6A}" type="parTrans" cxnId="{12FCA424-185B-A542-AE30-206B2F627D73}">
      <dgm:prSet/>
      <dgm:spPr/>
      <dgm:t>
        <a:bodyPr/>
        <a:lstStyle/>
        <a:p>
          <a:endParaRPr lang="en-US" sz="1600"/>
        </a:p>
      </dgm:t>
    </dgm:pt>
    <dgm:pt modelId="{A99E1EC6-78F9-1B4B-B41E-999EE529D418}" type="sibTrans" cxnId="{12FCA424-185B-A542-AE30-206B2F627D73}">
      <dgm:prSet/>
      <dgm:spPr/>
      <dgm:t>
        <a:bodyPr/>
        <a:lstStyle/>
        <a:p>
          <a:endParaRPr lang="en-US" sz="1600"/>
        </a:p>
      </dgm:t>
    </dgm:pt>
    <dgm:pt modelId="{CB8D69B9-98EF-C44A-8771-DC0167DE94D2}" type="pres">
      <dgm:prSet presAssocID="{950C9A9C-5C86-E04D-93D6-6340E9EBAE2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2B4710-AD62-7C44-B610-DF8D1F065A72}" type="pres">
      <dgm:prSet presAssocID="{8DCE975E-344B-FD42-BDAC-4DBC85D0C30F}" presName="node" presStyleLbl="node1" presStyleIdx="0" presStyleCnt="3" custScaleX="32932" custScaleY="52437" custLinFactNeighborX="5651" custLinFactNeighborY="-20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A75BA4-74D5-314F-AC36-2031F645F009}" type="pres">
      <dgm:prSet presAssocID="{E83D7F5C-E760-054B-BC79-443B7BF18A0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ED243B2F-07CD-B743-B344-17EA9A4FD130}" type="pres">
      <dgm:prSet presAssocID="{E83D7F5C-E760-054B-BC79-443B7BF18A0E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9E0D2B22-3E5C-B84D-BB4D-92CC87216401}" type="pres">
      <dgm:prSet presAssocID="{43C6A6AF-46D5-0A49-815C-60E47B47B29E}" presName="node" presStyleLbl="node1" presStyleIdx="1" presStyleCnt="3" custScaleX="50381" custScaleY="51440" custLinFactNeighborX="-3616" custLinFactNeighborY="-185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678B1C-88CE-3D44-9500-045228E4A766}" type="pres">
      <dgm:prSet presAssocID="{AC735D7C-BFC8-7146-87A7-AFD77D685048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19F7975-B40B-C145-9A1A-789A4A1836FB}" type="pres">
      <dgm:prSet presAssocID="{AC735D7C-BFC8-7146-87A7-AFD77D685048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BB5C40E-33EB-4B44-B8E0-643CA5473774}" type="pres">
      <dgm:prSet presAssocID="{DCA4C371-3D02-4E41-8E17-3A1657B9A26D}" presName="node" presStyleLbl="node1" presStyleIdx="2" presStyleCnt="3" custScaleX="31378" custScaleY="47219" custLinFactNeighborX="-11329" custLinFactNeighborY="-196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00DE5E-ABB7-334C-84F9-DEFAFF205A3B}" type="presOf" srcId="{E83D7F5C-E760-054B-BC79-443B7BF18A0E}" destId="{EAA75BA4-74D5-314F-AC36-2031F645F009}" srcOrd="0" destOrd="0" presId="urn:microsoft.com/office/officeart/2005/8/layout/process5"/>
    <dgm:cxn modelId="{BEF394CF-1AFB-E347-911F-409ED8DC3342}" type="presOf" srcId="{43C6A6AF-46D5-0A49-815C-60E47B47B29E}" destId="{9E0D2B22-3E5C-B84D-BB4D-92CC87216401}" srcOrd="0" destOrd="0" presId="urn:microsoft.com/office/officeart/2005/8/layout/process5"/>
    <dgm:cxn modelId="{12FCA424-185B-A542-AE30-206B2F627D73}" srcId="{950C9A9C-5C86-E04D-93D6-6340E9EBAE25}" destId="{DCA4C371-3D02-4E41-8E17-3A1657B9A26D}" srcOrd="2" destOrd="0" parTransId="{DD288595-110E-F348-B709-0717C4648C6A}" sibTransId="{A99E1EC6-78F9-1B4B-B41E-999EE529D418}"/>
    <dgm:cxn modelId="{E2F92FBC-A8C7-E447-BC39-BC11C54F0688}" srcId="{950C9A9C-5C86-E04D-93D6-6340E9EBAE25}" destId="{8DCE975E-344B-FD42-BDAC-4DBC85D0C30F}" srcOrd="0" destOrd="0" parTransId="{26E0C08B-618C-C94E-8EF6-17D396EC7AAE}" sibTransId="{E83D7F5C-E760-054B-BC79-443B7BF18A0E}"/>
    <dgm:cxn modelId="{3638D75C-0862-EC41-8E02-9771B8E5A2B6}" type="presOf" srcId="{AC735D7C-BFC8-7146-87A7-AFD77D685048}" destId="{019F7975-B40B-C145-9A1A-789A4A1836FB}" srcOrd="1" destOrd="0" presId="urn:microsoft.com/office/officeart/2005/8/layout/process5"/>
    <dgm:cxn modelId="{8112DCAA-8E23-7E4A-93E8-318324E3F1F6}" type="presOf" srcId="{E83D7F5C-E760-054B-BC79-443B7BF18A0E}" destId="{ED243B2F-07CD-B743-B344-17EA9A4FD130}" srcOrd="1" destOrd="0" presId="urn:microsoft.com/office/officeart/2005/8/layout/process5"/>
    <dgm:cxn modelId="{0E647D70-5597-CC4E-9320-2C7690FAE356}" type="presOf" srcId="{DCA4C371-3D02-4E41-8E17-3A1657B9A26D}" destId="{EBB5C40E-33EB-4B44-B8E0-643CA5473774}" srcOrd="0" destOrd="0" presId="urn:microsoft.com/office/officeart/2005/8/layout/process5"/>
    <dgm:cxn modelId="{22F9AE76-AA35-4348-A1F8-8FE48B37CBA5}" type="presOf" srcId="{8DCE975E-344B-FD42-BDAC-4DBC85D0C30F}" destId="{9A2B4710-AD62-7C44-B610-DF8D1F065A72}" srcOrd="0" destOrd="0" presId="urn:microsoft.com/office/officeart/2005/8/layout/process5"/>
    <dgm:cxn modelId="{32D26732-6867-5B44-8EB2-AA5235605B50}" type="presOf" srcId="{950C9A9C-5C86-E04D-93D6-6340E9EBAE25}" destId="{CB8D69B9-98EF-C44A-8771-DC0167DE94D2}" srcOrd="0" destOrd="0" presId="urn:microsoft.com/office/officeart/2005/8/layout/process5"/>
    <dgm:cxn modelId="{9CC208DB-8A3D-3A43-9459-9CB684FA1CB0}" srcId="{950C9A9C-5C86-E04D-93D6-6340E9EBAE25}" destId="{43C6A6AF-46D5-0A49-815C-60E47B47B29E}" srcOrd="1" destOrd="0" parTransId="{4A561389-5F85-0D46-A014-F15577B4684A}" sibTransId="{AC735D7C-BFC8-7146-87A7-AFD77D685048}"/>
    <dgm:cxn modelId="{5384488C-9108-0944-B9FA-8DC51650B273}" type="presOf" srcId="{AC735D7C-BFC8-7146-87A7-AFD77D685048}" destId="{A9678B1C-88CE-3D44-9500-045228E4A766}" srcOrd="0" destOrd="0" presId="urn:microsoft.com/office/officeart/2005/8/layout/process5"/>
    <dgm:cxn modelId="{E544388C-60F0-754A-ADF4-6E65F0E81500}" type="presParOf" srcId="{CB8D69B9-98EF-C44A-8771-DC0167DE94D2}" destId="{9A2B4710-AD62-7C44-B610-DF8D1F065A72}" srcOrd="0" destOrd="0" presId="urn:microsoft.com/office/officeart/2005/8/layout/process5"/>
    <dgm:cxn modelId="{E289A8AF-2B22-C144-936E-7E4493A8A68A}" type="presParOf" srcId="{CB8D69B9-98EF-C44A-8771-DC0167DE94D2}" destId="{EAA75BA4-74D5-314F-AC36-2031F645F009}" srcOrd="1" destOrd="0" presId="urn:microsoft.com/office/officeart/2005/8/layout/process5"/>
    <dgm:cxn modelId="{65C8F31F-1C27-F84C-82B4-C59EAC0382D0}" type="presParOf" srcId="{EAA75BA4-74D5-314F-AC36-2031F645F009}" destId="{ED243B2F-07CD-B743-B344-17EA9A4FD130}" srcOrd="0" destOrd="0" presId="urn:microsoft.com/office/officeart/2005/8/layout/process5"/>
    <dgm:cxn modelId="{D52C7B62-9BD5-2B4B-94A8-44A6887B4433}" type="presParOf" srcId="{CB8D69B9-98EF-C44A-8771-DC0167DE94D2}" destId="{9E0D2B22-3E5C-B84D-BB4D-92CC87216401}" srcOrd="2" destOrd="0" presId="urn:microsoft.com/office/officeart/2005/8/layout/process5"/>
    <dgm:cxn modelId="{9E22ED15-2E45-654E-AC4E-B1B585D60910}" type="presParOf" srcId="{CB8D69B9-98EF-C44A-8771-DC0167DE94D2}" destId="{A9678B1C-88CE-3D44-9500-045228E4A766}" srcOrd="3" destOrd="0" presId="urn:microsoft.com/office/officeart/2005/8/layout/process5"/>
    <dgm:cxn modelId="{2B8B4220-B4C6-D247-831D-AE4A82A35DC3}" type="presParOf" srcId="{A9678B1C-88CE-3D44-9500-045228E4A766}" destId="{019F7975-B40B-C145-9A1A-789A4A1836FB}" srcOrd="0" destOrd="0" presId="urn:microsoft.com/office/officeart/2005/8/layout/process5"/>
    <dgm:cxn modelId="{E9C66A1E-67D6-644C-952E-42A3A29D7BAC}" type="presParOf" srcId="{CB8D69B9-98EF-C44A-8771-DC0167DE94D2}" destId="{EBB5C40E-33EB-4B44-B8E0-643CA5473774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B4710-AD62-7C44-B610-DF8D1F065A72}">
      <dsp:nvSpPr>
        <dsp:cNvPr id="0" name=""/>
        <dsp:cNvSpPr/>
      </dsp:nvSpPr>
      <dsp:spPr>
        <a:xfrm>
          <a:off x="209537" y="266705"/>
          <a:ext cx="1183755" cy="11309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1: Generate Memory Trace</a:t>
          </a:r>
          <a:endParaRPr lang="en-US" sz="1600" kern="1200" dirty="0"/>
        </a:p>
      </dsp:txBody>
      <dsp:txXfrm>
        <a:off x="242661" y="299829"/>
        <a:ext cx="1117507" cy="1064675"/>
      </dsp:txXfrm>
    </dsp:sp>
    <dsp:sp modelId="{EAA75BA4-74D5-314F-AC36-2031F645F009}">
      <dsp:nvSpPr>
        <dsp:cNvPr id="0" name=""/>
        <dsp:cNvSpPr/>
      </dsp:nvSpPr>
      <dsp:spPr>
        <a:xfrm rot="54561">
          <a:off x="1636292" y="404342"/>
          <a:ext cx="585570" cy="891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1636303" y="581237"/>
        <a:ext cx="409899" cy="534869"/>
      </dsp:txXfrm>
    </dsp:sp>
    <dsp:sp modelId="{9E0D2B22-3E5C-B84D-BB4D-92CC87216401}">
      <dsp:nvSpPr>
        <dsp:cNvPr id="0" name=""/>
        <dsp:cNvSpPr/>
      </dsp:nvSpPr>
      <dsp:spPr>
        <a:xfrm>
          <a:off x="2498004" y="318758"/>
          <a:ext cx="1810967" cy="11094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2: Estimate Reuse Profiles, latency and throughput</a:t>
          </a:r>
        </a:p>
      </dsp:txBody>
      <dsp:txXfrm>
        <a:off x="2530498" y="351252"/>
        <a:ext cx="1745979" cy="1044432"/>
      </dsp:txXfrm>
    </dsp:sp>
    <dsp:sp modelId="{A9678B1C-88CE-3D44-9500-045228E4A766}">
      <dsp:nvSpPr>
        <dsp:cNvPr id="0" name=""/>
        <dsp:cNvSpPr/>
      </dsp:nvSpPr>
      <dsp:spPr>
        <a:xfrm rot="21569413">
          <a:off x="4564285" y="414680"/>
          <a:ext cx="615126" cy="891447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/>
        </a:p>
      </dsp:txBody>
      <dsp:txXfrm>
        <a:off x="4564289" y="593790"/>
        <a:ext cx="430588" cy="534869"/>
      </dsp:txXfrm>
    </dsp:sp>
    <dsp:sp modelId="{EBB5C40E-33EB-4B44-B8E0-643CA5473774}">
      <dsp:nvSpPr>
        <dsp:cNvPr id="0" name=""/>
        <dsp:cNvSpPr/>
      </dsp:nvSpPr>
      <dsp:spPr>
        <a:xfrm>
          <a:off x="5469543" y="340875"/>
          <a:ext cx="1127896" cy="101838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Step 3: Predict Runtime</a:t>
          </a:r>
          <a:endParaRPr lang="en-US" sz="1600" kern="1200" dirty="0"/>
        </a:p>
      </dsp:txBody>
      <dsp:txXfrm>
        <a:off x="5499370" y="370702"/>
        <a:ext cx="1068242" cy="958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8B5E3-0FA9-1D48-A72D-0A6740C61819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61132-4244-E24D-AB9F-C5163D064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16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Study the effect of pipelines on the program execution.</a:t>
            </a:r>
            <a:r>
              <a:rPr lang="en-US" baseline="0" dirty="0" smtClean="0"/>
              <a:t> </a:t>
            </a:r>
            <a:r>
              <a:rPr lang="en-US" dirty="0" smtClean="0"/>
              <a:t>Which part of the program efficiently</a:t>
            </a:r>
            <a:r>
              <a:rPr lang="en-US" baseline="0" dirty="0" smtClean="0"/>
              <a:t> exploits the pipeline capabilities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1132-4244-E24D-AB9F-C5163D0642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4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F61132-4244-E24D-AB9F-C5163D0642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0" y="5441949"/>
            <a:ext cx="27323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Georgia" charset="0"/>
                <a:ea typeface="Georgia" charset="0"/>
                <a:cs typeface="Georgia" charset="0"/>
              </a:defRPr>
            </a:lvl1pPr>
          </a:lstStyle>
          <a:p>
            <a:r>
              <a:rPr lang="en-US" smtClean="0"/>
              <a:t>LA-UR-17-29260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125-081D-2D4D-84C5-77D7F608F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90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CBDA1-C09D-1A42-AEE8-4B5E27D3C1C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125-081D-2D4D-84C5-77D7F608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61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CBDA1-C09D-1A42-AEE8-4B5E27D3C1C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125-081D-2D4D-84C5-77D7F608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62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CBDA1-C09D-1A42-AEE8-4B5E27D3C1C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125-081D-2D4D-84C5-77D7F608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0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CBDA1-C09D-1A42-AEE8-4B5E27D3C1C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125-081D-2D4D-84C5-77D7F608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06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CBDA1-C09D-1A42-AEE8-4B5E27D3C1C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125-081D-2D4D-84C5-77D7F608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73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CBDA1-C09D-1A42-AEE8-4B5E27D3C1C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125-081D-2D4D-84C5-77D7F608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0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CBDA1-C09D-1A42-AEE8-4B5E27D3C1C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125-081D-2D4D-84C5-77D7F608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7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CBDA1-C09D-1A42-AEE8-4B5E27D3C1C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125-081D-2D4D-84C5-77D7F608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39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CBDA1-C09D-1A42-AEE8-4B5E27D3C1C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125-081D-2D4D-84C5-77D7F608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7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1FCBDA1-C09D-1A42-AEE8-4B5E27D3C1C3}" type="datetimeFigureOut">
              <a:rPr lang="en-US" smtClean="0"/>
              <a:t>11/12/17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03125-081D-2D4D-84C5-77D7F608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812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LA-UR-17-29260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2" y="6104239"/>
            <a:ext cx="2108372" cy="741824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5058677" y="6413698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smtClean="0">
                <a:solidFill>
                  <a:schemeClr val="bg2">
                    <a:lumMod val="50000"/>
                  </a:schemeClr>
                </a:solidFill>
              </a:rPr>
              <a:t>UNCLASSIFIED</a:t>
            </a:r>
            <a:endParaRPr lang="en-US" sz="1400" b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61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ln>
            <a:solidFill>
              <a:schemeClr val="bg1"/>
            </a:solidFill>
          </a:ln>
          <a:solidFill>
            <a:schemeClr val="bg1"/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emf"/><Relationship Id="rId3" Type="http://schemas.openxmlformats.org/officeDocument/2006/relationships/image" Target="../media/image2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5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s://github.com/lanl/Byf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Relationship Id="rId7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3" Type="http://schemas.openxmlformats.org/officeDocument/2006/relationships/hyperlink" Target="https://github.com/lanl/PP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9780" y="667823"/>
            <a:ext cx="9144000" cy="2804846"/>
          </a:xfrm>
        </p:spPr>
        <p:txBody>
          <a:bodyPr>
            <a:normAutofit/>
          </a:bodyPr>
          <a:lstStyle/>
          <a:p>
            <a:r>
              <a:rPr lang="en-US" dirty="0" smtClean="0"/>
              <a:t>A Scalable Analytical Memory Model for CPU </a:t>
            </a:r>
            <a:r>
              <a:rPr lang="en-US" smtClean="0"/>
              <a:t>Performance Prediction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9780" y="3760303"/>
            <a:ext cx="9144000" cy="210709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Gopinath (</a:t>
            </a:r>
            <a:r>
              <a:rPr lang="en-US" b="1" dirty="0" err="1" smtClean="0"/>
              <a:t>Nath</a:t>
            </a:r>
            <a:r>
              <a:rPr lang="en-US" b="1" dirty="0" smtClean="0"/>
              <a:t>) Chennupati</a:t>
            </a:r>
            <a:r>
              <a:rPr lang="en-US" dirty="0" smtClean="0"/>
              <a:t>*</a:t>
            </a:r>
            <a:r>
              <a:rPr lang="en-US" baseline="30000" dirty="0" smtClean="0"/>
              <a:t>,1</a:t>
            </a:r>
            <a:r>
              <a:rPr lang="en-US" dirty="0" smtClean="0"/>
              <a:t>, </a:t>
            </a:r>
          </a:p>
          <a:p>
            <a:r>
              <a:rPr lang="en-US" dirty="0" smtClean="0"/>
              <a:t>Nandakishore Santhi</a:t>
            </a:r>
            <a:r>
              <a:rPr lang="en-US" baseline="30000" dirty="0" smtClean="0"/>
              <a:t>1</a:t>
            </a:r>
            <a:r>
              <a:rPr lang="en-US" dirty="0" smtClean="0"/>
              <a:t>, Robert (Bob) Bird</a:t>
            </a:r>
            <a:r>
              <a:rPr lang="en-US" baseline="30000" dirty="0" smtClean="0"/>
              <a:t>1</a:t>
            </a:r>
            <a:r>
              <a:rPr lang="en-US" dirty="0" smtClean="0"/>
              <a:t>, Sunil Thulasidasan</a:t>
            </a:r>
            <a:r>
              <a:rPr lang="en-US" baseline="30000" dirty="0" smtClean="0"/>
              <a:t>1</a:t>
            </a:r>
            <a:r>
              <a:rPr lang="en-US" dirty="0" smtClean="0"/>
              <a:t>, Abdel-Hameed A. Badaway</a:t>
            </a:r>
            <a:r>
              <a:rPr lang="en-US" baseline="30000" dirty="0" smtClean="0"/>
              <a:t>2</a:t>
            </a:r>
            <a:r>
              <a:rPr lang="en-US" dirty="0" smtClean="0"/>
              <a:t>, </a:t>
            </a:r>
            <a:r>
              <a:rPr lang="en-US" dirty="0" err="1" smtClean="0"/>
              <a:t>Satyajayanth</a:t>
            </a:r>
            <a:r>
              <a:rPr lang="en-US" dirty="0" smtClean="0"/>
              <a:t> Misra</a:t>
            </a:r>
            <a:r>
              <a:rPr lang="en-US" baseline="30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and </a:t>
            </a:r>
          </a:p>
          <a:p>
            <a:r>
              <a:rPr lang="en-US" dirty="0" smtClean="0"/>
              <a:t>Stephan </a:t>
            </a:r>
            <a:r>
              <a:rPr lang="en-US" dirty="0"/>
              <a:t>Eidenbenz</a:t>
            </a:r>
            <a:r>
              <a:rPr lang="en-US" baseline="30000" dirty="0"/>
              <a:t>1</a:t>
            </a:r>
            <a:endParaRPr lang="en-US" baseline="30000" dirty="0" smtClean="0"/>
          </a:p>
          <a:p>
            <a:r>
              <a:rPr lang="en-US" sz="1800" b="1" baseline="30000" dirty="0" smtClean="0"/>
              <a:t>1</a:t>
            </a:r>
            <a:r>
              <a:rPr lang="en-US" sz="1800" b="1" i="1" baseline="30000" dirty="0" smtClean="0"/>
              <a:t> </a:t>
            </a:r>
            <a:r>
              <a:rPr lang="en-US" sz="1800" dirty="0" smtClean="0"/>
              <a:t>Los Alamos National Laboratory (LANL)</a:t>
            </a:r>
          </a:p>
          <a:p>
            <a:r>
              <a:rPr lang="en-US" sz="1800" b="1" baseline="30000" dirty="0" smtClean="0"/>
              <a:t>2 </a:t>
            </a:r>
            <a:r>
              <a:rPr lang="en-US" sz="1800" dirty="0" smtClean="0"/>
              <a:t>New Mexico State University (NMSU)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832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Hardware &amp; Benchmarks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27642"/>
              </p:ext>
            </p:extLst>
          </p:nvPr>
        </p:nvGraphicFramePr>
        <p:xfrm>
          <a:off x="2031998" y="2057935"/>
          <a:ext cx="8128001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664"/>
                <a:gridCol w="2252547"/>
                <a:gridCol w="854218"/>
                <a:gridCol w="1161143"/>
                <a:gridCol w="1161143"/>
                <a:gridCol w="1161143"/>
                <a:gridCol w="1161143"/>
              </a:tblGrid>
              <a:tr h="18542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Processor</a:t>
                      </a:r>
                      <a:endParaRPr 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Speed</a:t>
                      </a:r>
                    </a:p>
                    <a:p>
                      <a:pPr algn="ctr"/>
                      <a:r>
                        <a:rPr lang="en-US" dirty="0" smtClean="0"/>
                        <a:t>(GHz)</a:t>
                      </a:r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Cache Size (bytes)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Shared L3?</a:t>
                      </a:r>
                      <a:endParaRPr lang="en-US" dirty="0"/>
                    </a:p>
                  </a:txBody>
                  <a:tcPr anchor="ctr"/>
                </a:tc>
              </a:tr>
              <a:tr h="1854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L1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L3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Intel Xeon E5-2695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Core i7-4770HQ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256K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09111"/>
              </p:ext>
            </p:extLst>
          </p:nvPr>
        </p:nvGraphicFramePr>
        <p:xfrm>
          <a:off x="3203495" y="4142223"/>
          <a:ext cx="578500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81"/>
                <a:gridCol w="1627178"/>
                <a:gridCol w="38084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Benchmark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 Sizes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</a:t>
                      </a:r>
                      <a:r>
                        <a:rPr lang="is-IS" dirty="0" smtClean="0"/>
                        <a:t>10000, 20000, 30000, 40000}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{25 x 25, 50 x 50, 100 x 100, 200 x 200}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BlackScholes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{1</a:t>
                      </a:r>
                      <a:r>
                        <a:rPr lang="is-IS" dirty="0" smtClean="0"/>
                        <a:t>6</a:t>
                      </a:r>
                      <a:r>
                        <a:rPr lang="is-IS" dirty="0" smtClean="0"/>
                        <a:t>, 32, 64, 128}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28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-- Reuse Profiles, Sampling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562121" y="3902565"/>
            <a:ext cx="980090" cy="0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508907" y="3561928"/>
            <a:ext cx="100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/>
              <a:t>1% Sampling</a:t>
            </a:r>
            <a:endParaRPr lang="en-US" sz="12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64921"/>
            <a:ext cx="4673825" cy="43084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08" y="1864920"/>
            <a:ext cx="4761492" cy="430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16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-- Extrapolate Reuse Profiles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278459"/>
            <a:ext cx="10210800" cy="289797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95032"/>
            <a:ext cx="10515600" cy="138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Reuse distances (D) does not grow horizontally</a:t>
            </a:r>
          </a:p>
          <a:p>
            <a:r>
              <a:rPr lang="en-US" sz="2400" dirty="0" smtClean="0"/>
              <a:t>Let’s extrapolate the growth</a:t>
            </a:r>
          </a:p>
          <a:p>
            <a:r>
              <a:rPr lang="en-US" sz="2400" dirty="0" smtClean="0"/>
              <a:t>Fixed-Binning -- average reuse distances at each bin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95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– Data Availability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6324600" cy="4331335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162800" y="2598236"/>
            <a:ext cx="4191000" cy="32130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Measured on </a:t>
            </a:r>
            <a:r>
              <a:rPr lang="en-US" sz="2400" i="1" dirty="0" smtClean="0"/>
              <a:t>Intel Xeon E5</a:t>
            </a:r>
          </a:p>
          <a:p>
            <a:r>
              <a:rPr lang="en-US" sz="2400" dirty="0" smtClean="0"/>
              <a:t>Hit-rates suddenly drop at cache sizes.</a:t>
            </a:r>
          </a:p>
          <a:p>
            <a:r>
              <a:rPr lang="en-US" sz="2400" dirty="0" smtClean="0"/>
              <a:t>STREAM data exceeds even the L3 limits</a:t>
            </a:r>
          </a:p>
          <a:p>
            <a:r>
              <a:rPr lang="en-US" sz="2400" i="1" dirty="0" smtClean="0"/>
              <a:t>Core i7 </a:t>
            </a:r>
            <a:r>
              <a:rPr lang="en-US" sz="2400" dirty="0" smtClean="0"/>
              <a:t>has smaller L3 and relatively larger L1 and L2</a:t>
            </a:r>
          </a:p>
          <a:p>
            <a:r>
              <a:rPr lang="en-US" sz="2400" dirty="0" smtClean="0"/>
              <a:t>Hit-rates </a:t>
            </a:r>
            <a:r>
              <a:rPr lang="en-US" sz="2400" dirty="0" smtClean="0"/>
              <a:t>of large </a:t>
            </a:r>
            <a:r>
              <a:rPr lang="en-US" sz="2400" dirty="0" smtClean="0"/>
              <a:t>reuse distances are relatively low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5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-- Predicted Runtimes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715768"/>
              </p:ext>
            </p:extLst>
          </p:nvPr>
        </p:nvGraphicFramePr>
        <p:xfrm>
          <a:off x="838201" y="2606461"/>
          <a:ext cx="2171376" cy="27151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28579"/>
                <a:gridCol w="1442797"/>
              </a:tblGrid>
              <a:tr h="3188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BlackScholes</a:t>
                      </a:r>
                    </a:p>
                    <a:p>
                      <a:pPr algn="ctr"/>
                      <a:r>
                        <a:rPr lang="en-US" dirty="0" smtClean="0"/>
                        <a:t>Runtime (sec)</a:t>
                      </a:r>
                      <a:endParaRPr lang="en-US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0.000</a:t>
                      </a:r>
                      <a:endParaRPr lang="en-US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0.001</a:t>
                      </a:r>
                      <a:endParaRPr lang="en-US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0.01</a:t>
                      </a:r>
                      <a:endParaRPr lang="en-US" dirty="0"/>
                    </a:p>
                  </a:txBody>
                  <a:tcPr/>
                </a:tc>
              </a:tr>
              <a:tr h="4501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0.002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07277" y="5404160"/>
            <a:ext cx="1233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Actual Runtimes</a:t>
            </a:r>
            <a:endParaRPr lang="en-US" sz="1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83" y="1929911"/>
            <a:ext cx="7234717" cy="2310882"/>
          </a:xfrm>
          <a:prstGeom prst="rect">
            <a:avLst/>
          </a:prstGeom>
        </p:spPr>
      </p:pic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3842657"/>
              </p:ext>
            </p:extLst>
          </p:nvPr>
        </p:nvGraphicFramePr>
        <p:xfrm>
          <a:off x="4398695" y="4494840"/>
          <a:ext cx="341413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8063"/>
                <a:gridCol w="982884"/>
                <a:gridCol w="1013184"/>
              </a:tblGrid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#</a:t>
                      </a:r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Averag</a:t>
                      </a:r>
                      <a:r>
                        <a:rPr lang="en-US" baseline="0" dirty="0" smtClean="0"/>
                        <a:t>e </a:t>
                      </a:r>
                      <a:r>
                        <a:rPr lang="en-US" dirty="0" smtClean="0"/>
                        <a:t>Error Rate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162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Xeon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Core i7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162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STREAM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16.20</a:t>
                      </a:r>
                    </a:p>
                  </a:txBody>
                  <a:tcPr/>
                </a:tc>
              </a:tr>
              <a:tr h="3162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18.45</a:t>
                      </a:r>
                      <a:endParaRPr lang="en-US" dirty="0"/>
                    </a:p>
                  </a:txBody>
                  <a:tcPr/>
                </a:tc>
              </a:tr>
              <a:tr h="3162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BlackScholes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15.89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16.25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7" name="Group 16"/>
          <p:cNvGrpSpPr/>
          <p:nvPr/>
        </p:nvGrpSpPr>
        <p:grpSpPr>
          <a:xfrm>
            <a:off x="3116257" y="3085352"/>
            <a:ext cx="1282438" cy="2323888"/>
            <a:chOff x="3116257" y="3085352"/>
            <a:chExt cx="1282438" cy="2323888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3116257" y="4240793"/>
              <a:ext cx="78518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6" idx="1"/>
              <a:endCxn id="9" idx="1"/>
            </p:cNvCxnSpPr>
            <p:nvPr/>
          </p:nvCxnSpPr>
          <p:spPr>
            <a:xfrm rot="10800000" flipH="1" flipV="1">
              <a:off x="4119083" y="3085352"/>
              <a:ext cx="279612" cy="2323888"/>
            </a:xfrm>
            <a:prstGeom prst="bentConnector3">
              <a:avLst>
                <a:gd name="adj1" fmla="val -81756"/>
              </a:avLst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/>
          <p:cNvSpPr txBox="1">
            <a:spLocks/>
          </p:cNvSpPr>
          <p:nvPr/>
        </p:nvSpPr>
        <p:spPr>
          <a:xfrm>
            <a:off x="8092439" y="4491166"/>
            <a:ext cx="3261361" cy="18436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Insignificant difference in runtimes b/w </a:t>
            </a:r>
            <a:r>
              <a:rPr lang="en-US" sz="2400" dirty="0" err="1" smtClean="0"/>
              <a:t>hardwares</a:t>
            </a:r>
            <a:r>
              <a:rPr lang="en-US" sz="2400" dirty="0" smtClean="0"/>
              <a:t> for MM and BS</a:t>
            </a:r>
          </a:p>
          <a:p>
            <a:r>
              <a:rPr lang="en-US" sz="2400" dirty="0" smtClean="0"/>
              <a:t>L3 of </a:t>
            </a:r>
            <a:r>
              <a:rPr lang="en-US" sz="2400" i="1" dirty="0" smtClean="0"/>
              <a:t>Xeon</a:t>
            </a:r>
            <a:r>
              <a:rPr lang="en-US" sz="2400" dirty="0" smtClean="0"/>
              <a:t> is bigger than </a:t>
            </a:r>
            <a:r>
              <a:rPr lang="en-US" sz="2400" i="1" dirty="0"/>
              <a:t>C</a:t>
            </a:r>
            <a:r>
              <a:rPr lang="en-US" sz="2400" i="1" dirty="0" smtClean="0"/>
              <a:t>ore i7</a:t>
            </a:r>
            <a:r>
              <a:rPr lang="en-US" sz="2400" dirty="0" smtClean="0"/>
              <a:t>, therefore the difference in times</a:t>
            </a:r>
          </a:p>
          <a:p>
            <a:r>
              <a:rPr lang="en-US" sz="2400" i="1" dirty="0" smtClean="0"/>
              <a:t>Over prediction</a:t>
            </a:r>
            <a:r>
              <a:rPr lang="en-US" sz="2400" dirty="0" smtClean="0"/>
              <a:t>, due to memory only modelling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883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 -- Pipelines</a:t>
            </a:r>
            <a:endParaRPr lang="en-US" dirty="0"/>
          </a:p>
        </p:txBody>
      </p:sp>
      <p:sp>
        <p:nvSpPr>
          <p:cNvPr id="5" name="Content Placeholder 9"/>
          <p:cNvSpPr txBox="1">
            <a:spLocks/>
          </p:cNvSpPr>
          <p:nvPr/>
        </p:nvSpPr>
        <p:spPr>
          <a:xfrm>
            <a:off x="838200" y="2960154"/>
            <a:ext cx="4113944" cy="188916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ct val="125000"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690563" marR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3399"/>
              </a:buClr>
              <a:buSzPct val="120000"/>
              <a:buFont typeface="Arial" panose="020B0604020202020204" pitchFamily="34" charset="0"/>
              <a:buChar char="–"/>
              <a:tabLst/>
              <a:def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  <a:lvl3pPr marL="1031875" marR="0" indent="-350838" algn="l" defTabSz="914400" rtl="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4775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3399"/>
              </a:buClr>
              <a:buSzPct val="130000"/>
              <a:buFont typeface="Arial" panose="020B0604020202020204" pitchFamily="34" charset="0"/>
              <a:buChar char="-"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30388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i="1" dirty="0">
                <a:latin typeface="American Typewriter" charset="0"/>
                <a:ea typeface="American Typewriter" charset="0"/>
                <a:cs typeface="American Typewriter" charset="0"/>
              </a:rPr>
              <a:t>; &lt;label&gt;:6 </a:t>
            </a:r>
            <a:r>
              <a:rPr lang="en-US" sz="1200" b="1" i="1" dirty="0" smtClean="0">
                <a:latin typeface="American Typewriter" charset="0"/>
                <a:ea typeface="American Typewriter" charset="0"/>
                <a:cs typeface="American Typewriter" charset="0"/>
              </a:rPr>
              <a:t>	; </a:t>
            </a:r>
            <a:r>
              <a:rPr lang="en-US" sz="1200" b="1" i="1" dirty="0">
                <a:latin typeface="American Typewriter" charset="0"/>
                <a:ea typeface="American Typewriter" charset="0"/>
                <a:cs typeface="American Typewriter" charset="0"/>
              </a:rPr>
              <a:t>preds = %</a:t>
            </a:r>
            <a:r>
              <a:rPr lang="en-US" sz="1200" b="1" i="1" dirty="0" smtClean="0">
                <a:latin typeface="American Typewriter" charset="0"/>
                <a:ea typeface="American Typewriter" charset="0"/>
                <a:cs typeface="American Typewriter" charset="0"/>
              </a:rPr>
              <a:t>3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  <a:r>
              <a:rPr lang="en-US" sz="1200" dirty="0">
                <a:latin typeface="American Typewriter" charset="0"/>
                <a:ea typeface="American Typewriter" charset="0"/>
                <a:cs typeface="American Typewriter" charset="0"/>
              </a:rPr>
              <a:t>7 = load i32, i32* %i, align </a:t>
            </a: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4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  <a:r>
              <a:rPr lang="en-US" sz="1200" dirty="0">
                <a:latin typeface="American Typewriter" charset="0"/>
                <a:ea typeface="American Typewriter" charset="0"/>
                <a:cs typeface="American Typewriter" charset="0"/>
              </a:rPr>
              <a:t>8 = mul nsw i32 2, %</a:t>
            </a: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7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  <a:r>
              <a:rPr lang="en-US" sz="1200" dirty="0">
                <a:latin typeface="American Typewriter" charset="0"/>
                <a:ea typeface="American Typewriter" charset="0"/>
                <a:cs typeface="American Typewriter" charset="0"/>
              </a:rPr>
              <a:t>9 = load i32, i32* %i, align </a:t>
            </a: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4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  <a:r>
              <a:rPr lang="en-US" sz="1200" dirty="0">
                <a:latin typeface="American Typewriter" charset="0"/>
                <a:ea typeface="American Typewriter" charset="0"/>
                <a:cs typeface="American Typewriter" charset="0"/>
              </a:rPr>
              <a:t>10 = sext i32 %9 to i64 </a:t>
            </a:r>
            <a:endParaRPr lang="en-US" sz="1200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  <a:r>
              <a:rPr lang="en-US" sz="1200" dirty="0">
                <a:latin typeface="American Typewriter" charset="0"/>
                <a:ea typeface="American Typewriter" charset="0"/>
                <a:cs typeface="American Typewriter" charset="0"/>
              </a:rPr>
              <a:t>11 = load i32*, i32** %1, align </a:t>
            </a: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8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  <a:r>
              <a:rPr lang="en-US" sz="1200" dirty="0">
                <a:latin typeface="American Typewriter" charset="0"/>
                <a:ea typeface="American Typewriter" charset="0"/>
                <a:cs typeface="American Typewriter" charset="0"/>
              </a:rPr>
              <a:t>12 = getelementptr inbounds i32, i32* %11, i64 %10 </a:t>
            </a:r>
            <a:endParaRPr lang="en-US" sz="1200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store </a:t>
            </a:r>
            <a:r>
              <a:rPr lang="en-US" sz="1200" dirty="0">
                <a:latin typeface="American Typewriter" charset="0"/>
                <a:ea typeface="American Typewriter" charset="0"/>
                <a:cs typeface="American Typewriter" charset="0"/>
              </a:rPr>
              <a:t>i32 %8, i32* %12, align 4 </a:t>
            </a:r>
            <a:endParaRPr lang="en-US" sz="1200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2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br </a:t>
            </a:r>
            <a:r>
              <a:rPr lang="en-US" sz="1200" b="1" dirty="0">
                <a:latin typeface="American Typewriter" charset="0"/>
                <a:ea typeface="American Typewriter" charset="0"/>
                <a:cs typeface="American Typewriter" charset="0"/>
              </a:rPr>
              <a:t>label %</a:t>
            </a:r>
            <a:r>
              <a:rPr lang="en-US" sz="12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13</a:t>
            </a:r>
            <a:endParaRPr lang="is-IS" sz="1200" b="1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is-I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95" y="2044557"/>
            <a:ext cx="4059105" cy="3527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 bwMode="auto">
          <a:xfrm>
            <a:off x="5209582" y="3359752"/>
            <a:ext cx="2342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Automated </a:t>
            </a:r>
            <a:r>
              <a:rPr kumimoji="0" lang="en-US" sz="1200" b="1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Data </a:t>
            </a:r>
            <a:r>
              <a:rPr kumimoji="0" lang="en-US" sz="1200" b="1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Dependency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1" u="sng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28458" y="4869864"/>
            <a:ext cx="2063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Example </a:t>
            </a:r>
            <a:r>
              <a:rPr lang="en-US" sz="1600" b="1" dirty="0" err="1" smtClean="0"/>
              <a:t>BasicBlock</a:t>
            </a:r>
            <a:r>
              <a:rPr lang="en-US" sz="1600" b="1" dirty="0" smtClean="0"/>
              <a:t> IR</a:t>
            </a:r>
            <a:endParaRPr lang="en-US" sz="16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8914104" y="5571882"/>
            <a:ext cx="1662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Tasklet</a:t>
            </a:r>
            <a:r>
              <a:rPr lang="en-US" sz="1600" b="1" dirty="0" smtClean="0"/>
              <a:t> Graphs</a:t>
            </a:r>
            <a:endParaRPr lang="en-US" sz="1600" b="1" dirty="0"/>
          </a:p>
        </p:txBody>
      </p:sp>
      <p:sp>
        <p:nvSpPr>
          <p:cNvPr id="3" name="Notched Right Arrow 2"/>
          <p:cNvSpPr/>
          <p:nvPr/>
        </p:nvSpPr>
        <p:spPr>
          <a:xfrm>
            <a:off x="5439519" y="3917090"/>
            <a:ext cx="1855176" cy="410492"/>
          </a:xfrm>
          <a:prstGeom prst="notched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04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Novel Analytical Memory Model (AMM) based on LLVM BasicBlocks</a:t>
            </a:r>
          </a:p>
          <a:p>
            <a:r>
              <a:rPr lang="en-US" dirty="0" smtClean="0"/>
              <a:t>Estimated the cache hit-rates, effective latency and throughput.</a:t>
            </a:r>
          </a:p>
          <a:p>
            <a:r>
              <a:rPr lang="en-US" dirty="0" smtClean="0"/>
              <a:t>Used the latency and throughputs to predict runtime.</a:t>
            </a:r>
          </a:p>
          <a:p>
            <a:endParaRPr lang="en-US" dirty="0" smtClean="0"/>
          </a:p>
          <a:p>
            <a:r>
              <a:rPr lang="en-US" dirty="0" smtClean="0"/>
              <a:t>Will model pipelines, </a:t>
            </a:r>
            <a:r>
              <a:rPr lang="is-IS" dirty="0" smtClean="0"/>
              <a:t>…</a:t>
            </a:r>
          </a:p>
          <a:p>
            <a:r>
              <a:rPr lang="is-IS" dirty="0" smtClean="0"/>
              <a:t>Integrate these node level models into MPI</a:t>
            </a:r>
          </a:p>
          <a:p>
            <a:r>
              <a:rPr lang="is-IS" dirty="0" smtClean="0"/>
              <a:t>Predict performance of physics codes such as </a:t>
            </a:r>
            <a:r>
              <a:rPr lang="en-US" dirty="0" smtClean="0"/>
              <a:t>PARTISN,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49425"/>
            <a:ext cx="10515600" cy="4453255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M. </a:t>
            </a:r>
            <a:r>
              <a:rPr lang="en-US" sz="1600" dirty="0" err="1"/>
              <a:t>Brehob</a:t>
            </a:r>
            <a:r>
              <a:rPr lang="en-US" sz="1600" dirty="0"/>
              <a:t> and R. </a:t>
            </a:r>
            <a:r>
              <a:rPr lang="en-US" sz="1600" dirty="0" err="1"/>
              <a:t>Enbody</a:t>
            </a:r>
            <a:r>
              <a:rPr lang="en-US" sz="1600" dirty="0"/>
              <a:t>. </a:t>
            </a:r>
            <a:r>
              <a:rPr lang="en-US" sz="1600" b="1" dirty="0"/>
              <a:t>An analytical model of locality and caching</a:t>
            </a:r>
            <a:r>
              <a:rPr lang="en-US" sz="1600" dirty="0"/>
              <a:t>. Tech. Rep. </a:t>
            </a:r>
            <a:r>
              <a:rPr lang="en-US" sz="1600" dirty="0" smtClean="0"/>
              <a:t>MSUCSE-99-31</a:t>
            </a:r>
            <a:r>
              <a:rPr lang="en-US" sz="1600" dirty="0"/>
              <a:t>, </a:t>
            </a:r>
            <a:r>
              <a:rPr lang="en-US" sz="1600" dirty="0" smtClean="0"/>
              <a:t>1999.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S</a:t>
            </a:r>
            <a:r>
              <a:rPr lang="en-US" sz="1600" dirty="0"/>
              <a:t>. </a:t>
            </a:r>
            <a:r>
              <a:rPr lang="en-US" sz="1600" dirty="0" err="1"/>
              <a:t>Pakin</a:t>
            </a:r>
            <a:r>
              <a:rPr lang="en-US" sz="1600" dirty="0"/>
              <a:t> and P. McCormick. </a:t>
            </a:r>
            <a:r>
              <a:rPr lang="en-US" sz="1600" b="1" dirty="0"/>
              <a:t>Hardware-independent application characterization</a:t>
            </a:r>
            <a:r>
              <a:rPr lang="en-US" sz="1600" dirty="0"/>
              <a:t>. In </a:t>
            </a:r>
            <a:r>
              <a:rPr lang="en-US" sz="1600" dirty="0" smtClean="0"/>
              <a:t>International Symposium </a:t>
            </a:r>
            <a:r>
              <a:rPr lang="en-US" sz="1600" dirty="0"/>
              <a:t>on Workload Characterization (IISWC), pages 111–112, </a:t>
            </a:r>
            <a:r>
              <a:rPr lang="en-US" sz="1600" dirty="0" smtClean="0"/>
              <a:t>Portland, Oregon</a:t>
            </a:r>
            <a:r>
              <a:rPr lang="en-US" sz="1600" dirty="0"/>
              <a:t>, USA, 2013. IEEE</a:t>
            </a:r>
            <a:r>
              <a:rPr lang="en-US" sz="1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C</a:t>
            </a:r>
            <a:r>
              <a:rPr lang="en-US" sz="1600" dirty="0"/>
              <a:t>. </a:t>
            </a:r>
            <a:r>
              <a:rPr lang="en-US" sz="1600" dirty="0" err="1"/>
              <a:t>Bienia</a:t>
            </a:r>
            <a:r>
              <a:rPr lang="en-US" sz="1600" dirty="0"/>
              <a:t>, S. Kumar, J. P. Singh, and K. Li. </a:t>
            </a:r>
            <a:r>
              <a:rPr lang="en-US" sz="1600" b="1" dirty="0"/>
              <a:t>The parsec benchmark suite: Characterization </a:t>
            </a:r>
            <a:r>
              <a:rPr lang="en-US" sz="1600" b="1" dirty="0" smtClean="0"/>
              <a:t>and architectural </a:t>
            </a:r>
            <a:r>
              <a:rPr lang="en-US" sz="1600" b="1" dirty="0"/>
              <a:t>implications</a:t>
            </a:r>
            <a:r>
              <a:rPr lang="en-US" sz="1600" dirty="0"/>
              <a:t>. In Proceedings of the 17th International Conference on </a:t>
            </a:r>
            <a:r>
              <a:rPr lang="en-US" sz="1600" dirty="0" smtClean="0"/>
              <a:t>Parallel Architectures </a:t>
            </a:r>
            <a:r>
              <a:rPr lang="en-US" sz="1600" dirty="0"/>
              <a:t>and Compilation Techniques, PACT ’08, pages 72–81, New York, NY, </a:t>
            </a:r>
            <a:r>
              <a:rPr lang="en-US" sz="1600" dirty="0" smtClean="0"/>
              <a:t>USA, 2008</a:t>
            </a:r>
            <a:r>
              <a:rPr lang="en-US" sz="1600" dirty="0"/>
              <a:t>. </a:t>
            </a:r>
            <a:r>
              <a:rPr lang="en-US" sz="1600" dirty="0" smtClean="0"/>
              <a:t>ACM.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N</a:t>
            </a:r>
            <a:r>
              <a:rPr lang="en-US" sz="1600" dirty="0"/>
              <a:t>. Santhi, S. Eidenbenz, and J. Liu. </a:t>
            </a:r>
            <a:r>
              <a:rPr lang="en-US" sz="1600" b="1" dirty="0"/>
              <a:t>The simian concept: Parallel discrete event </a:t>
            </a:r>
            <a:r>
              <a:rPr lang="en-US" sz="1600" b="1" dirty="0" smtClean="0"/>
              <a:t>simulation with </a:t>
            </a:r>
            <a:r>
              <a:rPr lang="en-US" sz="1600" b="1" dirty="0"/>
              <a:t>interpreted languages and just-in-time compilation</a:t>
            </a:r>
            <a:r>
              <a:rPr lang="en-US" sz="1600" dirty="0"/>
              <a:t>. In Proceedings of the 2015 </a:t>
            </a:r>
            <a:r>
              <a:rPr lang="en-US" sz="1600" dirty="0" smtClean="0"/>
              <a:t>Winter Simulation </a:t>
            </a:r>
            <a:r>
              <a:rPr lang="en-US" sz="1600" dirty="0"/>
              <a:t>Conference (WSC), pages 3013–3024. IEEE, </a:t>
            </a:r>
            <a:r>
              <a:rPr lang="en-US" sz="1600" dirty="0" smtClean="0"/>
              <a:t>2015.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Y</a:t>
            </a:r>
            <a:r>
              <a:rPr lang="en-US" sz="1600" dirty="0"/>
              <a:t>. </a:t>
            </a:r>
            <a:r>
              <a:rPr lang="en-US" sz="1600" dirty="0" err="1"/>
              <a:t>Zhong</a:t>
            </a:r>
            <a:r>
              <a:rPr lang="en-US" sz="1600" dirty="0"/>
              <a:t>, X. Shen, and C. Ding. </a:t>
            </a:r>
            <a:r>
              <a:rPr lang="en-US" sz="1600" b="1" dirty="0"/>
              <a:t>Program locality analysis using reuse distance</a:t>
            </a:r>
            <a:r>
              <a:rPr lang="en-US" sz="1600" dirty="0"/>
              <a:t>. ACM </a:t>
            </a:r>
            <a:r>
              <a:rPr lang="en-US" sz="1600" dirty="0" smtClean="0"/>
              <a:t>Trans. Program</a:t>
            </a:r>
            <a:r>
              <a:rPr lang="en-US" sz="1600" dirty="0"/>
              <a:t>. Lang. Syst., 31(6), </a:t>
            </a:r>
            <a:r>
              <a:rPr lang="en-US" sz="1600" dirty="0" smtClean="0"/>
              <a:t>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E</a:t>
            </a:r>
            <a:r>
              <a:rPr lang="en-US" sz="1600" dirty="0"/>
              <a:t>. Berg and E. </a:t>
            </a:r>
            <a:r>
              <a:rPr lang="en-US" sz="1600" dirty="0" err="1"/>
              <a:t>Hagersten</a:t>
            </a:r>
            <a:r>
              <a:rPr lang="en-US" sz="1600" dirty="0"/>
              <a:t>. </a:t>
            </a:r>
            <a:r>
              <a:rPr lang="en-US" sz="1600" b="1" dirty="0" err="1"/>
              <a:t>StatCache</a:t>
            </a:r>
            <a:r>
              <a:rPr lang="en-US" sz="1600" b="1" dirty="0"/>
              <a:t>: a probabilistic approach to efficient and accurate </a:t>
            </a:r>
            <a:r>
              <a:rPr lang="en-US" sz="1600" b="1" dirty="0" smtClean="0"/>
              <a:t>data locality </a:t>
            </a:r>
            <a:r>
              <a:rPr lang="en-US" sz="1600" b="1" dirty="0"/>
              <a:t>analysis</a:t>
            </a:r>
            <a:r>
              <a:rPr lang="en-US" sz="1600" dirty="0"/>
              <a:t>. In IEEE International Symposium on - ISPASS Performance Analysis </a:t>
            </a:r>
            <a:r>
              <a:rPr lang="en-US" sz="1600" dirty="0" smtClean="0"/>
              <a:t>of Systems </a:t>
            </a:r>
            <a:r>
              <a:rPr lang="en-US" sz="1600" dirty="0"/>
              <a:t>and Software, 2004, pages 20–27, 2004</a:t>
            </a:r>
            <a:r>
              <a:rPr lang="en-US" sz="16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 smtClean="0"/>
              <a:t>N</a:t>
            </a:r>
            <a:r>
              <a:rPr lang="en-US" sz="1600" dirty="0"/>
              <a:t>. Jain, A. </a:t>
            </a:r>
            <a:r>
              <a:rPr lang="en-US" sz="1600" dirty="0" err="1"/>
              <a:t>Bhatele</a:t>
            </a:r>
            <a:r>
              <a:rPr lang="en-US" sz="1600" dirty="0"/>
              <a:t>, M. P. Robson, T. </a:t>
            </a:r>
            <a:r>
              <a:rPr lang="en-US" sz="1600" dirty="0" err="1"/>
              <a:t>Gamblin</a:t>
            </a:r>
            <a:r>
              <a:rPr lang="en-US" sz="1600" dirty="0"/>
              <a:t>, and L. V. Kale. </a:t>
            </a:r>
            <a:r>
              <a:rPr lang="en-US" sz="1600" b="1" dirty="0"/>
              <a:t>Predicting application </a:t>
            </a:r>
            <a:r>
              <a:rPr lang="en-US" sz="1600" b="1" dirty="0" smtClean="0"/>
              <a:t>performance using </a:t>
            </a:r>
            <a:r>
              <a:rPr lang="en-US" sz="1600" b="1" dirty="0"/>
              <a:t>supervised learning on communication features</a:t>
            </a:r>
            <a:r>
              <a:rPr lang="en-US" sz="1600" dirty="0"/>
              <a:t>. In Proceedings of the </a:t>
            </a:r>
            <a:r>
              <a:rPr lang="en-US" sz="1600" dirty="0" smtClean="0"/>
              <a:t>International Conference </a:t>
            </a:r>
            <a:r>
              <a:rPr lang="en-US" sz="1600" dirty="0"/>
              <a:t>on High Performance Computing, Networking, Storage and Analysis, </a:t>
            </a:r>
            <a:r>
              <a:rPr lang="en-US" sz="1600" dirty="0" smtClean="0"/>
              <a:t>SC’13</a:t>
            </a:r>
            <a:r>
              <a:rPr lang="en-US" sz="1600" dirty="0"/>
              <a:t>, pages 95:1–95:12, New York, NY, USA, 2013. ACM</a:t>
            </a:r>
            <a:r>
              <a:rPr lang="en-US" sz="1600" dirty="0" smtClean="0"/>
              <a:t>.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867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84" y="387014"/>
            <a:ext cx="10515600" cy="1325563"/>
          </a:xfrm>
        </p:spPr>
        <p:txBody>
          <a:bodyPr/>
          <a:lstStyle/>
          <a:p>
            <a:r>
              <a:rPr lang="en-US" dirty="0" smtClean="0"/>
              <a:t>Problem &amp; Solution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693639" y="2108062"/>
            <a:ext cx="9012425" cy="4063064"/>
            <a:chOff x="1693639" y="2108062"/>
            <a:chExt cx="9012425" cy="4063064"/>
          </a:xfrm>
        </p:grpSpPr>
        <p:sp>
          <p:nvSpPr>
            <p:cNvPr id="12" name="TextBox 11"/>
            <p:cNvSpPr txBox="1"/>
            <p:nvPr/>
          </p:nvSpPr>
          <p:spPr>
            <a:xfrm>
              <a:off x="1931309" y="2559340"/>
              <a:ext cx="15092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Software Code</a:t>
              </a:r>
              <a:endParaRPr lang="en-US" sz="1600" b="1" dirty="0"/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5016752" y="2108062"/>
              <a:ext cx="5689312" cy="3124081"/>
              <a:chOff x="5664487" y="1855693"/>
              <a:chExt cx="5689312" cy="3124081"/>
            </a:xfrm>
          </p:grpSpPr>
          <p:sp>
            <p:nvSpPr>
              <p:cNvPr id="35" name="Left-Right Arrow 34"/>
              <p:cNvSpPr/>
              <p:nvPr/>
            </p:nvSpPr>
            <p:spPr>
              <a:xfrm>
                <a:off x="10001199" y="3805886"/>
                <a:ext cx="333419" cy="141114"/>
              </a:xfrm>
              <a:prstGeom prst="leftRightArrow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5664487" y="1855693"/>
                <a:ext cx="5689312" cy="3124081"/>
                <a:chOff x="5664487" y="1855693"/>
                <a:chExt cx="5689312" cy="3124081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10334618" y="3500881"/>
                  <a:ext cx="864973" cy="7663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mtClean="0"/>
                    <a:t>RAM</a:t>
                  </a:r>
                  <a:endParaRPr lang="en-US"/>
                </a:p>
              </p:txBody>
            </p:sp>
            <p:grpSp>
              <p:nvGrpSpPr>
                <p:cNvPr id="24" name="Group 23"/>
                <p:cNvGrpSpPr/>
                <p:nvPr/>
              </p:nvGrpSpPr>
              <p:grpSpPr>
                <a:xfrm>
                  <a:off x="8521619" y="3086732"/>
                  <a:ext cx="1462256" cy="1664668"/>
                  <a:chOff x="8200338" y="2691310"/>
                  <a:chExt cx="1462256" cy="1664668"/>
                </a:xfrm>
              </p:grpSpPr>
              <p:sp>
                <p:nvSpPr>
                  <p:cNvPr id="27" name="Rectangle 26"/>
                  <p:cNvSpPr/>
                  <p:nvPr/>
                </p:nvSpPr>
                <p:spPr>
                  <a:xfrm>
                    <a:off x="8568204" y="3175684"/>
                    <a:ext cx="680185" cy="333635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L</a:t>
                    </a:r>
                    <a:r>
                      <a:rPr lang="en-US" baseline="-25000" dirty="0" smtClean="0"/>
                      <a:t>1</a:t>
                    </a:r>
                    <a:endParaRPr lang="en-US" baseline="-25000" dirty="0"/>
                  </a:p>
                </p:txBody>
              </p:sp>
              <p:sp>
                <p:nvSpPr>
                  <p:cNvPr id="30" name="Rectangle 29"/>
                  <p:cNvSpPr/>
                  <p:nvPr/>
                </p:nvSpPr>
                <p:spPr>
                  <a:xfrm>
                    <a:off x="8427309" y="3509319"/>
                    <a:ext cx="963827" cy="35010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L</a:t>
                    </a:r>
                    <a:r>
                      <a:rPr lang="en-US" baseline="-25000" dirty="0"/>
                      <a:t>2</a:t>
                    </a:r>
                  </a:p>
                </p:txBody>
              </p:sp>
              <p:sp>
                <p:nvSpPr>
                  <p:cNvPr id="31" name="Rectangle 30"/>
                  <p:cNvSpPr/>
                  <p:nvPr/>
                </p:nvSpPr>
                <p:spPr>
                  <a:xfrm>
                    <a:off x="8303740" y="3859427"/>
                    <a:ext cx="1223319" cy="35010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smtClean="0"/>
                      <a:t>L</a:t>
                    </a:r>
                    <a:r>
                      <a:rPr lang="en-US" baseline="-25000" dirty="0"/>
                      <a:t>3</a:t>
                    </a:r>
                  </a:p>
                </p:txBody>
              </p:sp>
              <p:sp>
                <p:nvSpPr>
                  <p:cNvPr id="23" name="Rectangle 22"/>
                  <p:cNvSpPr/>
                  <p:nvPr/>
                </p:nvSpPr>
                <p:spPr>
                  <a:xfrm>
                    <a:off x="8200338" y="2693774"/>
                    <a:ext cx="1462256" cy="1662204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8581054" y="2691310"/>
                    <a:ext cx="7286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 smtClean="0"/>
                      <a:t>Cache</a:t>
                    </a:r>
                    <a:endParaRPr lang="en-US" sz="1600" b="1" dirty="0"/>
                  </a:p>
                </p:txBody>
              </p:sp>
            </p:grpSp>
            <p:grpSp>
              <p:nvGrpSpPr>
                <p:cNvPr id="55" name="Group 54"/>
                <p:cNvGrpSpPr/>
                <p:nvPr/>
              </p:nvGrpSpPr>
              <p:grpSpPr>
                <a:xfrm>
                  <a:off x="5807234" y="3086733"/>
                  <a:ext cx="2092174" cy="1664668"/>
                  <a:chOff x="5955518" y="3123804"/>
                  <a:chExt cx="2092174" cy="1664668"/>
                </a:xfrm>
              </p:grpSpPr>
              <p:sp>
                <p:nvSpPr>
                  <p:cNvPr id="48" name="Rectangle 47"/>
                  <p:cNvSpPr/>
                  <p:nvPr/>
                </p:nvSpPr>
                <p:spPr>
                  <a:xfrm>
                    <a:off x="7212039" y="3466473"/>
                    <a:ext cx="749053" cy="480528"/>
                  </a:xfrm>
                  <a:prstGeom prst="rect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Pipe Line</a:t>
                    </a:r>
                    <a:r>
                      <a:rPr lang="en-US" sz="1400" baseline="-25000" dirty="0"/>
                      <a:t> </a:t>
                    </a:r>
                    <a:r>
                      <a:rPr lang="en-US" sz="1400" dirty="0"/>
                      <a:t>8</a:t>
                    </a:r>
                    <a:endParaRPr lang="en-US" sz="1400" baseline="-25000" dirty="0"/>
                  </a:p>
                </p:txBody>
              </p:sp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6812703" y="3467331"/>
                    <a:ext cx="33300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is-IS" b="1" dirty="0" smtClean="0"/>
                      <a:t>…</a:t>
                    </a:r>
                    <a:endParaRPr lang="en-US" b="1" dirty="0"/>
                  </a:p>
                </p:txBody>
              </p:sp>
              <p:grpSp>
                <p:nvGrpSpPr>
                  <p:cNvPr id="54" name="Group 53"/>
                  <p:cNvGrpSpPr/>
                  <p:nvPr/>
                </p:nvGrpSpPr>
                <p:grpSpPr>
                  <a:xfrm>
                    <a:off x="5955518" y="3123804"/>
                    <a:ext cx="2092174" cy="1664668"/>
                    <a:chOff x="5943161" y="3127919"/>
                    <a:chExt cx="2092174" cy="1664668"/>
                  </a:xfrm>
                </p:grpSpPr>
                <p:grpSp>
                  <p:nvGrpSpPr>
                    <p:cNvPr id="38" name="Group 37"/>
                    <p:cNvGrpSpPr/>
                    <p:nvPr/>
                  </p:nvGrpSpPr>
                  <p:grpSpPr>
                    <a:xfrm>
                      <a:off x="5943161" y="3127919"/>
                      <a:ext cx="2092174" cy="1664668"/>
                      <a:chOff x="8200338" y="2691310"/>
                      <a:chExt cx="1462256" cy="1664668"/>
                    </a:xfrm>
                  </p:grpSpPr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8239797" y="3059034"/>
                        <a:ext cx="523526" cy="451357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1400" dirty="0" smtClean="0"/>
                          <a:t>Pipe </a:t>
                        </a:r>
                        <a:r>
                          <a:rPr lang="en-US" sz="1400" smtClean="0"/>
                          <a:t>Line</a:t>
                        </a:r>
                        <a:r>
                          <a:rPr lang="en-US" sz="1400" baseline="-25000"/>
                          <a:t> </a:t>
                        </a:r>
                        <a:r>
                          <a:rPr lang="en-US" sz="1400" smtClean="0"/>
                          <a:t>1</a:t>
                        </a:r>
                        <a:endParaRPr lang="en-US" sz="1400" baseline="-25000" dirty="0"/>
                      </a:p>
                    </p:txBody>
                  </p:sp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8200338" y="2693774"/>
                        <a:ext cx="1462256" cy="1662204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3" name="TextBox 42"/>
                      <p:cNvSpPr txBox="1"/>
                      <p:nvPr/>
                    </p:nvSpPr>
                    <p:spPr>
                      <a:xfrm>
                        <a:off x="8754687" y="2691310"/>
                        <a:ext cx="422008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b="1" dirty="0" smtClean="0"/>
                          <a:t>Core</a:t>
                        </a:r>
                        <a:endParaRPr lang="en-US" sz="1600" b="1" dirty="0"/>
                      </a:p>
                    </p:txBody>
                  </p:sp>
                </p:grp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5999618" y="4250399"/>
                      <a:ext cx="749053" cy="451357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smtClean="0"/>
                        <a:t>ALU</a:t>
                      </a:r>
                      <a:endParaRPr lang="en-US" sz="1400" baseline="-25000" dirty="0"/>
                    </a:p>
                  </p:txBody>
                </p:sp>
                <p:sp>
                  <p:nvSpPr>
                    <p:cNvPr id="51" name="Left-Right Arrow 50"/>
                    <p:cNvSpPr/>
                    <p:nvPr/>
                  </p:nvSpPr>
                  <p:spPr>
                    <a:xfrm rot="5400000">
                      <a:off x="6217600" y="4034580"/>
                      <a:ext cx="320204" cy="145047"/>
                    </a:xfrm>
                    <a:prstGeom prst="leftRightArrow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7227063" y="4266872"/>
                      <a:ext cx="749053" cy="451357"/>
                    </a:xfrm>
                    <a:prstGeom prst="rect">
                      <a:avLst/>
                    </a:prstGeom>
                    <a:solidFill>
                      <a:schemeClr val="tx1">
                        <a:lumMod val="75000"/>
                        <a:lumOff val="2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smtClean="0"/>
                        <a:t>ALU</a:t>
                      </a:r>
                      <a:endParaRPr lang="en-US" sz="1400" baseline="-25000" dirty="0"/>
                    </a:p>
                  </p:txBody>
                </p:sp>
                <p:sp>
                  <p:nvSpPr>
                    <p:cNvPr id="53" name="Left-Right Arrow 52"/>
                    <p:cNvSpPr/>
                    <p:nvPr/>
                  </p:nvSpPr>
                  <p:spPr>
                    <a:xfrm rot="5400000">
                      <a:off x="7432688" y="4051053"/>
                      <a:ext cx="320204" cy="145047"/>
                    </a:xfrm>
                    <a:prstGeom prst="leftRightArrow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5664487" y="1855693"/>
                  <a:ext cx="5689312" cy="3124081"/>
                  <a:chOff x="5664487" y="1855693"/>
                  <a:chExt cx="5689312" cy="3124081"/>
                </a:xfrm>
              </p:grpSpPr>
              <p:sp>
                <p:nvSpPr>
                  <p:cNvPr id="36" name="Parallelogram 35"/>
                  <p:cNvSpPr/>
                  <p:nvPr/>
                </p:nvSpPr>
                <p:spPr>
                  <a:xfrm>
                    <a:off x="10201182" y="1855693"/>
                    <a:ext cx="1152617" cy="459659"/>
                  </a:xfrm>
                  <a:prstGeom prst="parallelogram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smtClean="0"/>
                      <a:t>Program</a:t>
                    </a:r>
                  </a:p>
                  <a:p>
                    <a:pPr algn="ctr"/>
                    <a:r>
                      <a:rPr lang="en-US" sz="1400" dirty="0" smtClean="0"/>
                      <a:t>Data</a:t>
                    </a:r>
                    <a:endParaRPr lang="en-US" sz="1400" dirty="0"/>
                  </a:p>
                </p:txBody>
              </p:sp>
              <p:sp>
                <p:nvSpPr>
                  <p:cNvPr id="37" name="Down Arrow 36"/>
                  <p:cNvSpPr/>
                  <p:nvPr/>
                </p:nvSpPr>
                <p:spPr>
                  <a:xfrm>
                    <a:off x="10689990" y="2315353"/>
                    <a:ext cx="159241" cy="1187246"/>
                  </a:xfrm>
                  <a:prstGeom prst="downArrow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5664487" y="2570206"/>
                    <a:ext cx="5689312" cy="2409568"/>
                    <a:chOff x="5664487" y="2570206"/>
                    <a:chExt cx="5689312" cy="2409568"/>
                  </a:xfrm>
                </p:grpSpPr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5664487" y="2570206"/>
                      <a:ext cx="5689312" cy="2409568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8294672" y="2575851"/>
                      <a:ext cx="537126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600" b="1" dirty="0" smtClean="0"/>
                        <a:t>CPU</a:t>
                      </a:r>
                      <a:endParaRPr lang="en-US" sz="1600" b="1" dirty="0"/>
                    </a:p>
                  </p:txBody>
                </p:sp>
                <p:sp>
                  <p:nvSpPr>
                    <p:cNvPr id="58" name="Left-Right Arrow 57"/>
                    <p:cNvSpPr/>
                    <p:nvPr/>
                  </p:nvSpPr>
                  <p:spPr>
                    <a:xfrm>
                      <a:off x="7910302" y="3858517"/>
                      <a:ext cx="611317" cy="113197"/>
                    </a:xfrm>
                    <a:prstGeom prst="leftRightArrow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7765626" y="5463240"/>
                  <a:ext cx="2759094" cy="707886"/>
                </a:xfrm>
                <a:prstGeom prst="rect">
                  <a:avLst/>
                </a:prstGeom>
                <a:ln w="254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𝑬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𝝀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     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𝑎𝑛𝑑</m:t>
                      </m:r>
                      <m:r>
                        <a:rPr lang="en-US" sz="2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      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𝑬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𝜷</m:t>
                          </m:r>
                        </m:e>
                      </m:d>
                    </m:oMath>
                  </a14:m>
                  <a:r>
                    <a:rPr lang="en-US" sz="2000" dirty="0" smtClean="0"/>
                    <a:t> ?</a:t>
                  </a:r>
                </a:p>
                <a:p>
                  <a:r>
                    <a:rPr lang="en-US" sz="2000" b="1" i="1" dirty="0" smtClean="0"/>
                    <a:t>Latency</a:t>
                  </a:r>
                  <a:r>
                    <a:rPr lang="en-US" sz="2000" dirty="0" smtClean="0"/>
                    <a:t> </a:t>
                  </a:r>
                  <a:r>
                    <a:rPr lang="en-US" sz="2000" i="1" dirty="0" smtClean="0"/>
                    <a:t>and</a:t>
                  </a:r>
                  <a:r>
                    <a:rPr lang="en-US" sz="2000" dirty="0" smtClean="0"/>
                    <a:t> </a:t>
                  </a:r>
                  <a:r>
                    <a:rPr lang="en-US" sz="2000" b="1" i="1" dirty="0" smtClean="0"/>
                    <a:t>Throughput</a:t>
                  </a:r>
                  <a:endParaRPr lang="en-US" sz="2000" b="1" i="1" dirty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626" y="5463240"/>
                  <a:ext cx="2759094" cy="70788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74" t="-52500" r="-1535" b="-2500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7447721" y="4309576"/>
              <a:ext cx="736342" cy="113772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9456323" y="4224083"/>
              <a:ext cx="76354" cy="121096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940493" y="5551596"/>
              <a:ext cx="2224580" cy="584775"/>
            </a:xfrm>
            <a:prstGeom prst="rect">
              <a:avLst/>
            </a:prstGeom>
            <a:noFill/>
            <a:ln w="25400">
              <a:solidFill>
                <a:schemeClr val="tx1">
                  <a:alpha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rgbClr val="FF0000">
                      <a:alpha val="50000"/>
                    </a:srgbClr>
                  </a:solidFill>
                </a:rPr>
                <a:t>Which part of Program exploits Pipelines?</a:t>
              </a:r>
              <a:endParaRPr lang="en-US" sz="1600" b="1" dirty="0">
                <a:solidFill>
                  <a:srgbClr val="FF0000">
                    <a:alpha val="50000"/>
                  </a:srgbClr>
                </a:solidFill>
              </a:endParaRPr>
            </a:p>
          </p:txBody>
        </p:sp>
        <p:cxnSp>
          <p:nvCxnSpPr>
            <p:cNvPr id="70" name="Straight Arrow Connector 69"/>
            <p:cNvCxnSpPr>
              <a:stCxn id="49" idx="2"/>
              <a:endCxn id="69" idx="0"/>
            </p:cNvCxnSpPr>
            <p:nvPr/>
          </p:nvCxnSpPr>
          <p:spPr>
            <a:xfrm flipH="1">
              <a:off x="6052783" y="4051961"/>
              <a:ext cx="130404" cy="149963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6759506" y="2145755"/>
              <a:ext cx="1539995" cy="461665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smtClean="0">
                  <a:solidFill>
                    <a:srgbClr val="FF0000"/>
                  </a:solidFill>
                </a:rPr>
                <a:t>Problem ?</a:t>
              </a:r>
              <a:endParaRPr lang="en-US" sz="24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693639" y="2955984"/>
              <a:ext cx="1984568" cy="212365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b="1" i="1" dirty="0">
                  <a:solidFill>
                    <a:srgbClr val="7030A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#include </a:t>
              </a:r>
              <a:r>
                <a:rPr lang="en-US" sz="1200" b="1" i="1" dirty="0">
                  <a:solidFill>
                    <a:srgbClr val="00B05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&lt;</a:t>
              </a:r>
              <a:r>
                <a:rPr lang="en-US" sz="1200" b="1" i="1" dirty="0" err="1">
                  <a:solidFill>
                    <a:srgbClr val="00B05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stdio.h</a:t>
              </a:r>
              <a:r>
                <a:rPr lang="en-US" sz="1200" b="1" i="1" dirty="0" smtClean="0">
                  <a:solidFill>
                    <a:srgbClr val="00B05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&gt;</a:t>
              </a:r>
            </a:p>
            <a:p>
              <a:r>
                <a:rPr lang="en-US" sz="1200" b="1" i="1" dirty="0" smtClean="0">
                  <a:solidFill>
                    <a:srgbClr val="7030A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#</a:t>
              </a:r>
              <a:r>
                <a:rPr lang="en-US" sz="1200" b="1" i="1" dirty="0">
                  <a:solidFill>
                    <a:srgbClr val="7030A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define </a:t>
              </a:r>
              <a:r>
                <a:rPr lang="en-US" sz="1200" b="1" i="1" dirty="0">
                  <a:solidFill>
                    <a:schemeClr val="accent5">
                      <a:lumMod val="75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SIZE</a:t>
              </a:r>
              <a:r>
                <a:rPr lang="en-US" sz="1200" b="1" i="1" dirty="0">
                  <a:latin typeface="Century Schoolbook" charset="0"/>
                  <a:ea typeface="Century Schoolbook" charset="0"/>
                  <a:cs typeface="Century Schoolbook" charset="0"/>
                </a:rPr>
                <a:t> </a:t>
              </a:r>
              <a:r>
                <a:rPr lang="en-US" sz="1200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1000</a:t>
              </a:r>
            </a:p>
            <a:p>
              <a:r>
                <a:rPr lang="en-US" sz="1200" b="1" i="1" dirty="0" err="1" smtClean="0">
                  <a:solidFill>
                    <a:srgbClr val="7030A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int</a:t>
              </a:r>
              <a:r>
                <a:rPr lang="en-US" sz="1200" b="1" i="1" dirty="0" smtClean="0">
                  <a:solidFill>
                    <a:srgbClr val="7030A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</a:t>
              </a:r>
              <a:r>
                <a:rPr lang="en-US" sz="1200" b="1" i="1" dirty="0">
                  <a:solidFill>
                    <a:schemeClr val="accent5">
                      <a:lumMod val="75000"/>
                    </a:schemeClr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main</a:t>
              </a:r>
              <a:r>
                <a:rPr lang="en-US" sz="1200" b="1" i="1" dirty="0">
                  <a:latin typeface="Century Schoolbook" charset="0"/>
                  <a:ea typeface="Century Schoolbook" charset="0"/>
                  <a:cs typeface="Century Schoolbook" charset="0"/>
                </a:rPr>
                <a:t> () </a:t>
              </a:r>
              <a:r>
                <a:rPr lang="en-US" sz="1200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     </a:t>
              </a:r>
              <a:r>
                <a:rPr lang="en-US" sz="1200" b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{</a:t>
              </a:r>
              <a:r>
                <a:rPr lang="en-US" sz="1200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  </a:t>
              </a:r>
            </a:p>
            <a:p>
              <a:r>
                <a:rPr lang="en-US" sz="1200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   </a:t>
              </a:r>
              <a:r>
                <a:rPr lang="en-US" sz="1200" b="1" i="1" dirty="0" smtClean="0">
                  <a:solidFill>
                    <a:srgbClr val="7030A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static </a:t>
              </a:r>
              <a:r>
                <a:rPr lang="en-US" sz="1200" b="1" i="1" dirty="0" err="1">
                  <a:solidFill>
                    <a:srgbClr val="7030A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int</a:t>
              </a:r>
              <a:r>
                <a:rPr lang="en-US" sz="1200" b="1" i="1" dirty="0">
                  <a:solidFill>
                    <a:srgbClr val="7030A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</a:t>
              </a:r>
              <a:r>
                <a:rPr lang="en-US" sz="1200" b="1" i="1" dirty="0">
                  <a:latin typeface="Century Schoolbook" charset="0"/>
                  <a:ea typeface="Century Schoolbook" charset="0"/>
                  <a:cs typeface="Century Schoolbook" charset="0"/>
                </a:rPr>
                <a:t>A[SIZE];  </a:t>
              </a:r>
              <a:endParaRPr lang="en-US" sz="1200" b="1" i="1" dirty="0" smtClean="0">
                <a:latin typeface="Century Schoolbook" charset="0"/>
                <a:ea typeface="Century Schoolbook" charset="0"/>
                <a:cs typeface="Century Schoolbook" charset="0"/>
              </a:endParaRPr>
            </a:p>
            <a:p>
              <a:r>
                <a:rPr lang="en-US" sz="1200" b="1" i="1" dirty="0">
                  <a:latin typeface="Century Schoolbook" charset="0"/>
                  <a:ea typeface="Century Schoolbook" charset="0"/>
                  <a:cs typeface="Century Schoolbook" charset="0"/>
                </a:rPr>
                <a:t> </a:t>
              </a:r>
              <a:r>
                <a:rPr lang="en-US" sz="1200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  </a:t>
              </a:r>
              <a:r>
                <a:rPr lang="en-US" sz="1200" b="1" i="1" dirty="0" err="1" smtClean="0">
                  <a:solidFill>
                    <a:srgbClr val="7030A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int</a:t>
              </a:r>
              <a:r>
                <a:rPr lang="en-US" sz="1200" b="1" i="1" dirty="0" smtClean="0">
                  <a:solidFill>
                    <a:srgbClr val="7030A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</a:t>
              </a:r>
              <a:r>
                <a:rPr lang="en-US" sz="1200" b="1" i="1" dirty="0">
                  <a:latin typeface="Century Schoolbook" charset="0"/>
                  <a:ea typeface="Century Schoolbook" charset="0"/>
                  <a:cs typeface="Century Schoolbook" charset="0"/>
                </a:rPr>
                <a:t>sum = 0, </a:t>
              </a:r>
              <a:r>
                <a:rPr lang="en-US" sz="1200" b="1" i="1" dirty="0" err="1">
                  <a:latin typeface="Century Schoolbook" charset="0"/>
                  <a:ea typeface="Century Schoolbook" charset="0"/>
                  <a:cs typeface="Century Schoolbook" charset="0"/>
                </a:rPr>
                <a:t>i</a:t>
              </a:r>
              <a:r>
                <a:rPr lang="en-US" sz="1200" b="1" i="1" dirty="0">
                  <a:latin typeface="Century Schoolbook" charset="0"/>
                  <a:ea typeface="Century Schoolbook" charset="0"/>
                  <a:cs typeface="Century Schoolbook" charset="0"/>
                </a:rPr>
                <a:t>;  </a:t>
              </a:r>
              <a:endParaRPr lang="en-US" sz="1200" b="1" i="1" dirty="0" smtClean="0">
                <a:latin typeface="Century Schoolbook" charset="0"/>
                <a:ea typeface="Century Schoolbook" charset="0"/>
                <a:cs typeface="Century Schoolbook" charset="0"/>
              </a:endParaRPr>
            </a:p>
            <a:p>
              <a:r>
                <a:rPr lang="en-US" sz="1200" b="1" i="1" dirty="0">
                  <a:latin typeface="Century Schoolbook" charset="0"/>
                  <a:ea typeface="Century Schoolbook" charset="0"/>
                  <a:cs typeface="Century Schoolbook" charset="0"/>
                </a:rPr>
                <a:t> </a:t>
              </a:r>
              <a:r>
                <a:rPr lang="en-US" sz="1200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  </a:t>
              </a:r>
              <a:r>
                <a:rPr lang="en-US" sz="1200" b="1" i="1" dirty="0" smtClean="0">
                  <a:solidFill>
                    <a:srgbClr val="7030A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for </a:t>
              </a:r>
              <a:r>
                <a:rPr lang="en-US" sz="1200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(</a:t>
              </a:r>
              <a:r>
                <a:rPr lang="en-US" sz="1200" b="1" i="1" dirty="0" err="1" smtClean="0">
                  <a:latin typeface="Century Schoolbook" charset="0"/>
                  <a:ea typeface="Century Schoolbook" charset="0"/>
                  <a:cs typeface="Century Schoolbook" charset="0"/>
                </a:rPr>
                <a:t>i</a:t>
              </a:r>
              <a:r>
                <a:rPr lang="en-US" sz="1200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=0</a:t>
              </a:r>
              <a:r>
                <a:rPr lang="en-US" sz="1200" b="1" i="1" dirty="0">
                  <a:latin typeface="Century Schoolbook" charset="0"/>
                  <a:ea typeface="Century Schoolbook" charset="0"/>
                  <a:cs typeface="Century Schoolbook" charset="0"/>
                </a:rPr>
                <a:t>; </a:t>
              </a:r>
              <a:r>
                <a:rPr lang="en-US" sz="1200" b="1" i="1" dirty="0" err="1">
                  <a:latin typeface="Century Schoolbook" charset="0"/>
                  <a:ea typeface="Century Schoolbook" charset="0"/>
                  <a:cs typeface="Century Schoolbook" charset="0"/>
                </a:rPr>
                <a:t>i</a:t>
              </a:r>
              <a:r>
                <a:rPr lang="en-US" sz="1200" b="1" i="1" dirty="0">
                  <a:latin typeface="Century Schoolbook" charset="0"/>
                  <a:ea typeface="Century Schoolbook" charset="0"/>
                  <a:cs typeface="Century Schoolbook" charset="0"/>
                </a:rPr>
                <a:t>&lt;SIZE; </a:t>
              </a:r>
              <a:r>
                <a:rPr lang="en-US" sz="1200" b="1" i="1" dirty="0" err="1">
                  <a:latin typeface="Century Schoolbook" charset="0"/>
                  <a:ea typeface="Century Schoolbook" charset="0"/>
                  <a:cs typeface="Century Schoolbook" charset="0"/>
                </a:rPr>
                <a:t>i</a:t>
              </a:r>
              <a:r>
                <a:rPr lang="en-US" sz="1200" b="1" i="1" dirty="0">
                  <a:latin typeface="Century Schoolbook" charset="0"/>
                  <a:ea typeface="Century Schoolbook" charset="0"/>
                  <a:cs typeface="Century Schoolbook" charset="0"/>
                </a:rPr>
                <a:t>++) </a:t>
              </a:r>
              <a:r>
                <a:rPr lang="en-US" sz="1200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     </a:t>
              </a:r>
            </a:p>
            <a:p>
              <a:r>
                <a:rPr lang="en-US" sz="1200" b="1" i="1" dirty="0">
                  <a:latin typeface="Century Schoolbook" charset="0"/>
                  <a:ea typeface="Century Schoolbook" charset="0"/>
                  <a:cs typeface="Century Schoolbook" charset="0"/>
                </a:rPr>
                <a:t> </a:t>
              </a:r>
              <a:r>
                <a:rPr lang="en-US" sz="1200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  </a:t>
              </a:r>
              <a:r>
                <a:rPr lang="en-US" sz="1200" b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{</a:t>
              </a:r>
              <a:r>
                <a:rPr lang="en-US" sz="1200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      </a:t>
              </a:r>
            </a:p>
            <a:p>
              <a:r>
                <a:rPr lang="en-US" sz="1200" b="1" i="1" dirty="0">
                  <a:latin typeface="Century Schoolbook" charset="0"/>
                  <a:ea typeface="Century Schoolbook" charset="0"/>
                  <a:cs typeface="Century Schoolbook" charset="0"/>
                </a:rPr>
                <a:t> </a:t>
              </a:r>
              <a:r>
                <a:rPr lang="en-US" sz="1200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        A[</a:t>
              </a:r>
              <a:r>
                <a:rPr lang="en-US" sz="1200" b="1" i="1" dirty="0" err="1" smtClean="0">
                  <a:latin typeface="Century Schoolbook" charset="0"/>
                  <a:ea typeface="Century Schoolbook" charset="0"/>
                  <a:cs typeface="Century Schoolbook" charset="0"/>
                </a:rPr>
                <a:t>i</a:t>
              </a:r>
              <a:r>
                <a:rPr lang="en-US" sz="1200" b="1" i="1" dirty="0">
                  <a:latin typeface="Century Schoolbook" charset="0"/>
                  <a:ea typeface="Century Schoolbook" charset="0"/>
                  <a:cs typeface="Century Schoolbook" charset="0"/>
                </a:rPr>
                <a:t>] = 2*</a:t>
              </a:r>
              <a:r>
                <a:rPr lang="en-US" sz="1200" b="1" i="1" dirty="0" err="1">
                  <a:latin typeface="Century Schoolbook" charset="0"/>
                  <a:ea typeface="Century Schoolbook" charset="0"/>
                  <a:cs typeface="Century Schoolbook" charset="0"/>
                </a:rPr>
                <a:t>i</a:t>
              </a:r>
              <a:r>
                <a:rPr lang="en-US" sz="1200" b="1" i="1" dirty="0">
                  <a:latin typeface="Century Schoolbook" charset="0"/>
                  <a:ea typeface="Century Schoolbook" charset="0"/>
                  <a:cs typeface="Century Schoolbook" charset="0"/>
                </a:rPr>
                <a:t>;      </a:t>
              </a:r>
              <a:endParaRPr lang="en-US" sz="1200" b="1" i="1" dirty="0" smtClean="0">
                <a:latin typeface="Century Schoolbook" charset="0"/>
                <a:ea typeface="Century Schoolbook" charset="0"/>
                <a:cs typeface="Century Schoolbook" charset="0"/>
              </a:endParaRPr>
            </a:p>
            <a:p>
              <a:r>
                <a:rPr lang="en-US" sz="1200" b="1" i="1" dirty="0">
                  <a:latin typeface="Century Schoolbook" charset="0"/>
                  <a:ea typeface="Century Schoolbook" charset="0"/>
                  <a:cs typeface="Century Schoolbook" charset="0"/>
                </a:rPr>
                <a:t> </a:t>
              </a:r>
              <a:r>
                <a:rPr lang="en-US" sz="1200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        sum </a:t>
              </a:r>
              <a:r>
                <a:rPr lang="en-US" sz="1200" b="1" i="1" dirty="0">
                  <a:latin typeface="Century Schoolbook" charset="0"/>
                  <a:ea typeface="Century Schoolbook" charset="0"/>
                  <a:cs typeface="Century Schoolbook" charset="0"/>
                </a:rPr>
                <a:t>+= A[</a:t>
              </a:r>
              <a:r>
                <a:rPr lang="en-US" sz="1200" b="1" i="1" dirty="0" err="1">
                  <a:latin typeface="Century Schoolbook" charset="0"/>
                  <a:ea typeface="Century Schoolbook" charset="0"/>
                  <a:cs typeface="Century Schoolbook" charset="0"/>
                </a:rPr>
                <a:t>i</a:t>
              </a:r>
              <a:r>
                <a:rPr lang="en-US" sz="1200" b="1" i="1" dirty="0">
                  <a:latin typeface="Century Schoolbook" charset="0"/>
                  <a:ea typeface="Century Schoolbook" charset="0"/>
                  <a:cs typeface="Century Schoolbook" charset="0"/>
                </a:rPr>
                <a:t>];  </a:t>
              </a:r>
              <a:endParaRPr lang="en-US" sz="1200" b="1" i="1" dirty="0" smtClean="0">
                <a:latin typeface="Century Schoolbook" charset="0"/>
                <a:ea typeface="Century Schoolbook" charset="0"/>
                <a:cs typeface="Century Schoolbook" charset="0"/>
              </a:endParaRPr>
            </a:p>
            <a:p>
              <a:r>
                <a:rPr lang="en-US" sz="1200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    </a:t>
              </a:r>
              <a:r>
                <a:rPr lang="en-US" sz="1200" b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}  </a:t>
              </a:r>
            </a:p>
            <a:p>
              <a:r>
                <a:rPr lang="en-US" sz="1200" b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}</a:t>
              </a:r>
              <a:endParaRPr lang="en-US" sz="1200" b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3779520" y="4051961"/>
              <a:ext cx="116097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911040" y="3699918"/>
              <a:ext cx="8446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E</a:t>
              </a:r>
              <a:r>
                <a:rPr lang="en-US" sz="1600" b="1" dirty="0" smtClean="0"/>
                <a:t>xecute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222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900" y="3517989"/>
            <a:ext cx="1410285" cy="102812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536309" y="2522815"/>
            <a:ext cx="1574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Software Code</a:t>
            </a:r>
            <a:endParaRPr lang="en-US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17900" y="2600341"/>
            <a:ext cx="1410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/>
              <a:t>Predict Runtime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1341468" y="2979069"/>
            <a:ext cx="1984568" cy="212365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i="1" dirty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#include </a:t>
            </a:r>
            <a:r>
              <a:rPr lang="en-US" sz="1200" b="1" i="1" dirty="0">
                <a:solidFill>
                  <a:srgbClr val="00B050"/>
                </a:solidFill>
                <a:latin typeface="Century Schoolbook" charset="0"/>
                <a:ea typeface="Century Schoolbook" charset="0"/>
                <a:cs typeface="Century Schoolbook" charset="0"/>
              </a:rPr>
              <a:t>&lt;</a:t>
            </a:r>
            <a:r>
              <a:rPr lang="en-US" sz="1200" b="1" i="1" dirty="0" err="1">
                <a:solidFill>
                  <a:srgbClr val="00B050"/>
                </a:solidFill>
                <a:latin typeface="Century Schoolbook" charset="0"/>
                <a:ea typeface="Century Schoolbook" charset="0"/>
                <a:cs typeface="Century Schoolbook" charset="0"/>
              </a:rPr>
              <a:t>stdio.h</a:t>
            </a:r>
            <a:r>
              <a:rPr lang="en-US" sz="1200" b="1" i="1" dirty="0" smtClean="0">
                <a:solidFill>
                  <a:srgbClr val="00B050"/>
                </a:solidFill>
                <a:latin typeface="Century Schoolbook" charset="0"/>
                <a:ea typeface="Century Schoolbook" charset="0"/>
                <a:cs typeface="Century Schoolbook" charset="0"/>
              </a:rPr>
              <a:t>&gt;</a:t>
            </a:r>
          </a:p>
          <a:p>
            <a:r>
              <a:rPr lang="en-US" sz="1200" b="1" i="1" dirty="0" smtClean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#</a:t>
            </a:r>
            <a:r>
              <a:rPr lang="en-US" sz="1200" b="1" i="1" dirty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define </a:t>
            </a:r>
            <a:r>
              <a:rPr lang="en-US" sz="1200" b="1" i="1" dirty="0">
                <a:solidFill>
                  <a:schemeClr val="accent5">
                    <a:lumMod val="75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SIZE</a:t>
            </a:r>
            <a:r>
              <a:rPr lang="en-US" sz="1200" b="1" i="1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2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1000</a:t>
            </a:r>
          </a:p>
          <a:p>
            <a:r>
              <a:rPr lang="en-US" sz="1200" b="1" i="1" dirty="0" err="1" smtClean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int</a:t>
            </a:r>
            <a:r>
              <a:rPr lang="en-US" sz="1200" b="1" i="1" dirty="0" smtClean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200" b="1" i="1" dirty="0">
                <a:solidFill>
                  <a:schemeClr val="accent5">
                    <a:lumMod val="75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main</a:t>
            </a:r>
            <a:r>
              <a:rPr lang="en-US" sz="1200" b="1" i="1" dirty="0">
                <a:latin typeface="Century Schoolbook" charset="0"/>
                <a:ea typeface="Century Schoolbook" charset="0"/>
                <a:cs typeface="Century Schoolbook" charset="0"/>
              </a:rPr>
              <a:t> () </a:t>
            </a:r>
            <a:r>
              <a:rPr lang="en-US" sz="12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     </a:t>
            </a:r>
            <a:r>
              <a:rPr lang="en-US" sz="1200" b="1" dirty="0" smtClean="0">
                <a:latin typeface="Century Schoolbook" charset="0"/>
                <a:ea typeface="Century Schoolbook" charset="0"/>
                <a:cs typeface="Century Schoolbook" charset="0"/>
              </a:rPr>
              <a:t>{</a:t>
            </a:r>
            <a:r>
              <a:rPr lang="en-US" sz="12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  </a:t>
            </a:r>
          </a:p>
          <a:p>
            <a:r>
              <a:rPr lang="en-US" sz="12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   </a:t>
            </a:r>
            <a:r>
              <a:rPr lang="en-US" sz="1200" b="1" i="1" dirty="0" smtClean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static </a:t>
            </a:r>
            <a:r>
              <a:rPr lang="en-US" sz="1200" b="1" i="1" dirty="0" err="1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int</a:t>
            </a:r>
            <a:r>
              <a:rPr lang="en-US" sz="1200" b="1" i="1" dirty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200" b="1" i="1" dirty="0">
                <a:latin typeface="Century Schoolbook" charset="0"/>
                <a:ea typeface="Century Schoolbook" charset="0"/>
                <a:cs typeface="Century Schoolbook" charset="0"/>
              </a:rPr>
              <a:t>A[SIZE];  </a:t>
            </a:r>
            <a:endParaRPr lang="en-US" sz="1200" b="1" i="1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1200" b="1" i="1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2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  </a:t>
            </a:r>
            <a:r>
              <a:rPr lang="en-US" sz="1200" b="1" i="1" dirty="0" err="1" smtClean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int</a:t>
            </a:r>
            <a:r>
              <a:rPr lang="en-US" sz="1200" b="1" i="1" dirty="0" smtClean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200" b="1" i="1" dirty="0">
                <a:latin typeface="Century Schoolbook" charset="0"/>
                <a:ea typeface="Century Schoolbook" charset="0"/>
                <a:cs typeface="Century Schoolbook" charset="0"/>
              </a:rPr>
              <a:t>sum = 0, </a:t>
            </a:r>
            <a:r>
              <a:rPr lang="en-US" sz="1200" b="1" i="1" dirty="0" err="1">
                <a:latin typeface="Century Schoolbook" charset="0"/>
                <a:ea typeface="Century Schoolbook" charset="0"/>
                <a:cs typeface="Century Schoolbook" charset="0"/>
              </a:rPr>
              <a:t>i</a:t>
            </a:r>
            <a:r>
              <a:rPr lang="en-US" sz="1200" b="1" i="1" dirty="0">
                <a:latin typeface="Century Schoolbook" charset="0"/>
                <a:ea typeface="Century Schoolbook" charset="0"/>
                <a:cs typeface="Century Schoolbook" charset="0"/>
              </a:rPr>
              <a:t>;  </a:t>
            </a:r>
            <a:endParaRPr lang="en-US" sz="1200" b="1" i="1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1200" b="1" i="1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2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  </a:t>
            </a:r>
            <a:r>
              <a:rPr lang="en-US" sz="1200" b="1" i="1" dirty="0" smtClean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for </a:t>
            </a:r>
            <a:r>
              <a:rPr lang="en-US" sz="12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(</a:t>
            </a:r>
            <a:r>
              <a:rPr lang="en-US" sz="1200" b="1" i="1" dirty="0" err="1" smtClean="0">
                <a:latin typeface="Century Schoolbook" charset="0"/>
                <a:ea typeface="Century Schoolbook" charset="0"/>
                <a:cs typeface="Century Schoolbook" charset="0"/>
              </a:rPr>
              <a:t>i</a:t>
            </a:r>
            <a:r>
              <a:rPr lang="en-US" sz="12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=0</a:t>
            </a:r>
            <a:r>
              <a:rPr lang="en-US" sz="1200" b="1" i="1" dirty="0">
                <a:latin typeface="Century Schoolbook" charset="0"/>
                <a:ea typeface="Century Schoolbook" charset="0"/>
                <a:cs typeface="Century Schoolbook" charset="0"/>
              </a:rPr>
              <a:t>; </a:t>
            </a:r>
            <a:r>
              <a:rPr lang="en-US" sz="1200" b="1" i="1" dirty="0" err="1">
                <a:latin typeface="Century Schoolbook" charset="0"/>
                <a:ea typeface="Century Schoolbook" charset="0"/>
                <a:cs typeface="Century Schoolbook" charset="0"/>
              </a:rPr>
              <a:t>i</a:t>
            </a:r>
            <a:r>
              <a:rPr lang="en-US" sz="1200" b="1" i="1" dirty="0">
                <a:latin typeface="Century Schoolbook" charset="0"/>
                <a:ea typeface="Century Schoolbook" charset="0"/>
                <a:cs typeface="Century Schoolbook" charset="0"/>
              </a:rPr>
              <a:t>&lt;SIZE; </a:t>
            </a:r>
            <a:r>
              <a:rPr lang="en-US" sz="1200" b="1" i="1" dirty="0" err="1">
                <a:latin typeface="Century Schoolbook" charset="0"/>
                <a:ea typeface="Century Schoolbook" charset="0"/>
                <a:cs typeface="Century Schoolbook" charset="0"/>
              </a:rPr>
              <a:t>i</a:t>
            </a:r>
            <a:r>
              <a:rPr lang="en-US" sz="1200" b="1" i="1" dirty="0">
                <a:latin typeface="Century Schoolbook" charset="0"/>
                <a:ea typeface="Century Schoolbook" charset="0"/>
                <a:cs typeface="Century Schoolbook" charset="0"/>
              </a:rPr>
              <a:t>++) </a:t>
            </a:r>
            <a:r>
              <a:rPr lang="en-US" sz="12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     </a:t>
            </a:r>
          </a:p>
          <a:p>
            <a:r>
              <a:rPr lang="en-US" sz="1200" b="1" i="1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2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  </a:t>
            </a:r>
            <a:r>
              <a:rPr lang="en-US" sz="1200" b="1" dirty="0" smtClean="0">
                <a:latin typeface="Century Schoolbook" charset="0"/>
                <a:ea typeface="Century Schoolbook" charset="0"/>
                <a:cs typeface="Century Schoolbook" charset="0"/>
              </a:rPr>
              <a:t>{</a:t>
            </a:r>
            <a:r>
              <a:rPr lang="en-US" sz="12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      </a:t>
            </a:r>
          </a:p>
          <a:p>
            <a:r>
              <a:rPr lang="en-US" sz="1200" b="1" i="1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2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        A[</a:t>
            </a:r>
            <a:r>
              <a:rPr lang="en-US" sz="1200" b="1" i="1" dirty="0" err="1" smtClean="0">
                <a:latin typeface="Century Schoolbook" charset="0"/>
                <a:ea typeface="Century Schoolbook" charset="0"/>
                <a:cs typeface="Century Schoolbook" charset="0"/>
              </a:rPr>
              <a:t>i</a:t>
            </a:r>
            <a:r>
              <a:rPr lang="en-US" sz="1200" b="1" i="1" dirty="0">
                <a:latin typeface="Century Schoolbook" charset="0"/>
                <a:ea typeface="Century Schoolbook" charset="0"/>
                <a:cs typeface="Century Schoolbook" charset="0"/>
              </a:rPr>
              <a:t>] = 2*</a:t>
            </a:r>
            <a:r>
              <a:rPr lang="en-US" sz="1200" b="1" i="1" dirty="0" err="1">
                <a:latin typeface="Century Schoolbook" charset="0"/>
                <a:ea typeface="Century Schoolbook" charset="0"/>
                <a:cs typeface="Century Schoolbook" charset="0"/>
              </a:rPr>
              <a:t>i</a:t>
            </a:r>
            <a:r>
              <a:rPr lang="en-US" sz="1200" b="1" i="1" dirty="0">
                <a:latin typeface="Century Schoolbook" charset="0"/>
                <a:ea typeface="Century Schoolbook" charset="0"/>
                <a:cs typeface="Century Schoolbook" charset="0"/>
              </a:rPr>
              <a:t>;      </a:t>
            </a:r>
            <a:endParaRPr lang="en-US" sz="1200" b="1" i="1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1200" b="1" i="1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2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        sum </a:t>
            </a:r>
            <a:r>
              <a:rPr lang="en-US" sz="1200" b="1" i="1" dirty="0">
                <a:latin typeface="Century Schoolbook" charset="0"/>
                <a:ea typeface="Century Schoolbook" charset="0"/>
                <a:cs typeface="Century Schoolbook" charset="0"/>
              </a:rPr>
              <a:t>+= A[</a:t>
            </a:r>
            <a:r>
              <a:rPr lang="en-US" sz="1200" b="1" i="1" dirty="0" err="1">
                <a:latin typeface="Century Schoolbook" charset="0"/>
                <a:ea typeface="Century Schoolbook" charset="0"/>
                <a:cs typeface="Century Schoolbook" charset="0"/>
              </a:rPr>
              <a:t>i</a:t>
            </a:r>
            <a:r>
              <a:rPr lang="en-US" sz="1200" b="1" i="1" dirty="0">
                <a:latin typeface="Century Schoolbook" charset="0"/>
                <a:ea typeface="Century Schoolbook" charset="0"/>
                <a:cs typeface="Century Schoolbook" charset="0"/>
              </a:rPr>
              <a:t>];  </a:t>
            </a:r>
            <a:endParaRPr lang="en-US" sz="1200" b="1" i="1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12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    </a:t>
            </a:r>
            <a:r>
              <a:rPr lang="en-US" sz="1200" b="1" dirty="0" smtClean="0">
                <a:latin typeface="Century Schoolbook" charset="0"/>
                <a:ea typeface="Century Schoolbook" charset="0"/>
                <a:cs typeface="Century Schoolbook" charset="0"/>
              </a:rPr>
              <a:t>}  </a:t>
            </a:r>
          </a:p>
          <a:p>
            <a:r>
              <a:rPr lang="en-US" sz="1200" b="1" dirty="0" smtClean="0">
                <a:latin typeface="Century Schoolbook" charset="0"/>
                <a:ea typeface="Century Schoolbook" charset="0"/>
                <a:cs typeface="Century Schoolbook" charset="0"/>
              </a:rPr>
              <a:t>}</a:t>
            </a:r>
            <a:endParaRPr lang="en-US" sz="1200" b="1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11515" y="3314358"/>
                <a:ext cx="2987346" cy="1508105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dirty="0" smtClean="0">
                    <a:ea typeface="Georgia" charset="0"/>
                    <a:cs typeface="Georgia" charset="0"/>
                  </a:rPr>
                  <a:t>Using</a:t>
                </a:r>
                <a:r>
                  <a:rPr lang="en-US" sz="2000" b="1" dirty="0" smtClean="0">
                    <a:solidFill>
                      <a:srgbClr val="FF0000"/>
                    </a:solidFill>
                    <a:ea typeface="Georgia" charset="0"/>
                    <a:cs typeface="Georgia" charset="0"/>
                  </a:rPr>
                  <a:t> </a:t>
                </a:r>
                <a:endParaRPr lang="en-US" sz="2000" b="1" i="1" dirty="0" smtClean="0">
                  <a:solidFill>
                    <a:srgbClr val="FF0000"/>
                  </a:solidFill>
                  <a:latin typeface="Cambria Math" charset="0"/>
                  <a:ea typeface="Georgia" charset="0"/>
                  <a:cs typeface="Georgia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𝑬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𝝀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tx1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𝒂𝒏𝒅</m:t>
                      </m:r>
                      <m:r>
                        <a:rPr lang="en-US" sz="2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Georgia" charset="0"/>
                          <a:cs typeface="Georgia" charset="0"/>
                        </a:rPr>
                        <m:t>𝑬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charset="0"/>
                              <a:ea typeface="Georgia" charset="0"/>
                              <a:cs typeface="Georgia" charset="0"/>
                            </a:rPr>
                            <m:t>𝜷</m:t>
                          </m:r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pPr algn="ctr"/>
                <a:r>
                  <a:rPr lang="en-US" sz="2400" dirty="0" smtClean="0"/>
                  <a:t>of an app on a hardware  </a:t>
                </a:r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515" y="3314358"/>
                <a:ext cx="2987346" cy="1508105"/>
              </a:xfrm>
              <a:prstGeom prst="rect">
                <a:avLst/>
              </a:prstGeom>
              <a:blipFill rotWithShape="0">
                <a:blip r:embed="rId3"/>
                <a:stretch>
                  <a:fillRect t="-2390" b="-757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3434576" y="4032051"/>
            <a:ext cx="1215483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917366" y="4032051"/>
            <a:ext cx="1148575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7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Memory Model (AMM)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08844" y="3725632"/>
            <a:ext cx="1022582" cy="3744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8844" y="4050184"/>
            <a:ext cx="6914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 smtClean="0"/>
              <a:t>Input</a:t>
            </a:r>
            <a:endParaRPr lang="en-US" sz="1600" b="1" i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470237" y="3791785"/>
            <a:ext cx="1341899" cy="25720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833599" y="4048991"/>
            <a:ext cx="915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smtClean="0"/>
              <a:t>Runtime</a:t>
            </a:r>
            <a:endParaRPr lang="en-US" sz="1600" b="1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10873" y="2993936"/>
            <a:ext cx="7011075" cy="2871602"/>
            <a:chOff x="2699658" y="2594210"/>
            <a:chExt cx="6379028" cy="2957503"/>
          </a:xfrm>
        </p:grpSpPr>
        <p:graphicFrame>
          <p:nvGraphicFramePr>
            <p:cNvPr id="4" name="Diagram 3"/>
            <p:cNvGraphicFramePr/>
            <p:nvPr>
              <p:extLst>
                <p:ext uri="{D42A27DB-BD31-4B8C-83A1-F6EECF244321}">
                  <p14:modId xmlns:p14="http://schemas.microsoft.com/office/powerpoint/2010/main" val="1514451485"/>
                </p:ext>
              </p:extLst>
            </p:nvPr>
          </p:nvGraphicFramePr>
          <p:xfrm>
            <a:off x="2699658" y="2928348"/>
            <a:ext cx="6379028" cy="262336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3113313" y="2594210"/>
              <a:ext cx="5276864" cy="3479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</a:rPr>
                <a:t>Analytical Memory Model (AMM)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Content Placeholder 2"/>
          <p:cNvSpPr txBox="1">
            <a:spLocks/>
          </p:cNvSpPr>
          <p:nvPr/>
        </p:nvSpPr>
        <p:spPr>
          <a:xfrm>
            <a:off x="838200" y="1859280"/>
            <a:ext cx="10515600" cy="8220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AMM to achieve the </a:t>
            </a:r>
            <a:r>
              <a:rPr lang="en-US" dirty="0" smtClean="0"/>
              <a:t>objective</a:t>
            </a:r>
          </a:p>
          <a:p>
            <a:r>
              <a:rPr lang="en-US" dirty="0" smtClean="0"/>
              <a:t>Uses the concepts of LLVM BasicBlocks</a:t>
            </a:r>
            <a:endParaRPr lang="en-US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838200" y="5245640"/>
            <a:ext cx="10515600" cy="9325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Accepts small inputs of a program, runs and records the memory traces</a:t>
            </a:r>
          </a:p>
          <a:p>
            <a:r>
              <a:rPr lang="en-US" dirty="0"/>
              <a:t>E</a:t>
            </a:r>
            <a:r>
              <a:rPr lang="en-US" dirty="0" smtClean="0"/>
              <a:t>stimates the reuse profiles at bigger inputs and predicts runtimes</a:t>
            </a:r>
          </a:p>
        </p:txBody>
      </p:sp>
    </p:spTree>
    <p:extLst>
      <p:ext uri="{BB962C8B-B14F-4D97-AF65-F5344CB8AC3E}">
        <p14:creationId xmlns:p14="http://schemas.microsoft.com/office/powerpoint/2010/main" val="165054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BasicBlocks (BB) and Probabilities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2159" y="4700338"/>
                <a:ext cx="5067161" cy="143241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BB has one entry and an exit</a:t>
                </a:r>
              </a:p>
              <a:p>
                <a:r>
                  <a:rPr lang="en-US" dirty="0" smtClean="0"/>
                  <a:t>Transition </a:t>
                </a:r>
                <a:r>
                  <a:rPr lang="en-US" dirty="0" smtClean="0"/>
                  <a:t>probabilities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Probability of a </a:t>
                </a:r>
                <a:r>
                  <a:rPr lang="en-US" dirty="0" err="1" smtClean="0"/>
                  <a:t>BasicBlock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𝐵𝐵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)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2159" y="4700338"/>
                <a:ext cx="5067161" cy="1432418"/>
              </a:xfrm>
              <a:blipFill rotWithShape="0">
                <a:blip r:embed="rId2"/>
                <a:stretch>
                  <a:fillRect l="-1563" t="-8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9"/>
          <p:cNvSpPr txBox="1">
            <a:spLocks/>
          </p:cNvSpPr>
          <p:nvPr/>
        </p:nvSpPr>
        <p:spPr>
          <a:xfrm>
            <a:off x="903994" y="2000034"/>
            <a:ext cx="4113944" cy="1889162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ct val="125000"/>
              <a:buFont typeface="Arial" panose="020B0604020202020204" pitchFamily="34" charset="0"/>
              <a:buChar char="•"/>
              <a:tabLst/>
              <a:def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itchFamily="34" charset="0"/>
              </a:defRPr>
            </a:lvl1pPr>
            <a:lvl2pPr marL="690563" marR="0" indent="-3460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3399"/>
              </a:buClr>
              <a:buSzPct val="120000"/>
              <a:buFont typeface="Arial" panose="020B0604020202020204" pitchFamily="34" charset="0"/>
              <a:buChar char="–"/>
              <a:tabLst/>
              <a:def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lvl2pPr>
            <a:lvl3pPr marL="1031875" marR="0" indent="-350838" algn="l" defTabSz="914400" rtl="0" eaLnBrk="1" fontAlgn="auto" latinLnBrk="0" hangingPunct="1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rgbClr val="003399"/>
              </a:buClr>
              <a:buSzPct val="100000"/>
              <a:buFont typeface="Wingdings" panose="05000000000000000000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4775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3399"/>
              </a:buClr>
              <a:buSzPct val="130000"/>
              <a:buFont typeface="Arial" panose="020B0604020202020204" pitchFamily="34" charset="0"/>
              <a:buChar char="-"/>
              <a:tabLst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30388" marR="0" indent="-22542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4B834"/>
              </a:buClr>
              <a:buSzTx/>
              <a:buFont typeface="Arial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i="1" dirty="0">
                <a:latin typeface="American Typewriter" charset="0"/>
                <a:ea typeface="American Typewriter" charset="0"/>
                <a:cs typeface="American Typewriter" charset="0"/>
              </a:rPr>
              <a:t>; &lt;label&gt;:6 </a:t>
            </a:r>
            <a:r>
              <a:rPr lang="en-US" sz="1200" b="1" i="1" dirty="0" smtClean="0">
                <a:latin typeface="American Typewriter" charset="0"/>
                <a:ea typeface="American Typewriter" charset="0"/>
                <a:cs typeface="American Typewriter" charset="0"/>
              </a:rPr>
              <a:t>	; </a:t>
            </a:r>
            <a:r>
              <a:rPr lang="en-US" sz="1200" b="1" i="1" dirty="0">
                <a:latin typeface="American Typewriter" charset="0"/>
                <a:ea typeface="American Typewriter" charset="0"/>
                <a:cs typeface="American Typewriter" charset="0"/>
              </a:rPr>
              <a:t>preds = %</a:t>
            </a:r>
            <a:r>
              <a:rPr lang="en-US" sz="1200" b="1" i="1" dirty="0" smtClean="0">
                <a:latin typeface="American Typewriter" charset="0"/>
                <a:ea typeface="American Typewriter" charset="0"/>
                <a:cs typeface="American Typewriter" charset="0"/>
              </a:rPr>
              <a:t>3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  <a:r>
              <a:rPr lang="en-US" sz="1200" dirty="0">
                <a:latin typeface="American Typewriter" charset="0"/>
                <a:ea typeface="American Typewriter" charset="0"/>
                <a:cs typeface="American Typewriter" charset="0"/>
              </a:rPr>
              <a:t>7 = load i32, i32* %i, align </a:t>
            </a: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4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  <a:r>
              <a:rPr lang="en-US" sz="1200" dirty="0">
                <a:latin typeface="American Typewriter" charset="0"/>
                <a:ea typeface="American Typewriter" charset="0"/>
                <a:cs typeface="American Typewriter" charset="0"/>
              </a:rPr>
              <a:t>8 = mul nsw i32 2, %</a:t>
            </a: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7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  <a:r>
              <a:rPr lang="en-US" sz="1200" dirty="0">
                <a:latin typeface="American Typewriter" charset="0"/>
                <a:ea typeface="American Typewriter" charset="0"/>
                <a:cs typeface="American Typewriter" charset="0"/>
              </a:rPr>
              <a:t>9 = load i32, i32* %i, align </a:t>
            </a: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4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  <a:r>
              <a:rPr lang="en-US" sz="1200" dirty="0">
                <a:latin typeface="American Typewriter" charset="0"/>
                <a:ea typeface="American Typewriter" charset="0"/>
                <a:cs typeface="American Typewriter" charset="0"/>
              </a:rPr>
              <a:t>10 = sext i32 %9 to i64 </a:t>
            </a:r>
            <a:endParaRPr lang="en-US" sz="1200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  <a:r>
              <a:rPr lang="en-US" sz="1200" dirty="0">
                <a:latin typeface="American Typewriter" charset="0"/>
                <a:ea typeface="American Typewriter" charset="0"/>
                <a:cs typeface="American Typewriter" charset="0"/>
              </a:rPr>
              <a:t>11 = load i32*, i32** %1, align </a:t>
            </a: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8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%</a:t>
            </a:r>
            <a:r>
              <a:rPr lang="en-US" sz="1200" dirty="0">
                <a:latin typeface="American Typewriter" charset="0"/>
                <a:ea typeface="American Typewriter" charset="0"/>
                <a:cs typeface="American Typewriter" charset="0"/>
              </a:rPr>
              <a:t>12 = getelementptr inbounds i32, i32* %11, i64 %10 </a:t>
            </a:r>
            <a:endParaRPr lang="en-US" sz="1200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200" dirty="0" smtClean="0">
                <a:latin typeface="American Typewriter" charset="0"/>
                <a:ea typeface="American Typewriter" charset="0"/>
                <a:cs typeface="American Typewriter" charset="0"/>
              </a:rPr>
              <a:t>store </a:t>
            </a:r>
            <a:r>
              <a:rPr lang="en-US" sz="1200" dirty="0">
                <a:latin typeface="American Typewriter" charset="0"/>
                <a:ea typeface="American Typewriter" charset="0"/>
                <a:cs typeface="American Typewriter" charset="0"/>
              </a:rPr>
              <a:t>i32 %8, i32* %12, align 4 </a:t>
            </a:r>
            <a:endParaRPr lang="en-US" sz="1200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2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br </a:t>
            </a:r>
            <a:r>
              <a:rPr lang="en-US" sz="1200" b="1" dirty="0">
                <a:latin typeface="American Typewriter" charset="0"/>
                <a:ea typeface="American Typewriter" charset="0"/>
                <a:cs typeface="American Typewriter" charset="0"/>
              </a:rPr>
              <a:t>label %</a:t>
            </a:r>
            <a:r>
              <a:rPr lang="en-US" sz="1200" b="1" dirty="0" smtClean="0">
                <a:latin typeface="American Typewriter" charset="0"/>
                <a:ea typeface="American Typewriter" charset="0"/>
                <a:cs typeface="American Typewriter" charset="0"/>
              </a:rPr>
              <a:t>13</a:t>
            </a:r>
            <a:endParaRPr lang="is-IS" sz="1200" b="1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is-I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903994" y="3974366"/>
            <a:ext cx="4113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Example </a:t>
            </a:r>
            <a:r>
              <a:rPr lang="en-US" b="1" dirty="0" err="1" smtClean="0"/>
              <a:t>BasicBlock</a:t>
            </a:r>
            <a:r>
              <a:rPr lang="en-US" b="1" dirty="0" smtClean="0"/>
              <a:t> Intermediate Representation (IR) </a:t>
            </a:r>
            <a:endParaRPr lang="en-US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5379528" y="2011877"/>
            <a:ext cx="3571930" cy="3230683"/>
            <a:chOff x="6897951" y="2011877"/>
            <a:chExt cx="3512801" cy="3452183"/>
          </a:xfrm>
        </p:grpSpPr>
        <p:sp>
          <p:nvSpPr>
            <p:cNvPr id="6" name="Oval 5"/>
            <p:cNvSpPr/>
            <p:nvPr/>
          </p:nvSpPr>
          <p:spPr>
            <a:xfrm>
              <a:off x="7031216" y="2011877"/>
              <a:ext cx="3379536" cy="178386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62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8534400" y="2177091"/>
              <a:ext cx="289560" cy="28014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939430" y="2040163"/>
                  <a:ext cx="42197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𝐵𝐵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9430" y="2040163"/>
                  <a:ext cx="421975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1429" r="-4286" b="-279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>
            <a:xfrm>
              <a:off x="8564880" y="4417371"/>
              <a:ext cx="289560" cy="280143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940712" y="4680045"/>
                  <a:ext cx="420693" cy="2993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𝐵𝐵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0712" y="4680045"/>
                  <a:ext cx="420693" cy="29931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429" r="-8571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897951" y="2257179"/>
              <a:ext cx="884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 smtClean="0"/>
                <a:t>Pred</a:t>
              </a:r>
              <a:r>
                <a:rPr lang="en-US" sz="2000" i="1" dirty="0" smtClean="0"/>
                <a:t>(j)</a:t>
              </a:r>
              <a:endParaRPr lang="en-US" sz="2000" i="1" dirty="0"/>
            </a:p>
          </p:txBody>
        </p:sp>
        <p:cxnSp>
          <p:nvCxnSpPr>
            <p:cNvPr id="14" name="Straight Arrow Connector 13"/>
            <p:cNvCxnSpPr>
              <a:stCxn id="7" idx="4"/>
              <a:endCxn id="10" idx="0"/>
            </p:cNvCxnSpPr>
            <p:nvPr/>
          </p:nvCxnSpPr>
          <p:spPr>
            <a:xfrm>
              <a:off x="8679180" y="2457234"/>
              <a:ext cx="30480" cy="196013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4"/>
            </p:cNvCxnSpPr>
            <p:nvPr/>
          </p:nvCxnSpPr>
          <p:spPr>
            <a:xfrm>
              <a:off x="8709660" y="4697514"/>
              <a:ext cx="0" cy="7665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7941435" y="3157159"/>
              <a:ext cx="120525" cy="11944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215755" y="3035239"/>
              <a:ext cx="120525" cy="11944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8490075" y="2943799"/>
              <a:ext cx="120525" cy="11944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8794875" y="2943799"/>
              <a:ext cx="120525" cy="11944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9079459" y="3035238"/>
              <a:ext cx="120525" cy="11944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9326880" y="3157159"/>
              <a:ext cx="120525" cy="11944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endCxn id="10" idx="1"/>
            </p:cNvCxnSpPr>
            <p:nvPr/>
          </p:nvCxnSpPr>
          <p:spPr>
            <a:xfrm>
              <a:off x="7787640" y="3276600"/>
              <a:ext cx="819645" cy="11817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0" idx="7"/>
            </p:cNvCxnSpPr>
            <p:nvPr/>
          </p:nvCxnSpPr>
          <p:spPr>
            <a:xfrm flipH="1">
              <a:off x="8812035" y="3276600"/>
              <a:ext cx="735214" cy="11817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8746692" y="3350257"/>
                  <a:ext cx="453292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6692" y="3350257"/>
                  <a:ext cx="453292" cy="29931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835314" y="3831230"/>
                  <a:ext cx="453292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5314" y="3831230"/>
                  <a:ext cx="453292" cy="299313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9168600" y="3831230"/>
                  <a:ext cx="453292" cy="2993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𝐿𝑗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8600" y="3831230"/>
                  <a:ext cx="453292" cy="29931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/>
              <p:cNvSpPr txBox="1"/>
              <p:nvPr/>
            </p:nvSpPr>
            <p:spPr>
              <a:xfrm>
                <a:off x="8313089" y="4125869"/>
                <a:ext cx="2519308" cy="739818"/>
              </a:xfrm>
              <a:prstGeom prst="rect">
                <a:avLst/>
              </a:prstGeom>
              <a:noFill/>
              <a:ln w="22225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𝐵𝐵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2000" b="0" i="1" smtClean="0">
                              <a:latin typeface="Cambria Math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sz="2000" b="0" i="1" smtClean="0">
                                  <a:latin typeface="Cambria Math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𝐵𝐵</m:t>
                              </m:r>
                              <m:r>
                                <a:rPr lang="en-US" sz="2000" b="0" i="1" smtClean="0">
                                  <a:latin typeface="Cambria Math" charset="0"/>
                                </a:rPr>
                                <m:t>)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3089" y="4125869"/>
                <a:ext cx="2519308" cy="73981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222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8019564" y="5094890"/>
            <a:ext cx="3276600" cy="1007386"/>
            <a:chOff x="8019564" y="5094890"/>
            <a:chExt cx="3276600" cy="10073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019564" y="5094890"/>
                  <a:ext cx="3276600" cy="7866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𝜖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𝑃𝑟𝑒𝑑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)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  <m:r>
                          <a:rPr lang="en-US" sz="2000" b="0" i="1" smtClean="0">
                            <a:latin typeface="Cambria Math" charset="0"/>
                          </a:rPr>
                          <m:t> ∗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9564" y="5094890"/>
                  <a:ext cx="3276600" cy="7866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0034384" y="5825277"/>
                  <a:ext cx="9212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4384" y="5825277"/>
                  <a:ext cx="92121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4636" t="-148889" r="-5960" b="-18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9050010" y="1751845"/>
            <a:ext cx="2374804" cy="1899149"/>
            <a:chOff x="9066451" y="2128665"/>
            <a:chExt cx="2402342" cy="1754326"/>
          </a:xfrm>
        </p:grpSpPr>
        <p:sp>
          <p:nvSpPr>
            <p:cNvPr id="8" name="Rectangle 7"/>
            <p:cNvSpPr/>
            <p:nvPr/>
          </p:nvSpPr>
          <p:spPr>
            <a:xfrm>
              <a:off x="9066451" y="2128665"/>
              <a:ext cx="228734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s-IS" b="1" i="1" dirty="0" smtClean="0">
                  <a:solidFill>
                    <a:srgbClr val="7030A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    </a:t>
              </a:r>
              <a:r>
                <a:rPr lang="is-IS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…</a:t>
              </a:r>
              <a:endParaRPr lang="en-US" b="1" i="1" dirty="0" smtClean="0">
                <a:latin typeface="Century Schoolbook" charset="0"/>
                <a:ea typeface="Century Schoolbook" charset="0"/>
                <a:cs typeface="Century Schoolbook" charset="0"/>
              </a:endParaRPr>
            </a:p>
            <a:p>
              <a:r>
                <a:rPr lang="en-US" b="1" i="1" dirty="0" smtClean="0">
                  <a:solidFill>
                    <a:srgbClr val="7030A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if</a:t>
              </a:r>
              <a:r>
                <a:rPr lang="en-US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(i%2 ==0) </a:t>
              </a:r>
              <a:endParaRPr lang="en-US" b="1" i="1" dirty="0">
                <a:latin typeface="Century Schoolbook" charset="0"/>
                <a:ea typeface="Century Schoolbook" charset="0"/>
                <a:cs typeface="Century Schoolbook" charset="0"/>
              </a:endParaRPr>
            </a:p>
            <a:p>
              <a:r>
                <a:rPr lang="en-US" b="1" i="1" dirty="0">
                  <a:latin typeface="Century Schoolbook" charset="0"/>
                  <a:ea typeface="Century Schoolbook" charset="0"/>
                  <a:cs typeface="Century Schoolbook" charset="0"/>
                </a:rPr>
                <a:t>      </a:t>
              </a:r>
              <a:r>
                <a:rPr lang="en-US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A[</a:t>
              </a:r>
              <a:r>
                <a:rPr lang="en-US" b="1" i="1" dirty="0" err="1" smtClean="0">
                  <a:latin typeface="Century Schoolbook" charset="0"/>
                  <a:ea typeface="Century Schoolbook" charset="0"/>
                  <a:cs typeface="Century Schoolbook" charset="0"/>
                </a:rPr>
                <a:t>i</a:t>
              </a:r>
              <a:r>
                <a:rPr lang="en-US" b="1" i="1" dirty="0">
                  <a:latin typeface="Century Schoolbook" charset="0"/>
                  <a:ea typeface="Century Schoolbook" charset="0"/>
                  <a:cs typeface="Century Schoolbook" charset="0"/>
                </a:rPr>
                <a:t>] = 2*</a:t>
              </a:r>
              <a:r>
                <a:rPr lang="en-US" b="1" i="1" dirty="0" err="1">
                  <a:latin typeface="Century Schoolbook" charset="0"/>
                  <a:ea typeface="Century Schoolbook" charset="0"/>
                  <a:cs typeface="Century Schoolbook" charset="0"/>
                </a:rPr>
                <a:t>i</a:t>
              </a:r>
              <a:r>
                <a:rPr lang="en-US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;</a:t>
              </a:r>
            </a:p>
            <a:p>
              <a:r>
                <a:rPr lang="en-US" b="1" i="1" dirty="0" smtClean="0">
                  <a:solidFill>
                    <a:srgbClr val="7030A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else</a:t>
              </a:r>
              <a:endParaRPr lang="en-US" dirty="0" smtClean="0"/>
            </a:p>
            <a:p>
              <a:r>
                <a:rPr lang="en-US" b="1" i="1" dirty="0">
                  <a:solidFill>
                    <a:srgbClr val="7030A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</a:t>
              </a:r>
              <a:r>
                <a:rPr lang="en-US" b="1" i="1" dirty="0" smtClean="0">
                  <a:solidFill>
                    <a:srgbClr val="7030A0"/>
                  </a:solidFill>
                  <a:latin typeface="Century Schoolbook" charset="0"/>
                  <a:ea typeface="Century Schoolbook" charset="0"/>
                  <a:cs typeface="Century Schoolbook" charset="0"/>
                </a:rPr>
                <a:t>     </a:t>
              </a:r>
              <a:r>
                <a:rPr lang="en-US" b="1" i="1" dirty="0">
                  <a:latin typeface="Century Schoolbook" charset="0"/>
                  <a:ea typeface="Century Schoolbook" charset="0"/>
                  <a:cs typeface="Century Schoolbook" charset="0"/>
                </a:rPr>
                <a:t>A[</a:t>
              </a:r>
              <a:r>
                <a:rPr lang="en-US" b="1" i="1" dirty="0" err="1">
                  <a:latin typeface="Century Schoolbook" charset="0"/>
                  <a:ea typeface="Century Schoolbook" charset="0"/>
                  <a:cs typeface="Century Schoolbook" charset="0"/>
                </a:rPr>
                <a:t>i</a:t>
              </a:r>
              <a:r>
                <a:rPr lang="en-US" b="1" i="1" dirty="0">
                  <a:latin typeface="Century Schoolbook" charset="0"/>
                  <a:ea typeface="Century Schoolbook" charset="0"/>
                  <a:cs typeface="Century Schoolbook" charset="0"/>
                </a:rPr>
                <a:t>] = 2*</a:t>
              </a:r>
              <a:r>
                <a:rPr lang="en-US" b="1" i="1" dirty="0" err="1">
                  <a:latin typeface="Century Schoolbook" charset="0"/>
                  <a:ea typeface="Century Schoolbook" charset="0"/>
                  <a:cs typeface="Century Schoolbook" charset="0"/>
                </a:rPr>
                <a:t>i</a:t>
              </a:r>
              <a:r>
                <a:rPr lang="en-US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;</a:t>
              </a:r>
            </a:p>
            <a:p>
              <a:r>
                <a:rPr lang="is-IS" b="1" i="1" dirty="0" smtClean="0">
                  <a:latin typeface="Century Schoolbook" charset="0"/>
                  <a:ea typeface="Century Schoolbook" charset="0"/>
                  <a:cs typeface="Century Schoolbook" charset="0"/>
                </a:rPr>
                <a:t>         …</a:t>
              </a:r>
              <a:endParaRPr lang="en-US" b="1" i="1" dirty="0">
                <a:latin typeface="Century Schoolbook" charset="0"/>
                <a:ea typeface="Century Schoolbook" charset="0"/>
                <a:cs typeface="Century Schoolbook" charset="0"/>
              </a:endParaRPr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10722248" y="2501838"/>
              <a:ext cx="172493" cy="445967"/>
            </a:xfrm>
            <a:prstGeom prst="rightBrac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894741" y="2539751"/>
              <a:ext cx="574052" cy="344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mtClean="0"/>
                <a:t>57%</a:t>
              </a:r>
              <a:endParaRPr lang="en-US" sz="1600"/>
            </a:p>
          </p:txBody>
        </p:sp>
        <p:sp>
          <p:nvSpPr>
            <p:cNvPr id="37" name="Right Brace 36"/>
            <p:cNvSpPr/>
            <p:nvPr/>
          </p:nvSpPr>
          <p:spPr>
            <a:xfrm>
              <a:off x="10722248" y="3096198"/>
              <a:ext cx="172493" cy="445967"/>
            </a:xfrm>
            <a:prstGeom prst="rightBrac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894741" y="3134111"/>
              <a:ext cx="574052" cy="344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/>
                <a:t>43%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864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AMM -- Step 1: Memory Trace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0342" y="2176259"/>
            <a:ext cx="2436339" cy="203132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#include </a:t>
            </a:r>
            <a:r>
              <a:rPr lang="en-US" sz="1400" b="1" i="1" dirty="0">
                <a:solidFill>
                  <a:srgbClr val="00B050"/>
                </a:solidFill>
                <a:latin typeface="Century Schoolbook" charset="0"/>
                <a:ea typeface="Century Schoolbook" charset="0"/>
                <a:cs typeface="Century Schoolbook" charset="0"/>
              </a:rPr>
              <a:t>&lt;</a:t>
            </a:r>
            <a:r>
              <a:rPr lang="en-US" sz="1400" b="1" i="1" dirty="0" err="1">
                <a:solidFill>
                  <a:srgbClr val="00B050"/>
                </a:solidFill>
                <a:latin typeface="Century Schoolbook" charset="0"/>
                <a:ea typeface="Century Schoolbook" charset="0"/>
                <a:cs typeface="Century Schoolbook" charset="0"/>
              </a:rPr>
              <a:t>stdio.h</a:t>
            </a:r>
            <a:r>
              <a:rPr lang="en-US" sz="1400" b="1" i="1" dirty="0" smtClean="0">
                <a:solidFill>
                  <a:srgbClr val="00B050"/>
                </a:solidFill>
                <a:latin typeface="Century Schoolbook" charset="0"/>
                <a:ea typeface="Century Schoolbook" charset="0"/>
                <a:cs typeface="Century Schoolbook" charset="0"/>
              </a:rPr>
              <a:t>&gt;</a:t>
            </a:r>
          </a:p>
          <a:p>
            <a:r>
              <a:rPr lang="en-US" sz="1400" b="1" i="1" dirty="0" smtClean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#</a:t>
            </a:r>
            <a:r>
              <a:rPr lang="en-US" sz="1400" b="1" i="1" dirty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define </a:t>
            </a:r>
            <a:r>
              <a:rPr lang="en-US" sz="1400" b="1" i="1" dirty="0">
                <a:solidFill>
                  <a:schemeClr val="accent5">
                    <a:lumMod val="75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SIZE</a:t>
            </a:r>
            <a:r>
              <a:rPr lang="en-US" sz="1400" b="1" i="1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4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1000</a:t>
            </a:r>
          </a:p>
          <a:p>
            <a:r>
              <a:rPr lang="en-US" sz="1400" b="1" i="1" dirty="0" err="1" smtClean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int</a:t>
            </a:r>
            <a:r>
              <a:rPr lang="en-US" sz="1400" b="1" i="1" dirty="0" smtClean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400" b="1" i="1" dirty="0">
                <a:solidFill>
                  <a:schemeClr val="accent5">
                    <a:lumMod val="75000"/>
                  </a:schemeClr>
                </a:solidFill>
                <a:latin typeface="Century Schoolbook" charset="0"/>
                <a:ea typeface="Century Schoolbook" charset="0"/>
                <a:cs typeface="Century Schoolbook" charset="0"/>
              </a:rPr>
              <a:t>main</a:t>
            </a:r>
            <a:r>
              <a:rPr lang="en-US" sz="1400" b="1" i="1" dirty="0">
                <a:latin typeface="Century Schoolbook" charset="0"/>
                <a:ea typeface="Century Schoolbook" charset="0"/>
                <a:cs typeface="Century Schoolbook" charset="0"/>
              </a:rPr>
              <a:t> () {  </a:t>
            </a:r>
            <a:endParaRPr lang="en-US" sz="1400" b="1" i="1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14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     </a:t>
            </a:r>
            <a:r>
              <a:rPr lang="en-US" sz="1400" b="1" i="1" dirty="0" smtClean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static </a:t>
            </a:r>
            <a:r>
              <a:rPr lang="en-US" sz="1400" b="1" i="1" dirty="0" err="1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int</a:t>
            </a:r>
            <a:r>
              <a:rPr lang="en-US" sz="1400" b="1" i="1" dirty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400" b="1" i="1" dirty="0">
                <a:latin typeface="Century Schoolbook" charset="0"/>
                <a:ea typeface="Century Schoolbook" charset="0"/>
                <a:cs typeface="Century Schoolbook" charset="0"/>
              </a:rPr>
              <a:t>A[SIZE];  </a:t>
            </a:r>
            <a:endParaRPr lang="en-US" sz="1400" b="1" i="1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1400" b="1" i="1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4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    </a:t>
            </a:r>
            <a:r>
              <a:rPr lang="en-US" sz="1400" b="1" i="1" dirty="0" err="1" smtClean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int</a:t>
            </a:r>
            <a:r>
              <a:rPr lang="en-US" sz="1400" b="1" i="1" dirty="0" smtClean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400" b="1" i="1" dirty="0">
                <a:latin typeface="Century Schoolbook" charset="0"/>
                <a:ea typeface="Century Schoolbook" charset="0"/>
                <a:cs typeface="Century Schoolbook" charset="0"/>
              </a:rPr>
              <a:t>sum = 0, </a:t>
            </a:r>
            <a:r>
              <a:rPr lang="en-US" sz="1400" b="1" i="1" dirty="0" err="1">
                <a:latin typeface="Century Schoolbook" charset="0"/>
                <a:ea typeface="Century Schoolbook" charset="0"/>
                <a:cs typeface="Century Schoolbook" charset="0"/>
              </a:rPr>
              <a:t>i</a:t>
            </a:r>
            <a:r>
              <a:rPr lang="en-US" sz="1400" b="1" i="1" dirty="0">
                <a:latin typeface="Century Schoolbook" charset="0"/>
                <a:ea typeface="Century Schoolbook" charset="0"/>
                <a:cs typeface="Century Schoolbook" charset="0"/>
              </a:rPr>
              <a:t>;  </a:t>
            </a:r>
            <a:endParaRPr lang="en-US" sz="1400" b="1" i="1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1400" b="1" i="1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4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    </a:t>
            </a:r>
            <a:r>
              <a:rPr lang="en-US" sz="1400" b="1" i="1" dirty="0" smtClean="0">
                <a:solidFill>
                  <a:srgbClr val="7030A0"/>
                </a:solidFill>
                <a:latin typeface="Century Schoolbook" charset="0"/>
                <a:ea typeface="Century Schoolbook" charset="0"/>
                <a:cs typeface="Century Schoolbook" charset="0"/>
              </a:rPr>
              <a:t>for </a:t>
            </a:r>
            <a:r>
              <a:rPr lang="en-US" sz="14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(</a:t>
            </a:r>
            <a:r>
              <a:rPr lang="en-US" sz="1400" b="1" i="1" dirty="0" err="1" smtClean="0">
                <a:latin typeface="Century Schoolbook" charset="0"/>
                <a:ea typeface="Century Schoolbook" charset="0"/>
                <a:cs typeface="Century Schoolbook" charset="0"/>
              </a:rPr>
              <a:t>i</a:t>
            </a:r>
            <a:r>
              <a:rPr lang="en-US" sz="14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=0</a:t>
            </a:r>
            <a:r>
              <a:rPr lang="en-US" sz="1400" b="1" i="1" dirty="0">
                <a:latin typeface="Century Schoolbook" charset="0"/>
                <a:ea typeface="Century Schoolbook" charset="0"/>
                <a:cs typeface="Century Schoolbook" charset="0"/>
              </a:rPr>
              <a:t>; </a:t>
            </a:r>
            <a:r>
              <a:rPr lang="en-US" sz="1400" b="1" i="1" dirty="0" err="1">
                <a:latin typeface="Century Schoolbook" charset="0"/>
                <a:ea typeface="Century Schoolbook" charset="0"/>
                <a:cs typeface="Century Schoolbook" charset="0"/>
              </a:rPr>
              <a:t>i</a:t>
            </a:r>
            <a:r>
              <a:rPr lang="en-US" sz="1400" b="1" i="1" dirty="0">
                <a:latin typeface="Century Schoolbook" charset="0"/>
                <a:ea typeface="Century Schoolbook" charset="0"/>
                <a:cs typeface="Century Schoolbook" charset="0"/>
              </a:rPr>
              <a:t>&lt;SIZE; </a:t>
            </a:r>
            <a:r>
              <a:rPr lang="en-US" sz="1400" b="1" i="1" dirty="0" err="1">
                <a:latin typeface="Century Schoolbook" charset="0"/>
                <a:ea typeface="Century Schoolbook" charset="0"/>
                <a:cs typeface="Century Schoolbook" charset="0"/>
              </a:rPr>
              <a:t>i</a:t>
            </a:r>
            <a:r>
              <a:rPr lang="en-US" sz="1400" b="1" i="1" dirty="0">
                <a:latin typeface="Century Schoolbook" charset="0"/>
                <a:ea typeface="Century Schoolbook" charset="0"/>
                <a:cs typeface="Century Schoolbook" charset="0"/>
              </a:rPr>
              <a:t>++) {      </a:t>
            </a:r>
            <a:endParaRPr lang="en-US" sz="1400" b="1" i="1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1400" b="1" i="1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4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        A[</a:t>
            </a:r>
            <a:r>
              <a:rPr lang="en-US" sz="1400" b="1" i="1" dirty="0" err="1" smtClean="0">
                <a:latin typeface="Century Schoolbook" charset="0"/>
                <a:ea typeface="Century Schoolbook" charset="0"/>
                <a:cs typeface="Century Schoolbook" charset="0"/>
              </a:rPr>
              <a:t>i</a:t>
            </a:r>
            <a:r>
              <a:rPr lang="en-US" sz="1400" b="1" i="1" dirty="0">
                <a:latin typeface="Century Schoolbook" charset="0"/>
                <a:ea typeface="Century Schoolbook" charset="0"/>
                <a:cs typeface="Century Schoolbook" charset="0"/>
              </a:rPr>
              <a:t>] = 2*</a:t>
            </a:r>
            <a:r>
              <a:rPr lang="en-US" sz="1400" b="1" i="1" dirty="0" err="1">
                <a:latin typeface="Century Schoolbook" charset="0"/>
                <a:ea typeface="Century Schoolbook" charset="0"/>
                <a:cs typeface="Century Schoolbook" charset="0"/>
              </a:rPr>
              <a:t>i</a:t>
            </a:r>
            <a:r>
              <a:rPr lang="en-US" sz="1400" b="1" i="1" dirty="0">
                <a:latin typeface="Century Schoolbook" charset="0"/>
                <a:ea typeface="Century Schoolbook" charset="0"/>
                <a:cs typeface="Century Schoolbook" charset="0"/>
              </a:rPr>
              <a:t>;      </a:t>
            </a:r>
            <a:endParaRPr lang="en-US" sz="1400" b="1" i="1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1400" b="1" i="1" dirty="0">
                <a:latin typeface="Century Schoolbook" charset="0"/>
                <a:ea typeface="Century Schoolbook" charset="0"/>
                <a:cs typeface="Century Schoolbook" charset="0"/>
              </a:rPr>
              <a:t> </a:t>
            </a:r>
            <a:r>
              <a:rPr lang="en-US" sz="14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        sum </a:t>
            </a:r>
            <a:r>
              <a:rPr lang="en-US" sz="1400" b="1" i="1" dirty="0">
                <a:latin typeface="Century Schoolbook" charset="0"/>
                <a:ea typeface="Century Schoolbook" charset="0"/>
                <a:cs typeface="Century Schoolbook" charset="0"/>
              </a:rPr>
              <a:t>+= A[</a:t>
            </a:r>
            <a:r>
              <a:rPr lang="en-US" sz="1400" b="1" i="1" dirty="0" err="1">
                <a:latin typeface="Century Schoolbook" charset="0"/>
                <a:ea typeface="Century Schoolbook" charset="0"/>
                <a:cs typeface="Century Schoolbook" charset="0"/>
              </a:rPr>
              <a:t>i</a:t>
            </a:r>
            <a:r>
              <a:rPr lang="en-US" sz="1400" b="1" i="1" dirty="0">
                <a:latin typeface="Century Schoolbook" charset="0"/>
                <a:ea typeface="Century Schoolbook" charset="0"/>
                <a:cs typeface="Century Schoolbook" charset="0"/>
              </a:rPr>
              <a:t>];  </a:t>
            </a:r>
            <a:endParaRPr lang="en-US" sz="1400" b="1" i="1" dirty="0" smtClean="0">
              <a:latin typeface="Century Schoolbook" charset="0"/>
              <a:ea typeface="Century Schoolbook" charset="0"/>
              <a:cs typeface="Century Schoolbook" charset="0"/>
            </a:endParaRPr>
          </a:p>
          <a:p>
            <a:r>
              <a:rPr lang="en-US" sz="1400" b="1" i="1" dirty="0" smtClean="0">
                <a:latin typeface="Century Schoolbook" charset="0"/>
                <a:ea typeface="Century Schoolbook" charset="0"/>
                <a:cs typeface="Century Schoolbook" charset="0"/>
              </a:rPr>
              <a:t>}  }</a:t>
            </a:r>
            <a:endParaRPr lang="en-US" sz="1400" b="1" i="1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499555" y="2984115"/>
            <a:ext cx="1009688" cy="151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>
            <a:spLocks/>
          </p:cNvSpPr>
          <p:nvPr/>
        </p:nvSpPr>
        <p:spPr>
          <a:xfrm>
            <a:off x="4662391" y="2390722"/>
            <a:ext cx="1720865" cy="1116453"/>
          </a:xfrm>
          <a:prstGeom prst="rect">
            <a:avLst/>
          </a:prstGeom>
          <a:ln w="25400" cap="rnd">
            <a:solidFill>
              <a:schemeClr val="tx1"/>
            </a:solidFill>
            <a:prstDash val="solid"/>
            <a:bevel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i="1" dirty="0" smtClean="0">
                <a:sym typeface="Wingdings"/>
              </a:rPr>
              <a:t>(hacked !)</a:t>
            </a:r>
          </a:p>
          <a:p>
            <a:pPr algn="ctr"/>
            <a:r>
              <a:rPr lang="en-US" sz="2800" b="1" i="1" dirty="0" err="1" smtClean="0">
                <a:sym typeface="Wingdings"/>
              </a:rPr>
              <a:t>Byfl</a:t>
            </a:r>
            <a:r>
              <a:rPr lang="en-US" sz="2800" b="1" i="1" dirty="0" smtClean="0">
                <a:sym typeface="Wingdings"/>
              </a:rPr>
              <a:t> </a:t>
            </a:r>
            <a:endParaRPr lang="en-US" sz="2800" b="1" i="1" dirty="0"/>
          </a:p>
        </p:txBody>
      </p:sp>
      <p:sp>
        <p:nvSpPr>
          <p:cNvPr id="14" name="Rectangle 13"/>
          <p:cNvSpPr/>
          <p:nvPr/>
        </p:nvSpPr>
        <p:spPr>
          <a:xfrm>
            <a:off x="4179433" y="3997983"/>
            <a:ext cx="2611785" cy="1569660"/>
          </a:xfrm>
          <a:prstGeom prst="rect">
            <a:avLst/>
          </a:prstGeom>
          <a:ln w="2540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BasicBlock</a:t>
            </a:r>
            <a:r>
              <a:rPr lang="en-US" sz="1600" dirty="0" smtClean="0"/>
              <a:t> : (</a:t>
            </a:r>
            <a:r>
              <a:rPr lang="en-US" sz="1600" dirty="0"/>
              <a:t>main, entry</a:t>
            </a:r>
            <a:r>
              <a:rPr lang="en-US" sz="1600" dirty="0" smtClean="0"/>
              <a:t>)</a:t>
            </a:r>
          </a:p>
          <a:p>
            <a:r>
              <a:rPr lang="en-US" sz="1600" dirty="0" err="1"/>
              <a:t>BasicBlock</a:t>
            </a:r>
            <a:r>
              <a:rPr lang="en-US" sz="1600" dirty="0"/>
              <a:t> </a:t>
            </a:r>
            <a:r>
              <a:rPr lang="en-US" sz="1600" dirty="0" smtClean="0"/>
              <a:t>: </a:t>
            </a:r>
            <a:r>
              <a:rPr lang="en-US" sz="1600" dirty="0"/>
              <a:t>(main, body</a:t>
            </a:r>
            <a:r>
              <a:rPr lang="en-US" sz="1600" dirty="0" smtClean="0"/>
              <a:t>)</a:t>
            </a:r>
          </a:p>
          <a:p>
            <a:r>
              <a:rPr lang="en-US" sz="1600" dirty="0" err="1"/>
              <a:t>BasicBlock</a:t>
            </a:r>
            <a:r>
              <a:rPr lang="en-US" sz="1600" dirty="0"/>
              <a:t> </a:t>
            </a:r>
            <a:r>
              <a:rPr lang="en-US" sz="1600" dirty="0" smtClean="0"/>
              <a:t>: </a:t>
            </a:r>
            <a:r>
              <a:rPr lang="en-US" sz="1600" dirty="0"/>
              <a:t>(main, </a:t>
            </a:r>
            <a:r>
              <a:rPr lang="en-US" sz="1600" dirty="0" err="1"/>
              <a:t>for_cond</a:t>
            </a:r>
            <a:r>
              <a:rPr lang="en-US" sz="1600" dirty="0" smtClean="0"/>
              <a:t>)</a:t>
            </a:r>
          </a:p>
          <a:p>
            <a:r>
              <a:rPr lang="en-US" sz="1600" dirty="0" err="1"/>
              <a:t>BasicBlock</a:t>
            </a:r>
            <a:r>
              <a:rPr lang="en-US" sz="1600" dirty="0"/>
              <a:t> </a:t>
            </a:r>
            <a:r>
              <a:rPr lang="en-US" sz="1600" dirty="0" smtClean="0"/>
              <a:t>: </a:t>
            </a:r>
            <a:r>
              <a:rPr lang="en-US" sz="1600" dirty="0"/>
              <a:t>(main, </a:t>
            </a:r>
            <a:r>
              <a:rPr lang="en-US" sz="1600" dirty="0" err="1"/>
              <a:t>for_body</a:t>
            </a:r>
            <a:r>
              <a:rPr lang="en-US" sz="1600" dirty="0" smtClean="0"/>
              <a:t>)</a:t>
            </a:r>
          </a:p>
          <a:p>
            <a:r>
              <a:rPr lang="en-US" sz="1600" dirty="0" err="1"/>
              <a:t>BasicBlock</a:t>
            </a:r>
            <a:r>
              <a:rPr lang="en-US" sz="1600" dirty="0"/>
              <a:t> </a:t>
            </a:r>
            <a:r>
              <a:rPr lang="en-US" sz="1600" dirty="0" smtClean="0"/>
              <a:t>: </a:t>
            </a:r>
            <a:r>
              <a:rPr lang="en-US" sz="1600" dirty="0"/>
              <a:t>(main, </a:t>
            </a:r>
            <a:r>
              <a:rPr lang="en-US" sz="1600" dirty="0" err="1"/>
              <a:t>for_inc</a:t>
            </a:r>
            <a:r>
              <a:rPr lang="en-US" sz="1600" dirty="0" smtClean="0"/>
              <a:t>)</a:t>
            </a:r>
          </a:p>
          <a:p>
            <a:r>
              <a:rPr lang="en-US" sz="1600" dirty="0" err="1"/>
              <a:t>BasicBlock</a:t>
            </a:r>
            <a:r>
              <a:rPr lang="en-US" sz="1600" dirty="0"/>
              <a:t> </a:t>
            </a:r>
            <a:r>
              <a:rPr lang="en-US" sz="1600" dirty="0" smtClean="0"/>
              <a:t>: </a:t>
            </a:r>
            <a:r>
              <a:rPr lang="en-US" sz="1600" dirty="0"/>
              <a:t>(main, </a:t>
            </a:r>
            <a:r>
              <a:rPr lang="en-US" sz="1600" dirty="0" err="1"/>
              <a:t>for_end</a:t>
            </a:r>
            <a:r>
              <a:rPr lang="en-US" sz="1600" dirty="0"/>
              <a:t>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530560" y="2984115"/>
            <a:ext cx="844271" cy="314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5486400" y="3551378"/>
            <a:ext cx="3790" cy="36159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491228" y="2212357"/>
            <a:ext cx="3265001" cy="2800767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 err="1" smtClean="0"/>
              <a:t>BasickBlock</a:t>
            </a:r>
            <a:r>
              <a:rPr lang="en-US" sz="1600" b="1" dirty="0" smtClean="0"/>
              <a:t> </a:t>
            </a:r>
            <a:r>
              <a:rPr lang="en-US" sz="1600" b="1" dirty="0"/>
              <a:t>Start:  (main, </a:t>
            </a:r>
            <a:r>
              <a:rPr lang="en-US" sz="1600" b="1" dirty="0" smtClean="0"/>
              <a:t>entry) </a:t>
            </a:r>
          </a:p>
          <a:p>
            <a:r>
              <a:rPr lang="en-US" sz="1600" dirty="0" smtClean="0"/>
              <a:t>LOAD</a:t>
            </a:r>
            <a:r>
              <a:rPr lang="en-US" sz="1600" dirty="0"/>
              <a:t>: </a:t>
            </a:r>
            <a:r>
              <a:rPr lang="en-US" sz="1600" dirty="0" smtClean="0"/>
              <a:t>0x7ffe5d1d8db0</a:t>
            </a:r>
          </a:p>
          <a:p>
            <a:r>
              <a:rPr lang="en-US" sz="1600" b="1" dirty="0" err="1"/>
              <a:t>BasickBlock</a:t>
            </a:r>
            <a:r>
              <a:rPr lang="en-US" sz="1600" b="1" dirty="0"/>
              <a:t> </a:t>
            </a:r>
            <a:r>
              <a:rPr lang="en-US" sz="1600" b="1" dirty="0" smtClean="0"/>
              <a:t>End</a:t>
            </a:r>
            <a:r>
              <a:rPr lang="en-US" sz="1600" b="1" dirty="0"/>
              <a:t>:  (main, </a:t>
            </a:r>
            <a:r>
              <a:rPr lang="en-US" sz="1600" b="1" dirty="0" smtClean="0"/>
              <a:t>entry)</a:t>
            </a:r>
          </a:p>
          <a:p>
            <a:r>
              <a:rPr lang="en-US" sz="1600" b="1" dirty="0" err="1"/>
              <a:t>BasickBlock</a:t>
            </a:r>
            <a:r>
              <a:rPr lang="en-US" sz="1600" b="1" dirty="0"/>
              <a:t> </a:t>
            </a:r>
            <a:r>
              <a:rPr lang="en-US" sz="1600" b="1" dirty="0" smtClean="0"/>
              <a:t>Start</a:t>
            </a:r>
            <a:r>
              <a:rPr lang="en-US" sz="1600" b="1" dirty="0"/>
              <a:t>:  (main, </a:t>
            </a:r>
            <a:r>
              <a:rPr lang="en-US" sz="1600" b="1" dirty="0" err="1" smtClean="0"/>
              <a:t>for_cond</a:t>
            </a:r>
            <a:r>
              <a:rPr lang="en-US" sz="1600" b="1" dirty="0" smtClean="0"/>
              <a:t>)</a:t>
            </a:r>
          </a:p>
          <a:p>
            <a:r>
              <a:rPr lang="en-US" sz="1600" dirty="0" smtClean="0"/>
              <a:t>LOAD</a:t>
            </a:r>
            <a:r>
              <a:rPr lang="en-US" sz="1600" dirty="0"/>
              <a:t>: </a:t>
            </a:r>
            <a:r>
              <a:rPr lang="en-US" sz="1600" dirty="0" smtClean="0"/>
              <a:t>0x7ffe5d1d8dd0</a:t>
            </a:r>
          </a:p>
          <a:p>
            <a:r>
              <a:rPr lang="en-US" sz="1600" dirty="0" smtClean="0"/>
              <a:t>STORE</a:t>
            </a:r>
            <a:r>
              <a:rPr lang="en-US" sz="1600" dirty="0"/>
              <a:t>: </a:t>
            </a:r>
            <a:r>
              <a:rPr lang="en-US" sz="1600" dirty="0" smtClean="0"/>
              <a:t>0x60410111ff0</a:t>
            </a:r>
          </a:p>
          <a:p>
            <a:r>
              <a:rPr lang="en-US" sz="1600" b="1" dirty="0" err="1"/>
              <a:t>BasickBlock</a:t>
            </a:r>
            <a:r>
              <a:rPr lang="en-US" sz="1600" b="1" dirty="0"/>
              <a:t> </a:t>
            </a:r>
            <a:r>
              <a:rPr lang="en-US" sz="1600" b="1" dirty="0" smtClean="0"/>
              <a:t>End</a:t>
            </a:r>
            <a:r>
              <a:rPr lang="en-US" sz="1600" b="1" dirty="0"/>
              <a:t>:  (main, </a:t>
            </a:r>
            <a:r>
              <a:rPr lang="en-US" sz="1600" b="1" dirty="0" err="1" smtClean="0"/>
              <a:t>for_cond</a:t>
            </a:r>
            <a:r>
              <a:rPr lang="en-US" sz="1600" b="1" dirty="0" smtClean="0"/>
              <a:t>) </a:t>
            </a:r>
          </a:p>
          <a:p>
            <a:r>
              <a:rPr lang="en-US" sz="1600" b="1" dirty="0" err="1"/>
              <a:t>BasickBlock</a:t>
            </a:r>
            <a:r>
              <a:rPr lang="en-US" sz="1600" b="1" dirty="0"/>
              <a:t> </a:t>
            </a:r>
            <a:r>
              <a:rPr lang="en-US" sz="1600" b="1" dirty="0" smtClean="0"/>
              <a:t>Start</a:t>
            </a:r>
            <a:r>
              <a:rPr lang="en-US" sz="1600" b="1" dirty="0"/>
              <a:t>:  (main, </a:t>
            </a:r>
            <a:r>
              <a:rPr lang="en-US" sz="1600" b="1" dirty="0" err="1" smtClean="0"/>
              <a:t>for_body</a:t>
            </a:r>
            <a:r>
              <a:rPr lang="en-US" sz="1600" b="1" dirty="0" smtClean="0"/>
              <a:t>)</a:t>
            </a:r>
          </a:p>
          <a:p>
            <a:r>
              <a:rPr lang="en-US" sz="1600" dirty="0" smtClean="0"/>
              <a:t>LOAD</a:t>
            </a:r>
            <a:r>
              <a:rPr lang="en-US" sz="1600" dirty="0"/>
              <a:t>: </a:t>
            </a:r>
            <a:r>
              <a:rPr lang="en-US" sz="1600" dirty="0" smtClean="0"/>
              <a:t>0x7ffe5d1d8db3</a:t>
            </a:r>
          </a:p>
          <a:p>
            <a:r>
              <a:rPr lang="en-US" sz="1600" dirty="0" smtClean="0"/>
              <a:t>STORE</a:t>
            </a:r>
            <a:r>
              <a:rPr lang="en-US" sz="1600" dirty="0"/>
              <a:t>: </a:t>
            </a:r>
            <a:r>
              <a:rPr lang="en-US" sz="1600" dirty="0" smtClean="0"/>
              <a:t>0x7ffe5d1d8db0</a:t>
            </a:r>
          </a:p>
          <a:p>
            <a:r>
              <a:rPr lang="en-US" sz="1600" b="1" dirty="0" err="1"/>
              <a:t>BasickBlock</a:t>
            </a:r>
            <a:r>
              <a:rPr lang="en-US" sz="1600" b="1" dirty="0"/>
              <a:t> </a:t>
            </a:r>
            <a:r>
              <a:rPr lang="en-US" sz="1600" b="1" dirty="0" smtClean="0"/>
              <a:t>End</a:t>
            </a:r>
            <a:r>
              <a:rPr lang="en-US" sz="1600" b="1" dirty="0"/>
              <a:t>:  (main, </a:t>
            </a:r>
            <a:r>
              <a:rPr lang="en-US" sz="1600" b="1" dirty="0" err="1" smtClean="0"/>
              <a:t>for_body</a:t>
            </a:r>
            <a:r>
              <a:rPr lang="en-US" sz="1600" b="1" dirty="0" smtClean="0"/>
              <a:t>)</a:t>
            </a:r>
            <a:endParaRPr lang="en-US" sz="16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347221" y="4267472"/>
            <a:ext cx="1562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Input Program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943629" y="5046926"/>
            <a:ext cx="236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Labeled Memory Trace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33969" y="5586108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Basic Block Labels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2212652" y="2390721"/>
            <a:ext cx="530548" cy="317055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9712411" y="2596566"/>
            <a:ext cx="1433384" cy="1994929"/>
            <a:chOff x="9712411" y="2261286"/>
            <a:chExt cx="1433384" cy="1994929"/>
          </a:xfrm>
        </p:grpSpPr>
        <p:cxnSp>
          <p:nvCxnSpPr>
            <p:cNvPr id="23" name="Straight Arrow Connector 22"/>
            <p:cNvCxnSpPr/>
            <p:nvPr/>
          </p:nvCxnSpPr>
          <p:spPr>
            <a:xfrm flipH="1">
              <a:off x="9712411" y="2261286"/>
              <a:ext cx="1433384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9712411" y="4256215"/>
              <a:ext cx="1433384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1133438" y="2261286"/>
              <a:ext cx="0" cy="1994929"/>
            </a:xfrm>
            <a:prstGeom prst="line">
              <a:avLst/>
            </a:prstGeom>
            <a:ln w="444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10680769" y="3362841"/>
            <a:ext cx="1028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Reuse </a:t>
            </a:r>
          </a:p>
          <a:p>
            <a:pPr algn="ctr"/>
            <a:r>
              <a:rPr lang="en-US" sz="1200" b="1" dirty="0" smtClean="0"/>
              <a:t>Distance (D)</a:t>
            </a:r>
            <a:endParaRPr lang="en-US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25492" y="5511975"/>
                <a:ext cx="3658570" cy="651819"/>
              </a:xfrm>
              <a:ln w="25400"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Unique memory references</a:t>
                </a:r>
              </a:p>
              <a:p>
                <a:r>
                  <a:rPr lang="en-US" dirty="0" smtClean="0"/>
                  <a:t>Time Complexity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𝑂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𝑛</m:t>
                    </m:r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charset="0"/>
                          </a:rPr>
                          <m:t>𝑛</m:t>
                        </m:r>
                        <m:r>
                          <a:rPr lang="en-US" i="1">
                            <a:latin typeface="Cambria Math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25492" y="5511975"/>
                <a:ext cx="3658570" cy="651819"/>
              </a:xfrm>
              <a:blipFill rotWithShape="0">
                <a:blip r:embed="rId2"/>
                <a:stretch>
                  <a:fillRect l="-1498" t="-16822" b="-17757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ontent Placeholder 2"/>
          <p:cNvSpPr txBox="1">
            <a:spLocks/>
          </p:cNvSpPr>
          <p:nvPr/>
        </p:nvSpPr>
        <p:spPr>
          <a:xfrm>
            <a:off x="3830696" y="6084621"/>
            <a:ext cx="3544135" cy="324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i="1" dirty="0" err="1" smtClean="0"/>
              <a:t>Byfl</a:t>
            </a:r>
            <a:r>
              <a:rPr lang="en-US" sz="1800" i="1" dirty="0"/>
              <a:t>: </a:t>
            </a:r>
            <a:r>
              <a:rPr lang="en-US" sz="1800" i="1" dirty="0">
                <a:hlinkClick r:id="rId3"/>
              </a:rPr>
              <a:t>https://</a:t>
            </a:r>
            <a:r>
              <a:rPr lang="en-US" sz="1800" i="1" dirty="0" smtClean="0">
                <a:hlinkClick r:id="rId3"/>
              </a:rPr>
              <a:t>github.com/lanl/Byfl</a:t>
            </a:r>
            <a:r>
              <a:rPr lang="en-US" sz="1800" i="1" dirty="0" smtClean="0"/>
              <a:t> </a:t>
            </a:r>
            <a:endParaRPr lang="en-US" sz="1800" i="1" dirty="0"/>
          </a:p>
        </p:txBody>
      </p:sp>
      <p:sp>
        <p:nvSpPr>
          <p:cNvPr id="3" name="Rectangle 2"/>
          <p:cNvSpPr/>
          <p:nvPr/>
        </p:nvSpPr>
        <p:spPr>
          <a:xfrm>
            <a:off x="838200" y="5076570"/>
            <a:ext cx="3093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Smaller input size of </a:t>
            </a:r>
            <a:r>
              <a:rPr lang="en-US" smtClean="0"/>
              <a:t>a program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32" grpId="0"/>
      <p:bldP spid="33" grpId="0"/>
      <p:bldP spid="36" grpId="0"/>
      <p:bldP spid="20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AMM -- Step </a:t>
            </a:r>
            <a:r>
              <a:rPr lang="en-US" dirty="0"/>
              <a:t>2: Reuse </a:t>
            </a:r>
            <a:r>
              <a:rPr lang="en-US" dirty="0" smtClean="0"/>
              <a:t>Profiles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45391"/>
                <a:ext cx="10515600" cy="257440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𝐷</m:t>
                    </m:r>
                  </m:oMath>
                </a14:m>
                <a:r>
                  <a:rPr lang="en-US" dirty="0" smtClean="0"/>
                  <a:t>  -- is </a:t>
                </a:r>
                <a:r>
                  <a:rPr lang="en-US" dirty="0"/>
                  <a:t>the reuse distance, 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𝑛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𝐵𝐵</m:t>
                    </m:r>
                    <m:r>
                      <a:rPr lang="en-US" i="1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 smtClean="0"/>
                  <a:t>-- is </a:t>
                </a:r>
                <a:r>
                  <a:rPr lang="en-US" dirty="0"/>
                  <a:t>the number of basic blocks, 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𝐵𝐵</m:t>
                            </m:r>
                          </m:e>
                          <m:sub>
                            <m:r>
                              <a:rPr lang="en-US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dirty="0" smtClean="0"/>
                  <a:t>-- is </a:t>
                </a:r>
                <a:r>
                  <a:rPr lang="en-US" dirty="0"/>
                  <a:t>the </a:t>
                </a:r>
                <a:r>
                  <a:rPr lang="en-US" dirty="0" err="1" smtClean="0"/>
                  <a:t>apriori</a:t>
                </a:r>
                <a:r>
                  <a:rPr lang="en-US" dirty="0"/>
                  <a:t> </a:t>
                </a:r>
                <a:r>
                  <a:rPr lang="en-US" dirty="0" smtClean="0"/>
                  <a:t>probability </a:t>
                </a:r>
                <a:r>
                  <a:rPr lang="en-US" dirty="0"/>
                  <a:t>of executing a basic block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𝑃</m:t>
                    </m:r>
                    <m:r>
                      <a:rPr lang="en-US" i="1">
                        <a:latin typeface="Cambria Math" charset="0"/>
                      </a:rPr>
                      <m:t>(</m:t>
                    </m:r>
                    <m:r>
                      <a:rPr lang="en-US" i="1">
                        <a:latin typeface="Cambria Math" charset="0"/>
                      </a:rPr>
                      <m:t>𝐷</m:t>
                    </m:r>
                    <m:r>
                      <a:rPr lang="en-US" i="1">
                        <a:latin typeface="Cambria Math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charset="0"/>
                          </a:rPr>
                          <m:t>𝐵𝐵</m:t>
                        </m:r>
                      </m:e>
                      <m:sub>
                        <m:r>
                          <a:rPr lang="en-US" i="1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charset="0"/>
                      </a:rPr>
                      <m:t>) </m:t>
                    </m:r>
                  </m:oMath>
                </a14:m>
                <a:r>
                  <a:rPr lang="en-US" dirty="0" smtClean="0"/>
                  <a:t>-- is </a:t>
                </a:r>
                <a:r>
                  <a:rPr lang="en-US" dirty="0"/>
                  <a:t>the conditional reuse profile </a:t>
                </a:r>
                <a:r>
                  <a:rPr lang="en-US" dirty="0" smtClean="0"/>
                  <a:t>of </a:t>
                </a:r>
                <a:r>
                  <a:rPr lang="en-US" i="1" dirty="0" err="1" smtClean="0"/>
                  <a:t>i</a:t>
                </a:r>
                <a:r>
                  <a:rPr lang="en-US" baseline="30000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/>
                  <a:t>basic block</a:t>
                </a:r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𝐷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 smtClean="0"/>
                  <a:t> -- is the reuse profile of a program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45391"/>
                <a:ext cx="10515600" cy="2574409"/>
              </a:xfrm>
              <a:blipFill rotWithShape="0">
                <a:blip r:embed="rId2"/>
                <a:stretch>
                  <a:fillRect t="-3783" b="-4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27876" y="2024837"/>
                <a:ext cx="5521768" cy="13231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𝐷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is-IS" sz="2800" b="0" i="1" smtClean="0">
                              <a:latin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𝐵𝐵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𝐵𝐵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charset="0"/>
                            </a:rPr>
                            <m:t> ∗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𝐵𝐵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876" y="2024837"/>
                <a:ext cx="5521768" cy="13231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2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AMM -- Step </a:t>
            </a:r>
            <a:r>
              <a:rPr lang="en-US" dirty="0"/>
              <a:t>3</a:t>
            </a:r>
            <a:r>
              <a:rPr lang="en-US" dirty="0" smtClean="0"/>
              <a:t>: Predict </a:t>
            </a:r>
            <a:r>
              <a:rPr lang="en-US" dirty="0"/>
              <a:t>Runtime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55131"/>
                <a:ext cx="10515600" cy="1015436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Similarly, we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𝑎𝑣𝑔</m:t>
                        </m:r>
                      </m:sub>
                    </m:sSub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latin typeface="Cambria Math" charset="0"/>
                          </a:rPr>
                          <m:t>𝑪𝑷𝑼</m:t>
                        </m:r>
                        <m:r>
                          <a:rPr lang="en-US" sz="2400" b="1" i="1">
                            <a:latin typeface="Cambria Math" charset="0"/>
                          </a:rPr>
                          <m:t>_</m:t>
                        </m:r>
                        <m:r>
                          <a:rPr lang="en-US" sz="2400" b="1" i="1">
                            <a:latin typeface="Cambria Math" charset="0"/>
                          </a:rPr>
                          <m:t>𝒐𝒑𝒔</m:t>
                        </m:r>
                      </m:sub>
                    </m:sSub>
                  </m:oMath>
                </a14:m>
                <a:r>
                  <a:rPr lang="en-US" sz="2400" dirty="0" smtClean="0"/>
                  <a:t> -- measured with the count of ALU operations</a:t>
                </a:r>
              </a:p>
              <a:p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55131"/>
                <a:ext cx="10515600" cy="1015436"/>
              </a:xfrm>
              <a:blipFill rotWithShape="0">
                <a:blip r:embed="rId2"/>
                <a:stretch>
                  <a:fillRect l="-812" t="-7229" b="-4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4785360" y="1846268"/>
                <a:ext cx="6125203" cy="30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𝑃𝑟𝑒𝑑</m:t>
                        </m:r>
                      </m:sub>
                    </m:sSub>
                    <m:r>
                      <a:rPr lang="en-US" b="0" i="0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𝒂𝒗𝒈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_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𝒎𝒆𝒎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 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𝑪𝑷𝑼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_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𝒐𝒑𝒔</m:t>
                        </m:r>
                      </m:sub>
                    </m:sSub>
                  </m:oMath>
                </a14:m>
                <a:r>
                  <a:rPr lang="en-US" dirty="0" smtClean="0"/>
                  <a:t>                                                      </a:t>
                </a:r>
                <a:r>
                  <a:rPr lang="en-US" dirty="0" smtClean="0"/>
                  <a:t>(</a:t>
                </a:r>
                <a:r>
                  <a:rPr lang="en-US" dirty="0" smtClean="0"/>
                  <a:t>1)</a:t>
                </a:r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360" y="1846268"/>
                <a:ext cx="6125203" cy="303288"/>
              </a:xfrm>
              <a:prstGeom prst="rect">
                <a:avLst/>
              </a:prstGeom>
              <a:blipFill rotWithShape="0">
                <a:blip r:embed="rId3"/>
                <a:stretch>
                  <a:fillRect l="-1294" t="-130000" r="-1095" b="-15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2560807" y="4282128"/>
            <a:ext cx="7397232" cy="808042"/>
            <a:chOff x="2545080" y="2861617"/>
            <a:chExt cx="7242422" cy="8080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545080" y="2861617"/>
                  <a:ext cx="3808863" cy="8080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𝐷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lang="is-IS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𝐴</m:t>
                            </m:r>
                          </m:sup>
                          <m:e>
                            <m:d>
                              <m:dPr>
                                <m:ctrlPr>
                                  <a:rPr lang="is-I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is-IS" b="0" i="1" smtClean="0">
                                        <a:latin typeface="Cambria Math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s-I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bg-BG" b="0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s-IS" b="0" i="1" smtClean="0">
                                        <a:latin typeface="Cambria Math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bg-BG" b="0" i="1" smtClean="0">
                                            <a:latin typeface="Cambria Math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𝐴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charset="0"/>
                                          </a:rPr>
                                          <m:t>𝐵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080" y="2861617"/>
                  <a:ext cx="3808863" cy="80804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918960" y="2861617"/>
                  <a:ext cx="2868542" cy="7791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)= </m:t>
                        </m:r>
                        <m:nary>
                          <m:naryPr>
                            <m:chr m:val="∑"/>
                            <m:ctrlPr>
                              <a:rPr lang="is-IS" b="0" i="1" smtClean="0">
                                <a:latin typeface="Cambria Math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charset="0"/>
                              </a:rPr>
                              <m:t> ∗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 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8960" y="2861617"/>
                  <a:ext cx="2868542" cy="77912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043246" y="2529685"/>
                <a:ext cx="6828717" cy="4299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𝑻</m:t>
                        </m:r>
                      </m:e>
                      <m:sub>
                        <m:r>
                          <a:rPr lang="en-US" b="1" i="1" smtClean="0">
                            <a:latin typeface="Cambria Math" charset="0"/>
                          </a:rPr>
                          <m:t>𝒂𝒗𝒈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_</m:t>
                        </m:r>
                        <m:r>
                          <a:rPr lang="en-US" b="1" i="1" smtClean="0">
                            <a:latin typeface="Cambria Math" charset="0"/>
                          </a:rPr>
                          <m:t>𝒎𝒆𝒎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𝑎𝑣𝑔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𝒃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𝑎𝑣𝑔</m:t>
                            </m:r>
                          </m:sub>
                        </m:sSub>
                      </m:num>
                      <m:den>
                        <m:r>
                          <a:rPr lang="en-US" b="1" i="1" smtClean="0">
                            <a:latin typeface="Cambria Math" charset="0"/>
                          </a:rPr>
                          <m:t>𝒃</m:t>
                        </m:r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 ∗</m:t>
                    </m:r>
                    <m:r>
                      <a:rPr lang="en-US" b="0" i="1" smtClean="0">
                        <a:latin typeface="Cambria Math" charset="0"/>
                      </a:rPr>
                      <m:t>𝑡𝑜𝑡𝑎𝑙</m:t>
                    </m:r>
                    <m:r>
                      <a:rPr lang="en-US" b="0" i="1" smtClean="0">
                        <a:latin typeface="Cambria Math" charset="0"/>
                      </a:rPr>
                      <m:t>_</m:t>
                    </m:r>
                    <m:r>
                      <a:rPr lang="en-US" b="0" i="1" smtClean="0">
                        <a:latin typeface="Cambria Math" charset="0"/>
                      </a:rPr>
                      <m:t>𝑚𝑒𝑚</m:t>
                    </m:r>
                  </m:oMath>
                </a14:m>
                <a:r>
                  <a:rPr lang="en-US" dirty="0" smtClean="0"/>
                  <a:t>                                                </a:t>
                </a:r>
                <a:r>
                  <a:rPr lang="en-US" dirty="0" smtClean="0"/>
                  <a:t>(</a:t>
                </a:r>
                <a:r>
                  <a:rPr lang="en-US" dirty="0" smtClean="0"/>
                  <a:t>2)</a:t>
                </a:r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246" y="2529685"/>
                <a:ext cx="6828717" cy="429926"/>
              </a:xfrm>
              <a:prstGeom prst="rect">
                <a:avLst/>
              </a:prstGeom>
              <a:blipFill rotWithShape="0">
                <a:blip r:embed="rId6"/>
                <a:stretch>
                  <a:fillRect r="-1429" b="-18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60807" y="3418694"/>
                <a:ext cx="8553111" cy="41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</a:rPr>
                          <m:t>𝑎𝑣𝑔</m:t>
                        </m:r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b="1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charset="0"/>
                          </a:rPr>
                          <m:t>𝒉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 ∗ </m:t>
                    </m:r>
                    <m:sSub>
                      <m:sSub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𝑷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𝒉</m:t>
                            </m:r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𝑷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b="1" i="1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charset="0"/>
                              </a:rPr>
                              <m:t>𝒉</m:t>
                            </m:r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 ∗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𝑷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1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charset="0"/>
                                      </a:rPr>
                                      <m:t>𝑳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charset="0"/>
                                      </a:rPr>
                                      <m:t>𝟐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b="1" i="1">
                                    <a:latin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charset="0"/>
                                  </a:rPr>
                                  <m:t>𝒉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charset="0"/>
                          </a:rPr>
                          <m:t> ∗</m:t>
                        </m:r>
                        <m:sSub>
                          <m:sSubPr>
                            <m:ctrlPr>
                              <a:rPr lang="en-US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charset="0"/>
                                  </a:rPr>
                                  <m:t>𝑅𝐴𝑀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       </a:t>
                </a:r>
                <a:r>
                  <a:rPr lang="en-US" dirty="0" smtClean="0"/>
                  <a:t> (</a:t>
                </a:r>
                <a:r>
                  <a:rPr lang="en-US" dirty="0" smtClean="0"/>
                  <a:t>3)</a:t>
                </a:r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807" y="3418694"/>
                <a:ext cx="8553111" cy="414537"/>
              </a:xfrm>
              <a:prstGeom prst="rect">
                <a:avLst/>
              </a:prstGeom>
              <a:blipFill rotWithShape="0">
                <a:blip r:embed="rId7"/>
                <a:stretch>
                  <a:fillRect l="-998" t="-79412" b="-10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10501681" y="4480782"/>
            <a:ext cx="442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9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AMM in PPT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2346960"/>
            <a:ext cx="10515600" cy="3779519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59280"/>
            <a:ext cx="10515600" cy="487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Performance Prediction Toolkit (</a:t>
            </a:r>
            <a:r>
              <a:rPr lang="en-US" sz="1800" dirty="0" smtClean="0"/>
              <a:t>PPT): </a:t>
            </a:r>
            <a:r>
              <a:rPr lang="en-US" sz="1800" i="1" dirty="0" smtClean="0">
                <a:hlinkClick r:id="rId3"/>
              </a:rPr>
              <a:t>https</a:t>
            </a:r>
            <a:r>
              <a:rPr lang="en-US" sz="1800" i="1" dirty="0">
                <a:hlinkClick r:id="rId3"/>
              </a:rPr>
              <a:t>://</a:t>
            </a:r>
            <a:r>
              <a:rPr lang="en-US" sz="1800" i="1" dirty="0" smtClean="0">
                <a:hlinkClick r:id="rId3"/>
              </a:rPr>
              <a:t>github.com/lanl/PPT</a:t>
            </a:r>
            <a:r>
              <a:rPr lang="en-US" sz="1800" i="1" dirty="0" smtClean="0"/>
              <a:t>  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385953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16040</TotalTime>
  <Words>1554</Words>
  <Application>Microsoft Macintosh PowerPoint</Application>
  <PresentationFormat>Widescreen</PresentationFormat>
  <Paragraphs>264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American Typewriter</vt:lpstr>
      <vt:lpstr>Calibri</vt:lpstr>
      <vt:lpstr>Calibri Light</vt:lpstr>
      <vt:lpstr>Cambria Math</vt:lpstr>
      <vt:lpstr>Century Schoolbook</vt:lpstr>
      <vt:lpstr>Georgia</vt:lpstr>
      <vt:lpstr>Wingdings</vt:lpstr>
      <vt:lpstr>Arial</vt:lpstr>
      <vt:lpstr>Office Theme</vt:lpstr>
      <vt:lpstr>A Scalable Analytical Memory Model for CPU Performance Prediction</vt:lpstr>
      <vt:lpstr>Problem &amp; Solution</vt:lpstr>
      <vt:lpstr>Objective</vt:lpstr>
      <vt:lpstr>Analytical Memory Model (AMM)</vt:lpstr>
      <vt:lpstr>BasicBlocks (BB) and Probabilities</vt:lpstr>
      <vt:lpstr>AMM -- Step 1: Memory Trace</vt:lpstr>
      <vt:lpstr>AMM -- Step 2: Reuse Profiles</vt:lpstr>
      <vt:lpstr>AMM -- Step 3: Predict Runtime</vt:lpstr>
      <vt:lpstr>AMM in PPT</vt:lpstr>
      <vt:lpstr>Target Hardware &amp; Benchmarks</vt:lpstr>
      <vt:lpstr>Results -- Reuse Profiles, Sampling</vt:lpstr>
      <vt:lpstr>Results -- Extrapolate Reuse Profiles</vt:lpstr>
      <vt:lpstr>Results – Data Availability</vt:lpstr>
      <vt:lpstr>Results -- Predicted Runtimes</vt:lpstr>
      <vt:lpstr>Future Work -- Pipelines</vt:lpstr>
      <vt:lpstr>Conclusion</vt:lpstr>
      <vt:lpstr>References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Prediction of Physics Codes with an Analytical Model of Memory Hierarchies and Pipelines</dc:title>
  <dc:creator>Microsoft Office User</dc:creator>
  <cp:lastModifiedBy>Microsoft Office User</cp:lastModifiedBy>
  <cp:revision>444</cp:revision>
  <dcterms:created xsi:type="dcterms:W3CDTF">2017-03-30T20:14:35Z</dcterms:created>
  <dcterms:modified xsi:type="dcterms:W3CDTF">2017-11-13T19:18:14Z</dcterms:modified>
</cp:coreProperties>
</file>