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51" r:id="rId1"/>
    <p:sldMasterId id="2147483989" r:id="rId2"/>
    <p:sldMasterId id="2147483997" r:id="rId3"/>
  </p:sldMasterIdLst>
  <p:notesMasterIdLst>
    <p:notesMasterId r:id="rId22"/>
  </p:notesMasterIdLst>
  <p:sldIdLst>
    <p:sldId id="422" r:id="rId4"/>
    <p:sldId id="640" r:id="rId5"/>
    <p:sldId id="651" r:id="rId6"/>
    <p:sldId id="514" r:id="rId7"/>
    <p:sldId id="428" r:id="rId8"/>
    <p:sldId id="648" r:id="rId9"/>
    <p:sldId id="413" r:id="rId10"/>
    <p:sldId id="646" r:id="rId11"/>
    <p:sldId id="609" r:id="rId12"/>
    <p:sldId id="396" r:id="rId13"/>
    <p:sldId id="636" r:id="rId14"/>
    <p:sldId id="635" r:id="rId15"/>
    <p:sldId id="641" r:id="rId16"/>
    <p:sldId id="642" r:id="rId17"/>
    <p:sldId id="643" r:id="rId18"/>
    <p:sldId id="644" r:id="rId19"/>
    <p:sldId id="649" r:id="rId20"/>
    <p:sldId id="286" r:id="rId2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son Rawson" initials="MR" lastIdx="1" clrIdx="0">
    <p:extLst/>
  </p:cmAuthor>
  <p:cmAuthor id="2" name="hlam@ufl.edu" initials="h" lastIdx="2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33CC"/>
    <a:srgbClr val="FF4A00"/>
    <a:srgbClr val="FF0000"/>
    <a:srgbClr val="003399"/>
    <a:srgbClr val="B04700"/>
    <a:srgbClr val="EA5F00"/>
    <a:srgbClr val="0066FF"/>
    <a:srgbClr val="FF990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85552" autoAdjust="0"/>
  </p:normalViewPr>
  <p:slideViewPr>
    <p:cSldViewPr snapToGrid="0">
      <p:cViewPr varScale="1">
        <p:scale>
          <a:sx n="67" d="100"/>
          <a:sy n="67" d="100"/>
        </p:scale>
        <p:origin x="1872" y="6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7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ashekar Rajagopalan" userId="5d9440e37d10deef" providerId="LiveId" clId="{4C63D6F2-4FAC-4651-B875-50671479C1CA}"/>
    <pc:docChg chg="modSld sldOrd">
      <pc:chgData name="Rajashekar Rajagopalan" userId="5d9440e37d10deef" providerId="LiveId" clId="{4C63D6F2-4FAC-4651-B875-50671479C1CA}" dt="2017-09-19T12:27:12.831" v="2"/>
      <pc:docMkLst>
        <pc:docMk/>
      </pc:docMkLst>
      <pc:sldChg chg="ord">
        <pc:chgData name="Rajashekar Rajagopalan" userId="5d9440e37d10deef" providerId="LiveId" clId="{4C63D6F2-4FAC-4651-B875-50671479C1CA}" dt="2017-09-19T08:22:58.943" v="1"/>
        <pc:sldMkLst>
          <pc:docMk/>
          <pc:sldMk cId="3371538838" sldId="485"/>
        </pc:sldMkLst>
      </pc:sldChg>
      <pc:sldChg chg="modSp ord">
        <pc:chgData name="Rajashekar Rajagopalan" userId="5d9440e37d10deef" providerId="LiveId" clId="{4C63D6F2-4FAC-4651-B875-50671479C1CA}" dt="2017-09-19T12:27:12.831" v="2"/>
        <pc:sldMkLst>
          <pc:docMk/>
          <pc:sldMk cId="2820247358" sldId="612"/>
        </pc:sldMkLst>
        <pc:spChg chg="mod">
          <ac:chgData name="Rajashekar Rajagopalan" userId="5d9440e37d10deef" providerId="LiveId" clId="{4C63D6F2-4FAC-4651-B875-50671479C1CA}" dt="2017-09-19T12:27:12.831" v="2"/>
          <ac:spMkLst>
            <pc:docMk/>
            <pc:sldMk cId="2820247358" sldId="612"/>
            <ac:spMk id="9219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EF4CE399-7720-4167-AA37-EC01A6592F58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6"/>
            <a:ext cx="3037840" cy="464820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6"/>
            <a:ext cx="3037840" cy="464820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B3736331-EB5A-4007-BE78-52CAF488EA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1EAD66-C85F-47B9-A905-FA6C44E19F1E}" type="slidenum">
              <a:rPr lang="en-US"/>
              <a:pPr/>
              <a:t>1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265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36331-EB5A-4007-BE78-52CAF488EAB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84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75DE3-EE93-462E-97F5-4429A4ED417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18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36331-EB5A-4007-BE78-52CAF488EAB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71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36331-EB5A-4007-BE78-52CAF488EAB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8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36331-EB5A-4007-BE78-52CAF488EAB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966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36331-EB5A-4007-BE78-52CAF488EAB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263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1EAD66-C85F-47B9-A905-FA6C44E19F1E}" type="slidenum">
              <a:rPr lang="en-US"/>
              <a:pPr/>
              <a:t>18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05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36331-EB5A-4007-BE78-52CAF488EAB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86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736331-EB5A-4007-BE78-52CAF488EA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ヒラギノ角ゴ Pro W3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0361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36331-EB5A-4007-BE78-52CAF488EAB6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2690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36331-EB5A-4007-BE78-52CAF488EAB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53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36331-EB5A-4007-BE78-52CAF488EAB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34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Clr>
                <a:srgbClr val="0066FF"/>
              </a:buClr>
              <a:buSzPct val="80000"/>
              <a:buNone/>
              <a:defRPr/>
            </a:pPr>
            <a:endParaRPr lang="en-US" altLang="zh-CN" sz="2000" dirty="0">
              <a:solidFill>
                <a:srgbClr val="0033CC"/>
              </a:solidFill>
              <a:latin typeface="Calibri" pitchFamily="34" charset="0"/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36331-EB5A-4007-BE78-52CAF488EAB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31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736331-EB5A-4007-BE78-52CAF488EA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ヒラギノ角ゴ Pro W3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6192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36331-EB5A-4007-BE78-52CAF488EAB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36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UF-ENG-Powerpoint-cover#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-4763"/>
            <a:ext cx="9448800" cy="6864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 userDrawn="1"/>
        </p:nvSpPr>
        <p:spPr bwMode="auto">
          <a:xfrm>
            <a:off x="1132114" y="0"/>
            <a:ext cx="8164286" cy="5257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  <a:latin typeface="Arial" charset="0"/>
              <a:ea typeface="ヒラギノ角ゴ Pro W3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-108856" y="32658"/>
            <a:ext cx="1112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alibri" pitchFamily="34" charset="0"/>
              </a:rPr>
              <a:t>CCMT</a:t>
            </a:r>
          </a:p>
        </p:txBody>
      </p:sp>
    </p:spTree>
    <p:extLst>
      <p:ext uri="{BB962C8B-B14F-4D97-AF65-F5344CB8AC3E}">
        <p14:creationId xmlns:p14="http://schemas.microsoft.com/office/powerpoint/2010/main" val="1635710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  <a:prstGeom prst="rect">
            <a:avLst/>
          </a:prstGeo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  <a:prstGeom prst="rect">
            <a:avLst/>
          </a:prstGeo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69150" y="6413500"/>
            <a:ext cx="1905000" cy="457200"/>
          </a:xfrm>
          <a:prstGeom prst="rect">
            <a:avLst/>
          </a:prstGeom>
          <a:ln/>
        </p:spPr>
        <p:txBody>
          <a:bodyPr anchor="b" anchorCtr="0"/>
          <a:lstStyle>
            <a:lvl1pPr algn="r">
              <a:defRPr sz="1400" b="0"/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| </a:t>
            </a:r>
            <a:fld id="{3CFA6F4F-0682-46CF-B59B-D58CFF28E5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142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77800"/>
            <a:ext cx="7924800" cy="1143000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>
            <a:off x="1219200" y="800100"/>
            <a:ext cx="7924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19200" y="1402080"/>
            <a:ext cx="7360920" cy="4693920"/>
          </a:xfrm>
          <a:prstGeom prst="rect">
            <a:avLst/>
          </a:prstGeom>
        </p:spPr>
        <p:txBody>
          <a:bodyPr lIns="82296" tIns="41148" rIns="82296" bIns="41148"/>
          <a:lstStyle>
            <a:lvl1pPr marL="342900" indent="-342900"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169150" y="6413500"/>
            <a:ext cx="1905000" cy="457200"/>
          </a:xfrm>
          <a:prstGeom prst="rect">
            <a:avLst/>
          </a:prstGeom>
          <a:ln/>
        </p:spPr>
        <p:txBody>
          <a:bodyPr anchor="b" anchorCtr="0"/>
          <a:lstStyle>
            <a:lvl1pPr algn="r">
              <a:defRPr sz="1400" b="0"/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| </a:t>
            </a:r>
            <a:fld id="{3CFA6F4F-0682-46CF-B59B-D58CFF28E5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554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73675"/>
            <a:ext cx="7924800" cy="1143000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6"/>
          <p:cNvSpPr txBox="1">
            <a:spLocks noChangeArrowheads="1"/>
          </p:cNvSpPr>
          <p:nvPr userDrawn="1"/>
        </p:nvSpPr>
        <p:spPr>
          <a:xfrm>
            <a:off x="8458200" y="6489700"/>
            <a:ext cx="685800" cy="457200"/>
          </a:xfrm>
          <a:prstGeom prst="rect">
            <a:avLst/>
          </a:prstGeom>
          <a:ln/>
        </p:spPr>
        <p:txBody>
          <a:bodyPr anchor="ctr" anchorCtr="0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Calibri" pitchFamily="34" charset="0"/>
                <a:ea typeface="ヒラギノ角ゴ Pro W3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9pPr>
          </a:lstStyle>
          <a:p>
            <a:pPr algn="ctr"/>
            <a:fld id="{3CFA6F4F-0682-46CF-B59B-D58CFF28E50F}" type="slidenum">
              <a:rPr lang="en-US" sz="1100" smtClean="0"/>
              <a:pPr algn="ctr"/>
              <a:t>‹#›</a:t>
            </a:fld>
            <a:endParaRPr lang="en-US" sz="1100" dirty="0"/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>
            <a:off x="1219200" y="800100"/>
            <a:ext cx="7924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70002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UF-ENG-Powerpoint-cover#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-4763"/>
            <a:ext cx="9448800" cy="6864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9181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UF-ENG-Powerpoint-cover#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-4763"/>
            <a:ext cx="9448800" cy="6864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 userDrawn="1"/>
        </p:nvSpPr>
        <p:spPr bwMode="auto">
          <a:xfrm>
            <a:off x="1132114" y="0"/>
            <a:ext cx="8164286" cy="5257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  <a:latin typeface="Arial" charset="0"/>
              <a:ea typeface="ヒラギノ角ゴ Pro W3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-108856" y="32658"/>
            <a:ext cx="1112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alibri" pitchFamily="34" charset="0"/>
              </a:rPr>
              <a:t>CCMT</a:t>
            </a:r>
          </a:p>
        </p:txBody>
      </p:sp>
    </p:spTree>
    <p:extLst>
      <p:ext uri="{BB962C8B-B14F-4D97-AF65-F5344CB8AC3E}">
        <p14:creationId xmlns:p14="http://schemas.microsoft.com/office/powerpoint/2010/main" val="734337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 bwMode="auto">
          <a:xfrm>
            <a:off x="492369" y="1067383"/>
            <a:ext cx="824366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99403" y="308429"/>
            <a:ext cx="8229600" cy="688614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169150" y="6413500"/>
            <a:ext cx="1905000" cy="457200"/>
          </a:xfrm>
          <a:prstGeom prst="rect">
            <a:avLst/>
          </a:prstGeom>
          <a:ln/>
        </p:spPr>
        <p:txBody>
          <a:bodyPr anchor="b" anchorCtr="0"/>
          <a:lstStyle>
            <a:lvl1pPr algn="r">
              <a:defRPr sz="1400" b="0"/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| </a:t>
            </a:r>
            <a:fld id="{3CFA6F4F-0682-46CF-B59B-D58CFF28E5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807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 bwMode="auto">
          <a:xfrm>
            <a:off x="492369" y="864183"/>
            <a:ext cx="824366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99402" y="308429"/>
            <a:ext cx="8301697" cy="529771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169150" y="6413500"/>
            <a:ext cx="1905000" cy="457200"/>
          </a:xfrm>
          <a:prstGeom prst="rect">
            <a:avLst/>
          </a:prstGeom>
          <a:ln/>
        </p:spPr>
        <p:txBody>
          <a:bodyPr anchor="b" anchorCtr="0"/>
          <a:lstStyle>
            <a:lvl1pPr algn="r">
              <a:defRPr sz="1400" b="0"/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| </a:t>
            </a:r>
            <a:fld id="{3CFA6F4F-0682-46CF-B59B-D58CFF28E5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57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  <a:prstGeom prst="rect">
            <a:avLst/>
          </a:prstGeo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  <a:prstGeom prst="rect">
            <a:avLst/>
          </a:prstGeo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69150" y="6413500"/>
            <a:ext cx="1905000" cy="457200"/>
          </a:xfrm>
          <a:prstGeom prst="rect">
            <a:avLst/>
          </a:prstGeom>
          <a:ln/>
        </p:spPr>
        <p:txBody>
          <a:bodyPr anchor="b" anchorCtr="0"/>
          <a:lstStyle>
            <a:lvl1pPr algn="r">
              <a:defRPr sz="1400" b="0"/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| </a:t>
            </a:r>
            <a:fld id="{3CFA6F4F-0682-46CF-B59B-D58CFF28E5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5642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73675"/>
            <a:ext cx="7924800" cy="1143000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6"/>
          <p:cNvSpPr txBox="1">
            <a:spLocks noChangeArrowheads="1"/>
          </p:cNvSpPr>
          <p:nvPr userDrawn="1"/>
        </p:nvSpPr>
        <p:spPr>
          <a:xfrm>
            <a:off x="8458200" y="6489700"/>
            <a:ext cx="685800" cy="457200"/>
          </a:xfrm>
          <a:prstGeom prst="rect">
            <a:avLst/>
          </a:prstGeom>
          <a:ln/>
        </p:spPr>
        <p:txBody>
          <a:bodyPr anchor="ctr" anchorCtr="0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Calibri" pitchFamily="34" charset="0"/>
                <a:ea typeface="ヒラギノ角ゴ Pro W3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9pPr>
          </a:lstStyle>
          <a:p>
            <a:pPr algn="ctr"/>
            <a:fld id="{3CFA6F4F-0682-46CF-B59B-D58CFF28E50F}" type="slidenum">
              <a:rPr lang="en-US" sz="1100" smtClean="0"/>
              <a:pPr algn="ctr"/>
              <a:t>‹#›</a:t>
            </a:fld>
            <a:endParaRPr lang="en-US" sz="1100" dirty="0"/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>
            <a:off x="1219200" y="800100"/>
            <a:ext cx="7924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5507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14300"/>
            <a:ext cx="7924800" cy="1143000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6"/>
          <p:cNvSpPr txBox="1">
            <a:spLocks noChangeArrowheads="1"/>
          </p:cNvSpPr>
          <p:nvPr userDrawn="1"/>
        </p:nvSpPr>
        <p:spPr>
          <a:xfrm>
            <a:off x="8458200" y="6489700"/>
            <a:ext cx="685800" cy="457200"/>
          </a:xfrm>
          <a:prstGeom prst="rect">
            <a:avLst/>
          </a:prstGeom>
          <a:ln/>
        </p:spPr>
        <p:txBody>
          <a:bodyPr anchor="ctr" anchorCtr="0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Calibri" pitchFamily="34" charset="0"/>
                <a:ea typeface="ヒラギノ角ゴ Pro W3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rgbClr val="FFFFFF">
                    <a:lumMod val="65000"/>
                  </a:srgbClr>
                </a:solidFill>
              </a:rPr>
              <a:t>      </a:t>
            </a:r>
            <a:fld id="{3CFA6F4F-0682-46CF-B59B-D58CFF28E50F}" type="slidenum">
              <a:rPr lang="en-US" sz="1100" smtClean="0">
                <a:solidFill>
                  <a:srgbClr val="000000"/>
                </a:solidFill>
              </a:rPr>
              <a:pPr algn="l"/>
              <a:t>‹#›</a:t>
            </a:fld>
            <a:endParaRPr lang="en-US" sz="1100" dirty="0">
              <a:solidFill>
                <a:srgbClr val="000000"/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>
            <a:off x="1219200" y="800100"/>
            <a:ext cx="7924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53466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096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73675"/>
            <a:ext cx="7924800" cy="1143000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6"/>
          <p:cNvSpPr txBox="1">
            <a:spLocks noChangeArrowheads="1"/>
          </p:cNvSpPr>
          <p:nvPr userDrawn="1"/>
        </p:nvSpPr>
        <p:spPr>
          <a:xfrm>
            <a:off x="8458200" y="6489700"/>
            <a:ext cx="685800" cy="457200"/>
          </a:xfrm>
          <a:prstGeom prst="rect">
            <a:avLst/>
          </a:prstGeom>
          <a:ln/>
        </p:spPr>
        <p:txBody>
          <a:bodyPr anchor="ctr" anchorCtr="0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Calibri" pitchFamily="34" charset="0"/>
                <a:ea typeface="ヒラギノ角ゴ Pro W3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9pPr>
          </a:lstStyle>
          <a:p>
            <a:pPr algn="ctr"/>
            <a:fld id="{3CFA6F4F-0682-46CF-B59B-D58CFF28E50F}" type="slidenum">
              <a:rPr lang="en-US" sz="1100" smtClean="0">
                <a:solidFill>
                  <a:srgbClr val="000000"/>
                </a:solidFill>
              </a:rPr>
              <a:pPr algn="ctr"/>
              <a:t>‹#›</a:t>
            </a:fld>
            <a:endParaRPr lang="en-US" sz="1100" dirty="0">
              <a:solidFill>
                <a:srgbClr val="000000"/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>
            <a:off x="1219200" y="800100"/>
            <a:ext cx="7924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72054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77800"/>
            <a:ext cx="7924800" cy="1143000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6"/>
          <p:cNvSpPr txBox="1">
            <a:spLocks noChangeArrowheads="1"/>
          </p:cNvSpPr>
          <p:nvPr userDrawn="1"/>
        </p:nvSpPr>
        <p:spPr>
          <a:xfrm>
            <a:off x="8470900" y="6489700"/>
            <a:ext cx="685800" cy="457200"/>
          </a:xfrm>
          <a:prstGeom prst="rect">
            <a:avLst/>
          </a:prstGeom>
          <a:ln/>
        </p:spPr>
        <p:txBody>
          <a:bodyPr anchor="ctr" anchorCtr="0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Calibri" pitchFamily="34" charset="0"/>
                <a:ea typeface="ヒラギノ角ゴ Pro W3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9pPr>
          </a:lstStyle>
          <a:p>
            <a:pPr algn="ctr"/>
            <a:fld id="{3CFA6F4F-0682-46CF-B59B-D58CFF28E50F}" type="slidenum">
              <a:rPr lang="en-US" sz="1100" smtClean="0">
                <a:solidFill>
                  <a:srgbClr val="000000"/>
                </a:solidFill>
              </a:rPr>
              <a:pPr algn="ctr"/>
              <a:t>‹#›</a:t>
            </a:fld>
            <a:endParaRPr lang="en-US" sz="1100" dirty="0">
              <a:solidFill>
                <a:srgbClr val="000000"/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>
            <a:off x="1219200" y="800100"/>
            <a:ext cx="7924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19200" y="1402080"/>
            <a:ext cx="7360920" cy="4693920"/>
          </a:xfrm>
          <a:prstGeom prst="rect">
            <a:avLst/>
          </a:prstGeom>
        </p:spPr>
        <p:txBody>
          <a:bodyPr lIns="82296" tIns="41148" rIns="82296" bIns="41148"/>
          <a:lstStyle>
            <a:lvl1pPr marL="342900" indent="-342900">
              <a:buClr>
                <a:srgbClr val="0E9C85"/>
              </a:buClr>
              <a:buSzPct val="80000"/>
              <a:buFont typeface="Wingdings" panose="05000000000000000000" pitchFamily="2" charset="2"/>
              <a:buChar char="n"/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buClr>
                <a:srgbClr val="0E9C85"/>
              </a:buClr>
              <a:buSzPct val="80000"/>
              <a:buFont typeface="Wingdings" panose="05000000000000000000" pitchFamily="2" charset="2"/>
              <a:buChar char="l"/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buClr>
                <a:srgbClr val="0E9C85"/>
              </a:buClr>
              <a:buSzPct val="80000"/>
              <a:buFont typeface="Wingdings" panose="05000000000000000000" pitchFamily="2" charset="2"/>
              <a:buChar char="Ø"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701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UF-ENG-Powerpoint-cover#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-4763"/>
            <a:ext cx="9448800" cy="6864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26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UF-ENG-Powerpoint-cover#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-4763"/>
            <a:ext cx="9448800" cy="6864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 userDrawn="1"/>
        </p:nvSpPr>
        <p:spPr bwMode="auto">
          <a:xfrm>
            <a:off x="1132114" y="0"/>
            <a:ext cx="8164286" cy="5257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  <a:latin typeface="Arial" charset="0"/>
              <a:ea typeface="ヒラギノ角ゴ Pro W3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-108856" y="32658"/>
            <a:ext cx="1112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alibri" pitchFamily="34" charset="0"/>
              </a:rPr>
              <a:t>CCMT</a:t>
            </a:r>
          </a:p>
        </p:txBody>
      </p:sp>
    </p:spTree>
    <p:extLst>
      <p:ext uri="{BB962C8B-B14F-4D97-AF65-F5344CB8AC3E}">
        <p14:creationId xmlns:p14="http://schemas.microsoft.com/office/powerpoint/2010/main" val="3009707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 bwMode="auto">
          <a:xfrm>
            <a:off x="492369" y="1067383"/>
            <a:ext cx="824366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99403" y="308429"/>
            <a:ext cx="8229600" cy="688614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169150" y="6413500"/>
            <a:ext cx="1905000" cy="457200"/>
          </a:xfrm>
          <a:prstGeom prst="rect">
            <a:avLst/>
          </a:prstGeom>
          <a:ln/>
        </p:spPr>
        <p:txBody>
          <a:bodyPr anchor="b" anchorCtr="0"/>
          <a:lstStyle>
            <a:lvl1pPr algn="r">
              <a:defRPr sz="1400" b="0"/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| </a:t>
            </a:r>
            <a:fld id="{3CFA6F4F-0682-46CF-B59B-D58CFF28E5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5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 bwMode="auto">
          <a:xfrm>
            <a:off x="492369" y="864183"/>
            <a:ext cx="824366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99402" y="308429"/>
            <a:ext cx="8301697" cy="529771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169150" y="6413500"/>
            <a:ext cx="1905000" cy="457200"/>
          </a:xfrm>
          <a:prstGeom prst="rect">
            <a:avLst/>
          </a:prstGeom>
          <a:ln/>
        </p:spPr>
        <p:txBody>
          <a:bodyPr anchor="b" anchorCtr="0"/>
          <a:lstStyle>
            <a:lvl1pPr algn="r">
              <a:defRPr sz="1400" b="0"/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| </a:t>
            </a:r>
            <a:fld id="{3CFA6F4F-0682-46CF-B59B-D58CFF28E5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6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169150" y="6413500"/>
            <a:ext cx="1905000" cy="457200"/>
          </a:xfrm>
          <a:prstGeom prst="rect">
            <a:avLst/>
          </a:prstGeom>
          <a:ln/>
        </p:spPr>
        <p:txBody>
          <a:bodyPr anchor="b" anchorCtr="0"/>
          <a:lstStyle>
            <a:lvl1pPr algn="r">
              <a:defRPr sz="1400" b="0"/>
            </a:lvl1pPr>
          </a:lstStyle>
          <a:p>
            <a:r>
              <a:rPr lang="en-US" dirty="0">
                <a:solidFill>
                  <a:srgbClr val="FFFFFF">
                    <a:lumMod val="65000"/>
                  </a:srgbClr>
                </a:solidFill>
              </a:rPr>
              <a:t> </a:t>
            </a:r>
            <a:fld id="{3CFA6F4F-0682-46CF-B59B-D58CFF28E50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5" name="Picture 5" descr="UF-ENG-Powerpoint-cover#2"/>
          <p:cNvPicPr>
            <a:picLocks noChangeAspect="1" noChangeArrowheads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235"/>
          <a:stretch/>
        </p:blipFill>
        <p:spPr bwMode="auto">
          <a:xfrm>
            <a:off x="0" y="0"/>
            <a:ext cx="9144000" cy="189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5" descr="UF-ENG-Powerpoint-cover#2"/>
          <p:cNvPicPr>
            <a:picLocks noChangeAspect="1" noChangeArrowheads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842"/>
          <a:stretch/>
        </p:blipFill>
        <p:spPr bwMode="auto">
          <a:xfrm>
            <a:off x="-7257" y="6648449"/>
            <a:ext cx="8541657" cy="216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UF-ENG-Powerpoint-teal#2"/>
          <p:cNvPicPr>
            <a:picLocks noChangeAspect="1" noChangeArrowheads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56" t="2861" r="4378" b="89536"/>
          <a:stretch/>
        </p:blipFill>
        <p:spPr bwMode="auto">
          <a:xfrm>
            <a:off x="1" y="228600"/>
            <a:ext cx="1219200" cy="306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21772" y="6281060"/>
            <a:ext cx="1112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>
                    <a:lumMod val="65000"/>
                  </a:srgbClr>
                </a:solidFill>
                <a:latin typeface="Calibri" pitchFamily="34" charset="0"/>
              </a:rPr>
              <a:t>CCMT</a:t>
            </a:r>
          </a:p>
        </p:txBody>
      </p:sp>
    </p:spTree>
    <p:extLst>
      <p:ext uri="{BB962C8B-B14F-4D97-AF65-F5344CB8AC3E}">
        <p14:creationId xmlns:p14="http://schemas.microsoft.com/office/powerpoint/2010/main" val="351645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169150" y="6413500"/>
            <a:ext cx="1905000" cy="457200"/>
          </a:xfrm>
          <a:prstGeom prst="rect">
            <a:avLst/>
          </a:prstGeom>
          <a:ln/>
        </p:spPr>
        <p:txBody>
          <a:bodyPr anchor="b" anchorCtr="0"/>
          <a:lstStyle>
            <a:lvl1pPr algn="r">
              <a:defRPr sz="1400" b="0"/>
            </a:lvl1pPr>
          </a:lstStyle>
          <a:p>
            <a:r>
              <a:rPr lang="en-US" dirty="0">
                <a:solidFill>
                  <a:srgbClr val="FFFFFF">
                    <a:lumMod val="65000"/>
                  </a:srgbClr>
                </a:solidFill>
              </a:rPr>
              <a:t> | </a:t>
            </a:r>
            <a:fld id="{3CFA6F4F-0682-46CF-B59B-D58CFF28E50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5" name="Picture 5" descr="UF-ENG-Powerpoint-cover#2"/>
          <p:cNvPicPr>
            <a:picLocks noChangeAspect="1" noChangeArrowheads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235"/>
          <a:stretch/>
        </p:blipFill>
        <p:spPr bwMode="auto">
          <a:xfrm>
            <a:off x="0" y="0"/>
            <a:ext cx="9144000" cy="189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5" descr="UF-ENG-Powerpoint-cover#2"/>
          <p:cNvPicPr>
            <a:picLocks noChangeAspect="1" noChangeArrowheads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842"/>
          <a:stretch/>
        </p:blipFill>
        <p:spPr bwMode="auto">
          <a:xfrm>
            <a:off x="-7257" y="6648449"/>
            <a:ext cx="8541657" cy="216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UF-ENG-Powerpoint-teal#2"/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56" t="2861" r="4378" b="89536"/>
          <a:stretch/>
        </p:blipFill>
        <p:spPr bwMode="auto">
          <a:xfrm>
            <a:off x="1" y="228600"/>
            <a:ext cx="1219200" cy="306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21772" y="6281060"/>
            <a:ext cx="1112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>
                    <a:lumMod val="65000"/>
                  </a:srgbClr>
                </a:solidFill>
                <a:latin typeface="Calibri" pitchFamily="34" charset="0"/>
              </a:rPr>
              <a:t>CCMT</a:t>
            </a:r>
          </a:p>
        </p:txBody>
      </p:sp>
    </p:spTree>
    <p:extLst>
      <p:ext uri="{BB962C8B-B14F-4D97-AF65-F5344CB8AC3E}">
        <p14:creationId xmlns:p14="http://schemas.microsoft.com/office/powerpoint/2010/main" val="3221397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  <p:sldLayoutId id="2147483991" r:id="rId2"/>
    <p:sldLayoutId id="2147483992" r:id="rId3"/>
    <p:sldLayoutId id="2147483993" r:id="rId4"/>
    <p:sldLayoutId id="2147483994" r:id="rId5"/>
    <p:sldLayoutId id="2147483995" r:id="rId6"/>
    <p:sldLayoutId id="2147483996" r:id="rId7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169150" y="6413500"/>
            <a:ext cx="1905000" cy="457200"/>
          </a:xfrm>
          <a:prstGeom prst="rect">
            <a:avLst/>
          </a:prstGeom>
          <a:ln/>
        </p:spPr>
        <p:txBody>
          <a:bodyPr anchor="b" anchorCtr="0"/>
          <a:lstStyle>
            <a:lvl1pPr algn="r">
              <a:defRPr sz="1400" b="0"/>
            </a:lvl1pPr>
          </a:lstStyle>
          <a:p>
            <a:r>
              <a:rPr lang="en-US" dirty="0">
                <a:solidFill>
                  <a:srgbClr val="FFFFFF">
                    <a:lumMod val="65000"/>
                  </a:srgbClr>
                </a:solidFill>
              </a:rPr>
              <a:t> | </a:t>
            </a:r>
            <a:fld id="{3CFA6F4F-0682-46CF-B59B-D58CFF28E50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5" name="Picture 5" descr="UF-ENG-Powerpoint-cover#2"/>
          <p:cNvPicPr>
            <a:picLocks noChangeAspect="1" noChangeArrowheads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235"/>
          <a:stretch/>
        </p:blipFill>
        <p:spPr bwMode="auto">
          <a:xfrm>
            <a:off x="0" y="0"/>
            <a:ext cx="9144000" cy="189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5" descr="UF-ENG-Powerpoint-cover#2"/>
          <p:cNvPicPr>
            <a:picLocks noChangeAspect="1" noChangeArrowheads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842"/>
          <a:stretch/>
        </p:blipFill>
        <p:spPr bwMode="auto">
          <a:xfrm>
            <a:off x="-7257" y="6648449"/>
            <a:ext cx="8541657" cy="216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UF-ENG-Powerpoint-teal#2"/>
          <p:cNvPicPr>
            <a:picLocks noChangeAspect="1" noChangeArrowheads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56" t="2861" r="4378" b="89536"/>
          <a:stretch/>
        </p:blipFill>
        <p:spPr bwMode="auto">
          <a:xfrm>
            <a:off x="1" y="228600"/>
            <a:ext cx="1219200" cy="306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21772" y="6281060"/>
            <a:ext cx="1112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>
                    <a:lumMod val="65000"/>
                  </a:srgbClr>
                </a:solidFill>
                <a:latin typeface="Calibri" pitchFamily="34" charset="0"/>
              </a:rPr>
              <a:t>CCMT</a:t>
            </a:r>
          </a:p>
        </p:txBody>
      </p:sp>
    </p:spTree>
    <p:extLst>
      <p:ext uri="{BB962C8B-B14F-4D97-AF65-F5344CB8AC3E}">
        <p14:creationId xmlns:p14="http://schemas.microsoft.com/office/powerpoint/2010/main" val="393965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4" r:id="rId6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47865" y="852488"/>
            <a:ext cx="7996136" cy="2028825"/>
          </a:xfrm>
          <a:prstGeom prst="rect">
            <a:avLst/>
          </a:prstGeom>
        </p:spPr>
        <p:txBody>
          <a:bodyPr anchor="t">
            <a:normAutofit fontScale="90000"/>
          </a:bodyPr>
          <a:lstStyle/>
          <a:p>
            <a:r>
              <a:rPr lang="en-US" b="1" kern="1200" dirty="0">
                <a:latin typeface="Calibri" pitchFamily="34" charset="0"/>
              </a:rPr>
              <a:t>Multi-fidelity Surrogate Modeling for Application/Architecture Co-design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977631" y="2756114"/>
            <a:ext cx="8336604" cy="2262158"/>
          </a:xfrm>
          <a:prstGeom prst="rect">
            <a:avLst/>
          </a:prstGeom>
        </p:spPr>
        <p:txBody>
          <a:bodyPr anchor="t"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Tx/>
              <a:buNone/>
            </a:pPr>
            <a:r>
              <a:rPr lang="en-US" sz="2200" dirty="0" err="1">
                <a:solidFill>
                  <a:srgbClr val="3333FF"/>
                </a:solidFill>
                <a:latin typeface="Calibri" pitchFamily="34" charset="0"/>
              </a:rPr>
              <a:t>Yiming</a:t>
            </a:r>
            <a:r>
              <a:rPr lang="en-US" sz="2200" dirty="0">
                <a:solidFill>
                  <a:srgbClr val="3333FF"/>
                </a:solidFill>
                <a:latin typeface="Calibri" pitchFamily="34" charset="0"/>
              </a:rPr>
              <a:t> Zhang</a:t>
            </a:r>
            <a:r>
              <a:rPr lang="en-US" sz="2200" baseline="30000" dirty="0">
                <a:solidFill>
                  <a:srgbClr val="3333FF"/>
                </a:solidFill>
                <a:latin typeface="Calibri" pitchFamily="34" charset="0"/>
              </a:rPr>
              <a:t>1</a:t>
            </a:r>
            <a:r>
              <a:rPr lang="en-US" sz="2200" dirty="0">
                <a:solidFill>
                  <a:srgbClr val="3333FF"/>
                </a:solidFill>
                <a:latin typeface="Calibri" pitchFamily="34" charset="0"/>
              </a:rPr>
              <a:t>, </a:t>
            </a:r>
            <a:r>
              <a:rPr lang="en-US" sz="2200" b="1" dirty="0">
                <a:solidFill>
                  <a:srgbClr val="FF0000"/>
                </a:solidFill>
                <a:latin typeface="Calibri" pitchFamily="34" charset="0"/>
              </a:rPr>
              <a:t>Aravind Neelakantan</a:t>
            </a:r>
            <a:r>
              <a:rPr lang="en-US" sz="2200" baseline="30000" dirty="0">
                <a:solidFill>
                  <a:srgbClr val="FF0000"/>
                </a:solidFill>
                <a:latin typeface="Calibri" pitchFamily="34" charset="0"/>
              </a:rPr>
              <a:t>2</a:t>
            </a:r>
            <a:r>
              <a:rPr lang="en-US" sz="2200" dirty="0">
                <a:solidFill>
                  <a:srgbClr val="3333FF"/>
                </a:solidFill>
                <a:latin typeface="Calibri" pitchFamily="34" charset="0"/>
              </a:rPr>
              <a:t>, Nalini Kumar</a:t>
            </a:r>
            <a:r>
              <a:rPr lang="en-US" sz="2200" baseline="30000" dirty="0">
                <a:solidFill>
                  <a:srgbClr val="3333FF"/>
                </a:solidFill>
                <a:latin typeface="Calibri" pitchFamily="34" charset="0"/>
              </a:rPr>
              <a:t>2</a:t>
            </a:r>
            <a:r>
              <a:rPr lang="en-US" sz="2200" dirty="0">
                <a:solidFill>
                  <a:srgbClr val="3333FF"/>
                </a:solidFill>
                <a:latin typeface="Calibri" pitchFamily="34" charset="0"/>
              </a:rPr>
              <a:t>, </a:t>
            </a:r>
            <a:r>
              <a:rPr lang="en-US" sz="2200" dirty="0" err="1">
                <a:solidFill>
                  <a:srgbClr val="3333FF"/>
                </a:solidFill>
                <a:latin typeface="Calibri" pitchFamily="34" charset="0"/>
              </a:rPr>
              <a:t>Chanyoung</a:t>
            </a:r>
            <a:r>
              <a:rPr lang="en-US" sz="2200" dirty="0">
                <a:solidFill>
                  <a:srgbClr val="3333FF"/>
                </a:solidFill>
                <a:latin typeface="Calibri" pitchFamily="34" charset="0"/>
              </a:rPr>
              <a:t> Park</a:t>
            </a:r>
            <a:r>
              <a:rPr lang="en-US" sz="2200" baseline="30000" dirty="0">
                <a:solidFill>
                  <a:srgbClr val="3333FF"/>
                </a:solidFill>
                <a:latin typeface="Calibri" pitchFamily="34" charset="0"/>
              </a:rPr>
              <a:t>1</a:t>
            </a:r>
            <a:r>
              <a:rPr lang="en-US" sz="2200" dirty="0">
                <a:solidFill>
                  <a:srgbClr val="3333FF"/>
                </a:solidFill>
                <a:latin typeface="Calibri" pitchFamily="34" charset="0"/>
              </a:rPr>
              <a:t> Raphael T. Haftka</a:t>
            </a:r>
            <a:r>
              <a:rPr lang="en-US" sz="2200" baseline="30000" dirty="0">
                <a:solidFill>
                  <a:srgbClr val="3333FF"/>
                </a:solidFill>
                <a:latin typeface="Calibri" pitchFamily="34" charset="0"/>
              </a:rPr>
              <a:t>1</a:t>
            </a:r>
            <a:r>
              <a:rPr lang="en-US" sz="2200" dirty="0">
                <a:solidFill>
                  <a:srgbClr val="3333FF"/>
                </a:solidFill>
                <a:latin typeface="Calibri" pitchFamily="34" charset="0"/>
              </a:rPr>
              <a:t>, Nam H. Kim</a:t>
            </a:r>
            <a:r>
              <a:rPr lang="en-US" sz="2200" baseline="30000" dirty="0">
                <a:solidFill>
                  <a:srgbClr val="3333FF"/>
                </a:solidFill>
                <a:latin typeface="Calibri" pitchFamily="34" charset="0"/>
              </a:rPr>
              <a:t>1</a:t>
            </a:r>
            <a:r>
              <a:rPr lang="en-US" sz="2200" dirty="0">
                <a:solidFill>
                  <a:srgbClr val="3333FF"/>
                </a:solidFill>
                <a:latin typeface="Calibri" pitchFamily="34" charset="0"/>
              </a:rPr>
              <a:t>, </a:t>
            </a:r>
            <a:r>
              <a:rPr lang="en-US" sz="2200" kern="1200" dirty="0">
                <a:solidFill>
                  <a:srgbClr val="3333FF"/>
                </a:solidFill>
                <a:latin typeface="Calibri" pitchFamily="34" charset="0"/>
              </a:rPr>
              <a:t>Herman Lam</a:t>
            </a:r>
            <a:r>
              <a:rPr lang="en-US" sz="2200" kern="1200" baseline="30000" dirty="0">
                <a:solidFill>
                  <a:srgbClr val="3333FF"/>
                </a:solidFill>
                <a:latin typeface="Calibri" pitchFamily="34" charset="0"/>
              </a:rPr>
              <a:t>2</a:t>
            </a:r>
          </a:p>
          <a:p>
            <a:pPr marL="0" indent="0" algn="ctr">
              <a:spcBef>
                <a:spcPts val="600"/>
              </a:spcBef>
              <a:buFontTx/>
              <a:buNone/>
            </a:pPr>
            <a:r>
              <a:rPr lang="en-US" sz="1800" kern="0" baseline="30000" dirty="0">
                <a:latin typeface="Calibri" pitchFamily="34" charset="0"/>
              </a:rPr>
              <a:t>1</a:t>
            </a:r>
            <a:r>
              <a:rPr lang="en-US" sz="1800" kern="0" dirty="0">
                <a:latin typeface="Calibri" pitchFamily="34" charset="0"/>
              </a:rPr>
              <a:t>Department of Mechanical and Aerospace Engineering</a:t>
            </a:r>
          </a:p>
          <a:p>
            <a:pPr marL="0" indent="0" algn="ctr">
              <a:spcBef>
                <a:spcPts val="600"/>
              </a:spcBef>
              <a:buFontTx/>
              <a:buNone/>
            </a:pPr>
            <a:r>
              <a:rPr lang="en-US" sz="1800" kern="0" baseline="30000" dirty="0">
                <a:latin typeface="Calibri" pitchFamily="34" charset="0"/>
              </a:rPr>
              <a:t>2</a:t>
            </a:r>
            <a:r>
              <a:rPr lang="en-US" sz="1800" kern="0" dirty="0">
                <a:latin typeface="Calibri" pitchFamily="34" charset="0"/>
              </a:rPr>
              <a:t>Department of Electrical and Computer Engineering</a:t>
            </a:r>
          </a:p>
          <a:p>
            <a:pPr marL="0" indent="0" algn="ctr">
              <a:spcBef>
                <a:spcPts val="600"/>
              </a:spcBef>
              <a:buFontTx/>
              <a:buNone/>
            </a:pPr>
            <a:r>
              <a:rPr lang="en-US" sz="1800" kern="0" dirty="0">
                <a:latin typeface="Calibri" pitchFamily="34" charset="0"/>
              </a:rPr>
              <a:t>University of Florida, Gainesville, Florida 32611</a:t>
            </a:r>
          </a:p>
        </p:txBody>
      </p:sp>
    </p:spTree>
    <p:extLst>
      <p:ext uri="{BB962C8B-B14F-4D97-AF65-F5344CB8AC3E}">
        <p14:creationId xmlns:p14="http://schemas.microsoft.com/office/powerpoint/2010/main" val="104998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51110" y="1879464"/>
            <a:ext cx="5239975" cy="3088437"/>
            <a:chOff x="151110" y="1688964"/>
            <a:chExt cx="5239975" cy="3088437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 rotWithShape="1">
            <a:blip r:embed="rId3"/>
            <a:srcRect t="9866" r="6860" b="7058"/>
            <a:stretch/>
          </p:blipFill>
          <p:spPr>
            <a:xfrm>
              <a:off x="151110" y="1703981"/>
              <a:ext cx="5239975" cy="307342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3226549" y="1688964"/>
              <a:ext cx="86594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Measured</a:t>
              </a:r>
            </a:p>
          </p:txBody>
        </p:sp>
      </p:grpSp>
      <p:pic>
        <p:nvPicPr>
          <p:cNvPr id="9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0538" y="3235580"/>
            <a:ext cx="2748954" cy="1707090"/>
          </a:xfrm>
          <a:prstGeom prst="rect">
            <a:avLst/>
          </a:prstGeom>
        </p:spPr>
      </p:pic>
      <p:pic>
        <p:nvPicPr>
          <p:cNvPr id="3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2349" y="1267137"/>
            <a:ext cx="2787144" cy="17308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06984"/>
            <a:ext cx="7924800" cy="1143000"/>
          </a:xfrm>
        </p:spPr>
        <p:txBody>
          <a:bodyPr/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Validation: BE Simulations vs CMT-bone-BE</a:t>
            </a:r>
            <a:endParaRPr lang="en-US" sz="3200" dirty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Content Placeholder 5"/>
          <p:cNvSpPr>
            <a:spLocks noGrp="1"/>
          </p:cNvSpPr>
          <p:nvPr>
            <p:ph idx="1"/>
          </p:nvPr>
        </p:nvSpPr>
        <p:spPr>
          <a:xfrm>
            <a:off x="662111" y="5236786"/>
            <a:ext cx="8099971" cy="1176714"/>
          </a:xfrm>
        </p:spPr>
        <p:txBody>
          <a:bodyPr/>
          <a:lstStyle/>
          <a:p>
            <a:r>
              <a:rPr lang="en-US" sz="1800" dirty="0">
                <a:solidFill>
                  <a:srgbClr val="0000CC"/>
                </a:solidFill>
              </a:rPr>
              <a:t>Simulating a bigger system than Vulcan (512k cores)</a:t>
            </a:r>
          </a:p>
          <a:p>
            <a:r>
              <a:rPr lang="en-US" sz="1800" dirty="0">
                <a:solidFill>
                  <a:srgbClr val="0000CC"/>
                </a:solidFill>
              </a:rPr>
              <a:t>Average % error </a:t>
            </a:r>
            <a:r>
              <a:rPr lang="en-US" sz="1800" dirty="0"/>
              <a:t>between CMT-bone-BE simulation and execution time is </a:t>
            </a:r>
            <a:r>
              <a:rPr lang="en-US" sz="1800" dirty="0">
                <a:solidFill>
                  <a:srgbClr val="0000CC"/>
                </a:solidFill>
              </a:rPr>
              <a:t>4%</a:t>
            </a:r>
          </a:p>
          <a:p>
            <a:r>
              <a:rPr lang="en-US" sz="1800" dirty="0">
                <a:solidFill>
                  <a:srgbClr val="0000CC"/>
                </a:solidFill>
              </a:rPr>
              <a:t>Maximum </a:t>
            </a:r>
            <a:r>
              <a:rPr lang="en-US" sz="1800" dirty="0"/>
              <a:t>error is </a:t>
            </a:r>
            <a:r>
              <a:rPr lang="en-US" sz="1800" dirty="0">
                <a:solidFill>
                  <a:srgbClr val="0000CC"/>
                </a:solidFill>
              </a:rPr>
              <a:t>9%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 | </a:t>
            </a:r>
            <a:fld id="{3CFA6F4F-0682-46CF-B59B-D58CFF28E50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313924" y="3664696"/>
            <a:ext cx="1238673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BE Simulation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10224" y="1776064"/>
            <a:ext cx="1451858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CMT-bone-BE (Skeleton app) Execution</a:t>
            </a:r>
          </a:p>
        </p:txBody>
      </p:sp>
      <p:cxnSp>
        <p:nvCxnSpPr>
          <p:cNvPr id="27" name="Straight Connector 26"/>
          <p:cNvCxnSpPr/>
          <p:nvPr/>
        </p:nvCxnSpPr>
        <p:spPr bwMode="auto">
          <a:xfrm flipV="1">
            <a:off x="2861624" y="2453409"/>
            <a:ext cx="2415809" cy="99709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/>
          <p:nvPr/>
        </p:nvCxnSpPr>
        <p:spPr bwMode="auto">
          <a:xfrm>
            <a:off x="2861624" y="3450503"/>
            <a:ext cx="2377620" cy="73741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 rot="20167753">
            <a:off x="3649348" y="4175210"/>
            <a:ext cx="951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element size</a:t>
            </a:r>
            <a:endParaRPr lang="en-US" sz="1050" dirty="0"/>
          </a:p>
        </p:txBody>
      </p:sp>
      <p:sp>
        <p:nvSpPr>
          <p:cNvPr id="15" name="Rectangle 14"/>
          <p:cNvSpPr/>
          <p:nvPr/>
        </p:nvSpPr>
        <p:spPr>
          <a:xfrm>
            <a:off x="7478100" y="2884221"/>
            <a:ext cx="17972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rgbClr val="0000CC"/>
                </a:solidFill>
              </a:rPr>
              <a:t>100 runs &amp; </a:t>
            </a:r>
            <a:br>
              <a:rPr lang="en-US" sz="1400" dirty="0">
                <a:solidFill>
                  <a:srgbClr val="0000CC"/>
                </a:solidFill>
              </a:rPr>
            </a:br>
            <a:r>
              <a:rPr lang="en-US" sz="1400" dirty="0">
                <a:solidFill>
                  <a:srgbClr val="0000CC"/>
                </a:solidFill>
              </a:rPr>
              <a:t>100 simulations</a:t>
            </a:r>
          </a:p>
        </p:txBody>
      </p:sp>
    </p:spTree>
    <p:extLst>
      <p:ext uri="{BB962C8B-B14F-4D97-AF65-F5344CB8AC3E}">
        <p14:creationId xmlns:p14="http://schemas.microsoft.com/office/powerpoint/2010/main" val="224530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09144"/>
            <a:ext cx="7510173" cy="909537"/>
          </a:xfrm>
        </p:spPr>
        <p:txBody>
          <a:bodyPr/>
          <a:lstStyle/>
          <a:p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Validation: CMT-bone vs CMT-bone-BE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0957" y="914400"/>
            <a:ext cx="8610600" cy="2402732"/>
          </a:xfrm>
          <a:prstGeom prst="rect">
            <a:avLst/>
          </a:prstGeom>
        </p:spPr>
        <p:txBody>
          <a:bodyPr lIns="82296" tIns="41148" rIns="82296" bIns="41148" anchor="t">
            <a:normAutofit fontScale="92500" lnSpcReduction="10000"/>
          </a:bodyPr>
          <a:lstStyle/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zh-CN" sz="2600" dirty="0">
                <a:latin typeface="Calibri" pitchFamily="34" charset="0"/>
                <a:ea typeface="+mn-ea"/>
              </a:rPr>
              <a:t>Comparing the trend under same experimental setup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zh-CN" sz="2600" dirty="0">
                <a:latin typeface="Calibri" pitchFamily="34" charset="0"/>
                <a:ea typeface="+mn-ea"/>
              </a:rPr>
              <a:t>Observation </a:t>
            </a:r>
          </a:p>
          <a:p>
            <a:pPr marL="742950" lvl="1" indent="-285750" eaLnBrk="1" hangingPunct="1">
              <a:lnSpc>
                <a:spcPct val="110000"/>
              </a:lnSpc>
              <a:spcBef>
                <a:spcPts val="0"/>
              </a:spcBef>
              <a:buChar char="–"/>
            </a:pPr>
            <a:r>
              <a:rPr lang="en-US" altLang="zh-CN" sz="2200" dirty="0">
                <a:solidFill>
                  <a:srgbClr val="0000CC"/>
                </a:solidFill>
                <a:latin typeface="Calibri" pitchFamily="34" charset="0"/>
                <a:ea typeface="+mn-ea"/>
              </a:rPr>
              <a:t>Different ranges of execution time</a:t>
            </a:r>
          </a:p>
          <a:p>
            <a:pPr marL="1200150" lvl="2" indent="-285750" eaLnBrk="1" hangingPunct="1">
              <a:lnSpc>
                <a:spcPct val="110000"/>
              </a:lnSpc>
              <a:spcBef>
                <a:spcPts val="0"/>
              </a:spcBef>
              <a:buChar char="–"/>
            </a:pPr>
            <a:r>
              <a:rPr lang="en-US" altLang="zh-CN" sz="1900" dirty="0">
                <a:solidFill>
                  <a:srgbClr val="FF4A00"/>
                </a:solidFill>
                <a:latin typeface="Calibri" pitchFamily="34" charset="0"/>
                <a:ea typeface="+mn-ea"/>
              </a:rPr>
              <a:t>CMT-bone-BE (skeleton app) is computational cheaper than CMT-bone</a:t>
            </a:r>
          </a:p>
          <a:p>
            <a:pPr marL="742950" lvl="1" indent="-285750" eaLnBrk="1" hangingPunct="1">
              <a:lnSpc>
                <a:spcPct val="110000"/>
              </a:lnSpc>
              <a:spcBef>
                <a:spcPts val="0"/>
              </a:spcBef>
              <a:buChar char="–"/>
            </a:pPr>
            <a:r>
              <a:rPr lang="en-US" altLang="zh-CN" sz="2200" dirty="0">
                <a:solidFill>
                  <a:srgbClr val="0033CC"/>
                </a:solidFill>
                <a:latin typeface="Calibri" pitchFamily="34" charset="0"/>
                <a:ea typeface="+mn-ea"/>
              </a:rPr>
              <a:t>Similar trends between CMT-bone-BE and CMT-bone</a:t>
            </a:r>
          </a:p>
          <a:p>
            <a:pPr marL="1200150" lvl="2" indent="-285750" eaLnBrk="1" hangingPunct="1">
              <a:lnSpc>
                <a:spcPct val="110000"/>
              </a:lnSpc>
              <a:spcBef>
                <a:spcPts val="0"/>
              </a:spcBef>
              <a:buChar char="–"/>
            </a:pPr>
            <a:r>
              <a:rPr lang="en-US" altLang="zh-CN" sz="1900" dirty="0">
                <a:solidFill>
                  <a:srgbClr val="FF4A00"/>
                </a:solidFill>
                <a:latin typeface="Calibri" pitchFamily="34" charset="0"/>
                <a:ea typeface="+mn-ea"/>
              </a:rPr>
              <a:t>Execution time monotonically increases for both with change in ES and EPP</a:t>
            </a:r>
          </a:p>
          <a:p>
            <a:pPr marL="1200150" lvl="2" indent="-285750" eaLnBrk="1" hangingPunct="1">
              <a:lnSpc>
                <a:spcPct val="110000"/>
              </a:lnSpc>
              <a:spcBef>
                <a:spcPts val="0"/>
              </a:spcBef>
              <a:buChar char="–"/>
            </a:pPr>
            <a:r>
              <a:rPr lang="en-US" altLang="zh-CN" sz="1900" dirty="0">
                <a:solidFill>
                  <a:srgbClr val="FF4A00"/>
                </a:solidFill>
                <a:latin typeface="Calibri" pitchFamily="34" charset="0"/>
                <a:ea typeface="+mn-ea"/>
              </a:rPr>
              <a:t>Color scales on both graph verify the similarity on trend</a:t>
            </a:r>
            <a:endParaRPr lang="en-US" altLang="zh-CN" sz="1900" dirty="0">
              <a:solidFill>
                <a:srgbClr val="0033CC"/>
              </a:solidFill>
              <a:latin typeface="Calibri" pitchFamily="34" charset="0"/>
              <a:ea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28" y="3475580"/>
            <a:ext cx="4028863" cy="29064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5191" y="3490069"/>
            <a:ext cx="4008778" cy="289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484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5E50BF-B930-482D-8BB7-4050E955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MFS Predictions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022AAB-A3A9-4122-8429-69EBF72C3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974" y="1100522"/>
            <a:ext cx="4653164" cy="4515082"/>
          </a:xfrm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ct val="30000"/>
              </a:spcBef>
              <a:buClrTx/>
              <a:buSzPct val="100000"/>
              <a:buNone/>
            </a:pPr>
            <a:r>
              <a:rPr lang="en-US" sz="2800" dirty="0">
                <a:solidFill>
                  <a:srgbClr val="0033CC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3 case studies</a:t>
            </a:r>
            <a:endParaRPr lang="en-US" sz="2400" dirty="0">
              <a:solidFill>
                <a:srgbClr val="0033CC"/>
              </a:solidFill>
              <a:latin typeface="Calibri" panose="020F0502020204030204" pitchFamily="34" charset="0"/>
              <a:ea typeface="ＭＳ Ｐゴシック" charset="-128"/>
              <a:cs typeface="Calibri" panose="020F0502020204030204" pitchFamily="34" charset="0"/>
            </a:endParaRPr>
          </a:p>
          <a:p>
            <a:pPr marL="395288" lvl="1">
              <a:spcBef>
                <a:spcPts val="0"/>
              </a:spcBef>
              <a:buClr>
                <a:srgbClr val="0066FF"/>
              </a:buClr>
              <a:buFont typeface="Verdana" panose="020B0604030504040204" pitchFamily="34" charset="0"/>
              <a:buChar char="–"/>
            </a:pPr>
            <a:r>
              <a:rPr lang="en-US" sz="2000" kern="1200" dirty="0"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</a:rPr>
              <a:t>Multi-fidelity model based </a:t>
            </a:r>
            <a:r>
              <a:rPr lang="en-US" sz="2000" kern="1200" dirty="0">
                <a:solidFill>
                  <a:srgbClr val="FF0000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</a:rPr>
              <a:t>mostly</a:t>
            </a:r>
            <a:r>
              <a:rPr lang="en-US" sz="2000" kern="1200" dirty="0"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</a:rPr>
              <a:t> on </a:t>
            </a:r>
            <a:br>
              <a:rPr lang="en-US" sz="2000" kern="1200" dirty="0"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</a:rPr>
            </a:br>
            <a:r>
              <a:rPr lang="en-US" sz="2000" kern="1200" dirty="0"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</a:rPr>
              <a:t>BE simulation </a:t>
            </a:r>
            <a:r>
              <a:rPr lang="en-US" sz="2000" kern="1200" dirty="0">
                <a:solidFill>
                  <a:srgbClr val="0033CC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</a:rPr>
              <a:t>(</a:t>
            </a:r>
            <a:r>
              <a:rPr lang="en-US" sz="2000" kern="1200" dirty="0">
                <a:solidFill>
                  <a:srgbClr val="FF0000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</a:rPr>
              <a:t>LF</a:t>
            </a:r>
            <a:r>
              <a:rPr lang="en-US" sz="2000" kern="1200" dirty="0">
                <a:solidFill>
                  <a:srgbClr val="0033CC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</a:rPr>
              <a:t>) </a:t>
            </a:r>
            <a:r>
              <a:rPr lang="en-US" sz="2000" kern="1200" dirty="0"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</a:rPr>
              <a:t>and </a:t>
            </a:r>
            <a:r>
              <a:rPr lang="en-US" sz="2000" kern="1200" dirty="0">
                <a:solidFill>
                  <a:srgbClr val="FF0000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</a:rPr>
              <a:t>few</a:t>
            </a:r>
            <a:r>
              <a:rPr lang="en-US" sz="2000" kern="1200" dirty="0"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</a:rPr>
              <a:t> CMT-</a:t>
            </a:r>
            <a:r>
              <a:rPr lang="en-US" sz="2000" kern="1200" dirty="0" err="1"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</a:rPr>
              <a:t>nek</a:t>
            </a:r>
            <a:r>
              <a:rPr lang="en-US" sz="2000" kern="1200" dirty="0"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</a:rPr>
              <a:t> (</a:t>
            </a:r>
            <a:r>
              <a:rPr lang="en-US" sz="2000" kern="1200" dirty="0">
                <a:solidFill>
                  <a:srgbClr val="FF0000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</a:rPr>
              <a:t>HF</a:t>
            </a:r>
            <a:r>
              <a:rPr lang="en-US" sz="2000" kern="1200" dirty="0">
                <a:solidFill>
                  <a:srgbClr val="0033CC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</a:rPr>
              <a:t> </a:t>
            </a:r>
            <a:r>
              <a:rPr lang="en-US" sz="2000" kern="1200" dirty="0"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</a:rPr>
              <a:t>parent app) data points to </a:t>
            </a:r>
            <a:r>
              <a:rPr lang="en-US" sz="2000" kern="1200" dirty="0">
                <a:solidFill>
                  <a:srgbClr val="FF0000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</a:rPr>
              <a:t>predict </a:t>
            </a:r>
            <a:r>
              <a:rPr lang="en-US" sz="2000" kern="1200" dirty="0"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</a:rPr>
              <a:t>the performance of CMT-</a:t>
            </a:r>
            <a:r>
              <a:rPr lang="en-US" sz="2000" kern="1200" dirty="0" err="1"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</a:rPr>
              <a:t>nek</a:t>
            </a:r>
            <a:r>
              <a:rPr lang="en-US" sz="2000" kern="1200" dirty="0"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</a:rPr>
              <a:t> (</a:t>
            </a:r>
            <a:r>
              <a:rPr lang="en-US" sz="2000" kern="1200" dirty="0">
                <a:solidFill>
                  <a:srgbClr val="FF0000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</a:rPr>
              <a:t>HF</a:t>
            </a:r>
            <a:r>
              <a:rPr lang="en-US" sz="2000" kern="1200" dirty="0"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</a:rPr>
              <a:t>)</a:t>
            </a:r>
          </a:p>
          <a:p>
            <a:pPr marL="395288" lvl="1">
              <a:spcBef>
                <a:spcPts val="1200"/>
              </a:spcBef>
              <a:buClr>
                <a:srgbClr val="0066FF"/>
              </a:buClr>
              <a:buFont typeface="Verdana" panose="020B0604030504040204" pitchFamily="34" charset="0"/>
              <a:buChar char="–"/>
            </a:pPr>
            <a:r>
              <a:rPr lang="en-US" sz="2000" kern="1200" dirty="0"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</a:rPr>
              <a:t>Multi-fidelity model based </a:t>
            </a:r>
            <a:r>
              <a:rPr lang="en-US" sz="2000" kern="1200" dirty="0">
                <a:solidFill>
                  <a:srgbClr val="FF0000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</a:rPr>
              <a:t>mostly</a:t>
            </a:r>
            <a:r>
              <a:rPr lang="en-US" sz="2000" kern="1200" dirty="0"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</a:rPr>
              <a:t> on BE simulation (</a:t>
            </a:r>
            <a:r>
              <a:rPr lang="en-US" sz="2000" kern="1200" dirty="0">
                <a:solidFill>
                  <a:srgbClr val="FF0000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</a:rPr>
              <a:t>LF</a:t>
            </a:r>
            <a:r>
              <a:rPr lang="en-US" sz="2000" kern="1200" dirty="0"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</a:rPr>
              <a:t>)</a:t>
            </a:r>
            <a:r>
              <a:rPr lang="en-US" sz="2000" kern="1200" dirty="0">
                <a:solidFill>
                  <a:srgbClr val="0033CC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</a:rPr>
              <a:t> </a:t>
            </a:r>
            <a:r>
              <a:rPr lang="en-US" sz="2000" kern="1200" dirty="0"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</a:rPr>
              <a:t>and </a:t>
            </a:r>
            <a:r>
              <a:rPr lang="en-US" sz="2000" kern="1200" dirty="0">
                <a:solidFill>
                  <a:srgbClr val="FF0000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</a:rPr>
              <a:t>few </a:t>
            </a:r>
            <a:r>
              <a:rPr lang="en-US" sz="2000" kern="1200" dirty="0"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</a:rPr>
              <a:t>CMT-bone (</a:t>
            </a:r>
            <a:r>
              <a:rPr lang="en-US" sz="2000" kern="1200" dirty="0">
                <a:solidFill>
                  <a:srgbClr val="0033CC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</a:rPr>
              <a:t>relatively </a:t>
            </a:r>
            <a:r>
              <a:rPr lang="en-US" sz="2000" kern="1200" dirty="0">
                <a:solidFill>
                  <a:srgbClr val="FF0000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</a:rPr>
              <a:t>HF</a:t>
            </a:r>
            <a:r>
              <a:rPr lang="en-US" sz="2000" kern="1200" dirty="0"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</a:rPr>
              <a:t> mini-app) data points to </a:t>
            </a:r>
            <a:r>
              <a:rPr lang="en-US" sz="2000" kern="1200" dirty="0">
                <a:solidFill>
                  <a:srgbClr val="FF0000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</a:rPr>
              <a:t>predict </a:t>
            </a:r>
            <a:r>
              <a:rPr lang="en-US" sz="2000" kern="1200" dirty="0"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</a:rPr>
              <a:t>performance of CMT-bone (</a:t>
            </a:r>
            <a:r>
              <a:rPr lang="en-US" sz="2000" kern="1200" dirty="0">
                <a:solidFill>
                  <a:srgbClr val="FF0000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</a:rPr>
              <a:t>HF</a:t>
            </a:r>
            <a:r>
              <a:rPr lang="en-US" sz="2000" kern="1200" dirty="0"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</a:rPr>
              <a:t>)</a:t>
            </a:r>
          </a:p>
          <a:p>
            <a:pPr marL="395288" lvl="1">
              <a:spcBef>
                <a:spcPts val="1200"/>
              </a:spcBef>
              <a:buClr>
                <a:srgbClr val="0066FF"/>
              </a:buClr>
              <a:buFont typeface="Verdana" panose="020B0604030504040204" pitchFamily="34" charset="0"/>
              <a:buChar char="–"/>
            </a:pPr>
            <a:r>
              <a:rPr lang="en-US" sz="2000" kern="1200" dirty="0"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</a:rPr>
              <a:t>Multi-fidelity model based </a:t>
            </a:r>
            <a:r>
              <a:rPr lang="en-US" sz="2000" kern="1200" dirty="0">
                <a:solidFill>
                  <a:srgbClr val="FF0000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</a:rPr>
              <a:t>mostly</a:t>
            </a:r>
            <a:r>
              <a:rPr lang="en-US" sz="2000" kern="1200" dirty="0"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</a:rPr>
              <a:t> on CMT-bone (</a:t>
            </a:r>
            <a:r>
              <a:rPr lang="en-US" sz="2000" kern="1200" dirty="0">
                <a:solidFill>
                  <a:srgbClr val="0033CC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</a:rPr>
              <a:t>relatively</a:t>
            </a:r>
            <a:r>
              <a:rPr lang="en-US" sz="2000" kern="1200" dirty="0"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</a:rPr>
              <a:t> </a:t>
            </a:r>
            <a:r>
              <a:rPr lang="en-US" sz="2000" kern="1200" dirty="0">
                <a:solidFill>
                  <a:srgbClr val="FF0000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</a:rPr>
              <a:t>LF </a:t>
            </a:r>
            <a:r>
              <a:rPr lang="en-US" sz="2000" kern="1200" dirty="0"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</a:rPr>
              <a:t>mini-app) and </a:t>
            </a:r>
            <a:r>
              <a:rPr lang="en-US" sz="2000" kern="1200" dirty="0">
                <a:solidFill>
                  <a:srgbClr val="FF0000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</a:rPr>
              <a:t>few</a:t>
            </a:r>
            <a:r>
              <a:rPr lang="en-US" sz="2000" kern="1200" dirty="0"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</a:rPr>
              <a:t> CMT-</a:t>
            </a:r>
            <a:r>
              <a:rPr lang="en-US" sz="2000" kern="1200" dirty="0" err="1"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</a:rPr>
              <a:t>nek</a:t>
            </a:r>
            <a:r>
              <a:rPr lang="en-US" sz="2000" kern="1200" dirty="0"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</a:rPr>
              <a:t> (</a:t>
            </a:r>
            <a:r>
              <a:rPr lang="en-US" sz="2000" kern="1200" dirty="0">
                <a:solidFill>
                  <a:srgbClr val="FF0000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</a:rPr>
              <a:t>HF</a:t>
            </a:r>
            <a:r>
              <a:rPr lang="en-US" sz="2000" kern="1200" dirty="0"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</a:rPr>
              <a:t>) data points to </a:t>
            </a:r>
            <a:r>
              <a:rPr lang="en-US" sz="2000" kern="1200" dirty="0">
                <a:solidFill>
                  <a:srgbClr val="FF0000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</a:rPr>
              <a:t>predict</a:t>
            </a:r>
            <a:r>
              <a:rPr lang="en-US" sz="2000" kern="1200" dirty="0"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</a:rPr>
              <a:t> performance of CMT-</a:t>
            </a:r>
            <a:r>
              <a:rPr lang="en-US" sz="2000" kern="1200" dirty="0" err="1"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</a:rPr>
              <a:t>nek</a:t>
            </a:r>
            <a:r>
              <a:rPr lang="en-US" sz="2000" kern="1200" dirty="0"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</a:rPr>
              <a:t> (</a:t>
            </a:r>
            <a:r>
              <a:rPr lang="en-US" sz="2000" kern="1200" dirty="0">
                <a:solidFill>
                  <a:srgbClr val="FF0000"/>
                </a:solidFill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</a:rPr>
              <a:t>HF</a:t>
            </a:r>
            <a:r>
              <a:rPr lang="en-US" sz="2000" kern="1200" dirty="0">
                <a:latin typeface="Calibri" panose="020F0502020204030204" pitchFamily="34" charset="0"/>
                <a:ea typeface="ヒラギノ角ゴ Pro W3" charset="-128"/>
                <a:cs typeface="Calibri" panose="020F0502020204030204" pitchFamily="34" charset="0"/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BDB1BB-828B-4B86-9E1C-9218FECA3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368" y="1698237"/>
            <a:ext cx="4065632" cy="4093927"/>
          </a:xfrm>
          <a:prstGeom prst="rect">
            <a:avLst/>
          </a:prstGeom>
        </p:spPr>
      </p:pic>
      <p:sp>
        <p:nvSpPr>
          <p:cNvPr id="6" name="Parallelogram 5">
            <a:extLst>
              <a:ext uri="{FF2B5EF4-FFF2-40B4-BE49-F238E27FC236}">
                <a16:creationId xmlns:a16="http://schemas.microsoft.com/office/drawing/2014/main" id="{EDEBA59F-925E-4539-8DFA-B5EEB5F9AD6A}"/>
              </a:ext>
            </a:extLst>
          </p:cNvPr>
          <p:cNvSpPr/>
          <p:nvPr/>
        </p:nvSpPr>
        <p:spPr bwMode="auto">
          <a:xfrm rot="19473596">
            <a:off x="5429533" y="2458511"/>
            <a:ext cx="1621729" cy="3470681"/>
          </a:xfrm>
          <a:prstGeom prst="parallelogram">
            <a:avLst/>
          </a:prstGeom>
          <a:noFill/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D4761B-584C-45C3-AC70-661DFC24424E}"/>
              </a:ext>
            </a:extLst>
          </p:cNvPr>
          <p:cNvSpPr/>
          <p:nvPr/>
        </p:nvSpPr>
        <p:spPr bwMode="auto">
          <a:xfrm>
            <a:off x="6177064" y="1698237"/>
            <a:ext cx="1303506" cy="401189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FC4579D7-1CFD-42D6-92D7-70D8B68573CE}"/>
              </a:ext>
            </a:extLst>
          </p:cNvPr>
          <p:cNvSpPr/>
          <p:nvPr/>
        </p:nvSpPr>
        <p:spPr bwMode="auto">
          <a:xfrm rot="2596668">
            <a:off x="5524153" y="1264276"/>
            <a:ext cx="1402479" cy="2629118"/>
          </a:xfrm>
          <a:prstGeom prst="parallelogram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6DAF22-A968-494A-8C5C-AED6545EC165}"/>
              </a:ext>
            </a:extLst>
          </p:cNvPr>
          <p:cNvSpPr/>
          <p:nvPr/>
        </p:nvSpPr>
        <p:spPr bwMode="auto">
          <a:xfrm>
            <a:off x="445770" y="1577340"/>
            <a:ext cx="4333625" cy="126873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301BE9-9951-48A5-A18A-13AF70417DAD}"/>
              </a:ext>
            </a:extLst>
          </p:cNvPr>
          <p:cNvSpPr/>
          <p:nvPr/>
        </p:nvSpPr>
        <p:spPr bwMode="auto">
          <a:xfrm>
            <a:off x="461010" y="2929890"/>
            <a:ext cx="4333625" cy="1268730"/>
          </a:xfrm>
          <a:prstGeom prst="rect">
            <a:avLst/>
          </a:prstGeom>
          <a:noFill/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53AD28-D794-41A6-9BA8-8C9A558A1CE6}"/>
              </a:ext>
            </a:extLst>
          </p:cNvPr>
          <p:cNvSpPr/>
          <p:nvPr/>
        </p:nvSpPr>
        <p:spPr bwMode="auto">
          <a:xfrm>
            <a:off x="453390" y="4282440"/>
            <a:ext cx="4333625" cy="1268730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50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1"/>
          <p:cNvSpPr>
            <a:spLocks noGrp="1"/>
          </p:cNvSpPr>
          <p:nvPr>
            <p:ph type="title"/>
          </p:nvPr>
        </p:nvSpPr>
        <p:spPr>
          <a:xfrm>
            <a:off x="1181275" y="239049"/>
            <a:ext cx="8439150" cy="993633"/>
          </a:xfrm>
        </p:spPr>
        <p:txBody>
          <a:bodyPr/>
          <a:lstStyle/>
          <a:p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Case 1: </a:t>
            </a:r>
            <a:r>
              <a:rPr lang="en-US" altLang="zh-CN" sz="32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CMT-</a:t>
            </a:r>
            <a:r>
              <a:rPr lang="en-US" altLang="zh-CN" sz="3200" dirty="0" err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nek</a:t>
            </a:r>
            <a:r>
              <a:rPr lang="en-US" altLang="zh-CN" sz="32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(HF) vs BE simulation (LF)</a:t>
            </a:r>
            <a:endParaRPr lang="en-US" sz="2800" b="0" i="1" dirty="0">
              <a:solidFill>
                <a:srgbClr val="0000CC"/>
              </a:solidFill>
              <a:latin typeface="Tahoma"/>
              <a:ea typeface="ＭＳ Ｐゴシック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29C3D1-885E-466C-B632-7E44B7FB6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70" y="3012955"/>
            <a:ext cx="4118381" cy="335866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27109D1-4809-4826-A793-A2C595DA2B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451" y="3012955"/>
            <a:ext cx="4224085" cy="344486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A99E57F-2401-4236-9C01-21C4752DC435}"/>
              </a:ext>
            </a:extLst>
          </p:cNvPr>
          <p:cNvSpPr/>
          <p:nvPr/>
        </p:nvSpPr>
        <p:spPr>
          <a:xfrm>
            <a:off x="568071" y="950852"/>
            <a:ext cx="643852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altLang="zh-CN" kern="0" dirty="0"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Accuracy of corrected BE simulation at 10 left-out CMT-</a:t>
            </a:r>
            <a:r>
              <a:rPr lang="en-US" altLang="zh-CN" kern="0" dirty="0" err="1"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nek</a:t>
            </a:r>
            <a:r>
              <a:rPr lang="en-US" altLang="zh-CN" kern="0" dirty="0"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 test points</a:t>
            </a:r>
          </a:p>
          <a:p>
            <a:pPr marL="857250" lvl="1" indent="-285750" eaLnBrk="1" hangingPunct="1">
              <a:spcBef>
                <a:spcPts val="0"/>
              </a:spcBef>
              <a:buClr>
                <a:srgbClr val="0066FF"/>
              </a:buClr>
              <a:buSzPct val="80000"/>
              <a:buFont typeface="Verdana" panose="020B0604030504040204" pitchFamily="34" charset="0"/>
              <a:buChar char="–"/>
            </a:pPr>
            <a:r>
              <a:rPr lang="en-US" altLang="zh-CN" sz="2000" dirty="0">
                <a:solidFill>
                  <a:srgbClr val="0033CC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Overall error (RMSE) is less than 8% with 10 or more </a:t>
            </a:r>
            <a:r>
              <a:rPr lang="en-US" altLang="zh-CN" sz="2000" dirty="0" err="1">
                <a:solidFill>
                  <a:srgbClr val="0033CC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nek</a:t>
            </a:r>
            <a:r>
              <a:rPr lang="en-US" altLang="zh-CN" sz="2000" dirty="0">
                <a:solidFill>
                  <a:srgbClr val="0033CC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data (left figure)</a:t>
            </a:r>
          </a:p>
          <a:p>
            <a:pPr marL="857250" lvl="1" indent="-285750" eaLnBrk="1" hangingPunct="1">
              <a:spcBef>
                <a:spcPts val="0"/>
              </a:spcBef>
              <a:buClr>
                <a:srgbClr val="0066FF"/>
              </a:buClr>
              <a:buSzPct val="80000"/>
              <a:buFont typeface="Verdana" panose="020B0604030504040204" pitchFamily="34" charset="0"/>
              <a:buChar char="–"/>
            </a:pPr>
            <a:r>
              <a:rPr lang="en-US" altLang="zh-CN" sz="2000" dirty="0">
                <a:solidFill>
                  <a:srgbClr val="0033CC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Max error is less than 15% with 10 or more CMT-</a:t>
            </a:r>
            <a:r>
              <a:rPr lang="en-US" altLang="zh-CN" sz="2000" dirty="0" err="1">
                <a:solidFill>
                  <a:srgbClr val="0033CC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nek</a:t>
            </a:r>
            <a:r>
              <a:rPr lang="en-US" altLang="zh-CN" sz="2000" dirty="0">
                <a:solidFill>
                  <a:srgbClr val="0033CC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data (right figure)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420A9C5-9B33-4E98-BCF8-38C62115CA3C}"/>
              </a:ext>
            </a:extLst>
          </p:cNvPr>
          <p:cNvGrpSpPr/>
          <p:nvPr/>
        </p:nvGrpSpPr>
        <p:grpSpPr>
          <a:xfrm>
            <a:off x="6990296" y="950852"/>
            <a:ext cx="2050834" cy="2062103"/>
            <a:chOff x="5078368" y="1698237"/>
            <a:chExt cx="4065632" cy="409392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22E5525-480A-4F51-B8E1-46980A815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78368" y="1698237"/>
              <a:ext cx="4065632" cy="4093927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9ACD03-1939-4207-B4E2-66831FD5E157}"/>
                </a:ext>
              </a:extLst>
            </p:cNvPr>
            <p:cNvSpPr/>
            <p:nvPr/>
          </p:nvSpPr>
          <p:spPr bwMode="auto">
            <a:xfrm>
              <a:off x="6177064" y="1698237"/>
              <a:ext cx="1303506" cy="4011899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6656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1"/>
          <p:cNvSpPr>
            <a:spLocks noGrp="1"/>
          </p:cNvSpPr>
          <p:nvPr>
            <p:ph type="title"/>
          </p:nvPr>
        </p:nvSpPr>
        <p:spPr>
          <a:xfrm>
            <a:off x="1181275" y="239049"/>
            <a:ext cx="8439150" cy="993633"/>
          </a:xfrm>
        </p:spPr>
        <p:txBody>
          <a:bodyPr/>
          <a:lstStyle/>
          <a:p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Case 2: </a:t>
            </a:r>
            <a:r>
              <a:rPr lang="en-US" altLang="zh-CN" sz="32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CMT-bone (HF) vs BE simulation (LF)</a:t>
            </a:r>
            <a:endParaRPr lang="en-US" sz="2800" b="0" i="1" dirty="0">
              <a:solidFill>
                <a:srgbClr val="0000CC"/>
              </a:solidFill>
              <a:latin typeface="Tahoma"/>
              <a:ea typeface="ＭＳ Ｐゴシック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29C3D1-885E-466C-B632-7E44B7FB6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70" y="3190288"/>
            <a:ext cx="4118381" cy="300399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27109D1-4809-4826-A793-A2C595DA2B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451" y="3194839"/>
            <a:ext cx="4224085" cy="308109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40C874F-E9D3-4C95-8495-1ED99F34C7A3}"/>
              </a:ext>
            </a:extLst>
          </p:cNvPr>
          <p:cNvSpPr/>
          <p:nvPr/>
        </p:nvSpPr>
        <p:spPr>
          <a:xfrm>
            <a:off x="568070" y="1000812"/>
            <a:ext cx="657568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altLang="zh-CN" kern="0" dirty="0"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Accuracy of corrected BE simulation at 20 left-out CMT-bone test points</a:t>
            </a:r>
          </a:p>
          <a:p>
            <a:pPr marL="857250" lvl="1" indent="-285750" eaLnBrk="1" hangingPunct="1">
              <a:spcBef>
                <a:spcPts val="0"/>
              </a:spcBef>
              <a:buClr>
                <a:srgbClr val="0066FF"/>
              </a:buClr>
              <a:buSzPct val="80000"/>
              <a:buFont typeface="Verdana" panose="020B0604030504040204" pitchFamily="34" charset="0"/>
              <a:buChar char="–"/>
            </a:pPr>
            <a:r>
              <a:rPr lang="en-US" altLang="zh-CN" sz="2000" dirty="0">
                <a:solidFill>
                  <a:srgbClr val="0033CC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Overall error (RMSE) is less than 10% with 10 or more CMT-bone data (left figure)</a:t>
            </a:r>
          </a:p>
          <a:p>
            <a:pPr marL="857250" lvl="1" indent="-285750" eaLnBrk="1" hangingPunct="1">
              <a:spcBef>
                <a:spcPts val="0"/>
              </a:spcBef>
              <a:buClr>
                <a:srgbClr val="0066FF"/>
              </a:buClr>
              <a:buSzPct val="80000"/>
              <a:buFont typeface="Verdana" panose="020B0604030504040204" pitchFamily="34" charset="0"/>
              <a:buChar char="–"/>
            </a:pPr>
            <a:r>
              <a:rPr lang="en-US" altLang="zh-CN" sz="2000" dirty="0">
                <a:solidFill>
                  <a:srgbClr val="0033CC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Max error is less than 20% with 9 or more CMT-bone data (right figure)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1B9EF65-759C-4BD7-9706-18013455F1FB}"/>
              </a:ext>
            </a:extLst>
          </p:cNvPr>
          <p:cNvGrpSpPr/>
          <p:nvPr/>
        </p:nvGrpSpPr>
        <p:grpSpPr>
          <a:xfrm>
            <a:off x="7143750" y="1000812"/>
            <a:ext cx="2000250" cy="2062103"/>
            <a:chOff x="7143750" y="1000812"/>
            <a:chExt cx="2000250" cy="206210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0AA5E03-BF50-4C7B-AF8A-B6A7E9292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43750" y="1000812"/>
              <a:ext cx="2000250" cy="1995318"/>
            </a:xfrm>
            <a:prstGeom prst="rect">
              <a:avLst/>
            </a:prstGeom>
          </p:spPr>
        </p:pic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01B13110-6B79-4F41-A20F-E268A0149F0B}"/>
                </a:ext>
              </a:extLst>
            </p:cNvPr>
            <p:cNvSpPr/>
            <p:nvPr/>
          </p:nvSpPr>
          <p:spPr bwMode="auto">
            <a:xfrm rot="19473596">
              <a:off x="7316520" y="1371358"/>
              <a:ext cx="797874" cy="1691557"/>
            </a:xfrm>
            <a:prstGeom prst="parallelogram">
              <a:avLst/>
            </a:prstGeom>
            <a:noFill/>
            <a:ln w="38100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 W3" charset="0"/>
                <a:cs typeface="ヒラギノ角ゴ Pro W3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5988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Rectangle 320"/>
          <p:cNvSpPr/>
          <p:nvPr/>
        </p:nvSpPr>
        <p:spPr>
          <a:xfrm>
            <a:off x="568070" y="1022146"/>
            <a:ext cx="631279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altLang="zh-CN" sz="2000" kern="0" dirty="0"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Accuracy of corrected BE simulation at 10 left-out CMT-</a:t>
            </a:r>
            <a:r>
              <a:rPr lang="en-US" altLang="zh-CN" sz="2000" kern="0" dirty="0" err="1"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nek</a:t>
            </a:r>
            <a:r>
              <a:rPr lang="en-US" altLang="zh-CN" sz="2000" kern="0" dirty="0"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 test points</a:t>
            </a:r>
          </a:p>
          <a:p>
            <a:pPr marL="857250" lvl="1" indent="-285750" eaLnBrk="1" hangingPunct="1">
              <a:spcBef>
                <a:spcPts val="0"/>
              </a:spcBef>
              <a:buClr>
                <a:srgbClr val="0066FF"/>
              </a:buClr>
              <a:buSzPct val="80000"/>
              <a:buFont typeface="Verdana" panose="020B0604030504040204" pitchFamily="34" charset="0"/>
              <a:buChar char="–"/>
            </a:pPr>
            <a:r>
              <a:rPr lang="en-US" altLang="zh-CN" sz="1800" dirty="0">
                <a:solidFill>
                  <a:srgbClr val="0033CC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Overall error (RMSE) is less than 10% with 3 or more </a:t>
            </a:r>
            <a:r>
              <a:rPr lang="en-US" altLang="zh-CN" sz="1800" dirty="0" err="1">
                <a:solidFill>
                  <a:srgbClr val="0033CC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nek</a:t>
            </a:r>
            <a:r>
              <a:rPr lang="en-US" altLang="zh-CN" sz="1800" dirty="0">
                <a:solidFill>
                  <a:srgbClr val="0033CC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data (left figure)</a:t>
            </a:r>
          </a:p>
          <a:p>
            <a:pPr marL="857250" lvl="1" indent="-285750" eaLnBrk="1" hangingPunct="1">
              <a:spcBef>
                <a:spcPts val="0"/>
              </a:spcBef>
              <a:buClr>
                <a:srgbClr val="0066FF"/>
              </a:buClr>
              <a:buSzPct val="80000"/>
              <a:buFont typeface="Verdana" panose="020B0604030504040204" pitchFamily="34" charset="0"/>
              <a:buChar char="–"/>
            </a:pPr>
            <a:r>
              <a:rPr lang="en-US" altLang="zh-CN" sz="1800" dirty="0">
                <a:solidFill>
                  <a:srgbClr val="0033CC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Max error is less than 25% (at the 10 test points) with 9 or more </a:t>
            </a:r>
            <a:r>
              <a:rPr lang="en-US" altLang="zh-CN" sz="1800" dirty="0" err="1">
                <a:solidFill>
                  <a:srgbClr val="0033CC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nek</a:t>
            </a:r>
            <a:r>
              <a:rPr lang="en-US" altLang="zh-CN" sz="1800" dirty="0">
                <a:solidFill>
                  <a:srgbClr val="0033CC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data (right figure)</a:t>
            </a:r>
          </a:p>
          <a:p>
            <a:pPr marL="857250" lvl="1" indent="-285750" eaLnBrk="1" hangingPunct="1">
              <a:spcBef>
                <a:spcPts val="0"/>
              </a:spcBef>
              <a:buClr>
                <a:srgbClr val="0066FF"/>
              </a:buClr>
              <a:buSzPct val="80000"/>
              <a:buFont typeface="Verdana" panose="020B0604030504040204" pitchFamily="34" charset="0"/>
              <a:buChar char="–"/>
            </a:pPr>
            <a:r>
              <a:rPr lang="en-US" altLang="zh-CN" sz="1800" dirty="0">
                <a:solidFill>
                  <a:srgbClr val="0033CC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The jump after 9 points is due to over-fitting </a:t>
            </a:r>
          </a:p>
        </p:txBody>
      </p:sp>
      <p:sp>
        <p:nvSpPr>
          <p:cNvPr id="143" name="Title 1"/>
          <p:cNvSpPr>
            <a:spLocks noGrp="1"/>
          </p:cNvSpPr>
          <p:nvPr>
            <p:ph type="title"/>
          </p:nvPr>
        </p:nvSpPr>
        <p:spPr>
          <a:xfrm>
            <a:off x="1181275" y="239049"/>
            <a:ext cx="8439150" cy="993633"/>
          </a:xfrm>
        </p:spPr>
        <p:txBody>
          <a:bodyPr/>
          <a:lstStyle/>
          <a:p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Case 3: </a:t>
            </a:r>
            <a:r>
              <a:rPr lang="en-US" altLang="zh-CN" sz="32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CMT-</a:t>
            </a:r>
            <a:r>
              <a:rPr lang="en-US" altLang="zh-CN" sz="3200" dirty="0" err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nek</a:t>
            </a:r>
            <a:r>
              <a:rPr lang="en-US" altLang="zh-CN" sz="32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(HF) vs CMT-bone (LF)</a:t>
            </a:r>
            <a:endParaRPr lang="en-US" sz="2800" b="0" i="1" dirty="0">
              <a:solidFill>
                <a:srgbClr val="0000CC"/>
              </a:solidFill>
              <a:latin typeface="Tahoma"/>
              <a:ea typeface="ＭＳ Ｐゴシック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29C3D1-885E-466C-B632-7E44B7FB6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70" y="3113734"/>
            <a:ext cx="4118381" cy="315710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27109D1-4809-4826-A793-A2C595DA2B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451" y="3116321"/>
            <a:ext cx="4224085" cy="3238133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8F1148EE-1744-4119-B492-7E8B6E501258}"/>
              </a:ext>
            </a:extLst>
          </p:cNvPr>
          <p:cNvGrpSpPr/>
          <p:nvPr/>
        </p:nvGrpSpPr>
        <p:grpSpPr>
          <a:xfrm>
            <a:off x="7006590" y="735865"/>
            <a:ext cx="2137410" cy="2377869"/>
            <a:chOff x="7006590" y="735865"/>
            <a:chExt cx="2137410" cy="237786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7CB255D-54FD-484D-825D-1A008C026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06590" y="963764"/>
              <a:ext cx="2137410" cy="2149970"/>
            </a:xfrm>
            <a:prstGeom prst="rect">
              <a:avLst/>
            </a:prstGeom>
          </p:spPr>
        </p:pic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0C6BBE54-0834-47E6-9ACD-48D529C80C50}"/>
                </a:ext>
              </a:extLst>
            </p:cNvPr>
            <p:cNvSpPr/>
            <p:nvPr/>
          </p:nvSpPr>
          <p:spPr bwMode="auto">
            <a:xfrm rot="2596668">
              <a:off x="7240951" y="735865"/>
              <a:ext cx="737320" cy="1380710"/>
            </a:xfrm>
            <a:prstGeom prst="parallelogram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 W3" charset="0"/>
                <a:cs typeface="ヒラギノ角ゴ Pro W3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3956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5E50BF-B930-482D-8BB7-4050E955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MFS Predictions – Summary</a:t>
            </a:r>
            <a:endParaRPr lang="en-US" dirty="0">
              <a:solidFill>
                <a:srgbClr val="0033C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B022AAB-A3A9-4122-8429-69EBF72C3A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3932" y="945382"/>
                <a:ext cx="8278237" cy="2180340"/>
              </a:xfrm>
            </p:spPr>
            <p:txBody>
              <a:bodyPr wrap="square">
                <a:spAutoFit/>
              </a:bodyPr>
              <a:lstStyle/>
              <a:p>
                <a:pPr eaLnBrk="0" hangingPunct="0">
                  <a:spcBef>
                    <a:spcPts val="0"/>
                  </a:spcBef>
                  <a:buClrTx/>
                  <a:buSzPct val="100000"/>
                  <a:buChar char="§"/>
                </a:pPr>
                <a:r>
                  <a:rPr lang="en-US" sz="2000" dirty="0">
                    <a:latin typeface="Calibri" panose="020F0502020204030204" pitchFamily="34" charset="0"/>
                    <a:ea typeface="ＭＳ Ｐゴシック" charset="-128"/>
                    <a:cs typeface="Calibri" panose="020F0502020204030204" pitchFamily="34" charset="0"/>
                  </a:rPr>
                  <a:t>LS-MFS was very accurate with less than 8% error</a:t>
                </a:r>
              </a:p>
              <a:p>
                <a:pPr marL="857250" lvl="1">
                  <a:spcBef>
                    <a:spcPts val="0"/>
                  </a:spcBef>
                  <a:buClr>
                    <a:srgbClr val="0066FF"/>
                  </a:buClr>
                  <a:buFont typeface="Verdana" panose="020B0604030504040204" pitchFamily="34" charset="0"/>
                  <a:buChar char="–"/>
                </a:pPr>
                <a:r>
                  <a:rPr lang="en-US" kern="1200" dirty="0">
                    <a:solidFill>
                      <a:srgbClr val="0033CC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Based on typical set of 12 samples</a:t>
                </a:r>
              </a:p>
              <a:p>
                <a:pPr marL="857250" lvl="1">
                  <a:spcBef>
                    <a:spcPts val="0"/>
                  </a:spcBef>
                  <a:buClr>
                    <a:srgbClr val="0066FF"/>
                  </a:buClr>
                  <a:buFont typeface="Verdana" panose="020B0604030504040204" pitchFamily="34" charset="0"/>
                  <a:buChar char="–"/>
                </a:pPr>
                <a:r>
                  <a:rPr lang="en-US" kern="1200" dirty="0">
                    <a:solidFill>
                      <a:srgbClr val="0033CC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For all the 3 case studies</a:t>
                </a:r>
              </a:p>
              <a:p>
                <a:pPr eaLnBrk="0" hangingPunct="0">
                  <a:spcBef>
                    <a:spcPts val="0"/>
                  </a:spcBef>
                  <a:buClrTx/>
                  <a:buSzPct val="100000"/>
                  <a:buChar char="§"/>
                </a:pPr>
                <a:r>
                  <a:rPr lang="en-US" sz="2000" dirty="0">
                    <a:latin typeface="Calibri" panose="020F0502020204030204" pitchFamily="34" charset="0"/>
                    <a:ea typeface="ＭＳ Ｐゴシック" charset="-128"/>
                    <a:cs typeface="Calibri" panose="020F0502020204030204" pitchFamily="34" charset="0"/>
                  </a:rPr>
                  <a:t>Case 3 has more prediction error compared to case 1</a:t>
                </a:r>
              </a:p>
              <a:p>
                <a:pPr marL="857250" lvl="1">
                  <a:spcBef>
                    <a:spcPts val="0"/>
                  </a:spcBef>
                  <a:buClr>
                    <a:srgbClr val="0066FF"/>
                  </a:buClr>
                  <a:buFont typeface="Verdana" panose="020B0604030504040204" pitchFamily="34" charset="0"/>
                  <a:buChar char="–"/>
                </a:pPr>
                <a:r>
                  <a:rPr lang="en-US" kern="1200" dirty="0">
                    <a:solidFill>
                      <a:srgbClr val="0033CC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Scarce CMT-bone samples (67 runs - LF data in case 3) compared BE simulation (125 runs - LF data in case 1)</a:t>
                </a:r>
                <a:endParaRPr lang="en-US" sz="2000" dirty="0">
                  <a:latin typeface="Calibri" panose="020F0502020204030204" pitchFamily="34" charset="0"/>
                  <a:ea typeface="ＭＳ Ｐゴシック" charset="-128"/>
                  <a:cs typeface="Calibri" panose="020F0502020204030204" pitchFamily="34" charset="0"/>
                </a:endParaRPr>
              </a:p>
              <a:p>
                <a:pPr marL="857250" lvl="1">
                  <a:spcBef>
                    <a:spcPts val="0"/>
                  </a:spcBef>
                  <a:buClr>
                    <a:srgbClr val="0066FF"/>
                  </a:buClr>
                  <a:buFont typeface="Verdana" panose="020B0604030504040204" pitchFamily="34" charset="0"/>
                  <a:buChar char="–"/>
                </a:pPr>
                <a:r>
                  <a:rPr lang="en-US" kern="1200" dirty="0">
                    <a:solidFill>
                      <a:srgbClr val="0033CC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Residual errors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kern="120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+mn-ea"/>
                            <a:cs typeface="Calibri" panose="020F050202020403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0" i="1" kern="1200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kern="1200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Calibri" panose="020F050202020403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kern="1200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Calibri" panose="020F0502020204030204" pitchFamily="34" charset="0"/>
                              </a:rPr>
                              <m:t>𝐿</m:t>
                            </m:r>
                          </m:sub>
                        </m:sSub>
                      </m:e>
                    </m:acc>
                    <m:r>
                      <a:rPr lang="en-US" sz="2000" b="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Calibri" panose="020F0502020204030204" pitchFamily="34" charset="0"/>
                      </a:rPr>
                      <m:t>𝒙</m:t>
                    </m:r>
                    <m:r>
                      <a:rPr lang="en-US" sz="2000" b="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kern="1200" dirty="0">
                    <a:solidFill>
                      <a:srgbClr val="0033CC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 supports this observation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B022AAB-A3A9-4122-8429-69EBF72C3A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3932" y="945382"/>
                <a:ext cx="8278237" cy="2180340"/>
              </a:xfrm>
              <a:blipFill>
                <a:blip r:embed="rId2"/>
                <a:stretch>
                  <a:fillRect l="-736" t="-1676" b="-1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F04E8E4-4F04-4198-A9E3-08649B970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040" y="3053764"/>
            <a:ext cx="6762020" cy="358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03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77815" y="161192"/>
            <a:ext cx="7924800" cy="1143000"/>
          </a:xfrm>
        </p:spPr>
        <p:txBody>
          <a:bodyPr/>
          <a:lstStyle/>
          <a:p>
            <a:r>
              <a:rPr lang="en-US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 and Future Work</a:t>
            </a:r>
            <a:endParaRPr lang="en-US" sz="34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839" y="1304192"/>
            <a:ext cx="8017818" cy="4842571"/>
          </a:xfrm>
        </p:spPr>
        <p:txBody>
          <a:bodyPr lIns="82296" tIns="41148" rIns="82296" bIns="41148" anchor="t">
            <a:normAutofit/>
          </a:bodyPr>
          <a:lstStyle/>
          <a:p>
            <a:pPr>
              <a:spcBef>
                <a:spcPts val="300"/>
              </a:spcBef>
            </a:pPr>
            <a:r>
              <a:rPr lang="en-US" sz="2800" dirty="0"/>
              <a:t>Performed quantitative validation at reduced computational budget using least square MFS</a:t>
            </a:r>
            <a:endParaRPr lang="en-US" sz="2800" b="1" dirty="0"/>
          </a:p>
          <a:p>
            <a:pPr lvl="1">
              <a:spcBef>
                <a:spcPts val="300"/>
              </a:spcBef>
            </a:pPr>
            <a:r>
              <a:rPr lang="en-US" sz="2400" dirty="0">
                <a:solidFill>
                  <a:srgbClr val="0033CC"/>
                </a:solidFill>
              </a:rPr>
              <a:t>Less than 8% error (RMSE) in all three case studies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Demonstrated extrapolation</a:t>
            </a:r>
          </a:p>
          <a:p>
            <a:pPr lvl="1">
              <a:spcBef>
                <a:spcPts val="300"/>
              </a:spcBef>
            </a:pPr>
            <a:r>
              <a:rPr lang="en-US" sz="2400" dirty="0">
                <a:solidFill>
                  <a:srgbClr val="0033CC"/>
                </a:solidFill>
              </a:rPr>
              <a:t>Email me for more details</a:t>
            </a:r>
          </a:p>
          <a:p>
            <a:pPr>
              <a:spcBef>
                <a:spcPts val="300"/>
              </a:spcBef>
            </a:pPr>
            <a:r>
              <a:rPr lang="en-US" sz="2800" dirty="0"/>
              <a:t>Future work</a:t>
            </a:r>
            <a:endParaRPr lang="en-US" sz="5400" b="1" dirty="0"/>
          </a:p>
          <a:p>
            <a:pPr lvl="1">
              <a:spcBef>
                <a:spcPts val="300"/>
              </a:spcBef>
            </a:pPr>
            <a:r>
              <a:rPr lang="en-US" sz="2400" dirty="0">
                <a:solidFill>
                  <a:srgbClr val="0033CC"/>
                </a:solidFill>
              </a:rPr>
              <a:t>Comparing different MFS framework – LS-MFS, co-Kriging, etc.</a:t>
            </a:r>
          </a:p>
          <a:p>
            <a:pPr lvl="1">
              <a:spcBef>
                <a:spcPts val="300"/>
              </a:spcBef>
            </a:pPr>
            <a:r>
              <a:rPr lang="en-US" sz="2400" dirty="0">
                <a:solidFill>
                  <a:srgbClr val="0033CC"/>
                </a:solidFill>
              </a:rPr>
              <a:t>Extrapolation with more data points</a:t>
            </a:r>
          </a:p>
          <a:p>
            <a:pPr lvl="1">
              <a:spcBef>
                <a:spcPts val="300"/>
              </a:spcBef>
            </a:pPr>
            <a:r>
              <a:rPr lang="en-US" sz="2400" dirty="0">
                <a:solidFill>
                  <a:srgbClr val="0033CC"/>
                </a:solidFill>
              </a:rPr>
              <a:t>Explore other effective design of experiments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 | </a:t>
            </a:r>
            <a:fld id="{3CFA6F4F-0682-46CF-B59B-D58CFF28E50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567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1639888"/>
            <a:ext cx="7391400" cy="2320925"/>
          </a:xfrm>
          <a:prstGeom prst="rect">
            <a:avLst/>
          </a:prstGeom>
        </p:spPr>
        <p:txBody>
          <a:bodyPr/>
          <a:lstStyle/>
          <a:p>
            <a:r>
              <a:rPr lang="en-US" sz="5400" b="1" i="1" dirty="0">
                <a:latin typeface="Calibri" pitchFamily="34" charset="0"/>
              </a:rPr>
              <a:t>Do you have any questions?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D68141-7DF4-4935-9427-77EC3446A852}"/>
              </a:ext>
            </a:extLst>
          </p:cNvPr>
          <p:cNvSpPr txBox="1"/>
          <p:nvPr/>
        </p:nvSpPr>
        <p:spPr>
          <a:xfrm>
            <a:off x="4019550" y="3760758"/>
            <a:ext cx="2689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33CC"/>
                </a:solidFill>
              </a:rPr>
              <a:t>aravindneela@ufl.edu</a:t>
            </a:r>
          </a:p>
        </p:txBody>
      </p:sp>
    </p:spTree>
    <p:extLst>
      <p:ext uri="{BB962C8B-B14F-4D97-AF65-F5344CB8AC3E}">
        <p14:creationId xmlns:p14="http://schemas.microsoft.com/office/powerpoint/2010/main" val="2130973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3B512-C6DC-4426-93F0-695CE2208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0FE05-D8CB-4A3F-A9C0-4129DEB9D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840854"/>
            <a:ext cx="7360920" cy="2986426"/>
          </a:xfrm>
        </p:spPr>
        <p:txBody>
          <a:bodyPr lIns="82296" tIns="41148" rIns="82296" bIns="41148">
            <a:normAutofit lnSpcReduction="10000"/>
          </a:bodyPr>
          <a:lstStyle/>
          <a:p>
            <a:pPr marL="0" indent="0">
              <a:buClrTx/>
              <a:buSzPct val="100000"/>
              <a:buNone/>
            </a:pPr>
            <a:r>
              <a:rPr lang="en-US" sz="2800" b="1" dirty="0">
                <a:latin typeface="Calibri" pitchFamily="34" charset="0"/>
                <a:ea typeface="+mn-ea"/>
                <a:cs typeface="+mn-cs"/>
              </a:rPr>
              <a:t>Goal</a:t>
            </a:r>
          </a:p>
          <a:p>
            <a:pPr>
              <a:buClrTx/>
              <a:buSzPct val="100000"/>
              <a:buChar char="§"/>
            </a:pPr>
            <a:r>
              <a:rPr lang="en-US" sz="2600" dirty="0">
                <a:latin typeface="Calibri" pitchFamily="34" charset="0"/>
                <a:ea typeface="+mn-ea"/>
                <a:cs typeface="+mn-cs"/>
              </a:rPr>
              <a:t>Reduce computational budget of HPC codes (parent app)</a:t>
            </a:r>
          </a:p>
          <a:p>
            <a:pPr lvl="1">
              <a:lnSpc>
                <a:spcPct val="80000"/>
              </a:lnSpc>
              <a:buClr>
                <a:srgbClr val="0033CC"/>
              </a:buClr>
              <a:buSzPct val="100000"/>
              <a:buFont typeface="Verdana" panose="020B0604030504040204" pitchFamily="34" charset="0"/>
              <a:buChar char="-"/>
            </a:pPr>
            <a:r>
              <a:rPr lang="en-US" sz="2200" kern="1200" dirty="0">
                <a:solidFill>
                  <a:srgbClr val="0000CC"/>
                </a:solidFill>
                <a:latin typeface="Calibri" pitchFamily="34" charset="0"/>
                <a:ea typeface="+mn-ea"/>
                <a:cs typeface="Calibri" panose="020F0502020204030204" pitchFamily="34" charset="0"/>
              </a:rPr>
              <a:t>Using representative apps (mini-apps, skeleton apps)</a:t>
            </a:r>
          </a:p>
          <a:p>
            <a:pPr lvl="1">
              <a:lnSpc>
                <a:spcPct val="80000"/>
              </a:lnSpc>
              <a:buClr>
                <a:srgbClr val="0033CC"/>
              </a:buClr>
              <a:buSzPct val="100000"/>
              <a:buFont typeface="Verdana" panose="020B0604030504040204" pitchFamily="34" charset="0"/>
              <a:buChar char="-"/>
            </a:pPr>
            <a:r>
              <a:rPr lang="en-US" sz="2200" kern="1200" dirty="0">
                <a:solidFill>
                  <a:srgbClr val="0000CC"/>
                </a:solidFill>
                <a:latin typeface="Calibri" pitchFamily="34" charset="0"/>
                <a:ea typeface="+mn-ea"/>
                <a:cs typeface="Calibri" panose="020F0502020204030204" pitchFamily="34" charset="0"/>
              </a:rPr>
              <a:t>For application/architecture co-design</a:t>
            </a:r>
          </a:p>
          <a:p>
            <a:pPr>
              <a:lnSpc>
                <a:spcPct val="80000"/>
              </a:lnSpc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2600" dirty="0">
                <a:latin typeface="Calibri" pitchFamily="34" charset="0"/>
                <a:ea typeface="+mn-ea"/>
                <a:cs typeface="+mn-cs"/>
              </a:rPr>
              <a:t>Low-cost model validation over larger design space</a:t>
            </a:r>
          </a:p>
          <a:p>
            <a:pPr lvl="1">
              <a:lnSpc>
                <a:spcPct val="80000"/>
              </a:lnSpc>
              <a:buClr>
                <a:srgbClr val="0033CC"/>
              </a:buClr>
              <a:buSzPct val="100000"/>
              <a:buFont typeface="Verdana" panose="020B0604030504040204" pitchFamily="34" charset="0"/>
              <a:buChar char="-"/>
            </a:pPr>
            <a:r>
              <a:rPr lang="en-US" sz="2200" kern="1200" dirty="0">
                <a:solidFill>
                  <a:srgbClr val="0000CC"/>
                </a:solidFill>
                <a:latin typeface="Calibri" pitchFamily="34" charset="0"/>
                <a:ea typeface="+mn-ea"/>
                <a:cs typeface="Calibri" panose="020F0502020204030204" pitchFamily="34" charset="0"/>
              </a:rPr>
              <a:t>Quantitatively</a:t>
            </a:r>
          </a:p>
          <a:p>
            <a:pPr>
              <a:lnSpc>
                <a:spcPct val="80000"/>
              </a:lnSpc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2600" kern="1200" dirty="0">
                <a:latin typeface="Calibri" pitchFamily="34" charset="0"/>
                <a:ea typeface="+mn-ea"/>
                <a:cs typeface="Calibri" panose="020F0502020204030204" pitchFamily="34" charset="0"/>
              </a:rPr>
              <a:t>Performance prediction of parent app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D523AC3-17BE-465F-ABFA-D2A4C8462E59}"/>
              </a:ext>
            </a:extLst>
          </p:cNvPr>
          <p:cNvSpPr/>
          <p:nvPr/>
        </p:nvSpPr>
        <p:spPr>
          <a:xfrm>
            <a:off x="869796" y="3639954"/>
            <a:ext cx="3506261" cy="3216383"/>
          </a:xfrm>
          <a:custGeom>
            <a:avLst/>
            <a:gdLst>
              <a:gd name="connsiteX0" fmla="*/ 0 w 3216383"/>
              <a:gd name="connsiteY0" fmla="*/ 1608192 h 3216383"/>
              <a:gd name="connsiteX1" fmla="*/ 1608192 w 3216383"/>
              <a:gd name="connsiteY1" fmla="*/ 0 h 3216383"/>
              <a:gd name="connsiteX2" fmla="*/ 3216384 w 3216383"/>
              <a:gd name="connsiteY2" fmla="*/ 1608192 h 3216383"/>
              <a:gd name="connsiteX3" fmla="*/ 1608192 w 3216383"/>
              <a:gd name="connsiteY3" fmla="*/ 3216384 h 3216383"/>
              <a:gd name="connsiteX4" fmla="*/ 0 w 3216383"/>
              <a:gd name="connsiteY4" fmla="*/ 1608192 h 321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6383" h="3216383">
                <a:moveTo>
                  <a:pt x="0" y="1608192"/>
                </a:moveTo>
                <a:cubicBezTo>
                  <a:pt x="0" y="720012"/>
                  <a:pt x="720012" y="0"/>
                  <a:pt x="1608192" y="0"/>
                </a:cubicBezTo>
                <a:cubicBezTo>
                  <a:pt x="2496372" y="0"/>
                  <a:pt x="3216384" y="720012"/>
                  <a:pt x="3216384" y="1608192"/>
                </a:cubicBezTo>
                <a:cubicBezTo>
                  <a:pt x="3216384" y="2496372"/>
                  <a:pt x="2496372" y="3216384"/>
                  <a:pt x="1608192" y="3216384"/>
                </a:cubicBezTo>
                <a:cubicBezTo>
                  <a:pt x="720012" y="3216384"/>
                  <a:pt x="0" y="2496372"/>
                  <a:pt x="0" y="1608192"/>
                </a:cubicBezTo>
                <a:close/>
              </a:path>
            </a:pathLst>
          </a:custGeom>
          <a:scene3d>
            <a:camera prst="perspectiveHeroicExtremeRightFacing" zoom="82000">
              <a:rot lat="21300000" lon="20400000" rev="180000"/>
            </a:camera>
            <a:lightRig rig="morning" dir="t">
              <a:rot lat="0" lon="0" rev="20400000"/>
            </a:lightRig>
          </a:scene3d>
          <a:sp3d extrusionH="190500" prstMaterial="matte">
            <a:bevelT w="120650" h="38100" prst="relaxedInset"/>
            <a:bevelB w="120650" h="57150" prst="relaxedInset"/>
            <a:contourClr>
              <a:schemeClr val="bg1"/>
            </a:contourClr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8368" tIns="303059" rIns="1188370" bIns="2715347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/>
              <a:t>Parent app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384B0F-6CD1-44C4-86BB-C460CF5E62FD}"/>
              </a:ext>
            </a:extLst>
          </p:cNvPr>
          <p:cNvSpPr/>
          <p:nvPr/>
        </p:nvSpPr>
        <p:spPr>
          <a:xfrm>
            <a:off x="1247301" y="4370479"/>
            <a:ext cx="2629695" cy="2412287"/>
          </a:xfrm>
          <a:custGeom>
            <a:avLst/>
            <a:gdLst>
              <a:gd name="connsiteX0" fmla="*/ 0 w 2412287"/>
              <a:gd name="connsiteY0" fmla="*/ 1206144 h 2412287"/>
              <a:gd name="connsiteX1" fmla="*/ 1206144 w 2412287"/>
              <a:gd name="connsiteY1" fmla="*/ 0 h 2412287"/>
              <a:gd name="connsiteX2" fmla="*/ 2412288 w 2412287"/>
              <a:gd name="connsiteY2" fmla="*/ 1206144 h 2412287"/>
              <a:gd name="connsiteX3" fmla="*/ 1206144 w 2412287"/>
              <a:gd name="connsiteY3" fmla="*/ 2412288 h 2412287"/>
              <a:gd name="connsiteX4" fmla="*/ 0 w 2412287"/>
              <a:gd name="connsiteY4" fmla="*/ 1206144 h 2412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2287" h="2412287">
                <a:moveTo>
                  <a:pt x="0" y="1206144"/>
                </a:moveTo>
                <a:cubicBezTo>
                  <a:pt x="0" y="540009"/>
                  <a:pt x="540009" y="0"/>
                  <a:pt x="1206144" y="0"/>
                </a:cubicBezTo>
                <a:cubicBezTo>
                  <a:pt x="1872279" y="0"/>
                  <a:pt x="2412288" y="540009"/>
                  <a:pt x="2412288" y="1206144"/>
                </a:cubicBezTo>
                <a:cubicBezTo>
                  <a:pt x="2412288" y="1872279"/>
                  <a:pt x="1872279" y="2412288"/>
                  <a:pt x="1206144" y="2412288"/>
                </a:cubicBezTo>
                <a:cubicBezTo>
                  <a:pt x="540009" y="2412288"/>
                  <a:pt x="0" y="1872279"/>
                  <a:pt x="0" y="1206144"/>
                </a:cubicBezTo>
                <a:close/>
              </a:path>
            </a:pathLst>
          </a:custGeom>
          <a:scene3d>
            <a:camera prst="perspectiveHeroicExtremeRightFacing" zoom="82000">
              <a:rot lat="21300000" lon="20400000" rev="180000"/>
            </a:camera>
            <a:lightRig rig="morning" dir="t">
              <a:rot lat="0" lon="0" rev="20400000"/>
            </a:lightRig>
          </a:scene3d>
          <a:sp3d extrusionH="190500" prstMaterial="matte">
            <a:bevelT w="120650" h="38100" prst="relaxedInset"/>
            <a:bevelB w="120650" h="57150" prst="relaxedInset"/>
            <a:contourClr>
              <a:schemeClr val="bg1"/>
            </a:contourClr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7200000"/>
              <a:satOff val="-25001"/>
              <a:lumOff val="30001"/>
              <a:alphaOff val="0"/>
            </a:schemeClr>
          </a:fillRef>
          <a:effectRef idx="2">
            <a:schemeClr val="accent2">
              <a:hueOff val="-7200000"/>
              <a:satOff val="-25001"/>
              <a:lumOff val="3000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86321" tIns="293008" rIns="786321" bIns="1951456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/>
              <a:t>Mini-app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30AF5D0-84DD-4C03-9FED-8ECAF23A0B86}"/>
              </a:ext>
            </a:extLst>
          </p:cNvPr>
          <p:cNvSpPr/>
          <p:nvPr/>
        </p:nvSpPr>
        <p:spPr>
          <a:xfrm>
            <a:off x="1649349" y="5122025"/>
            <a:ext cx="1753130" cy="1608191"/>
          </a:xfrm>
          <a:custGeom>
            <a:avLst/>
            <a:gdLst>
              <a:gd name="connsiteX0" fmla="*/ 0 w 1608191"/>
              <a:gd name="connsiteY0" fmla="*/ 804096 h 1608191"/>
              <a:gd name="connsiteX1" fmla="*/ 804096 w 1608191"/>
              <a:gd name="connsiteY1" fmla="*/ 0 h 1608191"/>
              <a:gd name="connsiteX2" fmla="*/ 1608192 w 1608191"/>
              <a:gd name="connsiteY2" fmla="*/ 804096 h 1608191"/>
              <a:gd name="connsiteX3" fmla="*/ 804096 w 1608191"/>
              <a:gd name="connsiteY3" fmla="*/ 1608192 h 1608191"/>
              <a:gd name="connsiteX4" fmla="*/ 0 w 1608191"/>
              <a:gd name="connsiteY4" fmla="*/ 804096 h 1608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8191" h="1608191">
                <a:moveTo>
                  <a:pt x="0" y="804096"/>
                </a:moveTo>
                <a:cubicBezTo>
                  <a:pt x="0" y="360006"/>
                  <a:pt x="360006" y="0"/>
                  <a:pt x="804096" y="0"/>
                </a:cubicBezTo>
                <a:cubicBezTo>
                  <a:pt x="1248186" y="0"/>
                  <a:pt x="1608192" y="360006"/>
                  <a:pt x="1608192" y="804096"/>
                </a:cubicBezTo>
                <a:cubicBezTo>
                  <a:pt x="1608192" y="1248186"/>
                  <a:pt x="1248186" y="1608192"/>
                  <a:pt x="804096" y="1608192"/>
                </a:cubicBezTo>
                <a:cubicBezTo>
                  <a:pt x="360006" y="1608192"/>
                  <a:pt x="0" y="1248186"/>
                  <a:pt x="0" y="804096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scene3d>
            <a:camera prst="perspectiveHeroicExtremeRightFacing" zoom="82000">
              <a:rot lat="21300000" lon="20400000" rev="180000"/>
            </a:camera>
            <a:lightRig rig="morning" dir="t">
              <a:rot lat="0" lon="0" rev="20400000"/>
            </a:lightRig>
          </a:scene3d>
          <a:sp3d extrusionH="190500" prstMaterial="matte">
            <a:bevelT w="120650" h="38100" prst="relaxedInset"/>
            <a:bevelB w="120650" h="57150" prst="relaxedInset"/>
            <a:contourClr>
              <a:schemeClr val="bg1"/>
            </a:contourClr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2">
              <a:hueOff val="-14400000"/>
              <a:satOff val="-50003"/>
              <a:lumOff val="6000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7754" tIns="544288" rIns="377754" bIns="544288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dirty="0"/>
              <a:t>Skeleton </a:t>
            </a:r>
            <a:r>
              <a:rPr lang="en-US" sz="2000" kern="1200" dirty="0"/>
              <a:t>app</a:t>
            </a:r>
            <a:endParaRPr lang="en-US" sz="1900" kern="1200" dirty="0"/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47900DB3-516C-4948-8299-94AEDE2BA9F0}"/>
              </a:ext>
            </a:extLst>
          </p:cNvPr>
          <p:cNvSpPr/>
          <p:nvPr/>
        </p:nvSpPr>
        <p:spPr bwMode="auto">
          <a:xfrm>
            <a:off x="4086179" y="3877991"/>
            <a:ext cx="4493941" cy="1550020"/>
          </a:xfrm>
          <a:prstGeom prst="wedgeEllipseCallout">
            <a:avLst>
              <a:gd name="adj1" fmla="val -52173"/>
              <a:gd name="adj2" fmla="val 33666"/>
            </a:avLst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ヒラギノ角ゴ Pro W3" charset="0"/>
                <a:cs typeface="ヒラギノ角ゴ Pro W3" charset="0"/>
              </a:rPr>
              <a:t>How representative are we of each other? </a:t>
            </a:r>
          </a:p>
        </p:txBody>
      </p:sp>
    </p:spTree>
    <p:extLst>
      <p:ext uri="{BB962C8B-B14F-4D97-AF65-F5344CB8AC3E}">
        <p14:creationId xmlns:p14="http://schemas.microsoft.com/office/powerpoint/2010/main" val="222558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 animBg="1"/>
      <p:bldP spid="11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Combining Multi-fidelity Predictions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6120" y="879448"/>
            <a:ext cx="7644989" cy="1592584"/>
          </a:xfrm>
        </p:spPr>
        <p:txBody>
          <a:bodyPr lIns="82296" tIns="41148" rIns="82296" bIns="41148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3000" b="1" dirty="0"/>
              <a:t>Approach</a:t>
            </a:r>
          </a:p>
          <a:p>
            <a:pPr>
              <a:lnSpc>
                <a:spcPct val="110000"/>
              </a:lnSpc>
            </a:pPr>
            <a:r>
              <a:rPr lang="en-US" sz="2600" dirty="0"/>
              <a:t>How to combine predictions with different fidelity? 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100" kern="1200" dirty="0">
                <a:solidFill>
                  <a:srgbClr val="0000CC"/>
                </a:solidFill>
              </a:rPr>
              <a:t>Probabilistic modeling to quantify the relation 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100" kern="1200" dirty="0">
                <a:solidFill>
                  <a:srgbClr val="0000CC"/>
                </a:solidFill>
              </a:rPr>
              <a:t>Expect improved accuracy with low cost/time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itchFamily="34" charset="0"/>
                <a:ea typeface="ヒラギノ角ゴ Pro W3" charset="-128"/>
              </a:rPr>
              <a:t> | </a:t>
            </a:r>
            <a:fld id="{3CFA6F4F-0682-46CF-B59B-D58CFF28E50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ヒラギノ角ゴ Pro W3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ヒラギノ角ゴ Pro W3" charset="-128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8D4616C-E182-492E-83CB-4850D7E9CABE}"/>
              </a:ext>
            </a:extLst>
          </p:cNvPr>
          <p:cNvGrpSpPr/>
          <p:nvPr/>
        </p:nvGrpSpPr>
        <p:grpSpPr>
          <a:xfrm>
            <a:off x="551120" y="2765918"/>
            <a:ext cx="4480158" cy="3301849"/>
            <a:chOff x="2008805" y="2341574"/>
            <a:chExt cx="5853962" cy="437104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EEB8CCE-8479-4724-A90F-86D8EAB3EC48}"/>
                </a:ext>
              </a:extLst>
            </p:cNvPr>
            <p:cNvGrpSpPr/>
            <p:nvPr/>
          </p:nvGrpSpPr>
          <p:grpSpPr>
            <a:xfrm>
              <a:off x="2008805" y="2341574"/>
              <a:ext cx="5853962" cy="4371044"/>
              <a:chOff x="665767" y="2959487"/>
              <a:chExt cx="4966050" cy="3600723"/>
            </a:xfrm>
          </p:grpSpPr>
          <p:grpSp>
            <p:nvGrpSpPr>
              <p:cNvPr id="13" name="Canvas 2">
                <a:extLst>
                  <a:ext uri="{FF2B5EF4-FFF2-40B4-BE49-F238E27FC236}">
                    <a16:creationId xmlns:a16="http://schemas.microsoft.com/office/drawing/2014/main" id="{2DE290F1-1873-4A5B-AE4A-B300EA9AD188}"/>
                  </a:ext>
                </a:extLst>
              </p:cNvPr>
              <p:cNvGrpSpPr/>
              <p:nvPr/>
            </p:nvGrpSpPr>
            <p:grpSpPr>
              <a:xfrm>
                <a:off x="665767" y="2959487"/>
                <a:ext cx="4892818" cy="3600723"/>
                <a:chOff x="-660976" y="-1100585"/>
                <a:chExt cx="4712176" cy="3267840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E52D8429-F998-4837-B403-C9E1CA5E53B6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3331210" cy="2167255"/>
                </a:xfrm>
                <a:prstGeom prst="rect">
                  <a:avLst/>
                </a:prstGeom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itchFamily="34" charset="0"/>
                      <a:ea typeface="ヒラギノ角ゴ Pro W3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itchFamily="34" charset="0"/>
                      <a:ea typeface="ヒラギノ角ゴ Pro W3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itchFamily="34" charset="0"/>
                      <a:ea typeface="ヒラギノ角ゴ Pro W3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itchFamily="34" charset="0"/>
                      <a:ea typeface="ヒラギノ角ゴ Pro W3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itchFamily="34" charset="0"/>
                      <a:ea typeface="ヒラギノ角ゴ Pro W3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itchFamily="34" charset="0"/>
                      <a:ea typeface="ヒラギノ角ゴ Pro W3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itchFamily="34" charset="0"/>
                      <a:ea typeface="ヒラギノ角ゴ Pro W3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itchFamily="34" charset="0"/>
                      <a:ea typeface="ヒラギノ角ゴ Pro W3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itchFamily="34" charset="0"/>
                      <a:ea typeface="ヒラギノ角ゴ Pro W3" charset="-128"/>
                      <a:cs typeface="+mn-cs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ヒラギノ角ゴ Pro W3" charset="-128"/>
                  </a:endParaRPr>
                </a:p>
              </p:txBody>
            </p: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7DE2477F-21AF-4BC6-8FD1-FE0D51F47F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-660976" y="1335582"/>
                  <a:ext cx="4686235" cy="2254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57132009-AD4E-407A-BB34-0DEA172FAB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-660976" y="-945335"/>
                  <a:ext cx="84" cy="230346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 Box 2">
                  <a:extLst>
                    <a:ext uri="{FF2B5EF4-FFF2-40B4-BE49-F238E27FC236}">
                      <a16:creationId xmlns:a16="http://schemas.microsoft.com/office/drawing/2014/main" id="{0E4C2580-B318-40D7-BD1F-B45AC62C26A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-601098" y="-1100585"/>
                  <a:ext cx="1203856" cy="3618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itchFamily="34" charset="0"/>
                      <a:ea typeface="ヒラギノ角ゴ Pro W3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itchFamily="34" charset="0"/>
                      <a:ea typeface="ヒラギノ角ゴ Pro W3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itchFamily="34" charset="0"/>
                      <a:ea typeface="ヒラギノ角ゴ Pro W3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itchFamily="34" charset="0"/>
                      <a:ea typeface="ヒラギノ角ゴ Pro W3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itchFamily="34" charset="0"/>
                      <a:ea typeface="ヒラギノ角ゴ Pro W3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itchFamily="34" charset="0"/>
                      <a:ea typeface="ヒラギノ角ゴ Pro W3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itchFamily="34" charset="0"/>
                      <a:ea typeface="ヒラギノ角ゴ Pro W3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itchFamily="34" charset="0"/>
                      <a:ea typeface="ヒラギノ角ゴ Pro W3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itchFamily="34" charset="0"/>
                      <a:ea typeface="ヒラギノ角ゴ Pro W3" charset="-128"/>
                      <a:cs typeface="+mn-cs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6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Cost/ Time</a:t>
                  </a:r>
                  <a:endPara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24" name="Text Box 2">
                  <a:extLst>
                    <a:ext uri="{FF2B5EF4-FFF2-40B4-BE49-F238E27FC236}">
                      <a16:creationId xmlns:a16="http://schemas.microsoft.com/office/drawing/2014/main" id="{3365B33C-8D12-4D7E-B09F-DAFFAD6EF55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37986" y="-645927"/>
                  <a:ext cx="1420540" cy="3556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itchFamily="34" charset="0"/>
                      <a:ea typeface="ヒラギノ角ゴ Pro W3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itchFamily="34" charset="0"/>
                      <a:ea typeface="ヒラギノ角ゴ Pro W3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itchFamily="34" charset="0"/>
                      <a:ea typeface="ヒラギノ角ゴ Pro W3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itchFamily="34" charset="0"/>
                      <a:ea typeface="ヒラギノ角ゴ Pro W3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itchFamily="34" charset="0"/>
                      <a:ea typeface="ヒラギノ角ゴ Pro W3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itchFamily="34" charset="0"/>
                      <a:ea typeface="ヒラギノ角ゴ Pro W3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itchFamily="34" charset="0"/>
                      <a:ea typeface="ヒラギノ角ゴ Pro W3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itchFamily="34" charset="0"/>
                      <a:ea typeface="ヒラギノ角ゴ Pro W3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itchFamily="34" charset="0"/>
                      <a:ea typeface="ヒラギノ角ゴ Pro W3" charset="-128"/>
                      <a:cs typeface="+mn-cs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5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Experiments</a:t>
                  </a: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5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等线" panose="02010600030101010101" pitchFamily="2" charset="-122"/>
                    </a:rPr>
                    <a:t> </a:t>
                  </a:r>
                </a:p>
              </p:txBody>
            </p:sp>
            <p:sp>
              <p:nvSpPr>
                <p:cNvPr id="25" name="Text Box 2">
                  <a:extLst>
                    <a:ext uri="{FF2B5EF4-FFF2-40B4-BE49-F238E27FC236}">
                      <a16:creationId xmlns:a16="http://schemas.microsoft.com/office/drawing/2014/main" id="{D93FACA8-D67C-46AB-8D9C-CD961F5EEC9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-354360" y="1726177"/>
                  <a:ext cx="4405560" cy="42055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itchFamily="34" charset="0"/>
                      <a:ea typeface="ヒラギノ角ゴ Pro W3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itchFamily="34" charset="0"/>
                      <a:ea typeface="ヒラギノ角ゴ Pro W3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itchFamily="34" charset="0"/>
                      <a:ea typeface="ヒラギノ角ゴ Pro W3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itchFamily="34" charset="0"/>
                      <a:ea typeface="ヒラギノ角ゴ Pro W3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itchFamily="34" charset="0"/>
                      <a:ea typeface="ヒラギノ角ゴ Pro W3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itchFamily="34" charset="0"/>
                      <a:ea typeface="ヒラギノ角ゴ Pro W3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itchFamily="34" charset="0"/>
                      <a:ea typeface="ヒラギノ角ゴ Pro W3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itchFamily="34" charset="0"/>
                      <a:ea typeface="ヒラギノ角ゴ Pro W3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itchFamily="34" charset="0"/>
                      <a:ea typeface="ヒラギノ角ゴ Pro W3" charset="-128"/>
                      <a:cs typeface="+mn-cs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5000"/>
                    </a:lnSpc>
                    <a:spcBef>
                      <a:spcPct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Accuracy for simulating physical phenomenon</a:t>
                  </a:r>
                  <a:endPara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26" name="Text Box 2">
                  <a:extLst>
                    <a:ext uri="{FF2B5EF4-FFF2-40B4-BE49-F238E27FC236}">
                      <a16:creationId xmlns:a16="http://schemas.microsoft.com/office/drawing/2014/main" id="{B29E1790-54A0-4DED-BCDE-CC4EC80D6AD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-421912" y="651756"/>
                  <a:ext cx="1616310" cy="7085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itchFamily="34" charset="0"/>
                      <a:ea typeface="ヒラギノ角ゴ Pro W3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itchFamily="34" charset="0"/>
                      <a:ea typeface="ヒラギノ角ゴ Pro W3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itchFamily="34" charset="0"/>
                      <a:ea typeface="ヒラギノ角ゴ Pro W3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itchFamily="34" charset="0"/>
                      <a:ea typeface="ヒラギノ角ゴ Pro W3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itchFamily="34" charset="0"/>
                      <a:ea typeface="ヒラギノ角ゴ Pro W3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itchFamily="34" charset="0"/>
                      <a:ea typeface="ヒラギノ角ゴ Pro W3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itchFamily="34" charset="0"/>
                      <a:ea typeface="ヒラギノ角ゴ Pro W3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itchFamily="34" charset="0"/>
                      <a:ea typeface="ヒラギノ角ゴ Pro W3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pitchFamily="34" charset="0"/>
                      <a:ea typeface="ヒラギノ角ゴ Pro W3" charset="-128"/>
                      <a:cs typeface="+mn-cs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5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Analytical model</a:t>
                  </a: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s</a:t>
                  </a: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5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等线" panose="02010600030101010101" pitchFamily="2" charset="-122"/>
                    </a:rPr>
                    <a:t> </a:t>
                  </a:r>
                </a:p>
              </p:txBody>
            </p:sp>
          </p:grp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9F402B6-1F53-41AC-A9AA-6734C2CE2548}"/>
                  </a:ext>
                </a:extLst>
              </p:cNvPr>
              <p:cNvSpPr/>
              <p:nvPr/>
            </p:nvSpPr>
            <p:spPr>
              <a:xfrm>
                <a:off x="694872" y="5713031"/>
                <a:ext cx="135560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ヒラギノ角ゴ Pro W3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ヒラギノ角ゴ Pro W3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ヒラギノ角ゴ Pro W3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ヒラギノ角ゴ Pro W3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ヒラギノ角ゴ Pro W3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ヒラギノ角ゴ Pro W3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ヒラギノ角ゴ Pro W3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ヒラギノ角ゴ Pro W3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ヒラギノ角ゴ Pro W3" charset="-128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Low-fidelity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0972394-588C-477F-854B-0874F8C5C274}"/>
                  </a:ext>
                </a:extLst>
              </p:cNvPr>
              <p:cNvSpPr/>
              <p:nvPr/>
            </p:nvSpPr>
            <p:spPr>
              <a:xfrm>
                <a:off x="4276216" y="5698926"/>
                <a:ext cx="135560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ヒラギノ角ゴ Pro W3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ヒラギノ角ゴ Pro W3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ヒラギノ角ゴ Pro W3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ヒラギノ角ゴ Pro W3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ヒラギノ角ゴ Pro W3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ヒラギノ角ゴ Pro W3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ヒラギノ角ゴ Pro W3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ヒラギノ角ゴ Pro W3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ヒラギノ角ゴ Pro W3" charset="-128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High-fidelity</a:t>
                </a:r>
              </a:p>
            </p:txBody>
          </p:sp>
          <p:sp>
            <p:nvSpPr>
              <p:cNvPr id="16" name="Text Box 2">
                <a:extLst>
                  <a:ext uri="{FF2B5EF4-FFF2-40B4-BE49-F238E27FC236}">
                    <a16:creationId xmlns:a16="http://schemas.microsoft.com/office/drawing/2014/main" id="{D9C417B1-5A15-4B6D-A869-E3FBA98E5F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17147" y="4177848"/>
                <a:ext cx="1678272" cy="5057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ヒラギノ角ゴ Pro W3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ヒラギノ角ゴ Pro W3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ヒラギノ角ゴ Pro W3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ヒラギノ角ゴ Pro W3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ヒラギノ角ゴ Pro W3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ヒラギノ角ゴ Pro W3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ヒラギノ角ゴ Pro W3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ヒラギノ角ゴ Pro W3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ヒラギノ角ゴ Pro W3" charset="-128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5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Simulations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3C7AB78-4710-4BD4-9C80-01187D50D7A4}"/>
                  </a:ext>
                </a:extLst>
              </p:cNvPr>
              <p:cNvSpPr/>
              <p:nvPr/>
            </p:nvSpPr>
            <p:spPr>
              <a:xfrm>
                <a:off x="758207" y="4796681"/>
                <a:ext cx="1342975" cy="81687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ヒラギノ角ゴ Pro W3"/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1B299DE-3332-4D2A-8FBB-DDB5889C3304}"/>
                  </a:ext>
                </a:extLst>
              </p:cNvPr>
              <p:cNvSpPr/>
              <p:nvPr/>
            </p:nvSpPr>
            <p:spPr>
              <a:xfrm>
                <a:off x="1484273" y="4053452"/>
                <a:ext cx="1567328" cy="72104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ヒラギノ角ゴ Pro W3"/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850CD1A-8505-415E-B204-E2328BAE4C6E}"/>
                  </a:ext>
                </a:extLst>
              </p:cNvPr>
              <p:cNvSpPr/>
              <p:nvPr/>
            </p:nvSpPr>
            <p:spPr>
              <a:xfrm>
                <a:off x="2671309" y="3377876"/>
                <a:ext cx="1640910" cy="63410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ヒラギノ角ゴ Pro W3"/>
                </a:endParaRPr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4797037-F66B-4F0C-AF50-37CD6DD029F3}"/>
                </a:ext>
              </a:extLst>
            </p:cNvPr>
            <p:cNvSpPr/>
            <p:nvPr/>
          </p:nvSpPr>
          <p:spPr>
            <a:xfrm>
              <a:off x="4951169" y="4080715"/>
              <a:ext cx="2377712" cy="12834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ヒラギノ角ゴ Pro W3"/>
              </a:endParaRPr>
            </a:p>
          </p:txBody>
        </p:sp>
        <p:sp>
          <p:nvSpPr>
            <p:cNvPr id="12" name="Text Box 2">
              <a:extLst>
                <a:ext uri="{FF2B5EF4-FFF2-40B4-BE49-F238E27FC236}">
                  <a16:creationId xmlns:a16="http://schemas.microsoft.com/office/drawing/2014/main" id="{87310EE1-C5E2-475A-89F8-B08CBE9913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3752" y="4096099"/>
              <a:ext cx="2073968" cy="475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34" charset="0"/>
                  <a:ea typeface="ヒラギノ角ゴ Pro W3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34" charset="0"/>
                  <a:ea typeface="ヒラギノ角ゴ Pro W3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34" charset="0"/>
                  <a:ea typeface="ヒラギノ角ゴ Pro W3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34" charset="0"/>
                  <a:ea typeface="ヒラギノ角ゴ Pro W3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34" charset="0"/>
                  <a:ea typeface="ヒラギノ角ゴ Pro W3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itchFamily="34" charset="0"/>
                  <a:ea typeface="ヒラギノ角ゴ Pro W3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itchFamily="34" charset="0"/>
                  <a:ea typeface="ヒラギノ角ゴ Pro W3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itchFamily="34" charset="0"/>
                  <a:ea typeface="ヒラギノ角ゴ Pro W3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itchFamily="34" charset="0"/>
                  <a:ea typeface="ヒラギノ角ゴ Pro W3" charset="-128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rPr>
                <a:t>Combining simulations and experiments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</a:rPr>
                <a:t> 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21C2657F-BB6C-4598-8E86-FD8B58E0A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549" y="2912376"/>
            <a:ext cx="4060300" cy="32482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8391920-59C1-4C66-A459-9088FDF8F5B7}"/>
              </a:ext>
            </a:extLst>
          </p:cNvPr>
          <p:cNvSpPr/>
          <p:nvPr/>
        </p:nvSpPr>
        <p:spPr>
          <a:xfrm>
            <a:off x="6261962" y="2702421"/>
            <a:ext cx="1814376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Illustration of MFS </a:t>
            </a:r>
          </a:p>
        </p:txBody>
      </p:sp>
    </p:spTree>
    <p:extLst>
      <p:ext uri="{BB962C8B-B14F-4D97-AF65-F5344CB8AC3E}">
        <p14:creationId xmlns:p14="http://schemas.microsoft.com/office/powerpoint/2010/main" val="1160206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361023" y="1110178"/>
            <a:ext cx="4072481" cy="3761558"/>
            <a:chOff x="4361023" y="1110178"/>
            <a:chExt cx="4072481" cy="376155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1023" y="1110178"/>
              <a:ext cx="4072481" cy="3761558"/>
            </a:xfrm>
            <a:prstGeom prst="rect">
              <a:avLst/>
            </a:prstGeom>
          </p:spPr>
        </p:pic>
        <p:grpSp>
          <p:nvGrpSpPr>
            <p:cNvPr id="31" name="Group 30"/>
            <p:cNvGrpSpPr/>
            <p:nvPr/>
          </p:nvGrpSpPr>
          <p:grpSpPr>
            <a:xfrm>
              <a:off x="4438423" y="2410297"/>
              <a:ext cx="1748446" cy="1432723"/>
              <a:chOff x="6665021" y="2423161"/>
              <a:chExt cx="1748446" cy="1432723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6665021" y="2423161"/>
                <a:ext cx="1677215" cy="143272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ヒラギノ角ゴ Pro W3" charset="0"/>
                  <a:cs typeface="ヒラギノ角ゴ Pro W3" charset="0"/>
                </a:endParaRPr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6845052" y="2428051"/>
                <a:ext cx="1568415" cy="1419683"/>
                <a:chOff x="4616625" y="2413951"/>
                <a:chExt cx="1568415" cy="1419683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4688184" y="2413951"/>
                  <a:ext cx="1415845" cy="141968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ヒラギノ角ゴ Pro W3" charset="0"/>
                    <a:cs typeface="ヒラギノ角ゴ Pro W3" charset="0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4616625" y="2752380"/>
                  <a:ext cx="1568415" cy="6848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b="1" dirty="0"/>
                    <a:t>Simulation Platforms</a:t>
                  </a:r>
                </a:p>
                <a:p>
                  <a:pPr marL="230188" indent="-112713">
                    <a:spcBef>
                      <a:spcPts val="600"/>
                    </a:spcBef>
                    <a:buFontTx/>
                    <a:buChar char="-"/>
                  </a:pPr>
                  <a:r>
                    <a:rPr lang="en-US" sz="900" dirty="0"/>
                    <a:t>BE SST</a:t>
                  </a:r>
                </a:p>
                <a:p>
                  <a:pPr marL="230188" indent="-112713">
                    <a:spcBef>
                      <a:spcPts val="600"/>
                    </a:spcBef>
                    <a:buFontTx/>
                    <a:buChar char="-"/>
                  </a:pPr>
                  <a:r>
                    <a:rPr lang="en-US" sz="900" dirty="0"/>
                    <a:t>FPGA Acceleration</a:t>
                  </a:r>
                </a:p>
              </p:txBody>
            </p:sp>
          </p:grpSp>
          <p:sp>
            <p:nvSpPr>
              <p:cNvPr id="34" name="TextBox 33"/>
              <p:cNvSpPr txBox="1"/>
              <p:nvPr/>
            </p:nvSpPr>
            <p:spPr>
              <a:xfrm rot="16200000">
                <a:off x="6229485" y="3063970"/>
                <a:ext cx="114807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BE Simulation</a:t>
                </a:r>
              </a:p>
            </p:txBody>
          </p:sp>
        </p:grp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354" y="1166307"/>
            <a:ext cx="5383235" cy="3596952"/>
          </a:xfrm>
          <a:prstGeom prst="rect">
            <a:avLst/>
          </a:prstGeom>
        </p:spPr>
      </p:pic>
      <p:sp>
        <p:nvSpPr>
          <p:cNvPr id="48" name="Content Placeholder 2"/>
          <p:cNvSpPr txBox="1">
            <a:spLocks/>
          </p:cNvSpPr>
          <p:nvPr/>
        </p:nvSpPr>
        <p:spPr>
          <a:xfrm>
            <a:off x="420585" y="5005640"/>
            <a:ext cx="8364100" cy="135280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HW/SW co-design</a:t>
            </a:r>
          </a:p>
          <a:p>
            <a:pPr marL="465138" marR="0" lvl="1" indent="-29368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Algorithmic &amp; architectural design-space exploration (DSE)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 is coarse-grained simulation</a:t>
            </a:r>
          </a:p>
          <a:p>
            <a:pPr marL="465138" marR="0" lvl="1" indent="-29368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Balance of simulation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speed &amp; accuracy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rapid design-space evaluation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Co-Design Using </a:t>
            </a:r>
            <a:r>
              <a:rPr lang="en-US" sz="3200" i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Behavioral Emulation (BE)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 | </a:t>
            </a:r>
            <a:fld id="{3CFA6F4F-0682-46CF-B59B-D58CFF28E5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925936" y="4802771"/>
            <a:ext cx="358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*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</a:rPr>
              <a:t>BEO – Behavioral Emulation Object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26136" y="2422991"/>
            <a:ext cx="1338828" cy="369332"/>
          </a:xfrm>
          <a:prstGeom prst="rect">
            <a:avLst/>
          </a:prstGeom>
          <a:solidFill>
            <a:srgbClr val="ECECEC"/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Coarse-grained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Simulation Platforms</a:t>
            </a:r>
          </a:p>
        </p:txBody>
      </p:sp>
    </p:spTree>
    <p:extLst>
      <p:ext uri="{BB962C8B-B14F-4D97-AF65-F5344CB8AC3E}">
        <p14:creationId xmlns:p14="http://schemas.microsoft.com/office/powerpoint/2010/main" val="317674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196340" y="177800"/>
            <a:ext cx="7924800" cy="736312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Behavioral Emulation with MFS</a:t>
            </a:r>
            <a:endParaRPr lang="en-US" sz="3200" dirty="0">
              <a:solidFill>
                <a:srgbClr val="000000"/>
              </a:solidFill>
              <a:latin typeface="Tahoma"/>
              <a:ea typeface="ＭＳ Ｐゴシック" charset="-128"/>
            </a:endParaRPr>
          </a:p>
        </p:txBody>
      </p:sp>
      <p:sp>
        <p:nvSpPr>
          <p:cNvPr id="22" name="Content Placeholder 1"/>
          <p:cNvSpPr>
            <a:spLocks noGrp="1"/>
          </p:cNvSpPr>
          <p:nvPr>
            <p:ph idx="1"/>
          </p:nvPr>
        </p:nvSpPr>
        <p:spPr>
          <a:xfrm>
            <a:off x="1219200" y="887867"/>
            <a:ext cx="7782252" cy="18506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b="1" kern="1200" dirty="0"/>
              <a:t>Objective</a:t>
            </a:r>
          </a:p>
          <a:p>
            <a:r>
              <a:rPr lang="en-US" sz="2200" kern="1200" dirty="0">
                <a:solidFill>
                  <a:srgbClr val="FF4A00"/>
                </a:solidFill>
              </a:rPr>
              <a:t>Reduce computational budget </a:t>
            </a:r>
            <a:r>
              <a:rPr lang="en-US" sz="2200" kern="1200" dirty="0"/>
              <a:t>by fitting BE simulation to CMT-</a:t>
            </a:r>
            <a:r>
              <a:rPr lang="en-US" sz="2200" kern="1200" dirty="0" err="1"/>
              <a:t>nek</a:t>
            </a:r>
            <a:r>
              <a:rPr lang="en-US" sz="2200" kern="1200" dirty="0"/>
              <a:t> using </a:t>
            </a:r>
            <a:r>
              <a:rPr lang="en-US" sz="2200" kern="1200" dirty="0">
                <a:solidFill>
                  <a:srgbClr val="0000CC"/>
                </a:solidFill>
              </a:rPr>
              <a:t>Multi-Fidelity Surrogate</a:t>
            </a:r>
            <a:r>
              <a:rPr lang="en-US" sz="2200" kern="1200" dirty="0"/>
              <a:t> (MFS) </a:t>
            </a:r>
            <a:r>
              <a:rPr lang="en-US" sz="2200" i="1" kern="1200" dirty="0">
                <a:solidFill>
                  <a:srgbClr val="00B050"/>
                </a:solidFill>
              </a:rPr>
              <a:t>– current work</a:t>
            </a:r>
          </a:p>
          <a:p>
            <a:r>
              <a:rPr lang="en-US" sz="2200" kern="1200" dirty="0">
                <a:solidFill>
                  <a:srgbClr val="FF4A00"/>
                </a:solidFill>
              </a:rPr>
              <a:t>Extrapolation of CMT-</a:t>
            </a:r>
            <a:r>
              <a:rPr lang="en-US" sz="2200" kern="1200" dirty="0" err="1">
                <a:solidFill>
                  <a:srgbClr val="FF4A00"/>
                </a:solidFill>
              </a:rPr>
              <a:t>nek</a:t>
            </a:r>
            <a:r>
              <a:rPr lang="en-US" sz="2200" kern="1200" dirty="0"/>
              <a:t> towards large-scale runs using </a:t>
            </a:r>
            <a:r>
              <a:rPr lang="en-US" sz="2200" kern="1200" dirty="0">
                <a:solidFill>
                  <a:srgbClr val="0000CC"/>
                </a:solidFill>
              </a:rPr>
              <a:t>BE</a:t>
            </a:r>
            <a:r>
              <a:rPr lang="en-US" sz="2200" kern="1200" dirty="0"/>
              <a:t> and </a:t>
            </a:r>
            <a:r>
              <a:rPr lang="en-US" sz="2200" kern="1200" dirty="0">
                <a:solidFill>
                  <a:srgbClr val="0000CC"/>
                </a:solidFill>
              </a:rPr>
              <a:t>MFS </a:t>
            </a:r>
            <a:r>
              <a:rPr lang="en-US" sz="2200" i="1" kern="1200" dirty="0">
                <a:solidFill>
                  <a:srgbClr val="00B050"/>
                </a:solidFill>
              </a:rPr>
              <a:t>– extended work (email me for more details)</a:t>
            </a:r>
            <a:endParaRPr lang="en-US" sz="2400" i="1" dirty="0">
              <a:solidFill>
                <a:srgbClr val="00B05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 | </a:t>
            </a:r>
            <a:fld id="{3CFA6F4F-0682-46CF-B59B-D58CFF28E50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163" y="2764738"/>
            <a:ext cx="5492368" cy="379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28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77815" y="161192"/>
            <a:ext cx="7924800" cy="1143000"/>
          </a:xfrm>
        </p:spPr>
        <p:txBody>
          <a:bodyPr/>
          <a:lstStyle/>
          <a:p>
            <a:r>
              <a:rPr lang="en-US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Case Study*</a:t>
            </a:r>
            <a:endParaRPr lang="en-US" sz="34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33" y="1130433"/>
            <a:ext cx="8274540" cy="4842571"/>
          </a:xfrm>
        </p:spPr>
        <p:txBody>
          <a:bodyPr lIns="82296" tIns="41148" rIns="82296" bIns="41148" anchor="t">
            <a:normAutofit fontScale="92500"/>
          </a:bodyPr>
          <a:lstStyle/>
          <a:p>
            <a:pPr>
              <a:spcBef>
                <a:spcPts val="300"/>
              </a:spcBef>
            </a:pPr>
            <a:r>
              <a:rPr lang="en-US" sz="2800" dirty="0"/>
              <a:t>Parent app – </a:t>
            </a:r>
            <a:r>
              <a:rPr lang="en-US" sz="2800" b="1" dirty="0"/>
              <a:t>CMT-</a:t>
            </a:r>
            <a:r>
              <a:rPr lang="en-US" sz="2800" b="1" dirty="0" err="1"/>
              <a:t>nek</a:t>
            </a:r>
            <a:endParaRPr lang="en-US" sz="2800" b="1" dirty="0"/>
          </a:p>
          <a:p>
            <a:pPr lvl="1">
              <a:spcBef>
                <a:spcPts val="300"/>
              </a:spcBef>
            </a:pPr>
            <a:r>
              <a:rPr lang="en-US" sz="2000" dirty="0">
                <a:solidFill>
                  <a:srgbClr val="0033CC"/>
                </a:solidFill>
              </a:rPr>
              <a:t>Perform simulation of instabilities, turbulence, and mixing in particulate-laden flows under conditions of extreme pressure and temperature</a:t>
            </a:r>
          </a:p>
          <a:p>
            <a:pPr lvl="1">
              <a:spcBef>
                <a:spcPts val="300"/>
              </a:spcBef>
            </a:pPr>
            <a:r>
              <a:rPr lang="en-US" sz="2000" dirty="0">
                <a:solidFill>
                  <a:srgbClr val="0033CC"/>
                </a:solidFill>
              </a:rPr>
              <a:t>Developed from Nek5000 - open-source software for simulating unsteady incompressible fluid flow with thermal and passive scalar transport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Mini-app – </a:t>
            </a:r>
            <a:r>
              <a:rPr lang="en-US" sz="2800" b="1" dirty="0"/>
              <a:t>CMT-bone</a:t>
            </a:r>
          </a:p>
          <a:p>
            <a:pPr lvl="1">
              <a:spcBef>
                <a:spcPts val="300"/>
              </a:spcBef>
            </a:pPr>
            <a:r>
              <a:rPr lang="en-US" sz="2000" dirty="0">
                <a:solidFill>
                  <a:srgbClr val="0033CC"/>
                </a:solidFill>
              </a:rPr>
              <a:t>Key data structures and compute and communication kernels of CMT-</a:t>
            </a:r>
            <a:r>
              <a:rPr lang="en-US" sz="2000" dirty="0" err="1">
                <a:solidFill>
                  <a:srgbClr val="0033CC"/>
                </a:solidFill>
              </a:rPr>
              <a:t>nek</a:t>
            </a:r>
            <a:endParaRPr lang="en-US" sz="2000" dirty="0">
              <a:solidFill>
                <a:srgbClr val="0033CC"/>
              </a:solidFill>
            </a:endParaRPr>
          </a:p>
          <a:p>
            <a:pPr lvl="1">
              <a:spcBef>
                <a:spcPts val="300"/>
              </a:spcBef>
            </a:pPr>
            <a:r>
              <a:rPr lang="en-US" sz="2000" dirty="0">
                <a:solidFill>
                  <a:srgbClr val="0033CC"/>
                </a:solidFill>
              </a:rPr>
              <a:t>Simplifies number of computation and communication operations performed at each time step in simulation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Skeleton app – </a:t>
            </a:r>
            <a:r>
              <a:rPr lang="en-US" sz="2800" b="1" dirty="0"/>
              <a:t>CMT-bone-BE</a:t>
            </a:r>
            <a:endParaRPr lang="en-US" sz="5400" b="1" dirty="0"/>
          </a:p>
          <a:p>
            <a:pPr lvl="1">
              <a:spcBef>
                <a:spcPts val="300"/>
              </a:spcBef>
            </a:pPr>
            <a:r>
              <a:rPr lang="en-US" sz="2000" dirty="0">
                <a:solidFill>
                  <a:srgbClr val="0033CC"/>
                </a:solidFill>
              </a:rPr>
              <a:t>Key compute kernels &amp; comm. patterns that affect performance </a:t>
            </a:r>
          </a:p>
          <a:p>
            <a:pPr lvl="1">
              <a:spcBef>
                <a:spcPts val="300"/>
              </a:spcBef>
            </a:pPr>
            <a:r>
              <a:rPr lang="en-US" sz="2000" dirty="0">
                <a:solidFill>
                  <a:srgbClr val="0033CC"/>
                </a:solidFill>
              </a:rPr>
              <a:t>Abstract, modular, easy to modify &amp; instrument for rapid algorithmic DSE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 | </a:t>
            </a:r>
            <a:fld id="{3CFA6F4F-0682-46CF-B59B-D58CFF28E5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5684EF-4D3E-4652-BB31-9F18D26C73C3}"/>
              </a:ext>
            </a:extLst>
          </p:cNvPr>
          <p:cNvSpPr txBox="1"/>
          <p:nvPr/>
        </p:nvSpPr>
        <p:spPr>
          <a:xfrm>
            <a:off x="1521875" y="5945310"/>
            <a:ext cx="6242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 All applications developed at PSAAP-II Center for Compressible Multiphase Turbulence (CCMT) at University of Florida</a:t>
            </a:r>
          </a:p>
        </p:txBody>
      </p:sp>
    </p:spTree>
    <p:extLst>
      <p:ext uri="{BB962C8B-B14F-4D97-AF65-F5344CB8AC3E}">
        <p14:creationId xmlns:p14="http://schemas.microsoft.com/office/powerpoint/2010/main" val="95937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792508" y="2400457"/>
            <a:ext cx="4365384" cy="3062377"/>
            <a:chOff x="2743835" y="3585869"/>
            <a:chExt cx="4365384" cy="3062377"/>
          </a:xfrm>
        </p:grpSpPr>
        <p:pic>
          <p:nvPicPr>
            <p:cNvPr id="21" name="Picture 2">
              <a:extLst/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7523" y="3585869"/>
              <a:ext cx="4031696" cy="29741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2743835" y="5998340"/>
              <a:ext cx="1088760" cy="44627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Element Size</a:t>
              </a:r>
            </a:p>
            <a:p>
              <a:endParaRPr lang="en-US" sz="11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FFA2063-1EA8-40C0-872C-021C05D9033A}"/>
                </a:ext>
              </a:extLst>
            </p:cNvPr>
            <p:cNvSpPr txBox="1"/>
            <p:nvPr/>
          </p:nvSpPr>
          <p:spPr>
            <a:xfrm>
              <a:off x="4596730" y="6201970"/>
              <a:ext cx="1722411" cy="4462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Number of processors</a:t>
              </a:r>
            </a:p>
            <a:p>
              <a:endParaRPr lang="en-US" sz="11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217871D-D190-4F46-BD64-F98D4DDA667C}"/>
                </a:ext>
              </a:extLst>
            </p:cNvPr>
            <p:cNvSpPr txBox="1"/>
            <p:nvPr/>
          </p:nvSpPr>
          <p:spPr>
            <a:xfrm rot="16200000">
              <a:off x="2382715" y="4615785"/>
              <a:ext cx="181100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Elements per processor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275" y="239049"/>
            <a:ext cx="8439150" cy="993633"/>
          </a:xfrm>
        </p:spPr>
        <p:txBody>
          <a:bodyPr/>
          <a:lstStyle/>
          <a:p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Developing MFS: </a:t>
            </a:r>
            <a:r>
              <a:rPr lang="en-US" altLang="zh-CN" sz="32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Experimental setup</a:t>
            </a:r>
            <a:r>
              <a:rPr lang="en-US" altLang="zh-CN" sz="3200" b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sz="2800" b="0" dirty="0">
              <a:solidFill>
                <a:srgbClr val="0000CC"/>
              </a:solidFill>
              <a:latin typeface="Tahoma"/>
              <a:ea typeface="ＭＳ Ｐゴシック" charset="-128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4730" y="-95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90977" y="1232683"/>
            <a:ext cx="7563560" cy="55015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ヒラギノ角ゴ Pro W3" charset="-128"/>
                <a:cs typeface="+mn-cs"/>
              </a:defRPr>
            </a:lvl9pPr>
          </a:lstStyle>
          <a:p>
            <a:pPr marL="342900" indent="-342900">
              <a:spcBef>
                <a:spcPct val="30000"/>
              </a:spcBef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zh-CN" sz="2000" kern="0" dirty="0"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Design of experiment (DOE)</a:t>
            </a:r>
          </a:p>
          <a:p>
            <a:pPr marL="742950" lvl="1" indent="-285750" eaLnBrk="1" hangingPunct="1">
              <a:spcBef>
                <a:spcPts val="0"/>
              </a:spcBef>
              <a:buClr>
                <a:srgbClr val="0066FF"/>
              </a:buClr>
              <a:buSzPct val="80000"/>
              <a:buFont typeface="Verdana" panose="020B0604030504040204" pitchFamily="34" charset="0"/>
              <a:buChar char="–"/>
              <a:defRPr/>
            </a:pPr>
            <a:r>
              <a:rPr lang="en-US" altLang="zh-CN" sz="1800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 size 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(ES) = 5,9,13,17,21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FF"/>
              </a:buClr>
              <a:buSzPct val="80000"/>
              <a:buFont typeface="Verdana" panose="020B0604030504040204" pitchFamily="34" charset="0"/>
              <a:buChar char="–"/>
              <a:defRPr/>
            </a:pPr>
            <a:r>
              <a:rPr lang="en-US" altLang="zh-CN" sz="1800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Elements per processor 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(EPP) = 8,32,64,128,256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FF"/>
              </a:buClr>
              <a:buSzPct val="80000"/>
              <a:buFont typeface="Verdana" panose="020B0604030504040204" pitchFamily="34" charset="0"/>
              <a:buChar char="–"/>
              <a:defRPr/>
            </a:pPr>
            <a:r>
              <a:rPr lang="en-US" altLang="zh-CN" sz="1800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 of processors 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(NP) = 16,256,2048,16384,131072</a:t>
            </a:r>
            <a:endParaRPr lang="en-US" altLang="zh-CN" dirty="0">
              <a:latin typeface="Calibri" pitchFamily="34" charset="0"/>
              <a:ea typeface="+mn-ea"/>
            </a:endParaRPr>
          </a:p>
          <a:p>
            <a:pPr marL="342900" indent="-342900" eaLnBrk="1" hangingPunct="1"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  <a:defRPr/>
            </a:pPr>
            <a:endParaRPr lang="en-US" altLang="zh-CN" sz="2000" dirty="0">
              <a:latin typeface="Calibri" pitchFamily="34" charset="0"/>
              <a:ea typeface="+mn-ea"/>
            </a:endParaRPr>
          </a:p>
          <a:p>
            <a:pPr marL="342900" indent="-342900" eaLnBrk="1" hangingPunct="1"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  <a:defRPr/>
            </a:pPr>
            <a:endParaRPr lang="en-US" altLang="zh-CN" sz="2000" dirty="0">
              <a:latin typeface="Calibri" pitchFamily="34" charset="0"/>
              <a:ea typeface="+mn-ea"/>
            </a:endParaRPr>
          </a:p>
          <a:p>
            <a:pPr marL="342900" indent="-342900" eaLnBrk="1" hangingPunct="1"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zh-CN" sz="2000" dirty="0">
                <a:latin typeface="Calibri" pitchFamily="34" charset="0"/>
                <a:ea typeface="+mn-ea"/>
              </a:rPr>
              <a:t>125 total data points</a:t>
            </a:r>
          </a:p>
          <a:p>
            <a:pPr marL="571500" lvl="1" indent="-228600" eaLnBrk="1" hangingPunct="1">
              <a:spcBef>
                <a:spcPts val="300"/>
              </a:spcBef>
              <a:buClr>
                <a:srgbClr val="0066FF"/>
              </a:buClr>
              <a:buSzPct val="80000"/>
              <a:defRPr/>
            </a:pPr>
            <a:r>
              <a:rPr lang="en-US" altLang="zh-CN" sz="4000" baseline="-25000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zh-CN" sz="1800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BE simulation: 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all 125 runs</a:t>
            </a:r>
          </a:p>
          <a:p>
            <a:pPr marL="685800" lvl="1" eaLnBrk="1" hangingPunct="1">
              <a:spcBef>
                <a:spcPts val="0"/>
              </a:spcBef>
              <a:buClr>
                <a:srgbClr val="0066FF"/>
              </a:buClr>
              <a:buSzPct val="80000"/>
              <a:defRPr/>
            </a:pPr>
            <a:r>
              <a:rPr lang="en-US" altLang="zh-CN" sz="1800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CMT-</a:t>
            </a:r>
            <a:r>
              <a:rPr lang="en-US" altLang="zh-CN" sz="1800" dirty="0" err="1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nek</a:t>
            </a:r>
            <a:r>
              <a:rPr lang="en-US" altLang="zh-CN" sz="1800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22 runs</a:t>
            </a:r>
          </a:p>
          <a:p>
            <a:pPr marL="685800" lvl="1" eaLnBrk="1" hangingPunct="1">
              <a:spcBef>
                <a:spcPts val="300"/>
              </a:spcBef>
              <a:buClr>
                <a:srgbClr val="0066FF"/>
              </a:buClr>
              <a:buSzPct val="80000"/>
              <a:defRPr/>
            </a:pPr>
            <a:r>
              <a:rPr lang="en-US" altLang="zh-CN" sz="1800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CMT-bone: 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67 runs</a:t>
            </a:r>
          </a:p>
          <a:p>
            <a:pPr marL="342900" indent="-342900" eaLnBrk="1" hangingPunct="1"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  <a:defRPr/>
            </a:pPr>
            <a:endParaRPr lang="en-US" altLang="zh-CN" sz="2000" dirty="0">
              <a:latin typeface="Calibri" pitchFamily="34" charset="0"/>
              <a:ea typeface="+mn-ea"/>
            </a:endParaRPr>
          </a:p>
          <a:p>
            <a:pPr marL="342900" indent="-342900" eaLnBrk="1" hangingPunct="1"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  <a:defRPr/>
            </a:pPr>
            <a:endParaRPr lang="en-US" altLang="zh-CN" sz="2000" dirty="0">
              <a:latin typeface="Calibri" pitchFamily="34" charset="0"/>
              <a:ea typeface="+mn-ea"/>
            </a:endParaRPr>
          </a:p>
          <a:p>
            <a:pPr marL="342900" indent="-342900" eaLnBrk="1" hangingPunct="1"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  <a:defRPr/>
            </a:pPr>
            <a:endParaRPr lang="en-US" altLang="zh-CN" sz="2000" dirty="0">
              <a:latin typeface="Calibri" pitchFamily="34" charset="0"/>
              <a:ea typeface="+mn-ea"/>
            </a:endParaRPr>
          </a:p>
          <a:p>
            <a:pPr marL="342900" indent="-342900" eaLnBrk="1" hangingPunct="1"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zh-CN" sz="2000" dirty="0">
                <a:latin typeface="Calibri" pitchFamily="34" charset="0"/>
                <a:ea typeface="+mn-ea"/>
              </a:rPr>
              <a:t>Multi-fidelity surrogate model</a:t>
            </a:r>
            <a:endParaRPr lang="en-US" altLang="zh-CN" dirty="0">
              <a:latin typeface="Calibri" pitchFamily="34" charset="0"/>
              <a:ea typeface="+mn-ea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FF"/>
              </a:buClr>
              <a:buSzPct val="80000"/>
              <a:buFont typeface="Verdana" panose="020B0604030504040204" pitchFamily="34" charset="0"/>
              <a:buChar char="–"/>
              <a:defRPr/>
            </a:pPr>
            <a:r>
              <a:rPr lang="en-US" altLang="zh-CN" sz="1800" dirty="0">
                <a:latin typeface="Calibri" pitchFamily="34" charset="0"/>
                <a:ea typeface="+mn-ea"/>
              </a:rPr>
              <a:t>Fitting CMT-</a:t>
            </a:r>
            <a:r>
              <a:rPr lang="en-US" altLang="zh-CN" sz="1800" dirty="0" err="1">
                <a:latin typeface="Calibri" pitchFamily="34" charset="0"/>
                <a:ea typeface="+mn-ea"/>
              </a:rPr>
              <a:t>nek</a:t>
            </a:r>
            <a:r>
              <a:rPr lang="en-US" altLang="zh-CN" sz="1800" dirty="0">
                <a:latin typeface="Calibri" pitchFamily="34" charset="0"/>
                <a:ea typeface="+mn-ea"/>
              </a:rPr>
              <a:t> using </a:t>
            </a:r>
            <a:r>
              <a:rPr lang="en-US" altLang="zh-CN" sz="1800" dirty="0">
                <a:solidFill>
                  <a:srgbClr val="0000CC"/>
                </a:solidFill>
                <a:latin typeface="Calibri" pitchFamily="34" charset="0"/>
                <a:ea typeface="+mn-ea"/>
              </a:rPr>
              <a:t>corrected fitting of BE simulation</a:t>
            </a:r>
            <a:endParaRPr lang="en-US" altLang="zh-CN" dirty="0">
              <a:solidFill>
                <a:srgbClr val="0000CC"/>
              </a:solidFill>
              <a:latin typeface="Calibri" pitchFamily="34" charset="0"/>
              <a:ea typeface="+mn-ea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FF"/>
              </a:buClr>
              <a:buSzPct val="80000"/>
              <a:buFont typeface="Verdana" panose="020B0604030504040204" pitchFamily="34" charset="0"/>
              <a:buChar char="–"/>
              <a:defRPr/>
            </a:pPr>
            <a:r>
              <a:rPr lang="en-US" altLang="zh-CN" sz="1800" dirty="0">
                <a:latin typeface="Calibri" pitchFamily="34" charset="0"/>
                <a:ea typeface="+mn-ea"/>
              </a:rPr>
              <a:t>For large problems, low-fidelity BE simulation is </a:t>
            </a:r>
            <a:r>
              <a:rPr lang="en-US" altLang="zh-CN" sz="1800" dirty="0">
                <a:solidFill>
                  <a:srgbClr val="0000CC"/>
                </a:solidFill>
                <a:latin typeface="Calibri" pitchFamily="34" charset="0"/>
                <a:ea typeface="+mn-ea"/>
              </a:rPr>
              <a:t>computationally cheaper </a:t>
            </a:r>
            <a:r>
              <a:rPr lang="en-US" altLang="zh-CN" sz="1800" dirty="0">
                <a:latin typeface="Calibri" pitchFamily="34" charset="0"/>
                <a:ea typeface="+mn-ea"/>
              </a:rPr>
              <a:t>than high-fidelity CMT-</a:t>
            </a:r>
            <a:r>
              <a:rPr lang="en-US" altLang="zh-CN" sz="1800" dirty="0" err="1">
                <a:latin typeface="Calibri" pitchFamily="34" charset="0"/>
                <a:ea typeface="+mn-ea"/>
              </a:rPr>
              <a:t>nek</a:t>
            </a:r>
            <a:r>
              <a:rPr lang="en-US" altLang="zh-CN" sz="1800" dirty="0">
                <a:latin typeface="Calibri" pitchFamily="34" charset="0"/>
                <a:ea typeface="+mn-ea"/>
              </a:rPr>
              <a:t> or CMT-bone</a:t>
            </a:r>
          </a:p>
          <a:p>
            <a:pPr eaLnBrk="1" hangingPunct="1">
              <a:spcBef>
                <a:spcPts val="0"/>
              </a:spcBef>
              <a:buClr>
                <a:srgbClr val="0066FF"/>
              </a:buClr>
              <a:buSzPct val="80000"/>
              <a:defRPr/>
            </a:pPr>
            <a:endParaRPr lang="en-US" altLang="zh-CN" sz="1600" dirty="0">
              <a:latin typeface="Calibri" pitchFamily="34" charset="0"/>
              <a:ea typeface="+mn-ea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34625" y="3839652"/>
            <a:ext cx="145905" cy="133611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37231" y="4141692"/>
            <a:ext cx="150240" cy="1572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983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Least Squares MFS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319" y="1183266"/>
            <a:ext cx="8394571" cy="5018028"/>
          </a:xfrm>
        </p:spPr>
        <p:txBody>
          <a:bodyPr lIns="82296" tIns="41148" rIns="82296" bIns="41148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/>
              <a:t>Translate LF data against few HF data 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zh-CN" sz="2100" kern="1200" dirty="0">
                <a:solidFill>
                  <a:srgbClr val="0000CC"/>
                </a:solidFill>
              </a:rPr>
              <a:t>Linear regression with multi-fidelity data as basis for predictions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500" kern="1200" dirty="0"/>
              <a:t>Robust with noise effect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itchFamily="34" charset="0"/>
                <a:ea typeface="ヒラギノ角ゴ Pro W3" charset="-128"/>
              </a:rPr>
              <a:t> | </a:t>
            </a:r>
            <a:fld id="{3CFA6F4F-0682-46CF-B59B-D58CFF28E50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ヒラギノ角ゴ Pro W3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ヒラギノ角ゴ Pro W3" charset="-128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B169CA6-A507-4730-A6B8-88E73D902699}"/>
              </a:ext>
            </a:extLst>
          </p:cNvPr>
          <p:cNvGrpSpPr/>
          <p:nvPr/>
        </p:nvGrpSpPr>
        <p:grpSpPr>
          <a:xfrm>
            <a:off x="407614" y="2485772"/>
            <a:ext cx="8556276" cy="3840196"/>
            <a:chOff x="407614" y="2485772"/>
            <a:chExt cx="8556276" cy="3840196"/>
          </a:xfrm>
        </p:grpSpPr>
        <p:sp>
          <p:nvSpPr>
            <p:cNvPr id="28" name="Flowchart: Alternate Process 27">
              <a:extLst>
                <a:ext uri="{FF2B5EF4-FFF2-40B4-BE49-F238E27FC236}">
                  <a16:creationId xmlns:a16="http://schemas.microsoft.com/office/drawing/2014/main" id="{AEAACD5E-A27C-4468-AD00-782D3AF6139A}"/>
                </a:ext>
              </a:extLst>
            </p:cNvPr>
            <p:cNvSpPr/>
            <p:nvPr/>
          </p:nvSpPr>
          <p:spPr bwMode="auto">
            <a:xfrm>
              <a:off x="407614" y="2500165"/>
              <a:ext cx="3505975" cy="3772459"/>
            </a:xfrm>
            <a:prstGeom prst="flowChartAlternateProcess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ＭＳ Ｐゴシック" charset="-128"/>
                </a:rPr>
                <a:t>Form of translation function</a:t>
              </a:r>
            </a:p>
          </p:txBody>
        </p:sp>
        <p:sp>
          <p:nvSpPr>
            <p:cNvPr id="29" name="Flowchart: Alternate Process 28">
              <a:extLst>
                <a:ext uri="{FF2B5EF4-FFF2-40B4-BE49-F238E27FC236}">
                  <a16:creationId xmlns:a16="http://schemas.microsoft.com/office/drawing/2014/main" id="{41DB6282-E85D-41E3-97F8-85B4DF25F0D1}"/>
                </a:ext>
              </a:extLst>
            </p:cNvPr>
            <p:cNvSpPr/>
            <p:nvPr/>
          </p:nvSpPr>
          <p:spPr bwMode="auto">
            <a:xfrm>
              <a:off x="4279117" y="2485772"/>
              <a:ext cx="4684773" cy="3840196"/>
            </a:xfrm>
            <a:prstGeom prst="flowChartAlternateProcess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ＭＳ Ｐゴシック" charset="-128"/>
                </a:rPr>
                <a:t>Schemes to determine surrogate parameters </a:t>
              </a:r>
            </a:p>
          </p:txBody>
        </p:sp>
        <p:graphicFrame>
          <p:nvGraphicFramePr>
            <p:cNvPr id="30" name="Object 29">
              <a:extLst>
                <a:ext uri="{FF2B5EF4-FFF2-40B4-BE49-F238E27FC236}">
                  <a16:creationId xmlns:a16="http://schemas.microsoft.com/office/drawing/2014/main" id="{F489F726-E4C8-47A3-A4D1-95F8F7CE6E74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716538" y="4625340"/>
            <a:ext cx="2963863" cy="498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" name="Equation" r:id="rId4" imgW="1282680" imgH="215640" progId="Equation.DSMT4">
                    <p:embed/>
                  </p:oleObj>
                </mc:Choice>
                <mc:Fallback>
                  <p:oleObj name="Equation" r:id="rId4" imgW="1282680" imgH="215640" progId="Equation.DSMT4">
                    <p:embed/>
                    <p:pic>
                      <p:nvPicPr>
                        <p:cNvPr id="30" name="Object 29">
                          <a:extLst>
                            <a:ext uri="{FF2B5EF4-FFF2-40B4-BE49-F238E27FC236}">
                              <a16:creationId xmlns:a16="http://schemas.microsoft.com/office/drawing/2014/main" id="{F489F726-E4C8-47A3-A4D1-95F8F7CE6E7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6538" y="4625340"/>
                          <a:ext cx="2963863" cy="4984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B7096CC-8685-469B-934E-4153A7B75905}"/>
                </a:ext>
              </a:extLst>
            </p:cNvPr>
            <p:cNvSpPr/>
            <p:nvPr/>
          </p:nvSpPr>
          <p:spPr>
            <a:xfrm>
              <a:off x="692875" y="3454751"/>
              <a:ext cx="2935449" cy="9814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ＭＳ Ｐゴシック" charset="-128"/>
                  <a:cs typeface="ＭＳ Ｐゴシック" charset="-128"/>
                </a:rPr>
                <a:t>Selected a popular form with a scale factor and a discrepancy surrogate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9048346-389F-4E16-AFCE-C4871154C997}"/>
                </a:ext>
              </a:extLst>
            </p:cNvPr>
            <p:cNvSpPr/>
            <p:nvPr/>
          </p:nvSpPr>
          <p:spPr>
            <a:xfrm>
              <a:off x="4549088" y="4114378"/>
              <a:ext cx="4404361" cy="21668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ＭＳ Ｐゴシック" charset="-128"/>
                  <a:cs typeface="ＭＳ Ｐゴシック" charset="-128"/>
                </a:rPr>
                <a:t>Bayesian vs. Deterministic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charset="-128"/>
                <a:cs typeface="ＭＳ Ｐゴシック" charset="-128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ＭＳ Ｐゴシック" charset="-128"/>
                  <a:cs typeface="ＭＳ Ｐゴシック" charset="-128"/>
                </a:rPr>
                <a:t>Spatial distribution vs. Residual error 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charset="-128"/>
                <a:cs typeface="ＭＳ Ｐゴシック" charset="-128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ＭＳ Ｐゴシック" charset="-128"/>
                  <a:cs typeface="ＭＳ Ｐゴシック" charset="-128"/>
                </a:rPr>
                <a:t>Sequential vs. Simultaneous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charset="-128"/>
                <a:cs typeface="ＭＳ Ｐゴシック" charset="-128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ＭＳ Ｐゴシック" charset="-128"/>
                  <a:cs typeface="ＭＳ Ｐゴシック" charset="-128"/>
                </a:rPr>
                <a:t>Heuristic vs. </a:t>
              </a:r>
              <a:r>
                <a:rPr lang="en-US" sz="1800" kern="0" noProof="0" dirty="0">
                  <a:solidFill>
                    <a:srgbClr val="000000"/>
                  </a:solidFill>
                  <a:latin typeface="Tahoma"/>
                  <a:ea typeface="ＭＳ Ｐゴシック" charset="-128"/>
                  <a:cs typeface="ＭＳ Ｐゴシック" charset="-128"/>
                </a:rPr>
                <a:t>A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ＭＳ Ｐゴシック" charset="-128"/>
                  <a:cs typeface="ＭＳ Ｐゴシック" charset="-128"/>
                </a:rPr>
                <a:t>nalytical  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D18F7EA-065A-455F-A6CD-56097B8EEEAC}"/>
                </a:ext>
              </a:extLst>
            </p:cNvPr>
            <p:cNvSpPr/>
            <p:nvPr/>
          </p:nvSpPr>
          <p:spPr>
            <a:xfrm>
              <a:off x="4512305" y="3454751"/>
              <a:ext cx="4218396" cy="6850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ＭＳ Ｐゴシック" charset="-128"/>
                  <a:cs typeface="ＭＳ Ｐゴシック" charset="-128"/>
                </a:rPr>
                <a:t>Developed a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ＭＳ Ｐゴシック" charset="-128"/>
                  <a:cs typeface="ＭＳ Ｐゴシック" charset="-128"/>
                </a:rPr>
                <a:t> 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ＭＳ Ｐゴシック" charset="-128"/>
                  <a:cs typeface="ＭＳ Ｐゴシック" charset="-128"/>
                </a:rPr>
                <a:t>multi-fidelity surrogate for improved robustness and accuracy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FF47178-5A86-4631-9A40-E33298ABEEF0}"/>
                </a:ext>
              </a:extLst>
            </p:cNvPr>
            <p:cNvSpPr/>
            <p:nvPr/>
          </p:nvSpPr>
          <p:spPr bwMode="auto">
            <a:xfrm>
              <a:off x="6149244" y="4069663"/>
              <a:ext cx="1524000" cy="49442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73394E4-9DC8-4D92-B46C-85648367A884}"/>
                </a:ext>
              </a:extLst>
            </p:cNvPr>
            <p:cNvSpPr/>
            <p:nvPr/>
          </p:nvSpPr>
          <p:spPr bwMode="auto">
            <a:xfrm>
              <a:off x="7079978" y="4632953"/>
              <a:ext cx="1677196" cy="503654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85DFE9A-1E76-4CD9-8EC9-D6B7B2DA12B2}"/>
                </a:ext>
              </a:extLst>
            </p:cNvPr>
            <p:cNvSpPr/>
            <p:nvPr/>
          </p:nvSpPr>
          <p:spPr bwMode="auto">
            <a:xfrm>
              <a:off x="6331526" y="5216566"/>
              <a:ext cx="1571029" cy="519482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ヒラギノ角ゴ Pro W3" charset="0"/>
                <a:cs typeface="ヒラギノ角ゴ Pro W3" charset="0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1ABF3DE-8A94-4A6A-947C-DFFFFE0EAC09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407615" y="3419292"/>
              <a:ext cx="3505974" cy="3369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83A91D9-A1C8-4EF2-848D-8E34D73426F1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4279117" y="3424558"/>
              <a:ext cx="4684773" cy="21212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71176E63-C506-467D-8925-AF4D642284EE}"/>
              </a:ext>
            </a:extLst>
          </p:cNvPr>
          <p:cNvSpPr/>
          <p:nvPr/>
        </p:nvSpPr>
        <p:spPr bwMode="auto">
          <a:xfrm>
            <a:off x="6107986" y="5860722"/>
            <a:ext cx="1277588" cy="422901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040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HPC system under study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 | </a:t>
            </a:r>
            <a:fld id="{3CFA6F4F-0682-46CF-B59B-D58CFF28E50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98" y="3900790"/>
            <a:ext cx="3299663" cy="19358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1219200" y="1112070"/>
            <a:ext cx="6696502" cy="1595388"/>
          </a:xfrm>
          <a:prstGeom prst="rect">
            <a:avLst/>
          </a:prstGeom>
        </p:spPr>
        <p:txBody>
          <a:bodyPr lIns="82296" tIns="41148" rIns="82296" bIns="41148"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dirty="0"/>
              <a:t>Vulcan @ LLNL</a:t>
            </a:r>
          </a:p>
          <a:p>
            <a:pPr lvl="1">
              <a:lnSpc>
                <a:spcPct val="80000"/>
              </a:lnSpc>
              <a:buClr>
                <a:srgbClr val="0033CC"/>
              </a:buClr>
              <a:buSzPct val="100000"/>
            </a:pPr>
            <a:r>
              <a:rPr lang="en-US" sz="2200" dirty="0">
                <a:solidFill>
                  <a:srgbClr val="0000CC"/>
                </a:solidFill>
                <a:cs typeface="Calibri" panose="020F0502020204030204" pitchFamily="34" charset="0"/>
              </a:rPr>
              <a:t>IBM BG/Q architecture</a:t>
            </a:r>
          </a:p>
          <a:p>
            <a:pPr lvl="1">
              <a:lnSpc>
                <a:spcPct val="80000"/>
              </a:lnSpc>
              <a:buClr>
                <a:srgbClr val="0033CC"/>
              </a:buClr>
              <a:buSzPct val="100000"/>
            </a:pPr>
            <a:r>
              <a:rPr lang="en-US" sz="2200" dirty="0">
                <a:solidFill>
                  <a:srgbClr val="0000CC"/>
                </a:solidFill>
                <a:cs typeface="Calibri" panose="020F0502020204030204" pitchFamily="34" charset="0"/>
              </a:rPr>
              <a:t>16 cores/node, 24k nodes, 390k cores</a:t>
            </a:r>
          </a:p>
          <a:p>
            <a:pPr lvl="1">
              <a:lnSpc>
                <a:spcPct val="80000"/>
              </a:lnSpc>
              <a:buClr>
                <a:srgbClr val="0033CC"/>
              </a:buClr>
              <a:buSzPct val="100000"/>
            </a:pPr>
            <a:r>
              <a:rPr lang="en-US" sz="2200" dirty="0">
                <a:solidFill>
                  <a:srgbClr val="0000CC"/>
                </a:solidFill>
                <a:cs typeface="Calibri" panose="020F0502020204030204" pitchFamily="34" charset="0"/>
              </a:rPr>
              <a:t>16GB memory/node, 400TB compute memory</a:t>
            </a:r>
          </a:p>
        </p:txBody>
      </p:sp>
      <p:pic>
        <p:nvPicPr>
          <p:cNvPr id="1026" name="Picture 2" descr="https://regmedia.co.uk/2011/08/21/ibm_bluegene_q_hierarchy.jpg">
            <a:extLst>
              <a:ext uri="{FF2B5EF4-FFF2-40B4-BE49-F238E27FC236}">
                <a16:creationId xmlns:a16="http://schemas.microsoft.com/office/drawing/2014/main" id="{6AC9B69B-2F44-4F1B-9891-4CF90C12F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817" y="3136014"/>
            <a:ext cx="4062311" cy="27005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853901"/>
      </p:ext>
    </p:extLst>
  </p:cSld>
  <p:clrMapOvr>
    <a:masterClrMapping/>
  </p:clrMapOvr>
</p:sld>
</file>

<file path=ppt/theme/theme1.xml><?xml version="1.0" encoding="utf-8"?>
<a:theme xmlns:a="http://schemas.openxmlformats.org/drawingml/2006/main" name="3_CCMTPresentation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  <a:cs typeface="ヒラギノ角ゴ Pro W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  <a:cs typeface="ヒラギノ角ゴ Pro W3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CCMTPresentation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  <a:cs typeface="ヒラギノ角ゴ Pro W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  <a:cs typeface="ヒラギノ角ゴ Pro W3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CCMTPresentation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  <a:cs typeface="ヒラギノ角ゴ Pro W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  <a:cs typeface="ヒラギノ角ゴ Pro W3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CCMTPresentationTemplate</Template>
  <TotalTime>48517</TotalTime>
  <Words>1044</Words>
  <Application>Microsoft Office PowerPoint</Application>
  <PresentationFormat>On-screen Show (4:3)</PresentationFormat>
  <Paragraphs>178</Paragraphs>
  <Slides>18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3" baseType="lpstr">
      <vt:lpstr>ＭＳ Ｐゴシック</vt:lpstr>
      <vt:lpstr>宋体</vt:lpstr>
      <vt:lpstr>Arial</vt:lpstr>
      <vt:lpstr>Calibri</vt:lpstr>
      <vt:lpstr>Cambria Math</vt:lpstr>
      <vt:lpstr>等线</vt:lpstr>
      <vt:lpstr>Tahoma</vt:lpstr>
      <vt:lpstr>Times New Roman</vt:lpstr>
      <vt:lpstr>Verdana</vt:lpstr>
      <vt:lpstr>Wingdings</vt:lpstr>
      <vt:lpstr>ヒラギノ角ゴ Pro W3</vt:lpstr>
      <vt:lpstr>3_CCMTPresentationTemplate</vt:lpstr>
      <vt:lpstr>5_CCMTPresentationTemplate</vt:lpstr>
      <vt:lpstr>4_CCMTPresentationTemplate</vt:lpstr>
      <vt:lpstr>Equation</vt:lpstr>
      <vt:lpstr>Multi-fidelity Surrogate Modeling for Application/Architecture Co-design</vt:lpstr>
      <vt:lpstr>Introduction</vt:lpstr>
      <vt:lpstr>Combining Multi-fidelity Predictions</vt:lpstr>
      <vt:lpstr>Co-Design Using Behavioral Emulation (BE)</vt:lpstr>
      <vt:lpstr>Behavioral Emulation with MFS</vt:lpstr>
      <vt:lpstr>Application Case Study*</vt:lpstr>
      <vt:lpstr>Developing MFS: Experimental setup </vt:lpstr>
      <vt:lpstr>Least Squares MFS</vt:lpstr>
      <vt:lpstr>HPC system under study</vt:lpstr>
      <vt:lpstr>Validation: BE Simulations vs CMT-bone-BE</vt:lpstr>
      <vt:lpstr>Validation: CMT-bone vs CMT-bone-BE</vt:lpstr>
      <vt:lpstr>Evaluating MFS Predictions</vt:lpstr>
      <vt:lpstr>Case 1: CMT-nek (HF) vs BE simulation (LF)</vt:lpstr>
      <vt:lpstr>Case 2: CMT-bone (HF) vs BE simulation (LF)</vt:lpstr>
      <vt:lpstr>Case 3: CMT-nek (HF) vs CMT-bone (LF)</vt:lpstr>
      <vt:lpstr>Evaluating MFS Predictions – Summary</vt:lpstr>
      <vt:lpstr>Conclusion and Future Work</vt:lpstr>
      <vt:lpstr>Do you have any questions?</vt:lpstr>
    </vt:vector>
  </TitlesOfParts>
  <Company>University of Florida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Exascale slides for TST meeting NOV14</dc:title>
  <dc:creator>NGEE team in CHREC at UF</dc:creator>
  <cp:lastModifiedBy>Aravind Neelakantan</cp:lastModifiedBy>
  <cp:revision>2443</cp:revision>
  <cp:lastPrinted>2016-11-28T13:50:51Z</cp:lastPrinted>
  <dcterms:created xsi:type="dcterms:W3CDTF">2013-02-17T04:25:36Z</dcterms:created>
  <dcterms:modified xsi:type="dcterms:W3CDTF">2017-11-13T23:53:52Z</dcterms:modified>
</cp:coreProperties>
</file>