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25"/>
  </p:notesMasterIdLst>
  <p:handoutMasterIdLst>
    <p:handoutMasterId r:id="rId26"/>
  </p:handoutMasterIdLst>
  <p:sldIdLst>
    <p:sldId id="493" r:id="rId2"/>
    <p:sldId id="538" r:id="rId3"/>
    <p:sldId id="545" r:id="rId4"/>
    <p:sldId id="540" r:id="rId5"/>
    <p:sldId id="546" r:id="rId6"/>
    <p:sldId id="547" r:id="rId7"/>
    <p:sldId id="548" r:id="rId8"/>
    <p:sldId id="550" r:id="rId9"/>
    <p:sldId id="551" r:id="rId10"/>
    <p:sldId id="553" r:id="rId11"/>
    <p:sldId id="544" r:id="rId12"/>
    <p:sldId id="554" r:id="rId13"/>
    <p:sldId id="556" r:id="rId14"/>
    <p:sldId id="555" r:id="rId15"/>
    <p:sldId id="552" r:id="rId16"/>
    <p:sldId id="537" r:id="rId17"/>
    <p:sldId id="557" r:id="rId18"/>
    <p:sldId id="558" r:id="rId19"/>
    <p:sldId id="559" r:id="rId20"/>
    <p:sldId id="539" r:id="rId21"/>
    <p:sldId id="523" r:id="rId22"/>
    <p:sldId id="543" r:id="rId23"/>
    <p:sldId id="533" r:id="rId2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F4F97"/>
    <a:srgbClr val="F6CE86"/>
    <a:srgbClr val="AEF8E5"/>
    <a:srgbClr val="0A8464"/>
    <a:srgbClr val="0DB78A"/>
    <a:srgbClr val="D68F10"/>
    <a:srgbClr val="F1B13D"/>
    <a:srgbClr val="10D6A2"/>
    <a:srgbClr val="2DEFBC"/>
    <a:srgbClr val="11D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5732" autoAdjust="0"/>
  </p:normalViewPr>
  <p:slideViewPr>
    <p:cSldViewPr snapToGrid="0">
      <p:cViewPr>
        <p:scale>
          <a:sx n="116" d="100"/>
          <a:sy n="116" d="100"/>
        </p:scale>
        <p:origin x="222" y="108"/>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11/17/2019</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11/17/2019</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507663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 xmlns:a16="http://schemas.microsoft.com/office/drawing/2014/main" id="{D6D9C9D9-72EC-6D46-9AAD-E59A139F1299}"/>
              </a:ext>
            </a:extLst>
          </p:cNvPr>
          <p:cNvSpPr/>
          <p:nvPr userDrawn="1"/>
        </p:nvSpPr>
        <p:spPr bwMode="auto">
          <a:xfrm>
            <a:off x="-504" y="3193257"/>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728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91181" y="6416000"/>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LLNL-PRES-XXXXXX</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550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6096001" y="3096715"/>
            <a:ext cx="6096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328399-5F54-4FF0-91FA-4136BEA940CE}" type="datetimeFigureOut">
              <a:rPr lang="en-US" smtClean="0"/>
              <a:t>11/17/2019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84BA8A2-B48B-403E-AA16-4E7F0418A10A}" type="slidenum">
              <a:rPr lang="en-US" smtClean="0"/>
              <a:t>‹#›</a:t>
            </a:fld>
            <a:endParaRPr lang="en-US"/>
          </a:p>
        </p:txBody>
      </p:sp>
    </p:spTree>
    <p:extLst>
      <p:ext uri="{BB962C8B-B14F-4D97-AF65-F5344CB8AC3E}">
        <p14:creationId xmlns:p14="http://schemas.microsoft.com/office/powerpoint/2010/main" val="3594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 xmlns:a16="http://schemas.microsoft.com/office/drawing/2014/main" id="{9C590909-6878-E44E-9AA0-07880FBE8AE0}"/>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LLNL-PRES-xxxxxx</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 xmlns:a16="http://schemas.microsoft.com/office/drawing/2014/main" id="{A54311BD-8720-D040-927F-1192591CB67C}"/>
              </a:ext>
            </a:extLst>
          </p:cNvPr>
          <p:cNvPicPr>
            <a:picLocks/>
          </p:cNvPicPr>
          <p:nvPr userDrawn="1"/>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 id="2147483724" r:id="rId11"/>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Testing the Limit of Tapered Fat Tree Networks</a:t>
            </a:r>
          </a:p>
        </p:txBody>
      </p:sp>
      <p:sp>
        <p:nvSpPr>
          <p:cNvPr id="5" name="Text Placeholder 4"/>
          <p:cNvSpPr>
            <a:spLocks noGrp="1"/>
          </p:cNvSpPr>
          <p:nvPr>
            <p:ph type="body" sz="quarter" idx="14"/>
          </p:nvPr>
        </p:nvSpPr>
        <p:spPr>
          <a:xfrm>
            <a:off x="4876800" y="3078378"/>
            <a:ext cx="7315200" cy="959690"/>
          </a:xfrm>
        </p:spPr>
        <p:txBody>
          <a:bodyPr/>
          <a:lstStyle/>
          <a:p>
            <a:pPr lvl="0"/>
            <a:endParaRPr lang="en-US" dirty="0"/>
          </a:p>
          <a:p>
            <a:pPr lvl="0"/>
            <a:endParaRPr lang="en-US" dirty="0"/>
          </a:p>
          <a:p>
            <a:pPr lvl="0"/>
            <a:endParaRPr lang="en-US" dirty="0"/>
          </a:p>
          <a:p>
            <a:pPr lvl="0"/>
            <a:r>
              <a:rPr lang="en-US" dirty="0"/>
              <a:t>Sanil Rao, Philip </a:t>
            </a:r>
            <a:r>
              <a:rPr lang="en-US" dirty="0" err="1"/>
              <a:t>Taffet</a:t>
            </a:r>
            <a:r>
              <a:rPr lang="en-US" dirty="0"/>
              <a:t>, Edgar A. Leon, Ian </a:t>
            </a:r>
            <a:r>
              <a:rPr lang="en-US" dirty="0" err="1"/>
              <a:t>Karlin</a:t>
            </a:r>
            <a:endParaRPr lang="en-US" dirty="0"/>
          </a:p>
          <a:p>
            <a:r>
              <a:rPr lang="en-US" dirty="0"/>
              <a:t>Carnegie Mellon University, Rice University, Lawrence Livermore National Laboratory</a:t>
            </a:r>
          </a:p>
          <a:p>
            <a:pPr lvl="0"/>
            <a:endParaRPr lang="en-US" dirty="0"/>
          </a:p>
        </p:txBody>
      </p:sp>
      <p:sp>
        <p:nvSpPr>
          <p:cNvPr id="9" name="Text Placeholder 10"/>
          <p:cNvSpPr txBox="1">
            <a:spLocks/>
          </p:cNvSpPr>
          <p:nvPr/>
        </p:nvSpPr>
        <p:spPr>
          <a:xfrm>
            <a:off x="609600" y="3640568"/>
            <a:ext cx="3278508" cy="397500"/>
          </a:xfrm>
          <a:prstGeom prst="rect">
            <a:avLst/>
          </a:prstGeom>
        </p:spPr>
        <p:txBody>
          <a:bodyPr vert="horz" lIns="0" tIns="91440" rIns="0" rtlCol="0" anchor="ctr" anchorCtr="0">
            <a:noAutofit/>
          </a:bodyPr>
          <a:lstStyle/>
          <a:p>
            <a:pPr lvl="0">
              <a:lnSpc>
                <a:spcPct val="80000"/>
              </a:lnSpc>
            </a:pPr>
            <a:r>
              <a:rPr lang="en-US" sz="1600" dirty="0">
                <a:cs typeface="Lucida Handwriting"/>
              </a:rPr>
              <a:t>November 18, 2019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2:1 Tapered Fat Tree</a:t>
            </a:r>
          </a:p>
        </p:txBody>
      </p:sp>
      <p:sp>
        <p:nvSpPr>
          <p:cNvPr id="3" name="Content Placeholder 2"/>
          <p:cNvSpPr>
            <a:spLocks noGrp="1"/>
          </p:cNvSpPr>
          <p:nvPr>
            <p:ph idx="1"/>
          </p:nvPr>
        </p:nvSpPr>
        <p:spPr/>
        <p:txBody>
          <a:bodyPr/>
          <a:lstStyle/>
          <a:p>
            <a:r>
              <a:rPr lang="en-US" sz="3200" dirty="0"/>
              <a:t>Most experiments did not have statistically significant performance degradation matching previous studies</a:t>
            </a:r>
          </a:p>
          <a:p>
            <a:r>
              <a:rPr lang="en-US" sz="3200" dirty="0"/>
              <a:t>The performance impact of adversarial traffic was </a:t>
            </a:r>
            <a:r>
              <a:rPr lang="en-US" sz="3200" b="1" dirty="0"/>
              <a:t>less than </a:t>
            </a:r>
            <a:r>
              <a:rPr lang="en-US" sz="3200" dirty="0"/>
              <a:t>the cost savings of a tapered </a:t>
            </a:r>
            <a:r>
              <a:rPr lang="en-US" sz="3200" dirty="0" smtClean="0"/>
              <a:t>network</a:t>
            </a:r>
          </a:p>
          <a:p>
            <a:pPr marL="57150" indent="0">
              <a:buNone/>
            </a:pPr>
            <a:endParaRPr lang="en-US" sz="3200" dirty="0"/>
          </a:p>
          <a:p>
            <a:endParaRPr lang="en-US" sz="2000" dirty="0"/>
          </a:p>
        </p:txBody>
      </p:sp>
      <p:sp>
        <p:nvSpPr>
          <p:cNvPr id="6" name="Rectangle 5"/>
          <p:cNvSpPr/>
          <p:nvPr/>
        </p:nvSpPr>
        <p:spPr bwMode="auto">
          <a:xfrm>
            <a:off x="609600" y="4876800"/>
            <a:ext cx="10972800" cy="1279108"/>
          </a:xfrm>
          <a:prstGeom prst="rect">
            <a:avLst/>
          </a:prstGeom>
          <a:solidFill>
            <a:srgbClr val="0F4F97"/>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chemeClr val="accent1"/>
              </a:solidFill>
            </a:endParaRPr>
          </a:p>
        </p:txBody>
      </p:sp>
      <p:sp>
        <p:nvSpPr>
          <p:cNvPr id="7" name="TextBox 6"/>
          <p:cNvSpPr txBox="1"/>
          <p:nvPr/>
        </p:nvSpPr>
        <p:spPr>
          <a:xfrm>
            <a:off x="802105" y="5005136"/>
            <a:ext cx="10475495" cy="1200329"/>
          </a:xfrm>
          <a:prstGeom prst="rect">
            <a:avLst/>
          </a:prstGeom>
          <a:noFill/>
        </p:spPr>
        <p:txBody>
          <a:bodyPr wrap="square" rtlCol="0">
            <a:spAutoFit/>
          </a:bodyPr>
          <a:lstStyle/>
          <a:p>
            <a:r>
              <a:rPr lang="en-US" sz="3600" dirty="0" smtClean="0">
                <a:solidFill>
                  <a:schemeClr val="bg1"/>
                </a:solidFill>
              </a:rPr>
              <a:t>This validates the conclusions from the SC ’16 paper. What are the effects of more aggressive tapering?</a:t>
            </a: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98236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Illustration – moving to 4:1 Taper</a:t>
            </a:r>
          </a:p>
        </p:txBody>
      </p:sp>
      <p:pic>
        <p:nvPicPr>
          <p:cNvPr id="3" name="Picture 2"/>
          <p:cNvPicPr>
            <a:picLocks noChangeAspect="1"/>
          </p:cNvPicPr>
          <p:nvPr/>
        </p:nvPicPr>
        <p:blipFill rotWithShape="1">
          <a:blip r:embed="rId2"/>
          <a:srcRect b="13656"/>
          <a:stretch/>
        </p:blipFill>
        <p:spPr>
          <a:xfrm>
            <a:off x="2043146" y="1424139"/>
            <a:ext cx="8105708" cy="4623735"/>
          </a:xfrm>
          <a:prstGeom prst="rect">
            <a:avLst/>
          </a:prstGeom>
        </p:spPr>
      </p:pic>
    </p:spTree>
    <p:extLst>
      <p:ext uri="{BB962C8B-B14F-4D97-AF65-F5344CB8AC3E}">
        <p14:creationId xmlns:p14="http://schemas.microsoft.com/office/powerpoint/2010/main" val="2157160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4:1 Tapered Fat Tree versus Control</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176069576"/>
              </p:ext>
            </p:extLst>
          </p:nvPr>
        </p:nvGraphicFramePr>
        <p:xfrm>
          <a:off x="2347784" y="1455146"/>
          <a:ext cx="5795949" cy="384178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835505">
                  <a:extLst>
                    <a:ext uri="{9D8B030D-6E8A-4147-A177-3AD203B41FA5}">
                      <a16:colId xmlns="" xmlns:a16="http://schemas.microsoft.com/office/drawing/2014/main" val="20000"/>
                    </a:ext>
                  </a:extLst>
                </a:gridCol>
                <a:gridCol w="1980222">
                  <a:extLst>
                    <a:ext uri="{9D8B030D-6E8A-4147-A177-3AD203B41FA5}">
                      <a16:colId xmlns="" xmlns:a16="http://schemas.microsoft.com/office/drawing/2014/main" val="20001"/>
                    </a:ext>
                  </a:extLst>
                </a:gridCol>
                <a:gridCol w="1980222">
                  <a:extLst>
                    <a:ext uri="{9D8B030D-6E8A-4147-A177-3AD203B41FA5}">
                      <a16:colId xmlns="" xmlns:a16="http://schemas.microsoft.com/office/drawing/2014/main" val="20003"/>
                    </a:ext>
                  </a:extLst>
                </a:gridCol>
              </a:tblGrid>
              <a:tr h="668039">
                <a:tc>
                  <a:txBody>
                    <a:bodyPr/>
                    <a:lstStyle/>
                    <a:p>
                      <a:pPr algn="ctr"/>
                      <a:r>
                        <a:rPr lang="en-US" dirty="0"/>
                        <a:t>Experiment</a:t>
                      </a:r>
                    </a:p>
                  </a:txBody>
                  <a:tcPr marL="91919" marR="91919" anchor="ctr"/>
                </a:tc>
                <a:tc>
                  <a:txBody>
                    <a:bodyPr/>
                    <a:lstStyle/>
                    <a:p>
                      <a:pPr algn="ctr"/>
                      <a:r>
                        <a:rPr lang="en-US" dirty="0"/>
                        <a:t>AMG vs 4:</a:t>
                      </a:r>
                      <a:r>
                        <a:rPr lang="en-US" baseline="0" dirty="0"/>
                        <a:t>1 Control</a:t>
                      </a:r>
                      <a:endParaRPr lang="en-US" dirty="0"/>
                    </a:p>
                  </a:txBody>
                  <a:tcPr marL="91919" marR="91919" anchor="ctr"/>
                </a:tc>
                <a:tc>
                  <a:txBody>
                    <a:bodyPr/>
                    <a:lstStyle/>
                    <a:p>
                      <a:pPr algn="ctr"/>
                      <a:r>
                        <a:rPr lang="en-US" dirty="0"/>
                        <a:t>UMT</a:t>
                      </a:r>
                      <a:r>
                        <a:rPr lang="en-US" baseline="0" dirty="0"/>
                        <a:t> vs 4:1 Control</a:t>
                      </a:r>
                      <a:endParaRPr lang="en-US" dirty="0"/>
                    </a:p>
                  </a:txBody>
                  <a:tcPr marL="91919" marR="91919" anchor="ctr"/>
                </a:tc>
                <a:extLst>
                  <a:ext uri="{0D108BD9-81ED-4DB2-BD59-A6C34878D82A}">
                    <a16:rowId xmlns="" xmlns:a16="http://schemas.microsoft.com/office/drawing/2014/main" val="10000"/>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Control </a:t>
                      </a:r>
                      <a:endParaRPr lang="en-US" baseline="0" dirty="0"/>
                    </a:p>
                  </a:txBody>
                  <a:tcPr marL="91919" marR="91919" anchor="ctr"/>
                </a:tc>
                <a:tc>
                  <a:txBody>
                    <a:bodyPr/>
                    <a:lstStyle/>
                    <a:p>
                      <a:pPr algn="ctr"/>
                      <a:r>
                        <a:rPr lang="en-US" dirty="0"/>
                        <a:t>-</a:t>
                      </a:r>
                    </a:p>
                  </a:txBody>
                  <a:tcPr marL="91919" marR="91919" anchor="ctr"/>
                </a:tc>
                <a:tc>
                  <a:txBody>
                    <a:bodyPr/>
                    <a:lstStyle/>
                    <a:p>
                      <a:pPr algn="ctr"/>
                      <a:r>
                        <a:rPr lang="en-US" dirty="0"/>
                        <a:t>-</a:t>
                      </a:r>
                    </a:p>
                  </a:txBody>
                  <a:tcPr marL="91919" marR="91919" anchor="ctr"/>
                </a:tc>
                <a:extLst>
                  <a:ext uri="{0D108BD9-81ED-4DB2-BD59-A6C34878D82A}">
                    <a16:rowId xmlns="" xmlns:a16="http://schemas.microsoft.com/office/drawing/2014/main" val="10001"/>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 </a:t>
                      </a:r>
                      <a:endParaRPr lang="en-US" baseline="0" dirty="0"/>
                    </a:p>
                  </a:txBody>
                  <a:tcPr marL="91919" marR="91919" anchor="ctr"/>
                </a:tc>
                <a:tc>
                  <a:txBody>
                    <a:bodyPr/>
                    <a:lstStyle/>
                    <a:p>
                      <a:pPr algn="ctr"/>
                      <a:r>
                        <a:rPr lang="en-US" b="1" dirty="0">
                          <a:solidFill>
                            <a:srgbClr val="C00000"/>
                          </a:solidFill>
                        </a:rPr>
                        <a:t>-7.72%</a:t>
                      </a:r>
                    </a:p>
                  </a:txBody>
                  <a:tcPr marL="91919" marR="91919" anchor="ctr"/>
                </a:tc>
                <a:tc>
                  <a:txBody>
                    <a:bodyPr/>
                    <a:lstStyle/>
                    <a:p>
                      <a:pPr algn="ctr"/>
                      <a:r>
                        <a:rPr lang="en-US" b="1" dirty="0">
                          <a:solidFill>
                            <a:srgbClr val="C00000"/>
                          </a:solidFill>
                        </a:rPr>
                        <a:t>-1.54%</a:t>
                      </a:r>
                    </a:p>
                  </a:txBody>
                  <a:tcPr marL="91919" marR="91919" anchor="ctr"/>
                </a:tc>
                <a:extLst>
                  <a:ext uri="{0D108BD9-81ED-4DB2-BD59-A6C34878D82A}">
                    <a16:rowId xmlns="" xmlns:a16="http://schemas.microsoft.com/office/drawing/2014/main" val="10002"/>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Light Bully</a:t>
                      </a:r>
                    </a:p>
                  </a:txBody>
                  <a:tcPr marL="91919" marR="91919" anchor="ctr"/>
                </a:tc>
                <a:tc>
                  <a:txBody>
                    <a:bodyPr/>
                    <a:lstStyle/>
                    <a:p>
                      <a:pPr algn="ctr"/>
                      <a:r>
                        <a:rPr lang="en-US" b="1" dirty="0">
                          <a:solidFill>
                            <a:srgbClr val="C00000"/>
                          </a:solidFill>
                        </a:rPr>
                        <a:t>-3.15%</a:t>
                      </a:r>
                    </a:p>
                  </a:txBody>
                  <a:tcPr marL="91919" marR="91919" anchor="ctr"/>
                </a:tc>
                <a:tc>
                  <a:txBody>
                    <a:bodyPr/>
                    <a:lstStyle/>
                    <a:p>
                      <a:pPr algn="ctr"/>
                      <a:r>
                        <a:rPr lang="en-US" i="1" dirty="0">
                          <a:solidFill>
                            <a:srgbClr val="00B0F0"/>
                          </a:solidFill>
                        </a:rPr>
                        <a:t>-0.83%</a:t>
                      </a:r>
                    </a:p>
                  </a:txBody>
                  <a:tcPr marL="91919" marR="91919" anchor="ctr"/>
                </a:tc>
                <a:extLst>
                  <a:ext uri="{0D108BD9-81ED-4DB2-BD59-A6C34878D82A}">
                    <a16:rowId xmlns="" xmlns:a16="http://schemas.microsoft.com/office/drawing/2014/main" val="10003"/>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Adjacent</a:t>
                      </a:r>
                      <a:r>
                        <a:rPr lang="en-US" baseline="0" dirty="0"/>
                        <a:t> Bully</a:t>
                      </a:r>
                      <a:endParaRPr lang="en-US" dirty="0"/>
                    </a:p>
                  </a:txBody>
                  <a:tcPr marL="91919" marR="91919" anchor="ctr"/>
                </a:tc>
                <a:tc>
                  <a:txBody>
                    <a:bodyPr/>
                    <a:lstStyle/>
                    <a:p>
                      <a:pPr algn="ctr"/>
                      <a:r>
                        <a:rPr lang="en-US" b="1" dirty="0">
                          <a:solidFill>
                            <a:srgbClr val="C00000"/>
                          </a:solidFill>
                        </a:rPr>
                        <a:t>-7.72%</a:t>
                      </a:r>
                    </a:p>
                  </a:txBody>
                  <a:tcPr marL="91919" marR="91919" anchor="ctr"/>
                </a:tc>
                <a:tc>
                  <a:txBody>
                    <a:bodyPr/>
                    <a:lstStyle/>
                    <a:p>
                      <a:pPr algn="ctr"/>
                      <a:r>
                        <a:rPr lang="en-US" b="1" dirty="0">
                          <a:solidFill>
                            <a:srgbClr val="C00000"/>
                          </a:solidFill>
                        </a:rPr>
                        <a:t>-1.54%</a:t>
                      </a:r>
                    </a:p>
                  </a:txBody>
                  <a:tcPr marL="91919" marR="91919" anchor="ctr"/>
                </a:tc>
                <a:extLst>
                  <a:ext uri="{0D108BD9-81ED-4DB2-BD59-A6C34878D82A}">
                    <a16:rowId xmlns="" xmlns:a16="http://schemas.microsoft.com/office/drawing/2014/main" val="10004"/>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Bisection Bully</a:t>
                      </a:r>
                    </a:p>
                  </a:txBody>
                  <a:tcPr marL="91919" marR="91919" anchor="ctr"/>
                </a:tc>
                <a:tc>
                  <a:txBody>
                    <a:bodyPr/>
                    <a:lstStyle/>
                    <a:p>
                      <a:pPr algn="ctr"/>
                      <a:r>
                        <a:rPr lang="en-US" b="1" i="1" dirty="0">
                          <a:solidFill>
                            <a:srgbClr val="C00000"/>
                          </a:solidFill>
                        </a:rPr>
                        <a:t>-9.29%</a:t>
                      </a:r>
                    </a:p>
                  </a:txBody>
                  <a:tcPr marL="91919" marR="91919" anchor="ctr"/>
                </a:tc>
                <a:tc>
                  <a:txBody>
                    <a:bodyPr/>
                    <a:lstStyle/>
                    <a:p>
                      <a:pPr algn="ctr"/>
                      <a:r>
                        <a:rPr lang="en-US" b="1" dirty="0">
                          <a:solidFill>
                            <a:srgbClr val="C00000"/>
                          </a:solidFill>
                        </a:rPr>
                        <a:t>-3.88%</a:t>
                      </a:r>
                    </a:p>
                  </a:txBody>
                  <a:tcPr marL="91919" marR="91919" anchor="ctr"/>
                </a:tc>
                <a:extLst>
                  <a:ext uri="{0D108BD9-81ED-4DB2-BD59-A6C34878D82A}">
                    <a16:rowId xmlns="" xmlns:a16="http://schemas.microsoft.com/office/drawing/2014/main" val="10005"/>
                  </a:ext>
                </a:extLst>
              </a:tr>
              <a:tr h="5289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Incast</a:t>
                      </a:r>
                      <a:r>
                        <a:rPr lang="en-US" dirty="0"/>
                        <a:t> Bully</a:t>
                      </a:r>
                    </a:p>
                  </a:txBody>
                  <a:tcPr marL="91919" marR="91919" anchor="ctr"/>
                </a:tc>
                <a:tc>
                  <a:txBody>
                    <a:bodyPr/>
                    <a:lstStyle/>
                    <a:p>
                      <a:pPr algn="ctr"/>
                      <a:r>
                        <a:rPr lang="en-US" i="1" dirty="0">
                          <a:solidFill>
                            <a:srgbClr val="00B0F0"/>
                          </a:solidFill>
                        </a:rPr>
                        <a:t>-0.62%</a:t>
                      </a:r>
                    </a:p>
                  </a:txBody>
                  <a:tcPr marL="91919" marR="91919" anchor="ctr"/>
                </a:tc>
                <a:tc>
                  <a:txBody>
                    <a:bodyPr/>
                    <a:lstStyle/>
                    <a:p>
                      <a:pPr algn="ctr"/>
                      <a:r>
                        <a:rPr lang="en-US" dirty="0"/>
                        <a:t>0.00%</a:t>
                      </a:r>
                    </a:p>
                  </a:txBody>
                  <a:tcPr marL="91919" marR="91919" anchor="ctr"/>
                </a:tc>
                <a:extLst>
                  <a:ext uri="{0D108BD9-81ED-4DB2-BD59-A6C34878D82A}">
                    <a16:rowId xmlns="" xmlns:a16="http://schemas.microsoft.com/office/drawing/2014/main" val="10006"/>
                  </a:ext>
                </a:extLst>
              </a:tr>
            </a:tbl>
          </a:graphicData>
        </a:graphic>
      </p:graphicFrame>
      <p:sp>
        <p:nvSpPr>
          <p:cNvPr id="7" name="Content Placeholder 1"/>
          <p:cNvSpPr txBox="1">
            <a:spLocks/>
          </p:cNvSpPr>
          <p:nvPr/>
        </p:nvSpPr>
        <p:spPr>
          <a:xfrm>
            <a:off x="2590802" y="5455926"/>
            <a:ext cx="5124564" cy="1492689"/>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1600" dirty="0"/>
              <a:t> </a:t>
            </a:r>
            <a:r>
              <a:rPr lang="en-US" sz="2000" dirty="0"/>
              <a:t>In the worst case we saw </a:t>
            </a:r>
            <a:r>
              <a:rPr lang="en-US" sz="2000" b="1" dirty="0"/>
              <a:t>~9.3% degradation</a:t>
            </a:r>
          </a:p>
          <a:p>
            <a:r>
              <a:rPr lang="en-US" sz="2000" dirty="0"/>
              <a:t>Average performance degradation of ~3.5%</a:t>
            </a:r>
          </a:p>
        </p:txBody>
      </p:sp>
      <p:sp>
        <p:nvSpPr>
          <p:cNvPr id="6" name="TextBox 5">
            <a:extLst>
              <a:ext uri="{FF2B5EF4-FFF2-40B4-BE49-F238E27FC236}">
                <a16:creationId xmlns="" xmlns:a16="http://schemas.microsoft.com/office/drawing/2014/main" id="{D9AF564B-8615-4E14-B02D-BF980320CD5D}"/>
              </a:ext>
            </a:extLst>
          </p:cNvPr>
          <p:cNvSpPr txBox="1"/>
          <p:nvPr/>
        </p:nvSpPr>
        <p:spPr>
          <a:xfrm>
            <a:off x="8758106" y="2268751"/>
            <a:ext cx="2167156" cy="1815882"/>
          </a:xfrm>
          <a:prstGeom prst="rect">
            <a:avLst/>
          </a:prstGeom>
          <a:noFill/>
        </p:spPr>
        <p:txBody>
          <a:bodyPr wrap="square" rtlCol="0">
            <a:spAutoFit/>
          </a:bodyPr>
          <a:lstStyle/>
          <a:p>
            <a:r>
              <a:rPr lang="en-US" sz="1600" dirty="0"/>
              <a:t>Noticeable performance degradation with </a:t>
            </a:r>
            <a:r>
              <a:rPr lang="en-US" sz="1600" dirty="0" smtClean="0"/>
              <a:t>colored </a:t>
            </a:r>
            <a:r>
              <a:rPr lang="en-US" sz="1600" dirty="0"/>
              <a:t>values being statistically significant </a:t>
            </a:r>
          </a:p>
          <a:p>
            <a:r>
              <a:rPr lang="en-US" sz="1600" dirty="0">
                <a:solidFill>
                  <a:srgbClr val="00B0F0"/>
                </a:solidFill>
              </a:rPr>
              <a:t>Blue</a:t>
            </a:r>
            <a:r>
              <a:rPr lang="en-US" sz="1600" dirty="0"/>
              <a:t> – p = 0.05</a:t>
            </a:r>
          </a:p>
          <a:p>
            <a:r>
              <a:rPr lang="en-US" sz="1600" dirty="0">
                <a:solidFill>
                  <a:srgbClr val="C00000"/>
                </a:solidFill>
              </a:rPr>
              <a:t>Red </a:t>
            </a:r>
            <a:r>
              <a:rPr lang="en-US" sz="1600" dirty="0"/>
              <a:t>– p = 0.01</a:t>
            </a:r>
          </a:p>
        </p:txBody>
      </p:sp>
    </p:spTree>
    <p:extLst>
      <p:ext uri="{BB962C8B-B14F-4D97-AF65-F5344CB8AC3E}">
        <p14:creationId xmlns:p14="http://schemas.microsoft.com/office/powerpoint/2010/main" val="2535449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4AFAF-3F20-440A-A0A8-1BABC915160A}"/>
              </a:ext>
            </a:extLst>
          </p:cNvPr>
          <p:cNvSpPr>
            <a:spLocks noGrp="1"/>
          </p:cNvSpPr>
          <p:nvPr>
            <p:ph type="title"/>
          </p:nvPr>
        </p:nvSpPr>
        <p:spPr>
          <a:xfrm>
            <a:off x="609600" y="220136"/>
            <a:ext cx="10972800" cy="1005840"/>
          </a:xfrm>
        </p:spPr>
        <p:txBody>
          <a:bodyPr/>
          <a:lstStyle/>
          <a:p>
            <a:r>
              <a:rPr lang="en-US" dirty="0"/>
              <a:t>Results: 2:1 Experiments on 4:1 Taper</a:t>
            </a:r>
          </a:p>
        </p:txBody>
      </p:sp>
      <p:graphicFrame>
        <p:nvGraphicFramePr>
          <p:cNvPr id="5" name="Content Placeholder 3">
            <a:extLst>
              <a:ext uri="{FF2B5EF4-FFF2-40B4-BE49-F238E27FC236}">
                <a16:creationId xmlns="" xmlns:a16="http://schemas.microsoft.com/office/drawing/2014/main" id="{50453A15-FEE2-44FD-AF2C-1DB6202F0DC5}"/>
              </a:ext>
            </a:extLst>
          </p:cNvPr>
          <p:cNvGraphicFramePr>
            <a:graphicFrameLocks/>
          </p:cNvGraphicFramePr>
          <p:nvPr>
            <p:extLst>
              <p:ext uri="{D42A27DB-BD31-4B8C-83A1-F6EECF244321}">
                <p14:modId xmlns:p14="http://schemas.microsoft.com/office/powerpoint/2010/main" val="3314525622"/>
              </p:ext>
            </p:extLst>
          </p:nvPr>
        </p:nvGraphicFramePr>
        <p:xfrm>
          <a:off x="2281881" y="1479057"/>
          <a:ext cx="5918983" cy="38013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97113">
                  <a:extLst>
                    <a:ext uri="{9D8B030D-6E8A-4147-A177-3AD203B41FA5}">
                      <a16:colId xmlns="" xmlns:a16="http://schemas.microsoft.com/office/drawing/2014/main" val="20000"/>
                    </a:ext>
                  </a:extLst>
                </a:gridCol>
                <a:gridCol w="2041720">
                  <a:extLst>
                    <a:ext uri="{9D8B030D-6E8A-4147-A177-3AD203B41FA5}">
                      <a16:colId xmlns="" xmlns:a16="http://schemas.microsoft.com/office/drawing/2014/main" val="20002"/>
                    </a:ext>
                  </a:extLst>
                </a:gridCol>
                <a:gridCol w="2080150">
                  <a:extLst>
                    <a:ext uri="{9D8B030D-6E8A-4147-A177-3AD203B41FA5}">
                      <a16:colId xmlns="" xmlns:a16="http://schemas.microsoft.com/office/drawing/2014/main" val="20004"/>
                    </a:ext>
                  </a:extLst>
                </a:gridCol>
              </a:tblGrid>
              <a:tr h="661016">
                <a:tc>
                  <a:txBody>
                    <a:bodyPr/>
                    <a:lstStyle/>
                    <a:p>
                      <a:pPr algn="ctr"/>
                      <a:r>
                        <a:rPr lang="en-US" dirty="0"/>
                        <a:t>Experiment</a:t>
                      </a:r>
                    </a:p>
                  </a:txBody>
                  <a:tcPr marL="91919" marR="91919" anchor="ctr"/>
                </a:tc>
                <a:tc>
                  <a:txBody>
                    <a:bodyPr/>
                    <a:lstStyle/>
                    <a:p>
                      <a:pPr algn="ctr"/>
                      <a:r>
                        <a:rPr lang="en-US" dirty="0"/>
                        <a:t>AMG vs 2:1 Control</a:t>
                      </a:r>
                    </a:p>
                  </a:txBody>
                  <a:tcPr marL="91919" marR="91919" anchor="ctr"/>
                </a:tc>
                <a:tc>
                  <a:txBody>
                    <a:bodyPr/>
                    <a:lstStyle/>
                    <a:p>
                      <a:pPr algn="ctr"/>
                      <a:r>
                        <a:rPr lang="en-US" dirty="0"/>
                        <a:t>UMT vs 2:1 Control</a:t>
                      </a:r>
                    </a:p>
                  </a:txBody>
                  <a:tcPr marL="91919" marR="91919" anchor="ctr"/>
                </a:tc>
                <a:extLst>
                  <a:ext uri="{0D108BD9-81ED-4DB2-BD59-A6C34878D82A}">
                    <a16:rowId xmlns="" xmlns:a16="http://schemas.microsoft.com/office/drawing/2014/main" val="10000"/>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Control </a:t>
                      </a:r>
                      <a:endParaRPr lang="en-US" baseline="0" dirty="0"/>
                    </a:p>
                  </a:txBody>
                  <a:tcPr marL="91919" marR="91919" anchor="ctr"/>
                </a:tc>
                <a:tc>
                  <a:txBody>
                    <a:bodyPr/>
                    <a:lstStyle/>
                    <a:p>
                      <a:pPr algn="ctr"/>
                      <a:r>
                        <a:rPr lang="en-US" b="1" dirty="0">
                          <a:solidFill>
                            <a:srgbClr val="C00000"/>
                          </a:solidFill>
                        </a:rPr>
                        <a:t>-1.41%</a:t>
                      </a:r>
                    </a:p>
                  </a:txBody>
                  <a:tcPr marL="91919" marR="91919" anchor="ctr"/>
                </a:tc>
                <a:tc>
                  <a:txBody>
                    <a:bodyPr/>
                    <a:lstStyle/>
                    <a:p>
                      <a:pPr algn="ctr"/>
                      <a:r>
                        <a:rPr lang="en-US" b="1" dirty="0">
                          <a:solidFill>
                            <a:srgbClr val="C00000"/>
                          </a:solidFill>
                        </a:rPr>
                        <a:t>-0.65%</a:t>
                      </a:r>
                    </a:p>
                  </a:txBody>
                  <a:tcPr marL="91919" marR="91919" anchor="ctr"/>
                </a:tc>
                <a:extLst>
                  <a:ext uri="{0D108BD9-81ED-4DB2-BD59-A6C34878D82A}">
                    <a16:rowId xmlns="" xmlns:a16="http://schemas.microsoft.com/office/drawing/2014/main" val="10001"/>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 </a:t>
                      </a:r>
                      <a:endParaRPr lang="en-US" baseline="0" dirty="0"/>
                    </a:p>
                  </a:txBody>
                  <a:tcPr marL="91919" marR="91919" anchor="ctr"/>
                </a:tc>
                <a:tc>
                  <a:txBody>
                    <a:bodyPr/>
                    <a:lstStyle/>
                    <a:p>
                      <a:pPr algn="ctr"/>
                      <a:r>
                        <a:rPr lang="en-US" dirty="0"/>
                        <a:t>-0.19%</a:t>
                      </a:r>
                    </a:p>
                  </a:txBody>
                  <a:tcPr marL="91919" marR="91919" anchor="ctr"/>
                </a:tc>
                <a:tc>
                  <a:txBody>
                    <a:bodyPr/>
                    <a:lstStyle/>
                    <a:p>
                      <a:pPr algn="ctr"/>
                      <a:r>
                        <a:rPr lang="en-US" i="1" dirty="0">
                          <a:solidFill>
                            <a:srgbClr val="00B0F0"/>
                          </a:solidFill>
                        </a:rPr>
                        <a:t>-0.44%</a:t>
                      </a:r>
                    </a:p>
                  </a:txBody>
                  <a:tcPr marL="91919" marR="91919" anchor="ctr"/>
                </a:tc>
                <a:extLst>
                  <a:ext uri="{0D108BD9-81ED-4DB2-BD59-A6C34878D82A}">
                    <a16:rowId xmlns="" xmlns:a16="http://schemas.microsoft.com/office/drawing/2014/main" val="10002"/>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Light Bully</a:t>
                      </a:r>
                    </a:p>
                  </a:txBody>
                  <a:tcPr marL="91919" marR="91919" anchor="ctr"/>
                </a:tc>
                <a:tc>
                  <a:txBody>
                    <a:bodyPr/>
                    <a:lstStyle/>
                    <a:p>
                      <a:pPr algn="ctr"/>
                      <a:r>
                        <a:rPr lang="en-US" b="1" dirty="0">
                          <a:solidFill>
                            <a:srgbClr val="C00000"/>
                          </a:solidFill>
                        </a:rPr>
                        <a:t>-3.84%</a:t>
                      </a:r>
                    </a:p>
                  </a:txBody>
                  <a:tcPr marL="91919" marR="91919" anchor="ctr"/>
                </a:tc>
                <a:tc>
                  <a:txBody>
                    <a:bodyPr/>
                    <a:lstStyle/>
                    <a:p>
                      <a:pPr algn="ctr"/>
                      <a:r>
                        <a:rPr lang="en-US" i="1" dirty="0">
                          <a:solidFill>
                            <a:srgbClr val="00B0F0"/>
                          </a:solidFill>
                        </a:rPr>
                        <a:t>-0.81%</a:t>
                      </a:r>
                    </a:p>
                  </a:txBody>
                  <a:tcPr marL="91919" marR="91919" anchor="ctr"/>
                </a:tc>
                <a:extLst>
                  <a:ext uri="{0D108BD9-81ED-4DB2-BD59-A6C34878D82A}">
                    <a16:rowId xmlns="" xmlns:a16="http://schemas.microsoft.com/office/drawing/2014/main" val="10003"/>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Adjacent</a:t>
                      </a:r>
                      <a:r>
                        <a:rPr lang="en-US" baseline="0" dirty="0"/>
                        <a:t> Bully</a:t>
                      </a:r>
                      <a:endParaRPr lang="en-US" dirty="0"/>
                    </a:p>
                  </a:txBody>
                  <a:tcPr marL="91919" marR="91919" anchor="ctr"/>
                </a:tc>
                <a:tc>
                  <a:txBody>
                    <a:bodyPr/>
                    <a:lstStyle/>
                    <a:p>
                      <a:pPr algn="ctr"/>
                      <a:r>
                        <a:rPr lang="en-US" b="1" dirty="0">
                          <a:solidFill>
                            <a:srgbClr val="C00000"/>
                          </a:solidFill>
                        </a:rPr>
                        <a:t>-7.42%</a:t>
                      </a:r>
                    </a:p>
                  </a:txBody>
                  <a:tcPr marL="91919" marR="91919" anchor="ctr"/>
                </a:tc>
                <a:tc>
                  <a:txBody>
                    <a:bodyPr/>
                    <a:lstStyle/>
                    <a:p>
                      <a:pPr algn="ctr"/>
                      <a:r>
                        <a:rPr lang="en-US" b="1" dirty="0">
                          <a:solidFill>
                            <a:srgbClr val="C00000"/>
                          </a:solidFill>
                        </a:rPr>
                        <a:t>-1.67%</a:t>
                      </a:r>
                    </a:p>
                  </a:txBody>
                  <a:tcPr marL="91919" marR="91919" anchor="ctr"/>
                </a:tc>
                <a:extLst>
                  <a:ext uri="{0D108BD9-81ED-4DB2-BD59-A6C34878D82A}">
                    <a16:rowId xmlns="" xmlns:a16="http://schemas.microsoft.com/office/drawing/2014/main" val="10004"/>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Bisection Bully</a:t>
                      </a:r>
                    </a:p>
                  </a:txBody>
                  <a:tcPr marL="91919" marR="91919" anchor="ctr"/>
                </a:tc>
                <a:tc>
                  <a:txBody>
                    <a:bodyPr/>
                    <a:lstStyle/>
                    <a:p>
                      <a:pPr algn="ctr"/>
                      <a:r>
                        <a:rPr lang="en-US" b="1" dirty="0">
                          <a:solidFill>
                            <a:srgbClr val="C00000"/>
                          </a:solidFill>
                        </a:rPr>
                        <a:t>-4.37%</a:t>
                      </a:r>
                    </a:p>
                  </a:txBody>
                  <a:tcPr marL="91919" marR="91919" anchor="ctr"/>
                </a:tc>
                <a:tc>
                  <a:txBody>
                    <a:bodyPr/>
                    <a:lstStyle/>
                    <a:p>
                      <a:pPr algn="ctr"/>
                      <a:r>
                        <a:rPr lang="en-US" b="1" dirty="0">
                          <a:solidFill>
                            <a:srgbClr val="C00000"/>
                          </a:solidFill>
                        </a:rPr>
                        <a:t>-2.61%</a:t>
                      </a:r>
                    </a:p>
                  </a:txBody>
                  <a:tcPr marL="91919" marR="91919" anchor="ctr"/>
                </a:tc>
                <a:extLst>
                  <a:ext uri="{0D108BD9-81ED-4DB2-BD59-A6C34878D82A}">
                    <a16:rowId xmlns="" xmlns:a16="http://schemas.microsoft.com/office/drawing/2014/main" val="10005"/>
                  </a:ext>
                </a:extLst>
              </a:tr>
              <a:tr h="5233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Incast</a:t>
                      </a:r>
                      <a:r>
                        <a:rPr lang="en-US" dirty="0"/>
                        <a:t> Bully</a:t>
                      </a:r>
                    </a:p>
                  </a:txBody>
                  <a:tcPr marL="91919" marR="91919" anchor="ctr"/>
                </a:tc>
                <a:tc>
                  <a:txBody>
                    <a:bodyPr/>
                    <a:lstStyle/>
                    <a:p>
                      <a:pPr algn="ctr"/>
                      <a:r>
                        <a:rPr lang="en-US" b="1" dirty="0">
                          <a:solidFill>
                            <a:srgbClr val="C00000"/>
                          </a:solidFill>
                        </a:rPr>
                        <a:t>-1.29%</a:t>
                      </a:r>
                    </a:p>
                  </a:txBody>
                  <a:tcPr marL="91919" marR="91919" anchor="ctr"/>
                </a:tc>
                <a:tc>
                  <a:txBody>
                    <a:bodyPr/>
                    <a:lstStyle/>
                    <a:p>
                      <a:pPr algn="ctr"/>
                      <a:r>
                        <a:rPr lang="en-US" b="1" dirty="0">
                          <a:solidFill>
                            <a:srgbClr val="C00000"/>
                          </a:solidFill>
                        </a:rPr>
                        <a:t>-0.66%</a:t>
                      </a:r>
                    </a:p>
                  </a:txBody>
                  <a:tcPr marL="91919" marR="91919" anchor="ctr"/>
                </a:tc>
                <a:extLst>
                  <a:ext uri="{0D108BD9-81ED-4DB2-BD59-A6C34878D82A}">
                    <a16:rowId xmlns="" xmlns:a16="http://schemas.microsoft.com/office/drawing/2014/main" val="10006"/>
                  </a:ext>
                </a:extLst>
              </a:tr>
            </a:tbl>
          </a:graphicData>
        </a:graphic>
      </p:graphicFrame>
      <p:sp>
        <p:nvSpPr>
          <p:cNvPr id="6" name="TextBox 5">
            <a:extLst>
              <a:ext uri="{FF2B5EF4-FFF2-40B4-BE49-F238E27FC236}">
                <a16:creationId xmlns="" xmlns:a16="http://schemas.microsoft.com/office/drawing/2014/main" id="{A784EF54-F56B-4A28-B631-4B321300BD73}"/>
              </a:ext>
            </a:extLst>
          </p:cNvPr>
          <p:cNvSpPr txBox="1"/>
          <p:nvPr/>
        </p:nvSpPr>
        <p:spPr>
          <a:xfrm>
            <a:off x="8610600" y="2397016"/>
            <a:ext cx="2167156" cy="2062103"/>
          </a:xfrm>
          <a:prstGeom prst="rect">
            <a:avLst/>
          </a:prstGeom>
          <a:noFill/>
        </p:spPr>
        <p:txBody>
          <a:bodyPr wrap="square" rtlCol="0">
            <a:spAutoFit/>
          </a:bodyPr>
          <a:lstStyle/>
          <a:p>
            <a:r>
              <a:rPr lang="en-US" sz="1600" dirty="0"/>
              <a:t>Noticeable performance degradation comparatively with </a:t>
            </a:r>
            <a:r>
              <a:rPr lang="en-US" sz="1600" dirty="0" smtClean="0"/>
              <a:t>colored </a:t>
            </a:r>
            <a:r>
              <a:rPr lang="en-US" sz="1600" dirty="0"/>
              <a:t>values being statistically significant </a:t>
            </a:r>
          </a:p>
          <a:p>
            <a:r>
              <a:rPr lang="en-US" sz="1600" dirty="0">
                <a:solidFill>
                  <a:srgbClr val="00B0F0"/>
                </a:solidFill>
              </a:rPr>
              <a:t>Blue</a:t>
            </a:r>
            <a:r>
              <a:rPr lang="en-US" sz="1600" dirty="0"/>
              <a:t> – p = 0.05</a:t>
            </a:r>
          </a:p>
          <a:p>
            <a:r>
              <a:rPr lang="en-US" sz="1600" dirty="0">
                <a:solidFill>
                  <a:srgbClr val="C00000"/>
                </a:solidFill>
              </a:rPr>
              <a:t>Red </a:t>
            </a:r>
            <a:r>
              <a:rPr lang="en-US" sz="1600" dirty="0"/>
              <a:t>– p = 0.01</a:t>
            </a:r>
          </a:p>
        </p:txBody>
      </p:sp>
      <p:sp>
        <p:nvSpPr>
          <p:cNvPr id="7" name="Content Placeholder 1">
            <a:extLst>
              <a:ext uri="{FF2B5EF4-FFF2-40B4-BE49-F238E27FC236}">
                <a16:creationId xmlns="" xmlns:a16="http://schemas.microsoft.com/office/drawing/2014/main" id="{C8340905-A3F3-41A5-9B18-CA8EBF43EAC0}"/>
              </a:ext>
            </a:extLst>
          </p:cNvPr>
          <p:cNvSpPr txBox="1">
            <a:spLocks/>
          </p:cNvSpPr>
          <p:nvPr/>
        </p:nvSpPr>
        <p:spPr>
          <a:xfrm>
            <a:off x="2390827" y="5383939"/>
            <a:ext cx="5459834" cy="972411"/>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1600" dirty="0"/>
              <a:t> </a:t>
            </a:r>
            <a:r>
              <a:rPr lang="en-US" sz="2000" dirty="0"/>
              <a:t>In the worst case we saw </a:t>
            </a:r>
            <a:r>
              <a:rPr lang="en-US" sz="2000" b="1" dirty="0"/>
              <a:t>~7.4% degradation</a:t>
            </a:r>
          </a:p>
          <a:p>
            <a:r>
              <a:rPr lang="en-US" sz="2000" dirty="0"/>
              <a:t>Average performance degradation of ~2.5%</a:t>
            </a:r>
          </a:p>
        </p:txBody>
      </p:sp>
    </p:spTree>
    <p:extLst>
      <p:ext uri="{BB962C8B-B14F-4D97-AF65-F5344CB8AC3E}">
        <p14:creationId xmlns:p14="http://schemas.microsoft.com/office/powerpoint/2010/main" val="2005864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Findings: 4:1 Tapered Fat Tree</a:t>
            </a:r>
          </a:p>
        </p:txBody>
      </p:sp>
      <p:sp>
        <p:nvSpPr>
          <p:cNvPr id="3" name="Content Placeholder 2"/>
          <p:cNvSpPr>
            <a:spLocks noGrp="1"/>
          </p:cNvSpPr>
          <p:nvPr>
            <p:ph idx="1"/>
          </p:nvPr>
        </p:nvSpPr>
        <p:spPr/>
        <p:txBody>
          <a:bodyPr/>
          <a:lstStyle/>
          <a:p>
            <a:r>
              <a:rPr lang="en-US" sz="3200" dirty="0"/>
              <a:t>Performance degradation much higher in this scheme</a:t>
            </a:r>
          </a:p>
          <a:p>
            <a:r>
              <a:rPr lang="en-US" sz="3200" dirty="0"/>
              <a:t>Each bullies impact on congestion grew substantially when network bandwidth was reduced</a:t>
            </a:r>
          </a:p>
          <a:p>
            <a:r>
              <a:rPr lang="en-US" sz="3200" dirty="0"/>
              <a:t>Cost savings of reducing to 4:1 is around 3% but performance degradation increased across the board by </a:t>
            </a:r>
            <a:r>
              <a:rPr lang="en-US" sz="3200" dirty="0" smtClean="0"/>
              <a:t>2.5% </a:t>
            </a:r>
            <a:r>
              <a:rPr lang="en-US" sz="3200" dirty="0"/>
              <a:t>vs the 2:1 taper </a:t>
            </a:r>
          </a:p>
          <a:p>
            <a:endParaRPr lang="en-US" sz="2000" dirty="0"/>
          </a:p>
        </p:txBody>
      </p:sp>
      <p:sp>
        <p:nvSpPr>
          <p:cNvPr id="5" name="Rectangle 4"/>
          <p:cNvSpPr/>
          <p:nvPr/>
        </p:nvSpPr>
        <p:spPr bwMode="auto">
          <a:xfrm>
            <a:off x="609600" y="4876800"/>
            <a:ext cx="10972800" cy="1279108"/>
          </a:xfrm>
          <a:prstGeom prst="rect">
            <a:avLst/>
          </a:prstGeom>
          <a:solidFill>
            <a:srgbClr val="0F4F97"/>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chemeClr val="accent1"/>
              </a:solidFill>
            </a:endParaRPr>
          </a:p>
        </p:txBody>
      </p:sp>
      <p:sp>
        <p:nvSpPr>
          <p:cNvPr id="6" name="TextBox 5"/>
          <p:cNvSpPr txBox="1"/>
          <p:nvPr/>
        </p:nvSpPr>
        <p:spPr>
          <a:xfrm>
            <a:off x="802105" y="5005136"/>
            <a:ext cx="10475495" cy="1200329"/>
          </a:xfrm>
          <a:prstGeom prst="rect">
            <a:avLst/>
          </a:prstGeom>
          <a:noFill/>
        </p:spPr>
        <p:txBody>
          <a:bodyPr wrap="square" rtlCol="0">
            <a:spAutoFit/>
          </a:bodyPr>
          <a:lstStyle/>
          <a:p>
            <a:r>
              <a:rPr lang="en-US" sz="3600" dirty="0" smtClean="0">
                <a:solidFill>
                  <a:schemeClr val="bg1"/>
                </a:solidFill>
              </a:rPr>
              <a:t>Initial 4:1 tapering shows promise but more needs to be done to justify </a:t>
            </a:r>
            <a:r>
              <a:rPr lang="en-US" sz="3600" dirty="0" smtClean="0">
                <a:solidFill>
                  <a:schemeClr val="bg1"/>
                </a:solidFill>
              </a:rPr>
              <a:t>its implementation</a:t>
            </a:r>
            <a:endParaRPr lang="en-US" dirty="0">
              <a:solidFill>
                <a:schemeClr val="bg1"/>
              </a:solidFill>
            </a:endParaRPr>
          </a:p>
        </p:txBody>
      </p:sp>
    </p:spTree>
    <p:extLst>
      <p:ext uri="{BB962C8B-B14F-4D97-AF65-F5344CB8AC3E}">
        <p14:creationId xmlns:p14="http://schemas.microsoft.com/office/powerpoint/2010/main" val="54772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Work</a:t>
            </a:r>
          </a:p>
        </p:txBody>
      </p:sp>
      <p:sp>
        <p:nvSpPr>
          <p:cNvPr id="3" name="Content Placeholder 2"/>
          <p:cNvSpPr>
            <a:spLocks noGrp="1"/>
          </p:cNvSpPr>
          <p:nvPr>
            <p:ph idx="1"/>
          </p:nvPr>
        </p:nvSpPr>
        <p:spPr/>
        <p:txBody>
          <a:bodyPr>
            <a:normAutofit/>
          </a:bodyPr>
          <a:lstStyle/>
          <a:p>
            <a:r>
              <a:rPr lang="en-US" sz="2800" dirty="0"/>
              <a:t>Showed the performance impact of a </a:t>
            </a:r>
            <a:r>
              <a:rPr lang="en-US" sz="2800" dirty="0" smtClean="0"/>
              <a:t>tapered </a:t>
            </a:r>
            <a:r>
              <a:rPr lang="en-US" sz="2800" dirty="0"/>
              <a:t>Fat Tree network on common workloads </a:t>
            </a:r>
          </a:p>
          <a:p>
            <a:r>
              <a:rPr lang="en-US" sz="2800" dirty="0"/>
              <a:t>2:1 tapered networks have limited performance impact relative to their cost savings 6-8% cost saving even in the event of adversarial traffic</a:t>
            </a:r>
          </a:p>
          <a:p>
            <a:r>
              <a:rPr lang="en-US" sz="2800" dirty="0" smtClean="0"/>
              <a:t>The cost benefit of further tapering is unclear given our current results</a:t>
            </a:r>
            <a:endParaRPr lang="en-US" sz="2800" dirty="0"/>
          </a:p>
          <a:p>
            <a:r>
              <a:rPr lang="en-US" sz="2800" dirty="0"/>
              <a:t>Additional workload analysis studies are needed to generalize </a:t>
            </a:r>
            <a:r>
              <a:rPr lang="en-US" sz="2800" dirty="0" smtClean="0"/>
              <a:t>findings</a:t>
            </a:r>
          </a:p>
          <a:p>
            <a:r>
              <a:rPr lang="en-US" sz="2800" dirty="0" smtClean="0"/>
              <a:t>Further </a:t>
            </a:r>
            <a:r>
              <a:rPr lang="en-US" sz="2800" dirty="0"/>
              <a:t>work needed to understand how to increase tapering without significantly reducing performance this includes application </a:t>
            </a:r>
            <a:r>
              <a:rPr lang="en-US" sz="2800" dirty="0" smtClean="0"/>
              <a:t>mapping</a:t>
            </a:r>
            <a:endParaRPr lang="en-US" sz="2800" dirty="0"/>
          </a:p>
        </p:txBody>
      </p:sp>
    </p:spTree>
    <p:extLst>
      <p:ext uri="{BB962C8B-B14F-4D97-AF65-F5344CB8AC3E}">
        <p14:creationId xmlns:p14="http://schemas.microsoft.com/office/powerpoint/2010/main" val="712616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4896502"/>
            <a:ext cx="57150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9FEA6-48A3-45F7-B5FD-86A3D6858F7F}"/>
              </a:ext>
            </a:extLst>
          </p:cNvPr>
          <p:cNvSpPr>
            <a:spLocks noGrp="1"/>
          </p:cNvSpPr>
          <p:nvPr>
            <p:ph type="title"/>
          </p:nvPr>
        </p:nvSpPr>
        <p:spPr/>
        <p:txBody>
          <a:bodyPr/>
          <a:lstStyle/>
          <a:p>
            <a:r>
              <a:rPr lang="en-US" dirty="0"/>
              <a:t>Blocked vs Cyclic Mapping</a:t>
            </a:r>
          </a:p>
        </p:txBody>
      </p:sp>
      <p:sp>
        <p:nvSpPr>
          <p:cNvPr id="4" name="Slide Number Placeholder 3">
            <a:extLst>
              <a:ext uri="{FF2B5EF4-FFF2-40B4-BE49-F238E27FC236}">
                <a16:creationId xmlns="" xmlns:a16="http://schemas.microsoft.com/office/drawing/2014/main" id="{7661B46E-C0B3-41B5-9D7C-467E2366B12A}"/>
              </a:ext>
            </a:extLst>
          </p:cNvPr>
          <p:cNvSpPr>
            <a:spLocks noGrp="1"/>
          </p:cNvSpPr>
          <p:nvPr>
            <p:ph type="sldNum" sz="quarter" idx="12"/>
          </p:nvPr>
        </p:nvSpPr>
        <p:spPr/>
        <p:txBody>
          <a:bodyPr/>
          <a:lstStyle/>
          <a:p>
            <a:fld id="{F84BA8A2-B48B-403E-AA16-4E7F0418A10A}" type="slidenum">
              <a:rPr lang="en-US" smtClean="0"/>
              <a:t>17</a:t>
            </a:fld>
            <a:endParaRPr lang="en-US"/>
          </a:p>
        </p:txBody>
      </p:sp>
      <p:graphicFrame>
        <p:nvGraphicFramePr>
          <p:cNvPr id="6" name="Content Placeholder 3">
            <a:extLst>
              <a:ext uri="{FF2B5EF4-FFF2-40B4-BE49-F238E27FC236}">
                <a16:creationId xmlns="" xmlns:a16="http://schemas.microsoft.com/office/drawing/2014/main" id="{16C6CA3B-8819-4B7B-B17A-18CAE4EAE472}"/>
              </a:ext>
            </a:extLst>
          </p:cNvPr>
          <p:cNvGraphicFramePr>
            <a:graphicFrameLocks/>
          </p:cNvGraphicFramePr>
          <p:nvPr>
            <p:extLst>
              <p:ext uri="{D42A27DB-BD31-4B8C-83A1-F6EECF244321}">
                <p14:modId xmlns:p14="http://schemas.microsoft.com/office/powerpoint/2010/main" val="1212941256"/>
              </p:ext>
            </p:extLst>
          </p:nvPr>
        </p:nvGraphicFramePr>
        <p:xfrm>
          <a:off x="2620346" y="1520851"/>
          <a:ext cx="6613358" cy="335718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52807">
                  <a:extLst>
                    <a:ext uri="{9D8B030D-6E8A-4147-A177-3AD203B41FA5}">
                      <a16:colId xmlns="" xmlns:a16="http://schemas.microsoft.com/office/drawing/2014/main" val="20000"/>
                    </a:ext>
                  </a:extLst>
                </a:gridCol>
                <a:gridCol w="1730785">
                  <a:extLst>
                    <a:ext uri="{9D8B030D-6E8A-4147-A177-3AD203B41FA5}">
                      <a16:colId xmlns="" xmlns:a16="http://schemas.microsoft.com/office/drawing/2014/main" val="20001"/>
                    </a:ext>
                  </a:extLst>
                </a:gridCol>
                <a:gridCol w="1523031">
                  <a:extLst>
                    <a:ext uri="{9D8B030D-6E8A-4147-A177-3AD203B41FA5}">
                      <a16:colId xmlns="" xmlns:a16="http://schemas.microsoft.com/office/drawing/2014/main" val="20002"/>
                    </a:ext>
                  </a:extLst>
                </a:gridCol>
                <a:gridCol w="1406735">
                  <a:extLst>
                    <a:ext uri="{9D8B030D-6E8A-4147-A177-3AD203B41FA5}">
                      <a16:colId xmlns="" xmlns:a16="http://schemas.microsoft.com/office/drawing/2014/main" val="20003"/>
                    </a:ext>
                  </a:extLst>
                </a:gridCol>
              </a:tblGrid>
              <a:tr h="409612">
                <a:tc>
                  <a:txBody>
                    <a:bodyPr/>
                    <a:lstStyle/>
                    <a:p>
                      <a:pPr algn="ctr"/>
                      <a:r>
                        <a:rPr lang="en-US" dirty="0"/>
                        <a:t>Experiment</a:t>
                      </a:r>
                    </a:p>
                  </a:txBody>
                  <a:tcPr marL="91919" marR="91919" anchor="ctr"/>
                </a:tc>
                <a:tc>
                  <a:txBody>
                    <a:bodyPr/>
                    <a:lstStyle/>
                    <a:p>
                      <a:pPr algn="ctr"/>
                      <a:r>
                        <a:rPr lang="en-US" dirty="0"/>
                        <a:t>AMG</a:t>
                      </a:r>
                    </a:p>
                  </a:txBody>
                  <a:tcPr marL="91919" marR="91919" anchor="ctr"/>
                </a:tc>
                <a:tc>
                  <a:txBody>
                    <a:bodyPr/>
                    <a:lstStyle/>
                    <a:p>
                      <a:pPr algn="ctr"/>
                      <a:r>
                        <a:rPr lang="en-US" dirty="0"/>
                        <a:t>UMT</a:t>
                      </a:r>
                    </a:p>
                  </a:txBody>
                  <a:tcPr marL="91919" marR="91919" anchor="ctr"/>
                </a:tc>
                <a:tc>
                  <a:txBody>
                    <a:bodyPr/>
                    <a:lstStyle/>
                    <a:p>
                      <a:pPr algn="ctr"/>
                      <a:r>
                        <a:rPr lang="en-US" dirty="0"/>
                        <a:t>pF3D</a:t>
                      </a:r>
                    </a:p>
                  </a:txBody>
                  <a:tcPr marL="91919" marR="91919" anchor="ctr"/>
                </a:tc>
                <a:extLst>
                  <a:ext uri="{0D108BD9-81ED-4DB2-BD59-A6C34878D82A}">
                    <a16:rowId xmlns="" xmlns:a16="http://schemas.microsoft.com/office/drawing/2014/main" val="10000"/>
                  </a:ext>
                </a:extLst>
              </a:tr>
              <a:tr h="409612">
                <a:tc>
                  <a:txBody>
                    <a:bodyPr/>
                    <a:lstStyle/>
                    <a:p>
                      <a:pPr algn="l"/>
                      <a:r>
                        <a:rPr lang="en-US" dirty="0"/>
                        <a:t>Control  Small</a:t>
                      </a:r>
                    </a:p>
                  </a:txBody>
                  <a:tcPr marL="91919" marR="91919" anchor="ctr"/>
                </a:tc>
                <a:tc>
                  <a:txBody>
                    <a:bodyPr/>
                    <a:lstStyle/>
                    <a:p>
                      <a:pPr algn="ctr"/>
                      <a:r>
                        <a:rPr lang="en-US" b="1" i="1" dirty="0"/>
                        <a:t>3.61%</a:t>
                      </a:r>
                    </a:p>
                  </a:txBody>
                  <a:tcPr marL="91919" marR="91919" anchor="ctr"/>
                </a:tc>
                <a:tc>
                  <a:txBody>
                    <a:bodyPr/>
                    <a:lstStyle/>
                    <a:p>
                      <a:pPr algn="ctr"/>
                      <a:r>
                        <a:rPr lang="en-US" dirty="0"/>
                        <a:t>1.64%</a:t>
                      </a:r>
                    </a:p>
                  </a:txBody>
                  <a:tcPr marL="91919" marR="91919" anchor="ctr"/>
                </a:tc>
                <a:tc>
                  <a:txBody>
                    <a:bodyPr/>
                    <a:lstStyle/>
                    <a:p>
                      <a:pPr algn="ctr"/>
                      <a:r>
                        <a:rPr lang="en-US" b="1" i="1" dirty="0"/>
                        <a:t>10.29%</a:t>
                      </a:r>
                    </a:p>
                  </a:txBody>
                  <a:tcPr marL="91919" marR="91919" anchor="ctr"/>
                </a:tc>
                <a:extLst>
                  <a:ext uri="{0D108BD9-81ED-4DB2-BD59-A6C34878D82A}">
                    <a16:rowId xmlns="" xmlns:a16="http://schemas.microsoft.com/office/drawing/2014/main" val="2671188705"/>
                  </a:ext>
                </a:extLst>
              </a:tr>
              <a:tr h="409612">
                <a:tc>
                  <a:txBody>
                    <a:bodyPr/>
                    <a:lstStyle/>
                    <a:p>
                      <a:r>
                        <a:rPr lang="en-US" dirty="0"/>
                        <a:t>S2 Small</a:t>
                      </a:r>
                    </a:p>
                  </a:txBody>
                  <a:tcPr marL="91919" marR="91919" anchor="ctr"/>
                </a:tc>
                <a:tc>
                  <a:txBody>
                    <a:bodyPr/>
                    <a:lstStyle/>
                    <a:p>
                      <a:pPr algn="ctr"/>
                      <a:r>
                        <a:rPr lang="en-US" b="1" i="1" dirty="0"/>
                        <a:t>3.58%</a:t>
                      </a:r>
                    </a:p>
                  </a:txBody>
                  <a:tcPr marL="91919" marR="91919" anchor="ctr"/>
                </a:tc>
                <a:tc>
                  <a:txBody>
                    <a:bodyPr/>
                    <a:lstStyle/>
                    <a:p>
                      <a:pPr algn="ctr"/>
                      <a:r>
                        <a:rPr lang="en-US" b="1" i="1" dirty="0"/>
                        <a:t>1.53%</a:t>
                      </a:r>
                    </a:p>
                  </a:txBody>
                  <a:tcPr marL="91919" marR="91919" anchor="ctr"/>
                </a:tc>
                <a:tc>
                  <a:txBody>
                    <a:bodyPr/>
                    <a:lstStyle/>
                    <a:p>
                      <a:pPr algn="ctr"/>
                      <a:r>
                        <a:rPr lang="en-US" b="1" i="1" dirty="0"/>
                        <a:t>9.67%</a:t>
                      </a:r>
                    </a:p>
                  </a:txBody>
                  <a:tcPr marL="91919" marR="91919" anchor="ctr"/>
                </a:tc>
                <a:extLst>
                  <a:ext uri="{0D108BD9-81ED-4DB2-BD59-A6C34878D82A}">
                    <a16:rowId xmlns="" xmlns:a16="http://schemas.microsoft.com/office/drawing/2014/main" val="10001"/>
                  </a:ext>
                </a:extLst>
              </a:tr>
              <a:tr h="409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S3</a:t>
                      </a:r>
                      <a:r>
                        <a:rPr lang="en-US" b="0" baseline="0" dirty="0"/>
                        <a:t>  Small</a:t>
                      </a:r>
                      <a:endParaRPr lang="en-US" b="0" dirty="0"/>
                    </a:p>
                  </a:txBody>
                  <a:tcPr marL="91919" marR="91919" anchor="ctr"/>
                </a:tc>
                <a:tc>
                  <a:txBody>
                    <a:bodyPr/>
                    <a:lstStyle/>
                    <a:p>
                      <a:pPr algn="ctr"/>
                      <a:r>
                        <a:rPr lang="en-US" b="1" i="1" dirty="0">
                          <a:solidFill>
                            <a:schemeClr val="tx1"/>
                          </a:solidFill>
                        </a:rPr>
                        <a:t>5.65%</a:t>
                      </a:r>
                    </a:p>
                  </a:txBody>
                  <a:tcPr marL="91919" marR="91919" anchor="ctr"/>
                </a:tc>
                <a:tc>
                  <a:txBody>
                    <a:bodyPr/>
                    <a:lstStyle/>
                    <a:p>
                      <a:pPr algn="ctr"/>
                      <a:r>
                        <a:rPr lang="en-US" b="1" i="1" dirty="0"/>
                        <a:t>1.44%</a:t>
                      </a:r>
                    </a:p>
                  </a:txBody>
                  <a:tcPr marL="91919" marR="91919" anchor="ctr"/>
                </a:tc>
                <a:tc>
                  <a:txBody>
                    <a:bodyPr/>
                    <a:lstStyle/>
                    <a:p>
                      <a:pPr algn="ctr"/>
                      <a:r>
                        <a:rPr lang="en-US" dirty="0"/>
                        <a:t>8.61%</a:t>
                      </a:r>
                    </a:p>
                  </a:txBody>
                  <a:tcPr marL="91919" marR="91919" anchor="ctr"/>
                </a:tc>
                <a:extLst>
                  <a:ext uri="{0D108BD9-81ED-4DB2-BD59-A6C34878D82A}">
                    <a16:rowId xmlns="" xmlns:a16="http://schemas.microsoft.com/office/drawing/2014/main" val="10002"/>
                  </a:ext>
                </a:extLst>
              </a:tr>
              <a:tr h="409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S6</a:t>
                      </a:r>
                      <a:r>
                        <a:rPr lang="en-US" baseline="0" dirty="0"/>
                        <a:t> Small</a:t>
                      </a:r>
                      <a:endParaRPr lang="en-US" dirty="0"/>
                    </a:p>
                  </a:txBody>
                  <a:tcPr marL="91919" marR="91919" anchor="ctr"/>
                </a:tc>
                <a:tc>
                  <a:txBody>
                    <a:bodyPr/>
                    <a:lstStyle/>
                    <a:p>
                      <a:pPr algn="ctr"/>
                      <a:r>
                        <a:rPr lang="en-US" b="1" i="1" dirty="0">
                          <a:solidFill>
                            <a:schemeClr val="tx1"/>
                          </a:solidFill>
                        </a:rPr>
                        <a:t>6.24%</a:t>
                      </a:r>
                    </a:p>
                  </a:txBody>
                  <a:tcPr marL="91919" marR="91919" anchor="ctr"/>
                </a:tc>
                <a:tc>
                  <a:txBody>
                    <a:bodyPr/>
                    <a:lstStyle/>
                    <a:p>
                      <a:pPr algn="ctr"/>
                      <a:r>
                        <a:rPr lang="en-US" b="1" i="1" dirty="0"/>
                        <a:t>1.59%</a:t>
                      </a:r>
                    </a:p>
                  </a:txBody>
                  <a:tcPr marL="91919" marR="91919" anchor="ctr"/>
                </a:tc>
                <a:tc>
                  <a:txBody>
                    <a:bodyPr/>
                    <a:lstStyle/>
                    <a:p>
                      <a:pPr algn="ctr"/>
                      <a:r>
                        <a:rPr lang="en-US" dirty="0"/>
                        <a:t>8.61%</a:t>
                      </a:r>
                    </a:p>
                  </a:txBody>
                  <a:tcPr marL="91919" marR="91919" anchor="ctr"/>
                </a:tc>
                <a:extLst>
                  <a:ext uri="{0D108BD9-81ED-4DB2-BD59-A6C34878D82A}">
                    <a16:rowId xmlns="" xmlns:a16="http://schemas.microsoft.com/office/drawing/2014/main" val="10003"/>
                  </a:ext>
                </a:extLst>
              </a:tr>
              <a:tr h="5923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 Small</a:t>
                      </a:r>
                    </a:p>
                  </a:txBody>
                  <a:tcPr marL="91919" marR="91919" anchor="ctr"/>
                </a:tc>
                <a:tc>
                  <a:txBody>
                    <a:bodyPr/>
                    <a:lstStyle/>
                    <a:p>
                      <a:pPr algn="ctr"/>
                      <a:r>
                        <a:rPr lang="en-US" b="1" i="1" dirty="0"/>
                        <a:t>4.98%</a:t>
                      </a:r>
                    </a:p>
                  </a:txBody>
                  <a:tcPr marL="91919" marR="91919" anchor="ctr"/>
                </a:tc>
                <a:tc>
                  <a:txBody>
                    <a:bodyPr/>
                    <a:lstStyle/>
                    <a:p>
                      <a:pPr algn="ctr"/>
                      <a:r>
                        <a:rPr lang="en-US" b="1" i="1" dirty="0"/>
                        <a:t>1.23%</a:t>
                      </a:r>
                    </a:p>
                  </a:txBody>
                  <a:tcPr marL="91919" marR="91919" anchor="ctr"/>
                </a:tc>
                <a:tc>
                  <a:txBody>
                    <a:bodyPr/>
                    <a:lstStyle/>
                    <a:p>
                      <a:pPr algn="ctr"/>
                      <a:r>
                        <a:rPr lang="en-US" b="1" i="1" dirty="0"/>
                        <a:t>8.18%</a:t>
                      </a:r>
                    </a:p>
                  </a:txBody>
                  <a:tcPr marL="91919" marR="91919" anchor="ctr"/>
                </a:tc>
                <a:extLst>
                  <a:ext uri="{0D108BD9-81ED-4DB2-BD59-A6C34878D82A}">
                    <a16:rowId xmlns="" xmlns:a16="http://schemas.microsoft.com/office/drawing/2014/main" val="10004"/>
                  </a:ext>
                </a:extLst>
              </a:tr>
              <a:tr h="7168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Adjacent Bully Small</a:t>
                      </a:r>
                    </a:p>
                  </a:txBody>
                  <a:tcPr marL="91919" marR="91919" anchor="ctr"/>
                </a:tc>
                <a:tc>
                  <a:txBody>
                    <a:bodyPr/>
                    <a:lstStyle/>
                    <a:p>
                      <a:pPr algn="ctr"/>
                      <a:r>
                        <a:rPr lang="en-US" b="1" i="1" dirty="0">
                          <a:solidFill>
                            <a:schemeClr val="tx1"/>
                          </a:solidFill>
                        </a:rPr>
                        <a:t>3.16%</a:t>
                      </a:r>
                    </a:p>
                  </a:txBody>
                  <a:tcPr marL="91919" marR="91919" anchor="ctr"/>
                </a:tc>
                <a:tc>
                  <a:txBody>
                    <a:bodyPr/>
                    <a:lstStyle/>
                    <a:p>
                      <a:pPr algn="ctr"/>
                      <a:r>
                        <a:rPr lang="en-US" b="1" i="1" dirty="0">
                          <a:solidFill>
                            <a:schemeClr val="tx1"/>
                          </a:solidFill>
                        </a:rPr>
                        <a:t>1.79%</a:t>
                      </a:r>
                    </a:p>
                  </a:txBody>
                  <a:tcPr marL="91919" marR="91919" anchor="ctr"/>
                </a:tc>
                <a:tc>
                  <a:txBody>
                    <a:bodyPr/>
                    <a:lstStyle/>
                    <a:p>
                      <a:pPr algn="ctr"/>
                      <a:r>
                        <a:rPr lang="en-US" b="1" i="1" dirty="0">
                          <a:solidFill>
                            <a:schemeClr val="tx1"/>
                          </a:solidFill>
                        </a:rPr>
                        <a:t>10.05%</a:t>
                      </a:r>
                    </a:p>
                  </a:txBody>
                  <a:tcPr marL="91919" marR="91919" anchor="ctr"/>
                </a:tc>
                <a:extLst>
                  <a:ext uri="{0D108BD9-81ED-4DB2-BD59-A6C34878D82A}">
                    <a16:rowId xmlns="" xmlns:a16="http://schemas.microsoft.com/office/drawing/2014/main" val="10005"/>
                  </a:ext>
                </a:extLst>
              </a:tr>
            </a:tbl>
          </a:graphicData>
        </a:graphic>
      </p:graphicFrame>
      <p:sp>
        <p:nvSpPr>
          <p:cNvPr id="8" name="TextBox 7">
            <a:extLst>
              <a:ext uri="{FF2B5EF4-FFF2-40B4-BE49-F238E27FC236}">
                <a16:creationId xmlns="" xmlns:a16="http://schemas.microsoft.com/office/drawing/2014/main" id="{F8FA6AFC-AC75-4601-90B9-8E65CEFD8802}"/>
              </a:ext>
            </a:extLst>
          </p:cNvPr>
          <p:cNvSpPr txBox="1"/>
          <p:nvPr/>
        </p:nvSpPr>
        <p:spPr>
          <a:xfrm>
            <a:off x="2771274" y="4942577"/>
            <a:ext cx="6462430" cy="1077218"/>
          </a:xfrm>
          <a:prstGeom prst="rect">
            <a:avLst/>
          </a:prstGeom>
          <a:noFill/>
        </p:spPr>
        <p:txBody>
          <a:bodyPr wrap="square" rtlCol="0">
            <a:spAutoFit/>
          </a:bodyPr>
          <a:lstStyle/>
          <a:p>
            <a:r>
              <a:rPr lang="en-US" sz="1600" dirty="0"/>
              <a:t>Significant performance improvement, positive values indicate cyclic performed  faster than block with bolded values being statistically significant </a:t>
            </a:r>
          </a:p>
          <a:p>
            <a:r>
              <a:rPr lang="en-US" sz="1600" dirty="0"/>
              <a:t>p = 0.05</a:t>
            </a:r>
          </a:p>
        </p:txBody>
      </p:sp>
    </p:spTree>
    <p:extLst>
      <p:ext uri="{BB962C8B-B14F-4D97-AF65-F5344CB8AC3E}">
        <p14:creationId xmlns:p14="http://schemas.microsoft.com/office/powerpoint/2010/main" val="1305177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EEC5B-17EF-460A-A103-EBE47C6CF453}"/>
              </a:ext>
            </a:extLst>
          </p:cNvPr>
          <p:cNvSpPr>
            <a:spLocks noGrp="1"/>
          </p:cNvSpPr>
          <p:nvPr>
            <p:ph type="title"/>
          </p:nvPr>
        </p:nvSpPr>
        <p:spPr/>
        <p:txBody>
          <a:bodyPr/>
          <a:lstStyle/>
          <a:p>
            <a:r>
              <a:rPr lang="en-US" dirty="0"/>
              <a:t>Shared Memory MPI Transport</a:t>
            </a:r>
          </a:p>
        </p:txBody>
      </p:sp>
      <p:sp>
        <p:nvSpPr>
          <p:cNvPr id="3" name="Content Placeholder 2">
            <a:extLst>
              <a:ext uri="{FF2B5EF4-FFF2-40B4-BE49-F238E27FC236}">
                <a16:creationId xmlns="" xmlns:a16="http://schemas.microsoft.com/office/drawing/2014/main" id="{B44DC845-BDBA-4B40-8FFE-E4931C899997}"/>
              </a:ext>
            </a:extLst>
          </p:cNvPr>
          <p:cNvSpPr>
            <a:spLocks noGrp="1"/>
          </p:cNvSpPr>
          <p:nvPr>
            <p:ph idx="1"/>
          </p:nvPr>
        </p:nvSpPr>
        <p:spPr/>
        <p:txBody>
          <a:bodyPr/>
          <a:lstStyle/>
          <a:p>
            <a:r>
              <a:rPr lang="en-US" dirty="0"/>
              <a:t>Blocked vs cyclic task mapping means that some messages could be transported via shared memory</a:t>
            </a:r>
          </a:p>
          <a:p>
            <a:r>
              <a:rPr lang="en-US" dirty="0"/>
              <a:t>Cyclic mapping outperformed block mapping in all instances</a:t>
            </a:r>
          </a:p>
          <a:p>
            <a:r>
              <a:rPr lang="en-US" dirty="0"/>
              <a:t>Omni-path network faster at transferring data unless under extreme load</a:t>
            </a:r>
          </a:p>
          <a:p>
            <a:r>
              <a:rPr lang="en-US" dirty="0"/>
              <a:t>Cyclic not ideal- bandwidth per rank decreases, applications more sensitive to network congestion and locality</a:t>
            </a:r>
          </a:p>
          <a:p>
            <a:r>
              <a:rPr lang="en-US" dirty="0"/>
              <a:t>Developer dependent for best mapping, blocking results most relevant for procurements</a:t>
            </a:r>
          </a:p>
          <a:p>
            <a:endParaRPr lang="en-US" dirty="0"/>
          </a:p>
        </p:txBody>
      </p:sp>
      <p:sp>
        <p:nvSpPr>
          <p:cNvPr id="4" name="Slide Number Placeholder 3">
            <a:extLst>
              <a:ext uri="{FF2B5EF4-FFF2-40B4-BE49-F238E27FC236}">
                <a16:creationId xmlns="" xmlns:a16="http://schemas.microsoft.com/office/drawing/2014/main" id="{FEC5FC2F-938E-4391-9F29-3794225A6B89}"/>
              </a:ext>
            </a:extLst>
          </p:cNvPr>
          <p:cNvSpPr>
            <a:spLocks noGrp="1"/>
          </p:cNvSpPr>
          <p:nvPr>
            <p:ph type="sldNum" sz="quarter" idx="12"/>
          </p:nvPr>
        </p:nvSpPr>
        <p:spPr/>
        <p:txBody>
          <a:bodyPr/>
          <a:lstStyle/>
          <a:p>
            <a:fld id="{F84BA8A2-B48B-403E-AA16-4E7F0418A10A}" type="slidenum">
              <a:rPr lang="en-US" smtClean="0"/>
              <a:t>18</a:t>
            </a:fld>
            <a:endParaRPr lang="en-US"/>
          </a:p>
        </p:txBody>
      </p:sp>
    </p:spTree>
    <p:extLst>
      <p:ext uri="{BB962C8B-B14F-4D97-AF65-F5344CB8AC3E}">
        <p14:creationId xmlns:p14="http://schemas.microsoft.com/office/powerpoint/2010/main" val="98296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4943C7-E117-416F-A4F4-4164AC4ECEB2}"/>
              </a:ext>
            </a:extLst>
          </p:cNvPr>
          <p:cNvSpPr>
            <a:spLocks noGrp="1"/>
          </p:cNvSpPr>
          <p:nvPr>
            <p:ph type="title"/>
          </p:nvPr>
        </p:nvSpPr>
        <p:spPr/>
        <p:txBody>
          <a:bodyPr/>
          <a:lstStyle/>
          <a:p>
            <a:r>
              <a:rPr lang="en-US" dirty="0"/>
              <a:t>Shared Memory vs Omni-Path throughput</a:t>
            </a:r>
          </a:p>
        </p:txBody>
      </p:sp>
      <p:sp>
        <p:nvSpPr>
          <p:cNvPr id="4" name="Slide Number Placeholder 3">
            <a:extLst>
              <a:ext uri="{FF2B5EF4-FFF2-40B4-BE49-F238E27FC236}">
                <a16:creationId xmlns="" xmlns:a16="http://schemas.microsoft.com/office/drawing/2014/main" id="{A83937A6-6C4E-40E5-8C48-5C76ADCD9A25}"/>
              </a:ext>
            </a:extLst>
          </p:cNvPr>
          <p:cNvSpPr>
            <a:spLocks noGrp="1"/>
          </p:cNvSpPr>
          <p:nvPr>
            <p:ph type="sldNum" sz="quarter" idx="12"/>
          </p:nvPr>
        </p:nvSpPr>
        <p:spPr/>
        <p:txBody>
          <a:bodyPr/>
          <a:lstStyle/>
          <a:p>
            <a:fld id="{F84BA8A2-B48B-403E-AA16-4E7F0418A10A}" type="slidenum">
              <a:rPr lang="en-US" smtClean="0"/>
              <a:t>19</a:t>
            </a:fld>
            <a:endParaRPr lang="en-US"/>
          </a:p>
        </p:txBody>
      </p:sp>
      <p:pic>
        <p:nvPicPr>
          <p:cNvPr id="5" name="Picture 4">
            <a:extLst>
              <a:ext uri="{FF2B5EF4-FFF2-40B4-BE49-F238E27FC236}">
                <a16:creationId xmlns="" xmlns:a16="http://schemas.microsoft.com/office/drawing/2014/main" id="{430F1930-B840-49F3-A63A-EDCDCB0FFCDC}"/>
              </a:ext>
            </a:extLst>
          </p:cNvPr>
          <p:cNvPicPr>
            <a:picLocks noChangeAspect="1"/>
          </p:cNvPicPr>
          <p:nvPr/>
        </p:nvPicPr>
        <p:blipFill>
          <a:blip r:embed="rId2"/>
          <a:stretch>
            <a:fillRect/>
          </a:stretch>
        </p:blipFill>
        <p:spPr>
          <a:xfrm>
            <a:off x="2935704" y="1401142"/>
            <a:ext cx="6076198" cy="4780042"/>
          </a:xfrm>
          <a:prstGeom prst="rect">
            <a:avLst/>
          </a:prstGeom>
        </p:spPr>
      </p:pic>
    </p:spTree>
    <p:extLst>
      <p:ext uri="{BB962C8B-B14F-4D97-AF65-F5344CB8AC3E}">
        <p14:creationId xmlns:p14="http://schemas.microsoft.com/office/powerpoint/2010/main" val="92493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New system procurement is an optimization problem based on:</a:t>
            </a:r>
          </a:p>
          <a:p>
            <a:pPr lvl="1"/>
            <a:r>
              <a:rPr lang="en-US" sz="2400" dirty="0"/>
              <a:t>Target applications</a:t>
            </a:r>
          </a:p>
          <a:p>
            <a:pPr lvl="1"/>
            <a:r>
              <a:rPr lang="en-US" sz="2400" dirty="0"/>
              <a:t>Number of nodes a program executes on/Scale</a:t>
            </a:r>
          </a:p>
          <a:p>
            <a:pPr lvl="1"/>
            <a:r>
              <a:rPr lang="en-US" sz="2400" dirty="0"/>
              <a:t>Performance relative to cost tradeoffs</a:t>
            </a:r>
          </a:p>
          <a:p>
            <a:r>
              <a:rPr lang="en-US" sz="2800" dirty="0"/>
              <a:t>Dominant network topologies for modern supercomputers are Fat Tree Networks</a:t>
            </a:r>
          </a:p>
          <a:p>
            <a:r>
              <a:rPr lang="en-US" sz="2800" dirty="0"/>
              <a:t>Previous analysis highlighted benefits of a 2:1 </a:t>
            </a:r>
            <a:r>
              <a:rPr lang="en-US" sz="2800" dirty="0" smtClean="0"/>
              <a:t>tapered </a:t>
            </a:r>
            <a:r>
              <a:rPr lang="en-US" sz="2800" dirty="0"/>
              <a:t>Fat tree</a:t>
            </a:r>
            <a:r>
              <a:rPr lang="en-US" sz="2800" baseline="30000" dirty="0"/>
              <a:t>1</a:t>
            </a:r>
            <a:endParaRPr lang="en-US" sz="2800" dirty="0"/>
          </a:p>
          <a:p>
            <a:endParaRPr lang="en-US" dirty="0"/>
          </a:p>
          <a:p>
            <a:pPr marL="342900" lvl="1" indent="0">
              <a:buNone/>
            </a:pPr>
            <a:endParaRPr lang="en-US" dirty="0"/>
          </a:p>
        </p:txBody>
      </p:sp>
      <p:sp>
        <p:nvSpPr>
          <p:cNvPr id="13" name="Title 12"/>
          <p:cNvSpPr>
            <a:spLocks noGrp="1"/>
          </p:cNvSpPr>
          <p:nvPr>
            <p:ph type="title"/>
          </p:nvPr>
        </p:nvSpPr>
        <p:spPr>
          <a:xfrm>
            <a:off x="609600" y="219514"/>
            <a:ext cx="9902289" cy="1008771"/>
          </a:xfrm>
        </p:spPr>
        <p:txBody>
          <a:bodyPr/>
          <a:lstStyle/>
          <a:p>
            <a:r>
              <a:rPr lang="en-US" dirty="0"/>
              <a:t>Background and Motivation</a:t>
            </a:r>
            <a:endParaRPr lang="en-US" sz="2400" b="0" dirty="0"/>
          </a:p>
        </p:txBody>
      </p:sp>
      <p:sp>
        <p:nvSpPr>
          <p:cNvPr id="6" name="TextBox 5"/>
          <p:cNvSpPr txBox="1"/>
          <p:nvPr/>
        </p:nvSpPr>
        <p:spPr>
          <a:xfrm>
            <a:off x="288757" y="5425083"/>
            <a:ext cx="11614485" cy="923330"/>
          </a:xfrm>
          <a:prstGeom prst="rect">
            <a:avLst/>
          </a:prstGeom>
          <a:noFill/>
        </p:spPr>
        <p:txBody>
          <a:bodyPr wrap="square" rtlCol="0">
            <a:spAutoFit/>
          </a:bodyPr>
          <a:lstStyle/>
          <a:p>
            <a:r>
              <a:rPr lang="fr-FR" baseline="30000" dirty="0"/>
              <a:t>1</a:t>
            </a:r>
            <a:r>
              <a:rPr lang="fr-FR" dirty="0"/>
              <a:t>E. A. Leon, I. </a:t>
            </a:r>
            <a:r>
              <a:rPr lang="fr-FR" dirty="0" err="1"/>
              <a:t>Karlin</a:t>
            </a:r>
            <a:r>
              <a:rPr lang="fr-FR" dirty="0"/>
              <a:t>, A. </a:t>
            </a:r>
            <a:r>
              <a:rPr lang="fr-FR" dirty="0" err="1"/>
              <a:t>Bhatele</a:t>
            </a:r>
            <a:r>
              <a:rPr lang="fr-FR" dirty="0"/>
              <a:t>, S. H. Langer, C. </a:t>
            </a:r>
            <a:r>
              <a:rPr lang="fr-FR" dirty="0" err="1"/>
              <a:t>Chambreau</a:t>
            </a:r>
            <a:r>
              <a:rPr lang="fr-FR" dirty="0"/>
              <a:t>, L. H. </a:t>
            </a:r>
            <a:r>
              <a:rPr lang="en-US" dirty="0"/>
              <a:t>Howell, T. </a:t>
            </a:r>
            <a:r>
              <a:rPr lang="en-US" dirty="0" err="1"/>
              <a:t>D’Hooge</a:t>
            </a:r>
            <a:r>
              <a:rPr lang="en-US" dirty="0"/>
              <a:t>, and M. L. </a:t>
            </a:r>
            <a:r>
              <a:rPr lang="en-US" dirty="0" err="1"/>
              <a:t>Leininger</a:t>
            </a:r>
            <a:r>
              <a:rPr lang="en-US" dirty="0"/>
              <a:t>, “Characterizing parallel scientific applications on commodity clusters: An empirical study of a tapered fat-tree,” in Proceedings of the International Conference for High Performance Computing, Networking, Storage and Analysis, ser. SC ’16. </a:t>
            </a:r>
          </a:p>
        </p:txBody>
      </p:sp>
    </p:spTree>
    <p:extLst>
      <p:ext uri="{BB962C8B-B14F-4D97-AF65-F5344CB8AC3E}">
        <p14:creationId xmlns:p14="http://schemas.microsoft.com/office/powerpoint/2010/main" val="2637804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Title for Text and Tables</a:t>
            </a:r>
          </a:p>
        </p:txBody>
      </p:sp>
      <p:sp>
        <p:nvSpPr>
          <p:cNvPr id="5" name="Rectangle 7"/>
          <p:cNvSpPr>
            <a:spLocks noChangeArrowheads="1"/>
          </p:cNvSpPr>
          <p:nvPr/>
        </p:nvSpPr>
        <p:spPr bwMode="auto">
          <a:xfrm>
            <a:off x="0" y="5706851"/>
            <a:ext cx="12192000" cy="646331"/>
          </a:xfrm>
          <a:prstGeom prst="rect">
            <a:avLst/>
          </a:prstGeom>
          <a:solidFill>
            <a:schemeClr val="accent1">
              <a:lumMod val="75000"/>
            </a:schemeClr>
          </a:solidFill>
          <a:ln w="9525">
            <a:noFill/>
            <a:miter lim="800000"/>
            <a:headEnd/>
            <a:tailEnd/>
          </a:ln>
        </p:spPr>
        <p:txBody>
          <a:bodyPr wrap="square" anchor="b" anchorCtr="0">
            <a:spAutoFit/>
          </a:bodyPr>
          <a:lstStyle/>
          <a:p>
            <a:pPr algn="ctr" eaLnBrk="0" hangingPunct="0"/>
            <a:r>
              <a:rPr lang="en-US" dirty="0">
                <a:solidFill>
                  <a:schemeClr val="bg1"/>
                </a:solidFill>
                <a:latin typeface="Calibri" panose="020F0502020204030204" pitchFamily="34" charset="0"/>
                <a:cs typeface="Calibri" panose="020F0502020204030204" pitchFamily="34" charset="0"/>
              </a:rPr>
              <a:t>Summary box has a full-width bleed. </a:t>
            </a:r>
            <a:br>
              <a:rPr lang="en-US" dirty="0">
                <a:solidFill>
                  <a:schemeClr val="bg1"/>
                </a:solidFill>
                <a:latin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cs typeface="Calibri" panose="020F0502020204030204" pitchFamily="34" charset="0"/>
              </a:rPr>
              <a:t>Delete if not needed.</a:t>
            </a:r>
          </a:p>
        </p:txBody>
      </p:sp>
      <p:sp>
        <p:nvSpPr>
          <p:cNvPr id="6" name="Content Placeholder 5"/>
          <p:cNvSpPr>
            <a:spLocks noGrp="1"/>
          </p:cNvSpPr>
          <p:nvPr>
            <p:ph idx="1"/>
          </p:nvPr>
        </p:nvSpPr>
        <p:spPr>
          <a:xfrm>
            <a:off x="609600" y="1436688"/>
            <a:ext cx="9601200" cy="1391856"/>
          </a:xfrm>
        </p:spPr>
        <p:txBody>
          <a:bodyPr/>
          <a:lstStyle/>
          <a:p>
            <a:r>
              <a:rPr lang="en-US" dirty="0"/>
              <a:t>Select table and then click on Design tab to change table colors and attributes.</a:t>
            </a:r>
          </a:p>
          <a:p>
            <a:r>
              <a:rPr lang="en-US" dirty="0"/>
              <a:t>All table fonts are Arial.</a:t>
            </a:r>
          </a:p>
          <a:p>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2423520784"/>
              </p:ext>
            </p:extLst>
          </p:nvPr>
        </p:nvGraphicFramePr>
        <p:xfrm>
          <a:off x="880533" y="2829221"/>
          <a:ext cx="10439398" cy="27262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777667">
                  <a:extLst>
                    <a:ext uri="{9D8B030D-6E8A-4147-A177-3AD203B41FA5}">
                      <a16:colId xmlns="" xmlns:a16="http://schemas.microsoft.com/office/drawing/2014/main" val="20000"/>
                    </a:ext>
                  </a:extLst>
                </a:gridCol>
                <a:gridCol w="2220577">
                  <a:extLst>
                    <a:ext uri="{9D8B030D-6E8A-4147-A177-3AD203B41FA5}">
                      <a16:colId xmlns="" xmlns:a16="http://schemas.microsoft.com/office/drawing/2014/main" val="20001"/>
                    </a:ext>
                  </a:extLst>
                </a:gridCol>
                <a:gridCol w="2220577">
                  <a:extLst>
                    <a:ext uri="{9D8B030D-6E8A-4147-A177-3AD203B41FA5}">
                      <a16:colId xmlns="" xmlns:a16="http://schemas.microsoft.com/office/drawing/2014/main" val="20002"/>
                    </a:ext>
                  </a:extLst>
                </a:gridCol>
                <a:gridCol w="2220577">
                  <a:extLst>
                    <a:ext uri="{9D8B030D-6E8A-4147-A177-3AD203B41FA5}">
                      <a16:colId xmlns="" xmlns:a16="http://schemas.microsoft.com/office/drawing/2014/main" val="20003"/>
                    </a:ext>
                  </a:extLst>
                </a:gridCol>
              </a:tblGrid>
              <a:tr h="454374">
                <a:tc>
                  <a:txBody>
                    <a:bodyPr/>
                    <a:lstStyle/>
                    <a:p>
                      <a:pPr algn="ctr"/>
                      <a:r>
                        <a:rPr lang="en-US" dirty="0"/>
                        <a:t>Heading 1</a:t>
                      </a:r>
                    </a:p>
                  </a:txBody>
                  <a:tcPr marL="91919" marR="91919" anchor="ctr"/>
                </a:tc>
                <a:tc>
                  <a:txBody>
                    <a:bodyPr/>
                    <a:lstStyle/>
                    <a:p>
                      <a:pPr algn="ctr"/>
                      <a:r>
                        <a:rPr lang="en-US" dirty="0"/>
                        <a:t>Heading</a:t>
                      </a:r>
                      <a:r>
                        <a:rPr lang="en-US" baseline="0" dirty="0"/>
                        <a:t> </a:t>
                      </a:r>
                      <a:r>
                        <a:rPr lang="en-US" dirty="0"/>
                        <a:t>2</a:t>
                      </a:r>
                    </a:p>
                  </a:txBody>
                  <a:tcPr marL="91919" marR="91919" anchor="ctr"/>
                </a:tc>
                <a:tc>
                  <a:txBody>
                    <a:bodyPr/>
                    <a:lstStyle/>
                    <a:p>
                      <a:pPr algn="ctr"/>
                      <a:r>
                        <a:rPr lang="en-US" dirty="0"/>
                        <a:t>Heading 3</a:t>
                      </a:r>
                    </a:p>
                  </a:txBody>
                  <a:tcPr marL="91919" marR="91919" anchor="ctr"/>
                </a:tc>
                <a:tc>
                  <a:txBody>
                    <a:bodyPr/>
                    <a:lstStyle/>
                    <a:p>
                      <a:pPr algn="ctr"/>
                      <a:r>
                        <a:rPr lang="en-US" dirty="0"/>
                        <a:t>Heading 4</a:t>
                      </a:r>
                    </a:p>
                  </a:txBody>
                  <a:tcPr marL="91919" marR="91919" anchor="ctr"/>
                </a:tc>
                <a:extLst>
                  <a:ext uri="{0D108BD9-81ED-4DB2-BD59-A6C34878D82A}">
                    <a16:rowId xmlns="" xmlns:a16="http://schemas.microsoft.com/office/drawing/2014/main" val="10000"/>
                  </a:ext>
                </a:extLst>
              </a:tr>
              <a:tr h="454374">
                <a:tc>
                  <a:txBody>
                    <a:bodyPr/>
                    <a:lstStyle/>
                    <a:p>
                      <a:r>
                        <a:rPr lang="en-US" dirty="0"/>
                        <a:t>Body text item 1</a:t>
                      </a:r>
                    </a:p>
                  </a:txBody>
                  <a:tcPr marL="91919" marR="91919" anchor="ctr"/>
                </a:tc>
                <a:tc>
                  <a:txBody>
                    <a:bodyPr/>
                    <a:lstStyle/>
                    <a:p>
                      <a:pPr algn="ctr"/>
                      <a:r>
                        <a:rPr lang="en-US" dirty="0"/>
                        <a:t>100</a:t>
                      </a:r>
                    </a:p>
                  </a:txBody>
                  <a:tcPr marL="91919" marR="91919" anchor="ctr"/>
                </a:tc>
                <a:tc>
                  <a:txBody>
                    <a:bodyPr/>
                    <a:lstStyle/>
                    <a:p>
                      <a:pPr algn="ctr"/>
                      <a:r>
                        <a:rPr lang="en-US" dirty="0"/>
                        <a:t>200</a:t>
                      </a:r>
                    </a:p>
                  </a:txBody>
                  <a:tcPr marL="91919" marR="91919" anchor="ctr"/>
                </a:tc>
                <a:tc>
                  <a:txBody>
                    <a:bodyPr/>
                    <a:lstStyle/>
                    <a:p>
                      <a:pPr algn="ctr"/>
                      <a:r>
                        <a:rPr lang="en-US" dirty="0"/>
                        <a:t>300</a:t>
                      </a:r>
                    </a:p>
                  </a:txBody>
                  <a:tcPr marL="91919" marR="91919" anchor="ctr"/>
                </a:tc>
                <a:extLst>
                  <a:ext uri="{0D108BD9-81ED-4DB2-BD59-A6C34878D82A}">
                    <a16:rowId xmlns="" xmlns:a16="http://schemas.microsoft.com/office/drawing/2014/main" val="10001"/>
                  </a:ext>
                </a:extLst>
              </a:tr>
              <a:tr h="454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Body text item 2</a:t>
                      </a:r>
                    </a:p>
                  </a:txBody>
                  <a:tcPr marL="91919" marR="91919" anchor="ctr"/>
                </a:tc>
                <a:tc>
                  <a:txBody>
                    <a:bodyPr/>
                    <a:lstStyle/>
                    <a:p>
                      <a:pPr algn="ctr"/>
                      <a:r>
                        <a:rPr lang="en-US" dirty="0"/>
                        <a:t>100</a:t>
                      </a:r>
                    </a:p>
                  </a:txBody>
                  <a:tcPr marL="91919" marR="91919" anchor="ctr"/>
                </a:tc>
                <a:tc>
                  <a:txBody>
                    <a:bodyPr/>
                    <a:lstStyle/>
                    <a:p>
                      <a:pPr algn="ctr"/>
                      <a:r>
                        <a:rPr lang="en-US" dirty="0"/>
                        <a:t>200</a:t>
                      </a:r>
                    </a:p>
                  </a:txBody>
                  <a:tcPr marL="91919" marR="91919" anchor="ctr"/>
                </a:tc>
                <a:tc>
                  <a:txBody>
                    <a:bodyPr/>
                    <a:lstStyle/>
                    <a:p>
                      <a:pPr algn="ctr"/>
                      <a:r>
                        <a:rPr lang="en-US" dirty="0"/>
                        <a:t>300</a:t>
                      </a:r>
                    </a:p>
                  </a:txBody>
                  <a:tcPr marL="91919" marR="91919" anchor="ctr"/>
                </a:tc>
                <a:extLst>
                  <a:ext uri="{0D108BD9-81ED-4DB2-BD59-A6C34878D82A}">
                    <a16:rowId xmlns="" xmlns:a16="http://schemas.microsoft.com/office/drawing/2014/main" val="10002"/>
                  </a:ext>
                </a:extLst>
              </a:tr>
              <a:tr h="454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Body text item 3</a:t>
                      </a:r>
                    </a:p>
                  </a:txBody>
                  <a:tcPr marL="91919" marR="91919" anchor="ctr"/>
                </a:tc>
                <a:tc>
                  <a:txBody>
                    <a:bodyPr/>
                    <a:lstStyle/>
                    <a:p>
                      <a:pPr algn="ctr"/>
                      <a:r>
                        <a:rPr lang="en-US" dirty="0"/>
                        <a:t>100</a:t>
                      </a:r>
                    </a:p>
                  </a:txBody>
                  <a:tcPr marL="91919" marR="91919" anchor="ctr"/>
                </a:tc>
                <a:tc>
                  <a:txBody>
                    <a:bodyPr/>
                    <a:lstStyle/>
                    <a:p>
                      <a:pPr algn="ctr"/>
                      <a:r>
                        <a:rPr lang="en-US" dirty="0"/>
                        <a:t>200</a:t>
                      </a:r>
                    </a:p>
                  </a:txBody>
                  <a:tcPr marL="91919" marR="91919" anchor="ctr"/>
                </a:tc>
                <a:tc>
                  <a:txBody>
                    <a:bodyPr/>
                    <a:lstStyle/>
                    <a:p>
                      <a:pPr algn="ctr"/>
                      <a:r>
                        <a:rPr lang="en-US" dirty="0"/>
                        <a:t>300</a:t>
                      </a:r>
                    </a:p>
                  </a:txBody>
                  <a:tcPr marL="91919" marR="91919" anchor="ctr"/>
                </a:tc>
                <a:extLst>
                  <a:ext uri="{0D108BD9-81ED-4DB2-BD59-A6C34878D82A}">
                    <a16:rowId xmlns="" xmlns:a16="http://schemas.microsoft.com/office/drawing/2014/main" val="10003"/>
                  </a:ext>
                </a:extLst>
              </a:tr>
              <a:tr h="454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Body text item 4</a:t>
                      </a:r>
                    </a:p>
                  </a:txBody>
                  <a:tcPr marL="91919" marR="91919" anchor="ctr"/>
                </a:tc>
                <a:tc>
                  <a:txBody>
                    <a:bodyPr/>
                    <a:lstStyle/>
                    <a:p>
                      <a:pPr algn="ctr"/>
                      <a:r>
                        <a:rPr lang="en-US" dirty="0"/>
                        <a:t>100</a:t>
                      </a:r>
                    </a:p>
                  </a:txBody>
                  <a:tcPr marL="91919" marR="91919" anchor="ctr"/>
                </a:tc>
                <a:tc>
                  <a:txBody>
                    <a:bodyPr/>
                    <a:lstStyle/>
                    <a:p>
                      <a:pPr algn="ctr"/>
                      <a:r>
                        <a:rPr lang="en-US" dirty="0"/>
                        <a:t>200</a:t>
                      </a:r>
                    </a:p>
                  </a:txBody>
                  <a:tcPr marL="91919" marR="91919" anchor="ctr"/>
                </a:tc>
                <a:tc>
                  <a:txBody>
                    <a:bodyPr/>
                    <a:lstStyle/>
                    <a:p>
                      <a:pPr algn="ctr"/>
                      <a:r>
                        <a:rPr lang="en-US" dirty="0"/>
                        <a:t>300</a:t>
                      </a:r>
                    </a:p>
                  </a:txBody>
                  <a:tcPr marL="91919" marR="91919" anchor="ctr"/>
                </a:tc>
                <a:extLst>
                  <a:ext uri="{0D108BD9-81ED-4DB2-BD59-A6C34878D82A}">
                    <a16:rowId xmlns="" xmlns:a16="http://schemas.microsoft.com/office/drawing/2014/main" val="10004"/>
                  </a:ext>
                </a:extLst>
              </a:tr>
              <a:tr h="454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Body text item 5</a:t>
                      </a:r>
                    </a:p>
                  </a:txBody>
                  <a:tcPr marL="91919" marR="91919" anchor="ctr"/>
                </a:tc>
                <a:tc>
                  <a:txBody>
                    <a:bodyPr/>
                    <a:lstStyle/>
                    <a:p>
                      <a:pPr algn="ctr"/>
                      <a:r>
                        <a:rPr lang="en-US" dirty="0"/>
                        <a:t>100</a:t>
                      </a:r>
                    </a:p>
                  </a:txBody>
                  <a:tcPr marL="91919" marR="91919" anchor="ctr"/>
                </a:tc>
                <a:tc>
                  <a:txBody>
                    <a:bodyPr/>
                    <a:lstStyle/>
                    <a:p>
                      <a:pPr algn="ctr"/>
                      <a:r>
                        <a:rPr lang="en-US" dirty="0"/>
                        <a:t>200</a:t>
                      </a:r>
                    </a:p>
                  </a:txBody>
                  <a:tcPr marL="91919" marR="91919" anchor="ctr"/>
                </a:tc>
                <a:tc>
                  <a:txBody>
                    <a:bodyPr/>
                    <a:lstStyle/>
                    <a:p>
                      <a:pPr algn="ctr"/>
                      <a:r>
                        <a:rPr lang="en-US" dirty="0"/>
                        <a:t>300</a:t>
                      </a:r>
                    </a:p>
                  </a:txBody>
                  <a:tcPr marL="91919" marR="91919"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959305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Title for bulleted text with two text boxes</a:t>
            </a:r>
          </a:p>
        </p:txBody>
      </p:sp>
      <p:sp>
        <p:nvSpPr>
          <p:cNvPr id="16" name="Content Placeholder 15"/>
          <p:cNvSpPr>
            <a:spLocks noGrp="1"/>
          </p:cNvSpPr>
          <p:nvPr>
            <p:ph idx="1"/>
          </p:nvPr>
        </p:nvSpPr>
        <p:spPr/>
        <p:txBody>
          <a:bodyPr/>
          <a:lstStyle/>
          <a:p>
            <a:r>
              <a:rPr lang="en-US" dirty="0"/>
              <a:t>Begin list of bullets here</a:t>
            </a:r>
          </a:p>
          <a:p>
            <a:pPr lvl="1"/>
            <a:r>
              <a:rPr lang="en-US" dirty="0"/>
              <a:t>Sub bullet</a:t>
            </a:r>
          </a:p>
          <a:p>
            <a:pPr lvl="2"/>
            <a:r>
              <a:rPr lang="en-US" dirty="0"/>
              <a:t>Sub bullet</a:t>
            </a:r>
          </a:p>
        </p:txBody>
      </p:sp>
      <p:sp>
        <p:nvSpPr>
          <p:cNvPr id="17" name="Content Placeholder 16"/>
          <p:cNvSpPr>
            <a:spLocks noGrp="1"/>
          </p:cNvSpPr>
          <p:nvPr>
            <p:ph idx="10"/>
          </p:nvPr>
        </p:nvSpPr>
        <p:spPr/>
        <p:txBody>
          <a:bodyPr/>
          <a:lstStyle/>
          <a:p>
            <a:r>
              <a:rPr lang="en-US" dirty="0"/>
              <a:t>Begin list of bullets here</a:t>
            </a:r>
          </a:p>
          <a:p>
            <a:pPr lvl="1"/>
            <a:r>
              <a:rPr lang="en-US" dirty="0"/>
              <a:t>Sub bullet</a:t>
            </a:r>
          </a:p>
          <a:p>
            <a:pPr lvl="2"/>
            <a:r>
              <a:rPr lang="en-US" dirty="0"/>
              <a:t>Sub bullet</a:t>
            </a:r>
          </a:p>
        </p:txBody>
      </p:sp>
      <p:grpSp>
        <p:nvGrpSpPr>
          <p:cNvPr id="5" name="Group 4">
            <a:extLst>
              <a:ext uri="{FF2B5EF4-FFF2-40B4-BE49-F238E27FC236}">
                <a16:creationId xmlns="" xmlns:a16="http://schemas.microsoft.com/office/drawing/2014/main" id="{C61036A5-42AA-4EA6-A068-5AAE5660E266}"/>
              </a:ext>
            </a:extLst>
          </p:cNvPr>
          <p:cNvGrpSpPr/>
          <p:nvPr/>
        </p:nvGrpSpPr>
        <p:grpSpPr>
          <a:xfrm>
            <a:off x="4326195" y="3228349"/>
            <a:ext cx="3551572" cy="1855948"/>
            <a:chOff x="465864" y="1599346"/>
            <a:chExt cx="3551572" cy="1855948"/>
          </a:xfrm>
        </p:grpSpPr>
        <p:pic>
          <p:nvPicPr>
            <p:cNvPr id="6" name="Picture 5">
              <a:extLst>
                <a:ext uri="{FF2B5EF4-FFF2-40B4-BE49-F238E27FC236}">
                  <a16:creationId xmlns="" xmlns:a16="http://schemas.microsoft.com/office/drawing/2014/main" id="{807B2C72-B71D-4F88-A098-356A89ABA88F}"/>
                </a:ext>
              </a:extLst>
            </p:cNvPr>
            <p:cNvPicPr>
              <a:picLocks noChangeAspect="1"/>
            </p:cNvPicPr>
            <p:nvPr/>
          </p:nvPicPr>
          <p:blipFill>
            <a:blip r:embed="rId2"/>
            <a:stretch>
              <a:fillRect/>
            </a:stretch>
          </p:blipFill>
          <p:spPr>
            <a:xfrm>
              <a:off x="465864" y="1896158"/>
              <a:ext cx="3551572" cy="1559136"/>
            </a:xfrm>
            <a:prstGeom prst="rect">
              <a:avLst/>
            </a:prstGeom>
          </p:spPr>
        </p:pic>
        <p:sp>
          <p:nvSpPr>
            <p:cNvPr id="7" name="TextBox 6">
              <a:extLst>
                <a:ext uri="{FF2B5EF4-FFF2-40B4-BE49-F238E27FC236}">
                  <a16:creationId xmlns="" xmlns:a16="http://schemas.microsoft.com/office/drawing/2014/main" id="{88F352C0-DE75-4694-BC0B-5246015E8429}"/>
                </a:ext>
              </a:extLst>
            </p:cNvPr>
            <p:cNvSpPr txBox="1"/>
            <p:nvPr/>
          </p:nvSpPr>
          <p:spPr>
            <a:xfrm>
              <a:off x="1668378" y="1599346"/>
              <a:ext cx="2037348" cy="369332"/>
            </a:xfrm>
            <a:prstGeom prst="rect">
              <a:avLst/>
            </a:prstGeom>
            <a:noFill/>
          </p:spPr>
          <p:txBody>
            <a:bodyPr wrap="square" rtlCol="0">
              <a:spAutoFit/>
            </a:bodyPr>
            <a:lstStyle/>
            <a:p>
              <a:r>
                <a:rPr lang="en-US" dirty="0"/>
                <a:t>Interleaved</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Title for bulleted text with right column</a:t>
            </a:r>
          </a:p>
        </p:txBody>
      </p:sp>
      <p:sp>
        <p:nvSpPr>
          <p:cNvPr id="6" name="Content Placeholder 5"/>
          <p:cNvSpPr>
            <a:spLocks noGrp="1"/>
          </p:cNvSpPr>
          <p:nvPr>
            <p:ph idx="1"/>
          </p:nvPr>
        </p:nvSpPr>
        <p:spPr/>
        <p:txBody>
          <a:bodyPr/>
          <a:lstStyle/>
          <a:p>
            <a:r>
              <a:rPr lang="en-US" dirty="0"/>
              <a:t>Begin list of bullets here</a:t>
            </a:r>
          </a:p>
          <a:p>
            <a:pPr lvl="1"/>
            <a:r>
              <a:rPr lang="en-US" dirty="0"/>
              <a:t>Sub bullet</a:t>
            </a:r>
          </a:p>
          <a:p>
            <a:pPr lvl="2"/>
            <a:r>
              <a:rPr lang="en-US" dirty="0"/>
              <a:t>Sub bullet</a:t>
            </a:r>
          </a:p>
        </p:txBody>
      </p:sp>
    </p:spTree>
    <p:extLst>
      <p:ext uri="{BB962C8B-B14F-4D97-AF65-F5344CB8AC3E}">
        <p14:creationId xmlns:p14="http://schemas.microsoft.com/office/powerpoint/2010/main" val="89761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marL="1588"/>
            <a:r>
              <a:rPr lang="en-US" dirty="0"/>
              <a:t>Title for full-frame image</a:t>
            </a:r>
            <a:br>
              <a:rPr lang="en-US" dirty="0"/>
            </a:br>
            <a:r>
              <a:rPr lang="en-US" sz="2400" b="0" dirty="0"/>
              <a:t>Subtitles can be used on longer titles, 24pt “Regular” (no bold)</a:t>
            </a:r>
          </a:p>
        </p:txBody>
      </p:sp>
      <p:pic>
        <p:nvPicPr>
          <p:cNvPr id="13" name="Picture Placeholder 12">
            <a:extLst>
              <a:ext uri="{FF2B5EF4-FFF2-40B4-BE49-F238E27FC236}">
                <a16:creationId xmlns="" xmlns:a16="http://schemas.microsoft.com/office/drawing/2014/main" id="{C48E64F1-F2B0-B746-9B71-13BFF1A92B3E}"/>
              </a:ext>
            </a:extLst>
          </p:cNvPr>
          <p:cNvPicPr>
            <a:picLocks noGrp="1" noChangeAspect="1"/>
          </p:cNvPicPr>
          <p:nvPr>
            <p:ph type="pic" sz="quarter" idx="10"/>
          </p:nvPr>
        </p:nvPicPr>
        <p:blipFill rotWithShape="1">
          <a:blip r:embed="rId2"/>
          <a:srcRect t="33146" b="14398"/>
          <a:stretch/>
        </p:blipFill>
        <p:spPr>
          <a:xfrm>
            <a:off x="5" y="1244955"/>
            <a:ext cx="12193815" cy="5117023"/>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Demonstrate the efficacy of 2:1 </a:t>
            </a:r>
            <a:r>
              <a:rPr lang="en-US" sz="2800" dirty="0" smtClean="0"/>
              <a:t>tapered </a:t>
            </a:r>
            <a:r>
              <a:rPr lang="en-US" sz="2800" dirty="0"/>
              <a:t>Fat Tree networks </a:t>
            </a:r>
          </a:p>
          <a:p>
            <a:r>
              <a:rPr lang="en-US" sz="2800" dirty="0"/>
              <a:t>Cost savings of 6-8% was worth the slight performance hit </a:t>
            </a:r>
          </a:p>
          <a:p>
            <a:r>
              <a:rPr lang="en-US" sz="2800" dirty="0"/>
              <a:t>Provide real system evaluation of a variety of typical applications in the presence of severe congestion. </a:t>
            </a:r>
          </a:p>
          <a:p>
            <a:r>
              <a:rPr lang="en-US" sz="2800" dirty="0"/>
              <a:t>Provide input on future system procurement</a:t>
            </a:r>
          </a:p>
          <a:p>
            <a:endParaRPr lang="en-US" dirty="0"/>
          </a:p>
        </p:txBody>
      </p:sp>
      <p:sp>
        <p:nvSpPr>
          <p:cNvPr id="3" name="Title 2"/>
          <p:cNvSpPr>
            <a:spLocks noGrp="1"/>
          </p:cNvSpPr>
          <p:nvPr>
            <p:ph type="title"/>
          </p:nvPr>
        </p:nvSpPr>
        <p:spPr/>
        <p:txBody>
          <a:bodyPr/>
          <a:lstStyle/>
          <a:p>
            <a:r>
              <a:rPr lang="en-US" dirty="0"/>
              <a:t>Contributions</a:t>
            </a:r>
          </a:p>
        </p:txBody>
      </p:sp>
      <p:pic>
        <p:nvPicPr>
          <p:cNvPr id="4" name="Picture 2">
            <a:extLst>
              <a:ext uri="{FF2B5EF4-FFF2-40B4-BE49-F238E27FC236}">
                <a16:creationId xmlns="" xmlns:a16="http://schemas.microsoft.com/office/drawing/2014/main" id="{E9590024-FB2E-46B6-993B-EEECD3503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618" y="4397151"/>
            <a:ext cx="3910382" cy="16530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ierra supercomputer">
            <a:extLst>
              <a:ext uri="{FF2B5EF4-FFF2-40B4-BE49-F238E27FC236}">
                <a16:creationId xmlns="" xmlns:a16="http://schemas.microsoft.com/office/drawing/2014/main" id="{2243EEE6-0AAF-4AF4-809B-F9841C871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277" y="3656627"/>
            <a:ext cx="3200061" cy="23935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7600" y="6032927"/>
            <a:ext cx="952500" cy="369332"/>
          </a:xfrm>
          <a:prstGeom prst="rect">
            <a:avLst/>
          </a:prstGeom>
          <a:noFill/>
        </p:spPr>
        <p:txBody>
          <a:bodyPr wrap="square" rtlCol="0">
            <a:spAutoFit/>
          </a:bodyPr>
          <a:lstStyle/>
          <a:p>
            <a:r>
              <a:rPr lang="en-US" dirty="0" smtClean="0"/>
              <a:t>Fat Tree</a:t>
            </a:r>
            <a:endParaRPr lang="en-US" dirty="0"/>
          </a:p>
        </p:txBody>
      </p:sp>
      <p:sp>
        <p:nvSpPr>
          <p:cNvPr id="7" name="TextBox 6"/>
          <p:cNvSpPr txBox="1"/>
          <p:nvPr/>
        </p:nvSpPr>
        <p:spPr>
          <a:xfrm>
            <a:off x="8845938" y="6032927"/>
            <a:ext cx="2438400" cy="369332"/>
          </a:xfrm>
          <a:prstGeom prst="rect">
            <a:avLst/>
          </a:prstGeom>
          <a:noFill/>
        </p:spPr>
        <p:txBody>
          <a:bodyPr wrap="square" rtlCol="0">
            <a:spAutoFit/>
          </a:bodyPr>
          <a:lstStyle/>
          <a:p>
            <a:r>
              <a:rPr lang="en-US" dirty="0" smtClean="0"/>
              <a:t>Tapered Fat Tree</a:t>
            </a:r>
            <a:endParaRPr lang="en-US" dirty="0"/>
          </a:p>
        </p:txBody>
      </p:sp>
    </p:spTree>
    <p:extLst>
      <p:ext uri="{BB962C8B-B14F-4D97-AF65-F5344CB8AC3E}">
        <p14:creationId xmlns:p14="http://schemas.microsoft.com/office/powerpoint/2010/main" val="3619859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Overview</a:t>
            </a:r>
          </a:p>
        </p:txBody>
      </p:sp>
      <p:sp>
        <p:nvSpPr>
          <p:cNvPr id="6" name="Content Placeholder 5"/>
          <p:cNvSpPr>
            <a:spLocks noGrp="1"/>
          </p:cNvSpPr>
          <p:nvPr>
            <p:ph idx="1"/>
          </p:nvPr>
        </p:nvSpPr>
        <p:spPr/>
        <p:txBody>
          <a:bodyPr/>
          <a:lstStyle/>
          <a:p>
            <a:r>
              <a:rPr lang="en-US" sz="2000" dirty="0"/>
              <a:t>Selected a variety of applications with different message sizes and communication patterns</a:t>
            </a:r>
          </a:p>
          <a:p>
            <a:r>
              <a:rPr lang="en-US" sz="2000" dirty="0"/>
              <a:t>AMG</a:t>
            </a:r>
          </a:p>
          <a:p>
            <a:pPr lvl="1"/>
            <a:r>
              <a:rPr lang="en-US" sz="1800" dirty="0"/>
              <a:t>Multigrid solver for linear systems</a:t>
            </a:r>
          </a:p>
          <a:p>
            <a:pPr lvl="1"/>
            <a:r>
              <a:rPr lang="en-US" sz="1800" dirty="0"/>
              <a:t>27-point nearest neighbor stencil</a:t>
            </a:r>
          </a:p>
          <a:p>
            <a:r>
              <a:rPr lang="en-US" sz="2000" dirty="0"/>
              <a:t>UMT</a:t>
            </a:r>
          </a:p>
          <a:p>
            <a:pPr lvl="1"/>
            <a:r>
              <a:rPr lang="en-US" sz="1800" dirty="0"/>
              <a:t>Deterministic (Sn) radiation transport </a:t>
            </a:r>
            <a:r>
              <a:rPr lang="en-US" sz="1800" dirty="0" err="1"/>
              <a:t>miniapp</a:t>
            </a:r>
            <a:endParaRPr lang="en-US" sz="1800" dirty="0"/>
          </a:p>
          <a:p>
            <a:pPr lvl="1"/>
            <a:r>
              <a:rPr lang="en-US" sz="1800" dirty="0"/>
              <a:t>7-point stencil</a:t>
            </a:r>
          </a:p>
          <a:p>
            <a:r>
              <a:rPr lang="en-US" sz="2000" dirty="0"/>
              <a:t>pF3D</a:t>
            </a:r>
          </a:p>
          <a:p>
            <a:pPr lvl="1"/>
            <a:r>
              <a:rPr lang="en-US" sz="1800" dirty="0"/>
              <a:t>Multi-physics code for laser-plasma interactions </a:t>
            </a:r>
          </a:p>
          <a:p>
            <a:pPr lvl="1"/>
            <a:r>
              <a:rPr lang="en-US" sz="1800" dirty="0"/>
              <a:t>2D FFTs computed on 2D slabs in a 3D space</a:t>
            </a:r>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668168214"/>
              </p:ext>
            </p:extLst>
          </p:nvPr>
        </p:nvGraphicFramePr>
        <p:xfrm>
          <a:off x="6096000" y="2294019"/>
          <a:ext cx="5945827" cy="2553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55697">
                  <a:extLst>
                    <a:ext uri="{9D8B030D-6E8A-4147-A177-3AD203B41FA5}">
                      <a16:colId xmlns="" xmlns:a16="http://schemas.microsoft.com/office/drawing/2014/main" val="20000"/>
                    </a:ext>
                  </a:extLst>
                </a:gridCol>
                <a:gridCol w="1556085">
                  <a:extLst>
                    <a:ext uri="{9D8B030D-6E8A-4147-A177-3AD203B41FA5}">
                      <a16:colId xmlns="" xmlns:a16="http://schemas.microsoft.com/office/drawing/2014/main" val="20001"/>
                    </a:ext>
                  </a:extLst>
                </a:gridCol>
                <a:gridCol w="1369301">
                  <a:extLst>
                    <a:ext uri="{9D8B030D-6E8A-4147-A177-3AD203B41FA5}">
                      <a16:colId xmlns="" xmlns:a16="http://schemas.microsoft.com/office/drawing/2014/main" val="20002"/>
                    </a:ext>
                  </a:extLst>
                </a:gridCol>
                <a:gridCol w="1264744">
                  <a:extLst>
                    <a:ext uri="{9D8B030D-6E8A-4147-A177-3AD203B41FA5}">
                      <a16:colId xmlns="" xmlns:a16="http://schemas.microsoft.com/office/drawing/2014/main" val="20003"/>
                    </a:ext>
                  </a:extLst>
                </a:gridCol>
              </a:tblGrid>
              <a:tr h="546248">
                <a:tc>
                  <a:txBody>
                    <a:bodyPr/>
                    <a:lstStyle/>
                    <a:p>
                      <a:pPr algn="ctr"/>
                      <a:r>
                        <a:rPr lang="en-US" dirty="0"/>
                        <a:t>Application</a:t>
                      </a:r>
                    </a:p>
                  </a:txBody>
                  <a:tcPr marL="91919" marR="91919" anchor="ctr"/>
                </a:tc>
                <a:tc>
                  <a:txBody>
                    <a:bodyPr/>
                    <a:lstStyle/>
                    <a:p>
                      <a:pPr algn="ctr"/>
                      <a:r>
                        <a:rPr lang="en-US" dirty="0"/>
                        <a:t>%</a:t>
                      </a:r>
                      <a:r>
                        <a:rPr lang="en-US" baseline="0" dirty="0"/>
                        <a:t> Time Spent in MPI</a:t>
                      </a:r>
                      <a:endParaRPr lang="en-US" dirty="0"/>
                    </a:p>
                  </a:txBody>
                  <a:tcPr marL="91919" marR="91919" anchor="ctr"/>
                </a:tc>
                <a:tc>
                  <a:txBody>
                    <a:bodyPr/>
                    <a:lstStyle/>
                    <a:p>
                      <a:pPr algn="ctr"/>
                      <a:r>
                        <a:rPr lang="en-US" dirty="0"/>
                        <a:t>Average</a:t>
                      </a:r>
                      <a:r>
                        <a:rPr lang="en-US" baseline="0" dirty="0"/>
                        <a:t> Message Size</a:t>
                      </a:r>
                      <a:endParaRPr lang="en-US" dirty="0"/>
                    </a:p>
                  </a:txBody>
                  <a:tcPr marL="91919" marR="91919" anchor="ctr"/>
                </a:tc>
                <a:tc>
                  <a:txBody>
                    <a:bodyPr/>
                    <a:lstStyle/>
                    <a:p>
                      <a:pPr algn="ctr"/>
                      <a:r>
                        <a:rPr lang="en-US" dirty="0"/>
                        <a:t>Message</a:t>
                      </a:r>
                      <a:r>
                        <a:rPr lang="en-US" baseline="0" dirty="0"/>
                        <a:t> Count</a:t>
                      </a:r>
                      <a:endParaRPr lang="en-US" dirty="0"/>
                    </a:p>
                  </a:txBody>
                  <a:tcPr marL="91919" marR="91919" anchor="ctr"/>
                </a:tc>
                <a:extLst>
                  <a:ext uri="{0D108BD9-81ED-4DB2-BD59-A6C34878D82A}">
                    <a16:rowId xmlns="" xmlns:a16="http://schemas.microsoft.com/office/drawing/2014/main" val="10000"/>
                  </a:ext>
                </a:extLst>
              </a:tr>
              <a:tr h="546248">
                <a:tc>
                  <a:txBody>
                    <a:bodyPr/>
                    <a:lstStyle/>
                    <a:p>
                      <a:r>
                        <a:rPr lang="en-US" dirty="0"/>
                        <a:t>AMG</a:t>
                      </a:r>
                    </a:p>
                  </a:txBody>
                  <a:tcPr marL="91919" marR="91919" anchor="ctr"/>
                </a:tc>
                <a:tc>
                  <a:txBody>
                    <a:bodyPr/>
                    <a:lstStyle/>
                    <a:p>
                      <a:pPr algn="ctr"/>
                      <a:r>
                        <a:rPr lang="en-US" dirty="0"/>
                        <a:t>26%</a:t>
                      </a:r>
                    </a:p>
                  </a:txBody>
                  <a:tcPr marL="91919" marR="91919" anchor="ctr"/>
                </a:tc>
                <a:tc>
                  <a:txBody>
                    <a:bodyPr/>
                    <a:lstStyle/>
                    <a:p>
                      <a:pPr algn="ctr"/>
                      <a:r>
                        <a:rPr lang="en-US" dirty="0"/>
                        <a:t>4.8kB</a:t>
                      </a:r>
                    </a:p>
                  </a:txBody>
                  <a:tcPr marL="91919" marR="91919" anchor="ctr"/>
                </a:tc>
                <a:tc>
                  <a:txBody>
                    <a:bodyPr/>
                    <a:lstStyle/>
                    <a:p>
                      <a:pPr algn="ctr"/>
                      <a:r>
                        <a:rPr lang="en-US" dirty="0"/>
                        <a:t>404M</a:t>
                      </a:r>
                    </a:p>
                  </a:txBody>
                  <a:tcPr marL="91919" marR="91919" anchor="ctr"/>
                </a:tc>
                <a:extLst>
                  <a:ext uri="{0D108BD9-81ED-4DB2-BD59-A6C34878D82A}">
                    <a16:rowId xmlns="" xmlns:a16="http://schemas.microsoft.com/office/drawing/2014/main" val="10001"/>
                  </a:ext>
                </a:extLst>
              </a:tr>
              <a:tr h="546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UMT</a:t>
                      </a:r>
                    </a:p>
                  </a:txBody>
                  <a:tcPr marL="91919" marR="91919" anchor="ctr"/>
                </a:tc>
                <a:tc>
                  <a:txBody>
                    <a:bodyPr/>
                    <a:lstStyle/>
                    <a:p>
                      <a:pPr algn="ctr"/>
                      <a:r>
                        <a:rPr lang="en-US" dirty="0"/>
                        <a:t>45%</a:t>
                      </a:r>
                    </a:p>
                  </a:txBody>
                  <a:tcPr marL="91919" marR="91919" anchor="ctr"/>
                </a:tc>
                <a:tc>
                  <a:txBody>
                    <a:bodyPr/>
                    <a:lstStyle/>
                    <a:p>
                      <a:pPr algn="ctr"/>
                      <a:r>
                        <a:rPr lang="en-US" dirty="0"/>
                        <a:t>1.6MB</a:t>
                      </a:r>
                    </a:p>
                  </a:txBody>
                  <a:tcPr marL="91919" marR="91919" anchor="ctr"/>
                </a:tc>
                <a:tc>
                  <a:txBody>
                    <a:bodyPr/>
                    <a:lstStyle/>
                    <a:p>
                      <a:pPr algn="ctr"/>
                      <a:r>
                        <a:rPr lang="en-US" dirty="0"/>
                        <a:t>1.2M</a:t>
                      </a:r>
                    </a:p>
                  </a:txBody>
                  <a:tcPr marL="91919" marR="91919" anchor="ctr"/>
                </a:tc>
                <a:extLst>
                  <a:ext uri="{0D108BD9-81ED-4DB2-BD59-A6C34878D82A}">
                    <a16:rowId xmlns="" xmlns:a16="http://schemas.microsoft.com/office/drawing/2014/main" val="10002"/>
                  </a:ext>
                </a:extLst>
              </a:tr>
              <a:tr h="546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pF3D</a:t>
                      </a:r>
                    </a:p>
                  </a:txBody>
                  <a:tcPr marL="91919" marR="91919" anchor="ctr"/>
                </a:tc>
                <a:tc>
                  <a:txBody>
                    <a:bodyPr/>
                    <a:lstStyle/>
                    <a:p>
                      <a:pPr algn="ctr"/>
                      <a:r>
                        <a:rPr lang="en-US" dirty="0"/>
                        <a:t>25%</a:t>
                      </a:r>
                    </a:p>
                  </a:txBody>
                  <a:tcPr marL="91919" marR="91919" anchor="ctr"/>
                </a:tc>
                <a:tc>
                  <a:txBody>
                    <a:bodyPr/>
                    <a:lstStyle/>
                    <a:p>
                      <a:pPr algn="ctr"/>
                      <a:r>
                        <a:rPr lang="en-US" dirty="0"/>
                        <a:t>16kB</a:t>
                      </a:r>
                    </a:p>
                  </a:txBody>
                  <a:tcPr marL="91919" marR="91919" anchor="ctr"/>
                </a:tc>
                <a:tc>
                  <a:txBody>
                    <a:bodyPr/>
                    <a:lstStyle/>
                    <a:p>
                      <a:pPr algn="ctr"/>
                      <a:r>
                        <a:rPr lang="en-US" dirty="0"/>
                        <a:t>160M</a:t>
                      </a:r>
                    </a:p>
                  </a:txBody>
                  <a:tcPr marL="91919" marR="91919"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2733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a:extLst>
              <a:ext uri="{FF2B5EF4-FFF2-40B4-BE49-F238E27FC236}">
                <a16:creationId xmlns="" xmlns:a16="http://schemas.microsoft.com/office/drawing/2014/main" id="{4C70D9ED-9026-431F-AC4E-944D018DD0CB}"/>
              </a:ext>
            </a:extLst>
          </p:cNvPr>
          <p:cNvCxnSpPr/>
          <p:nvPr/>
        </p:nvCxnSpPr>
        <p:spPr>
          <a:xfrm flipH="1" flipV="1">
            <a:off x="9124094" y="4044357"/>
            <a:ext cx="8652" cy="115744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dirty="0"/>
              <a:t>System Overview and Experimental Setup</a:t>
            </a:r>
          </a:p>
        </p:txBody>
      </p:sp>
      <p:sp>
        <p:nvSpPr>
          <p:cNvPr id="5" name="Content Placeholder 5"/>
          <p:cNvSpPr txBox="1">
            <a:spLocks/>
          </p:cNvSpPr>
          <p:nvPr/>
        </p:nvSpPr>
        <p:spPr>
          <a:xfrm>
            <a:off x="368969" y="1388561"/>
            <a:ext cx="6106294" cy="4881532"/>
          </a:xfrm>
          <a:prstGeom prst="rect">
            <a:avLst/>
          </a:prstGeom>
        </p:spPr>
        <p:txBody>
          <a:bodyPr vert="horz" lIns="0" tIns="0" rIns="0" bIns="0" rtlCol="0">
            <a:normAutofit fontScale="92500" lnSpcReduction="10000"/>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2800" dirty="0"/>
              <a:t>Quartz, </a:t>
            </a:r>
            <a:r>
              <a:rPr lang="en-US" sz="2800" dirty="0" err="1"/>
              <a:t>Petascale</a:t>
            </a:r>
            <a:r>
              <a:rPr lang="en-US" sz="2800" dirty="0"/>
              <a:t> system at LLNL</a:t>
            </a:r>
          </a:p>
          <a:p>
            <a:pPr lvl="1"/>
            <a:r>
              <a:rPr lang="en-US" sz="2400" dirty="0"/>
              <a:t>2688 node with dual 18-core Broadwell CPUs</a:t>
            </a:r>
          </a:p>
          <a:p>
            <a:pPr lvl="1"/>
            <a:r>
              <a:rPr lang="en-US" sz="2400" dirty="0"/>
              <a:t>3 level 100 </a:t>
            </a:r>
            <a:r>
              <a:rPr lang="en-US" sz="2400" dirty="0" err="1"/>
              <a:t>Gbps</a:t>
            </a:r>
            <a:r>
              <a:rPr lang="en-US" sz="2400" dirty="0"/>
              <a:t> Omni-path 2:1 tapered fat tree network</a:t>
            </a:r>
          </a:p>
          <a:p>
            <a:pPr lvl="1"/>
            <a:r>
              <a:rPr lang="en-US" sz="2400" dirty="0"/>
              <a:t>Eight leaf switches together form a pod of 256 nodes</a:t>
            </a:r>
          </a:p>
          <a:p>
            <a:pPr lvl="1"/>
            <a:r>
              <a:rPr lang="en-US" sz="2400" dirty="0"/>
              <a:t>31 user-accessible nodes per leaf switch, 248 per pod</a:t>
            </a:r>
          </a:p>
          <a:p>
            <a:r>
              <a:rPr lang="en-US" sz="2800" dirty="0"/>
              <a:t>Small and large problem sizes</a:t>
            </a:r>
          </a:p>
          <a:p>
            <a:pPr lvl="1"/>
            <a:r>
              <a:rPr lang="en-US" sz="2400" dirty="0"/>
              <a:t>Small- 30 nodes (28 for pF3D has to be a multiple of 4)</a:t>
            </a:r>
          </a:p>
          <a:p>
            <a:pPr lvl="1"/>
            <a:r>
              <a:rPr lang="en-US" sz="2400" dirty="0"/>
              <a:t>Large – 224 nodes ~1 pod worth</a:t>
            </a:r>
          </a:p>
          <a:p>
            <a:pPr lvl="1"/>
            <a:r>
              <a:rPr lang="en-US" sz="2400" dirty="0"/>
              <a:t>1 MPI rank per core, 1000 for small problems, 8000 for large problems</a:t>
            </a:r>
          </a:p>
          <a:p>
            <a:pPr defTabSz="914400"/>
            <a:endParaRPr lang="en-US" dirty="0"/>
          </a:p>
        </p:txBody>
      </p:sp>
      <p:grpSp>
        <p:nvGrpSpPr>
          <p:cNvPr id="2" name="Group 1">
            <a:extLst>
              <a:ext uri="{FF2B5EF4-FFF2-40B4-BE49-F238E27FC236}">
                <a16:creationId xmlns="" xmlns:a16="http://schemas.microsoft.com/office/drawing/2014/main" id="{A74E947F-3673-4895-952B-115B22CDD654}"/>
              </a:ext>
            </a:extLst>
          </p:cNvPr>
          <p:cNvGrpSpPr/>
          <p:nvPr/>
        </p:nvGrpSpPr>
        <p:grpSpPr>
          <a:xfrm>
            <a:off x="6475264" y="1568741"/>
            <a:ext cx="5620478" cy="4341491"/>
            <a:chOff x="6817895" y="1636093"/>
            <a:chExt cx="5718435" cy="4407994"/>
          </a:xfrm>
        </p:grpSpPr>
        <p:grpSp>
          <p:nvGrpSpPr>
            <p:cNvPr id="6" name="Group 5">
              <a:extLst>
                <a:ext uri="{FF2B5EF4-FFF2-40B4-BE49-F238E27FC236}">
                  <a16:creationId xmlns="" xmlns:a16="http://schemas.microsoft.com/office/drawing/2014/main" id="{36F907F6-119A-488D-847E-49DCF3B8EF2E}"/>
                </a:ext>
              </a:extLst>
            </p:cNvPr>
            <p:cNvGrpSpPr/>
            <p:nvPr/>
          </p:nvGrpSpPr>
          <p:grpSpPr>
            <a:xfrm>
              <a:off x="7028932" y="1636093"/>
              <a:ext cx="5507398" cy="3996599"/>
              <a:chOff x="7295832" y="1724681"/>
              <a:chExt cx="6028895" cy="4375038"/>
            </a:xfrm>
          </p:grpSpPr>
          <p:sp>
            <p:nvSpPr>
              <p:cNvPr id="8" name="Rectangle 7">
                <a:extLst>
                  <a:ext uri="{FF2B5EF4-FFF2-40B4-BE49-F238E27FC236}">
                    <a16:creationId xmlns="" xmlns:a16="http://schemas.microsoft.com/office/drawing/2014/main" id="{C126DF40-4789-4AC5-AF34-3FDCCBEE3BB3}"/>
                  </a:ext>
                </a:extLst>
              </p:cNvPr>
              <p:cNvSpPr/>
              <p:nvPr/>
            </p:nvSpPr>
            <p:spPr bwMode="auto">
              <a:xfrm>
                <a:off x="7433036" y="4122647"/>
                <a:ext cx="1360449"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Leaf Switch</a:t>
                </a:r>
              </a:p>
            </p:txBody>
          </p:sp>
          <p:sp>
            <p:nvSpPr>
              <p:cNvPr id="9" name="Rectangle 8">
                <a:extLst>
                  <a:ext uri="{FF2B5EF4-FFF2-40B4-BE49-F238E27FC236}">
                    <a16:creationId xmlns="" xmlns:a16="http://schemas.microsoft.com/office/drawing/2014/main" id="{899C9375-3FB3-4359-904A-8D26FE08EC04}"/>
                  </a:ext>
                </a:extLst>
              </p:cNvPr>
              <p:cNvSpPr/>
              <p:nvPr/>
            </p:nvSpPr>
            <p:spPr bwMode="auto">
              <a:xfrm>
                <a:off x="9057397" y="4122647"/>
                <a:ext cx="1360449"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Leaf Switch</a:t>
                </a:r>
              </a:p>
            </p:txBody>
          </p:sp>
          <p:sp>
            <p:nvSpPr>
              <p:cNvPr id="10" name="Rectangle 9">
                <a:extLst>
                  <a:ext uri="{FF2B5EF4-FFF2-40B4-BE49-F238E27FC236}">
                    <a16:creationId xmlns="" xmlns:a16="http://schemas.microsoft.com/office/drawing/2014/main" id="{ECA39180-260B-48A1-81F6-AE619B5046BA}"/>
                  </a:ext>
                </a:extLst>
              </p:cNvPr>
              <p:cNvSpPr/>
              <p:nvPr/>
            </p:nvSpPr>
            <p:spPr bwMode="auto">
              <a:xfrm>
                <a:off x="11895816" y="3972844"/>
                <a:ext cx="1360449"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Leaf Switch</a:t>
                </a:r>
              </a:p>
            </p:txBody>
          </p:sp>
          <p:sp>
            <p:nvSpPr>
              <p:cNvPr id="11" name="Rectangle 10">
                <a:extLst>
                  <a:ext uri="{FF2B5EF4-FFF2-40B4-BE49-F238E27FC236}">
                    <a16:creationId xmlns="" xmlns:a16="http://schemas.microsoft.com/office/drawing/2014/main" id="{D65D340C-14AF-49CA-A2F9-61A6ECFDD118}"/>
                  </a:ext>
                </a:extLst>
              </p:cNvPr>
              <p:cNvSpPr/>
              <p:nvPr/>
            </p:nvSpPr>
            <p:spPr bwMode="auto">
              <a:xfrm>
                <a:off x="7295832" y="3083312"/>
                <a:ext cx="1501698"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2</a:t>
                </a:r>
                <a:r>
                  <a:rPr lang="en-US" sz="1400" baseline="30000" dirty="0">
                    <a:solidFill>
                      <a:srgbClr val="000000"/>
                    </a:solidFill>
                  </a:rPr>
                  <a:t>nd</a:t>
                </a:r>
                <a:r>
                  <a:rPr lang="en-US" sz="1400" dirty="0">
                    <a:solidFill>
                      <a:srgbClr val="000000"/>
                    </a:solidFill>
                  </a:rPr>
                  <a:t> Level Switch</a:t>
                </a:r>
              </a:p>
            </p:txBody>
          </p:sp>
          <p:sp>
            <p:nvSpPr>
              <p:cNvPr id="12" name="Rectangle 11">
                <a:extLst>
                  <a:ext uri="{FF2B5EF4-FFF2-40B4-BE49-F238E27FC236}">
                    <a16:creationId xmlns="" xmlns:a16="http://schemas.microsoft.com/office/drawing/2014/main" id="{5CCD1ECB-C813-42A7-9158-4A4AFF1500C0}"/>
                  </a:ext>
                </a:extLst>
              </p:cNvPr>
              <p:cNvSpPr/>
              <p:nvPr/>
            </p:nvSpPr>
            <p:spPr bwMode="auto">
              <a:xfrm>
                <a:off x="9111180" y="3083312"/>
                <a:ext cx="1501698"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2</a:t>
                </a:r>
                <a:r>
                  <a:rPr lang="en-US" sz="1400" baseline="30000" dirty="0">
                    <a:solidFill>
                      <a:srgbClr val="000000"/>
                    </a:solidFill>
                  </a:rPr>
                  <a:t>nd</a:t>
                </a:r>
                <a:r>
                  <a:rPr lang="en-US" sz="1400" dirty="0">
                    <a:solidFill>
                      <a:srgbClr val="000000"/>
                    </a:solidFill>
                  </a:rPr>
                  <a:t> Level Switch</a:t>
                </a:r>
              </a:p>
            </p:txBody>
          </p:sp>
          <p:sp>
            <p:nvSpPr>
              <p:cNvPr id="13" name="Rectangle 12">
                <a:extLst>
                  <a:ext uri="{FF2B5EF4-FFF2-40B4-BE49-F238E27FC236}">
                    <a16:creationId xmlns="" xmlns:a16="http://schemas.microsoft.com/office/drawing/2014/main" id="{B4FE0BFA-91D6-4561-8BE5-AFB3A2E1F4ED}"/>
                  </a:ext>
                </a:extLst>
              </p:cNvPr>
              <p:cNvSpPr/>
              <p:nvPr/>
            </p:nvSpPr>
            <p:spPr bwMode="auto">
              <a:xfrm>
                <a:off x="11823029" y="3071490"/>
                <a:ext cx="1501698"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2</a:t>
                </a:r>
                <a:r>
                  <a:rPr lang="en-US" sz="1400" baseline="30000" dirty="0">
                    <a:solidFill>
                      <a:srgbClr val="000000"/>
                    </a:solidFill>
                  </a:rPr>
                  <a:t>nd</a:t>
                </a:r>
                <a:r>
                  <a:rPr lang="en-US" sz="1400" dirty="0">
                    <a:solidFill>
                      <a:srgbClr val="000000"/>
                    </a:solidFill>
                  </a:rPr>
                  <a:t> Level Switch</a:t>
                </a:r>
              </a:p>
            </p:txBody>
          </p:sp>
          <p:sp>
            <p:nvSpPr>
              <p:cNvPr id="14" name="Rectangle 13">
                <a:extLst>
                  <a:ext uri="{FF2B5EF4-FFF2-40B4-BE49-F238E27FC236}">
                    <a16:creationId xmlns="" xmlns:a16="http://schemas.microsoft.com/office/drawing/2014/main" id="{951F7995-3A9A-4DC5-9592-3FA787160AC0}"/>
                  </a:ext>
                </a:extLst>
              </p:cNvPr>
              <p:cNvSpPr/>
              <p:nvPr/>
            </p:nvSpPr>
            <p:spPr bwMode="auto">
              <a:xfrm>
                <a:off x="8252356" y="1724681"/>
                <a:ext cx="1501698"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Core Switch</a:t>
                </a:r>
              </a:p>
            </p:txBody>
          </p:sp>
          <p:sp>
            <p:nvSpPr>
              <p:cNvPr id="15" name="Rectangle 14">
                <a:extLst>
                  <a:ext uri="{FF2B5EF4-FFF2-40B4-BE49-F238E27FC236}">
                    <a16:creationId xmlns="" xmlns:a16="http://schemas.microsoft.com/office/drawing/2014/main" id="{F482DFF6-8A1F-4211-B5A7-C92CD0C66F40}"/>
                  </a:ext>
                </a:extLst>
              </p:cNvPr>
              <p:cNvSpPr/>
              <p:nvPr/>
            </p:nvSpPr>
            <p:spPr bwMode="auto">
              <a:xfrm>
                <a:off x="10321333" y="1749088"/>
                <a:ext cx="1501698" cy="345688"/>
              </a:xfrm>
              <a:prstGeom prst="rect">
                <a:avLst/>
              </a:prstGeom>
              <a:solidFill>
                <a:schemeClr val="bg1">
                  <a:lumMod val="75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Core Switch</a:t>
                </a:r>
              </a:p>
            </p:txBody>
          </p:sp>
          <p:cxnSp>
            <p:nvCxnSpPr>
              <p:cNvPr id="16" name="Straight Connector 15">
                <a:extLst>
                  <a:ext uri="{FF2B5EF4-FFF2-40B4-BE49-F238E27FC236}">
                    <a16:creationId xmlns="" xmlns:a16="http://schemas.microsoft.com/office/drawing/2014/main" id="{E1783A8F-D43D-4ACD-8BFB-54575D28ED81}"/>
                  </a:ext>
                </a:extLst>
              </p:cNvPr>
              <p:cNvCxnSpPr>
                <a:stCxn id="8" idx="2"/>
                <a:endCxn id="33" idx="0"/>
              </p:cNvCxnSpPr>
              <p:nvPr/>
            </p:nvCxnSpPr>
            <p:spPr>
              <a:xfrm flipH="1">
                <a:off x="8046681" y="4468335"/>
                <a:ext cx="66580" cy="81569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 xmlns:a16="http://schemas.microsoft.com/office/drawing/2014/main" id="{2B1301A8-52ED-4DE0-BAA3-901A01FE260F}"/>
                  </a:ext>
                </a:extLst>
              </p:cNvPr>
              <p:cNvCxnSpPr>
                <a:stCxn id="11" idx="2"/>
                <a:endCxn id="8" idx="0"/>
              </p:cNvCxnSpPr>
              <p:nvPr/>
            </p:nvCxnSpPr>
            <p:spPr>
              <a:xfrm>
                <a:off x="8046681" y="3429000"/>
                <a:ext cx="66580" cy="69364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 xmlns:a16="http://schemas.microsoft.com/office/drawing/2014/main" id="{06BB0B5C-10A7-4EC8-9567-D3638BD6E768}"/>
                  </a:ext>
                </a:extLst>
              </p:cNvPr>
              <p:cNvCxnSpPr>
                <a:endCxn id="12" idx="2"/>
              </p:cNvCxnSpPr>
              <p:nvPr/>
            </p:nvCxnSpPr>
            <p:spPr>
              <a:xfrm flipV="1">
                <a:off x="8252356" y="3429000"/>
                <a:ext cx="1609673" cy="69364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 xmlns:a16="http://schemas.microsoft.com/office/drawing/2014/main" id="{08D6AE4C-4885-4435-88C1-6E6DC7C980A9}"/>
                  </a:ext>
                </a:extLst>
              </p:cNvPr>
              <p:cNvCxnSpPr>
                <a:stCxn id="11" idx="2"/>
                <a:endCxn id="9" idx="0"/>
              </p:cNvCxnSpPr>
              <p:nvPr/>
            </p:nvCxnSpPr>
            <p:spPr>
              <a:xfrm>
                <a:off x="8046681" y="3429000"/>
                <a:ext cx="1690941" cy="69364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 xmlns:a16="http://schemas.microsoft.com/office/drawing/2014/main" id="{25CDE054-DC0C-4311-8130-F691D2AED3D6}"/>
                  </a:ext>
                </a:extLst>
              </p:cNvPr>
              <p:cNvCxnSpPr>
                <a:stCxn id="12" idx="2"/>
                <a:endCxn id="9" idx="0"/>
              </p:cNvCxnSpPr>
              <p:nvPr/>
            </p:nvCxnSpPr>
            <p:spPr>
              <a:xfrm flipH="1">
                <a:off x="9737622" y="3429000"/>
                <a:ext cx="124407" cy="693647"/>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 xmlns:a16="http://schemas.microsoft.com/office/drawing/2014/main" id="{290ADCBA-F038-41EC-A8ED-B11B4EA7731E}"/>
                  </a:ext>
                </a:extLst>
              </p:cNvPr>
              <p:cNvCxnSpPr>
                <a:stCxn id="11" idx="0"/>
                <a:endCxn id="14" idx="2"/>
              </p:cNvCxnSpPr>
              <p:nvPr/>
            </p:nvCxnSpPr>
            <p:spPr>
              <a:xfrm flipV="1">
                <a:off x="8046681" y="2070369"/>
                <a:ext cx="956524" cy="1012943"/>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 xmlns:a16="http://schemas.microsoft.com/office/drawing/2014/main" id="{7F63EFD9-265B-4959-8BA2-DE34921C6B82}"/>
                  </a:ext>
                </a:extLst>
              </p:cNvPr>
              <p:cNvCxnSpPr>
                <a:stCxn id="14" idx="2"/>
                <a:endCxn id="13" idx="0"/>
              </p:cNvCxnSpPr>
              <p:nvPr/>
            </p:nvCxnSpPr>
            <p:spPr>
              <a:xfrm>
                <a:off x="9003206" y="2070369"/>
                <a:ext cx="3570673" cy="1001121"/>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 xmlns:a16="http://schemas.microsoft.com/office/drawing/2014/main" id="{78FD720C-BE53-4BE4-B689-32E42984351C}"/>
                  </a:ext>
                </a:extLst>
              </p:cNvPr>
              <p:cNvCxnSpPr>
                <a:stCxn id="12" idx="0"/>
                <a:endCxn id="15" idx="2"/>
              </p:cNvCxnSpPr>
              <p:nvPr/>
            </p:nvCxnSpPr>
            <p:spPr>
              <a:xfrm flipV="1">
                <a:off x="9862029" y="2094776"/>
                <a:ext cx="1210153" cy="98853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 xmlns:a16="http://schemas.microsoft.com/office/drawing/2014/main" id="{A440D4FF-C732-4B63-B005-4F1A7FA88D61}"/>
                  </a:ext>
                </a:extLst>
              </p:cNvPr>
              <p:cNvSpPr/>
              <p:nvPr/>
            </p:nvSpPr>
            <p:spPr bwMode="auto">
              <a:xfrm>
                <a:off x="9035658" y="5284027"/>
                <a:ext cx="1501698" cy="345688"/>
              </a:xfrm>
              <a:prstGeom prst="rect">
                <a:avLst/>
              </a:prstGeom>
              <a:solidFill>
                <a:schemeClr val="accent6"/>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Compute Node</a:t>
                </a:r>
              </a:p>
            </p:txBody>
          </p:sp>
          <p:cxnSp>
            <p:nvCxnSpPr>
              <p:cNvPr id="25" name="Straight Connector 24">
                <a:extLst>
                  <a:ext uri="{FF2B5EF4-FFF2-40B4-BE49-F238E27FC236}">
                    <a16:creationId xmlns="" xmlns:a16="http://schemas.microsoft.com/office/drawing/2014/main" id="{D258DB48-F590-442F-A279-0717777FC90F}"/>
                  </a:ext>
                </a:extLst>
              </p:cNvPr>
              <p:cNvCxnSpPr>
                <a:stCxn id="24" idx="0"/>
                <a:endCxn id="9" idx="2"/>
              </p:cNvCxnSpPr>
              <p:nvPr/>
            </p:nvCxnSpPr>
            <p:spPr>
              <a:xfrm flipH="1" flipV="1">
                <a:off x="9737622" y="4468335"/>
                <a:ext cx="48885" cy="815692"/>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 xmlns:a16="http://schemas.microsoft.com/office/drawing/2014/main" id="{0BEB6417-909B-410D-B1F8-A70AD9221EAA}"/>
                  </a:ext>
                </a:extLst>
              </p:cNvPr>
              <p:cNvSpPr/>
              <p:nvPr/>
            </p:nvSpPr>
            <p:spPr bwMode="auto">
              <a:xfrm>
                <a:off x="11823030" y="5456871"/>
                <a:ext cx="1501697" cy="345688"/>
              </a:xfrm>
              <a:prstGeom prst="rect">
                <a:avLst/>
              </a:prstGeom>
              <a:solidFill>
                <a:schemeClr val="accent4"/>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Compute Node</a:t>
                </a:r>
              </a:p>
            </p:txBody>
          </p:sp>
          <p:cxnSp>
            <p:nvCxnSpPr>
              <p:cNvPr id="27" name="Straight Connector 26">
                <a:extLst>
                  <a:ext uri="{FF2B5EF4-FFF2-40B4-BE49-F238E27FC236}">
                    <a16:creationId xmlns="" xmlns:a16="http://schemas.microsoft.com/office/drawing/2014/main" id="{A0743BE4-C67B-4055-AB54-45B95F892927}"/>
                  </a:ext>
                </a:extLst>
              </p:cNvPr>
              <p:cNvCxnSpPr>
                <a:stCxn id="10" idx="2"/>
                <a:endCxn id="26" idx="0"/>
              </p:cNvCxnSpPr>
              <p:nvPr/>
            </p:nvCxnSpPr>
            <p:spPr>
              <a:xfrm flipH="1">
                <a:off x="12573878" y="4318532"/>
                <a:ext cx="2162" cy="1138339"/>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 xmlns:a16="http://schemas.microsoft.com/office/drawing/2014/main" id="{7E0836A3-204A-473E-8A58-779EECA94CFD}"/>
                  </a:ext>
                </a:extLst>
              </p:cNvPr>
              <p:cNvCxnSpPr>
                <a:stCxn id="13" idx="2"/>
                <a:endCxn id="10" idx="0"/>
              </p:cNvCxnSpPr>
              <p:nvPr/>
            </p:nvCxnSpPr>
            <p:spPr>
              <a:xfrm>
                <a:off x="12573878" y="3417178"/>
                <a:ext cx="2162" cy="555666"/>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 xmlns:a16="http://schemas.microsoft.com/office/drawing/2014/main" id="{9C0584BD-2FE6-4952-AC87-A29710E7E814}"/>
                  </a:ext>
                </a:extLst>
              </p:cNvPr>
              <p:cNvSpPr txBox="1"/>
              <p:nvPr/>
            </p:nvSpPr>
            <p:spPr>
              <a:xfrm>
                <a:off x="10890645" y="3071490"/>
                <a:ext cx="356573" cy="370612"/>
              </a:xfrm>
              <a:prstGeom prst="rect">
                <a:avLst/>
              </a:prstGeom>
              <a:noFill/>
            </p:spPr>
            <p:txBody>
              <a:bodyPr wrap="none" rtlCol="0">
                <a:spAutoFit/>
              </a:bodyPr>
              <a:lstStyle/>
              <a:p>
                <a:r>
                  <a:rPr lang="en-US" sz="1600" dirty="0"/>
                  <a:t>…</a:t>
                </a:r>
              </a:p>
            </p:txBody>
          </p:sp>
          <p:sp>
            <p:nvSpPr>
              <p:cNvPr id="30" name="TextBox 29">
                <a:extLst>
                  <a:ext uri="{FF2B5EF4-FFF2-40B4-BE49-F238E27FC236}">
                    <a16:creationId xmlns="" xmlns:a16="http://schemas.microsoft.com/office/drawing/2014/main" id="{B10327AC-63BC-4FB8-8C6E-265710991B42}"/>
                  </a:ext>
                </a:extLst>
              </p:cNvPr>
              <p:cNvSpPr txBox="1"/>
              <p:nvPr/>
            </p:nvSpPr>
            <p:spPr>
              <a:xfrm>
                <a:off x="10892398" y="4048204"/>
                <a:ext cx="356573" cy="370612"/>
              </a:xfrm>
              <a:prstGeom prst="rect">
                <a:avLst/>
              </a:prstGeom>
              <a:noFill/>
            </p:spPr>
            <p:txBody>
              <a:bodyPr wrap="none" rtlCol="0">
                <a:spAutoFit/>
              </a:bodyPr>
              <a:lstStyle/>
              <a:p>
                <a:r>
                  <a:rPr lang="en-US" sz="1600" dirty="0"/>
                  <a:t>…</a:t>
                </a:r>
              </a:p>
            </p:txBody>
          </p:sp>
          <p:sp>
            <p:nvSpPr>
              <p:cNvPr id="31" name="Rectangle 30">
                <a:extLst>
                  <a:ext uri="{FF2B5EF4-FFF2-40B4-BE49-F238E27FC236}">
                    <a16:creationId xmlns="" xmlns:a16="http://schemas.microsoft.com/office/drawing/2014/main" id="{F7C5905B-C4CC-4DBB-A568-5B00BDD4F867}"/>
                  </a:ext>
                </a:extLst>
              </p:cNvPr>
              <p:cNvSpPr/>
              <p:nvPr/>
            </p:nvSpPr>
            <p:spPr bwMode="auto">
              <a:xfrm>
                <a:off x="7511143" y="5754031"/>
                <a:ext cx="1501698" cy="345688"/>
              </a:xfrm>
              <a:prstGeom prst="rect">
                <a:avLst/>
              </a:prstGeom>
              <a:solidFill>
                <a:schemeClr val="accent2"/>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Compute Node</a:t>
                </a:r>
              </a:p>
            </p:txBody>
          </p:sp>
          <p:cxnSp>
            <p:nvCxnSpPr>
              <p:cNvPr id="32" name="Straight Connector 31">
                <a:extLst>
                  <a:ext uri="{FF2B5EF4-FFF2-40B4-BE49-F238E27FC236}">
                    <a16:creationId xmlns="" xmlns:a16="http://schemas.microsoft.com/office/drawing/2014/main" id="{4C70D9ED-9026-431F-AC4E-944D018DD0CB}"/>
                  </a:ext>
                </a:extLst>
              </p:cNvPr>
              <p:cNvCxnSpPr>
                <a:stCxn id="31" idx="0"/>
              </p:cNvCxnSpPr>
              <p:nvPr/>
            </p:nvCxnSpPr>
            <p:spPr>
              <a:xfrm flipH="1" flipV="1">
                <a:off x="8252356" y="4467581"/>
                <a:ext cx="9636" cy="1286450"/>
              </a:xfrm>
              <a:prstGeom prst="lin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 xmlns:a16="http://schemas.microsoft.com/office/drawing/2014/main" id="{4E2B7729-67F2-4D56-A44E-8192A5061FC2}"/>
                  </a:ext>
                </a:extLst>
              </p:cNvPr>
              <p:cNvSpPr/>
              <p:nvPr/>
            </p:nvSpPr>
            <p:spPr bwMode="auto">
              <a:xfrm>
                <a:off x="7295832" y="5284027"/>
                <a:ext cx="1501698" cy="345688"/>
              </a:xfrm>
              <a:prstGeom prst="rect">
                <a:avLst/>
              </a:prstGeom>
              <a:solidFill>
                <a:schemeClr val="tx2">
                  <a:lumMod val="60000"/>
                  <a:lumOff val="40000"/>
                </a:schemeClr>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Compute Node</a:t>
                </a:r>
              </a:p>
            </p:txBody>
          </p:sp>
        </p:grpSp>
        <p:sp>
          <p:nvSpPr>
            <p:cNvPr id="34" name="Rectangle 33">
              <a:extLst>
                <a:ext uri="{FF2B5EF4-FFF2-40B4-BE49-F238E27FC236}">
                  <a16:creationId xmlns="" xmlns:a16="http://schemas.microsoft.com/office/drawing/2014/main" id="{E23F897A-65EE-4CBF-A0D2-A824203EEA31}"/>
                </a:ext>
              </a:extLst>
            </p:cNvPr>
            <p:cNvSpPr/>
            <p:nvPr/>
          </p:nvSpPr>
          <p:spPr bwMode="auto">
            <a:xfrm>
              <a:off x="6817895" y="2710514"/>
              <a:ext cx="3376402" cy="3286863"/>
            </a:xfrm>
            <a:prstGeom prst="rect">
              <a:avLst/>
            </a:prstGeom>
            <a:noFill/>
            <a:ln w="57150">
              <a:solidFill>
                <a:srgbClr val="FFFF00"/>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35" name="TextBox 34">
              <a:extLst>
                <a:ext uri="{FF2B5EF4-FFF2-40B4-BE49-F238E27FC236}">
                  <a16:creationId xmlns="" xmlns:a16="http://schemas.microsoft.com/office/drawing/2014/main" id="{654BA0F0-B0B5-4904-8FC6-5536CE4014F8}"/>
                </a:ext>
              </a:extLst>
            </p:cNvPr>
            <p:cNvSpPr txBox="1"/>
            <p:nvPr/>
          </p:nvSpPr>
          <p:spPr>
            <a:xfrm>
              <a:off x="9304164" y="5669098"/>
              <a:ext cx="887089" cy="374989"/>
            </a:xfrm>
            <a:prstGeom prst="rect">
              <a:avLst/>
            </a:prstGeom>
            <a:noFill/>
          </p:spPr>
          <p:txBody>
            <a:bodyPr wrap="square" rtlCol="0">
              <a:spAutoFit/>
            </a:bodyPr>
            <a:lstStyle/>
            <a:p>
              <a:r>
                <a:rPr lang="en-US" dirty="0"/>
                <a:t> pod</a:t>
              </a:r>
            </a:p>
          </p:txBody>
        </p:sp>
      </p:grpSp>
      <p:cxnSp>
        <p:nvCxnSpPr>
          <p:cNvPr id="7" name="Straight Arrow Connector 6"/>
          <p:cNvCxnSpPr/>
          <p:nvPr/>
        </p:nvCxnSpPr>
        <p:spPr>
          <a:xfrm flipH="1" flipV="1">
            <a:off x="9054837" y="3413852"/>
            <a:ext cx="863877" cy="622727"/>
          </a:xfrm>
          <a:prstGeom prst="straightConnector1">
            <a:avLst/>
          </a:prstGeom>
          <a:ln w="539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910296" y="3999071"/>
            <a:ext cx="961120" cy="830997"/>
          </a:xfrm>
          <a:prstGeom prst="rect">
            <a:avLst/>
          </a:prstGeom>
          <a:noFill/>
          <a:ln w="31750">
            <a:solidFill>
              <a:schemeClr val="accent2"/>
            </a:solidFill>
          </a:ln>
        </p:spPr>
        <p:txBody>
          <a:bodyPr wrap="square" rtlCol="0">
            <a:spAutoFit/>
          </a:bodyPr>
          <a:lstStyle/>
          <a:p>
            <a:r>
              <a:rPr lang="en-US" sz="1600" dirty="0" smtClean="0"/>
              <a:t>Tapered between switches</a:t>
            </a:r>
            <a:endParaRPr lang="en-US" sz="1600" dirty="0"/>
          </a:p>
        </p:txBody>
      </p:sp>
      <p:sp>
        <p:nvSpPr>
          <p:cNvPr id="55" name="Rectangle 54">
            <a:extLst>
              <a:ext uri="{FF2B5EF4-FFF2-40B4-BE49-F238E27FC236}">
                <a16:creationId xmlns="" xmlns:a16="http://schemas.microsoft.com/office/drawing/2014/main" id="{F7C5905B-C4CC-4DBB-A568-5B00BDD4F867}"/>
              </a:ext>
            </a:extLst>
          </p:cNvPr>
          <p:cNvSpPr/>
          <p:nvPr/>
        </p:nvSpPr>
        <p:spPr bwMode="auto">
          <a:xfrm>
            <a:off x="8364036" y="5215839"/>
            <a:ext cx="1348303" cy="311022"/>
          </a:xfrm>
          <a:prstGeom prst="rect">
            <a:avLst/>
          </a:prstGeom>
          <a:solidFill>
            <a:srgbClr val="00B050"/>
          </a:solidFill>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r>
              <a:rPr lang="en-US" sz="1400" dirty="0">
                <a:solidFill>
                  <a:srgbClr val="000000"/>
                </a:solidFill>
              </a:rPr>
              <a:t>Compute Node</a:t>
            </a:r>
          </a:p>
        </p:txBody>
      </p:sp>
    </p:spTree>
    <p:extLst>
      <p:ext uri="{BB962C8B-B14F-4D97-AF65-F5344CB8AC3E}">
        <p14:creationId xmlns:p14="http://schemas.microsoft.com/office/powerpoint/2010/main" val="63308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1441524"/>
            <a:ext cx="6982436" cy="4906889"/>
          </a:xfrm>
        </p:spPr>
        <p:txBody>
          <a:bodyPr/>
          <a:lstStyle/>
          <a:p>
            <a:r>
              <a:rPr lang="en-US" dirty="0"/>
              <a:t>Tested small problems of applications mixed together in a single pod</a:t>
            </a:r>
          </a:p>
          <a:p>
            <a:r>
              <a:rPr lang="en-US" dirty="0"/>
              <a:t>Split across 2, 3, and 6 leaf switches within one pod</a:t>
            </a:r>
          </a:p>
          <a:p>
            <a:r>
              <a:rPr lang="en-US" dirty="0"/>
              <a:t>Compared against a control where all nodes for each application were on one leaf switch</a:t>
            </a:r>
          </a:p>
          <a:p>
            <a:pPr marL="342900" lvl="1" indent="0">
              <a:buNone/>
            </a:pPr>
            <a:endParaRPr lang="en-US" dirty="0"/>
          </a:p>
          <a:p>
            <a:endParaRPr lang="en-US" dirty="0"/>
          </a:p>
        </p:txBody>
      </p:sp>
      <p:sp>
        <p:nvSpPr>
          <p:cNvPr id="3" name="Title 2"/>
          <p:cNvSpPr>
            <a:spLocks noGrp="1"/>
          </p:cNvSpPr>
          <p:nvPr>
            <p:ph type="title"/>
          </p:nvPr>
        </p:nvSpPr>
        <p:spPr/>
        <p:txBody>
          <a:bodyPr/>
          <a:lstStyle/>
          <a:p>
            <a:r>
              <a:rPr lang="en-US" dirty="0"/>
              <a:t>Locality Experiments</a:t>
            </a:r>
          </a:p>
        </p:txBody>
      </p:sp>
      <p:graphicFrame>
        <p:nvGraphicFramePr>
          <p:cNvPr id="5" name="Content Placeholder 3"/>
          <p:cNvGraphicFramePr>
            <a:graphicFrameLocks/>
          </p:cNvGraphicFramePr>
          <p:nvPr>
            <p:extLst>
              <p:ext uri="{D42A27DB-BD31-4B8C-83A1-F6EECF244321}">
                <p14:modId xmlns:p14="http://schemas.microsoft.com/office/powerpoint/2010/main" val="4055308136"/>
              </p:ext>
            </p:extLst>
          </p:nvPr>
        </p:nvGraphicFramePr>
        <p:xfrm>
          <a:off x="849939" y="3758268"/>
          <a:ext cx="5710990" cy="252081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686354">
                  <a:extLst>
                    <a:ext uri="{9D8B030D-6E8A-4147-A177-3AD203B41FA5}">
                      <a16:colId xmlns="" xmlns:a16="http://schemas.microsoft.com/office/drawing/2014/main" val="20000"/>
                    </a:ext>
                  </a:extLst>
                </a:gridCol>
                <a:gridCol w="1494626">
                  <a:extLst>
                    <a:ext uri="{9D8B030D-6E8A-4147-A177-3AD203B41FA5}">
                      <a16:colId xmlns="" xmlns:a16="http://schemas.microsoft.com/office/drawing/2014/main" val="20001"/>
                    </a:ext>
                  </a:extLst>
                </a:gridCol>
                <a:gridCol w="1315219">
                  <a:extLst>
                    <a:ext uri="{9D8B030D-6E8A-4147-A177-3AD203B41FA5}">
                      <a16:colId xmlns="" xmlns:a16="http://schemas.microsoft.com/office/drawing/2014/main" val="20002"/>
                    </a:ext>
                  </a:extLst>
                </a:gridCol>
                <a:gridCol w="1214791">
                  <a:extLst>
                    <a:ext uri="{9D8B030D-6E8A-4147-A177-3AD203B41FA5}">
                      <a16:colId xmlns="" xmlns:a16="http://schemas.microsoft.com/office/drawing/2014/main" val="20003"/>
                    </a:ext>
                  </a:extLst>
                </a:gridCol>
              </a:tblGrid>
              <a:tr h="345710">
                <a:tc>
                  <a:txBody>
                    <a:bodyPr/>
                    <a:lstStyle/>
                    <a:p>
                      <a:pPr algn="ctr"/>
                      <a:r>
                        <a:rPr lang="en-US" dirty="0"/>
                        <a:t>Experiment</a:t>
                      </a:r>
                    </a:p>
                  </a:txBody>
                  <a:tcPr marL="91919" marR="91919" anchor="ctr"/>
                </a:tc>
                <a:tc>
                  <a:txBody>
                    <a:bodyPr/>
                    <a:lstStyle/>
                    <a:p>
                      <a:pPr algn="ctr"/>
                      <a:r>
                        <a:rPr lang="en-US" dirty="0"/>
                        <a:t>AMG</a:t>
                      </a:r>
                    </a:p>
                  </a:txBody>
                  <a:tcPr marL="91919" marR="91919" anchor="ctr"/>
                </a:tc>
                <a:tc>
                  <a:txBody>
                    <a:bodyPr/>
                    <a:lstStyle/>
                    <a:p>
                      <a:pPr algn="ctr"/>
                      <a:r>
                        <a:rPr lang="en-US" dirty="0"/>
                        <a:t>UMT</a:t>
                      </a:r>
                    </a:p>
                  </a:txBody>
                  <a:tcPr marL="91919" marR="91919" anchor="ctr"/>
                </a:tc>
                <a:tc>
                  <a:txBody>
                    <a:bodyPr/>
                    <a:lstStyle/>
                    <a:p>
                      <a:pPr algn="ctr"/>
                      <a:r>
                        <a:rPr lang="en-US" dirty="0"/>
                        <a:t>pF3D</a:t>
                      </a:r>
                    </a:p>
                  </a:txBody>
                  <a:tcPr marL="91919" marR="91919" anchor="ctr"/>
                </a:tc>
                <a:extLst>
                  <a:ext uri="{0D108BD9-81ED-4DB2-BD59-A6C34878D82A}">
                    <a16:rowId xmlns="" xmlns:a16="http://schemas.microsoft.com/office/drawing/2014/main" val="10000"/>
                  </a:ext>
                </a:extLst>
              </a:tr>
              <a:tr h="351828">
                <a:tc>
                  <a:txBody>
                    <a:bodyPr/>
                    <a:lstStyle/>
                    <a:p>
                      <a:r>
                        <a:rPr lang="en-US" dirty="0"/>
                        <a:t>S2 Small</a:t>
                      </a:r>
                    </a:p>
                  </a:txBody>
                  <a:tcPr marL="91919" marR="91919" anchor="ctr"/>
                </a:tc>
                <a:tc>
                  <a:txBody>
                    <a:bodyPr/>
                    <a:lstStyle/>
                    <a:p>
                      <a:pPr algn="ctr"/>
                      <a:r>
                        <a:rPr lang="en-US" dirty="0"/>
                        <a:t>-0.11%</a:t>
                      </a:r>
                    </a:p>
                  </a:txBody>
                  <a:tcPr marL="91919" marR="91919" anchor="ctr"/>
                </a:tc>
                <a:tc>
                  <a:txBody>
                    <a:bodyPr/>
                    <a:lstStyle/>
                    <a:p>
                      <a:pPr algn="ctr"/>
                      <a:r>
                        <a:rPr lang="en-US" dirty="0"/>
                        <a:t>0.10%</a:t>
                      </a:r>
                    </a:p>
                  </a:txBody>
                  <a:tcPr marL="91919" marR="91919" anchor="ctr"/>
                </a:tc>
                <a:tc>
                  <a:txBody>
                    <a:bodyPr/>
                    <a:lstStyle/>
                    <a:p>
                      <a:pPr algn="ctr"/>
                      <a:r>
                        <a:rPr lang="en-US" dirty="0"/>
                        <a:t>0.47%</a:t>
                      </a:r>
                    </a:p>
                  </a:txBody>
                  <a:tcPr marL="91919" marR="91919" anchor="ctr"/>
                </a:tc>
                <a:extLst>
                  <a:ext uri="{0D108BD9-81ED-4DB2-BD59-A6C34878D82A}">
                    <a16:rowId xmlns="" xmlns:a16="http://schemas.microsoft.com/office/drawing/2014/main" val="10001"/>
                  </a:ext>
                </a:extLst>
              </a:tr>
              <a:tr h="351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S3</a:t>
                      </a:r>
                      <a:r>
                        <a:rPr lang="en-US" b="0" baseline="0" dirty="0"/>
                        <a:t>  Small</a:t>
                      </a:r>
                      <a:endParaRPr lang="en-US" b="0" dirty="0"/>
                    </a:p>
                  </a:txBody>
                  <a:tcPr marL="91919" marR="91919" anchor="ctr"/>
                </a:tc>
                <a:tc>
                  <a:txBody>
                    <a:bodyPr/>
                    <a:lstStyle/>
                    <a:p>
                      <a:pPr algn="ctr"/>
                      <a:r>
                        <a:rPr lang="en-US" b="0" i="1" dirty="0">
                          <a:solidFill>
                            <a:srgbClr val="00B0F0"/>
                          </a:solidFill>
                        </a:rPr>
                        <a:t>-2.14%</a:t>
                      </a:r>
                    </a:p>
                  </a:txBody>
                  <a:tcPr marL="91919" marR="91919" anchor="ctr"/>
                </a:tc>
                <a:tc>
                  <a:txBody>
                    <a:bodyPr/>
                    <a:lstStyle/>
                    <a:p>
                      <a:pPr algn="ctr"/>
                      <a:r>
                        <a:rPr lang="en-US" dirty="0"/>
                        <a:t>-0.04%</a:t>
                      </a:r>
                    </a:p>
                  </a:txBody>
                  <a:tcPr marL="91919" marR="91919" anchor="ctr"/>
                </a:tc>
                <a:tc>
                  <a:txBody>
                    <a:bodyPr/>
                    <a:lstStyle/>
                    <a:p>
                      <a:pPr algn="ctr"/>
                      <a:r>
                        <a:rPr lang="en-US" dirty="0"/>
                        <a:t>0.01%</a:t>
                      </a:r>
                    </a:p>
                  </a:txBody>
                  <a:tcPr marL="91919" marR="91919" anchor="ctr"/>
                </a:tc>
                <a:extLst>
                  <a:ext uri="{0D108BD9-81ED-4DB2-BD59-A6C34878D82A}">
                    <a16:rowId xmlns="" xmlns:a16="http://schemas.microsoft.com/office/drawing/2014/main" val="10002"/>
                  </a:ext>
                </a:extLst>
              </a:tr>
              <a:tr h="351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S6</a:t>
                      </a:r>
                      <a:r>
                        <a:rPr lang="en-US" baseline="0" dirty="0"/>
                        <a:t> Small</a:t>
                      </a:r>
                      <a:endParaRPr lang="en-US" dirty="0"/>
                    </a:p>
                  </a:txBody>
                  <a:tcPr marL="91919" marR="91919" anchor="ctr"/>
                </a:tc>
                <a:tc>
                  <a:txBody>
                    <a:bodyPr/>
                    <a:lstStyle/>
                    <a:p>
                      <a:pPr algn="ctr"/>
                      <a:r>
                        <a:rPr lang="en-US" b="0" i="1" dirty="0">
                          <a:solidFill>
                            <a:srgbClr val="00B0F0"/>
                          </a:solidFill>
                        </a:rPr>
                        <a:t>-2.79%</a:t>
                      </a:r>
                    </a:p>
                  </a:txBody>
                  <a:tcPr marL="91919" marR="91919" anchor="ctr"/>
                </a:tc>
                <a:tc>
                  <a:txBody>
                    <a:bodyPr/>
                    <a:lstStyle/>
                    <a:p>
                      <a:pPr algn="ctr"/>
                      <a:r>
                        <a:rPr lang="en-US" dirty="0"/>
                        <a:t>-0.37%</a:t>
                      </a:r>
                    </a:p>
                  </a:txBody>
                  <a:tcPr marL="91919" marR="91919" anchor="ctr"/>
                </a:tc>
                <a:tc>
                  <a:txBody>
                    <a:bodyPr/>
                    <a:lstStyle/>
                    <a:p>
                      <a:pPr algn="ctr"/>
                      <a:r>
                        <a:rPr lang="en-US" dirty="0"/>
                        <a:t>0.39%</a:t>
                      </a:r>
                    </a:p>
                  </a:txBody>
                  <a:tcPr marL="91919" marR="91919" anchor="ctr"/>
                </a:tc>
                <a:extLst>
                  <a:ext uri="{0D108BD9-81ED-4DB2-BD59-A6C34878D82A}">
                    <a16:rowId xmlns="" xmlns:a16="http://schemas.microsoft.com/office/drawing/2014/main" val="10003"/>
                  </a:ext>
                </a:extLst>
              </a:tr>
              <a:tr h="5288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 Small</a:t>
                      </a:r>
                    </a:p>
                  </a:txBody>
                  <a:tcPr marL="91919" marR="91919" anchor="ctr"/>
                </a:tc>
                <a:tc>
                  <a:txBody>
                    <a:bodyPr/>
                    <a:lstStyle/>
                    <a:p>
                      <a:pPr algn="ctr"/>
                      <a:r>
                        <a:rPr lang="en-US" b="0" dirty="0"/>
                        <a:t>-1.48%</a:t>
                      </a:r>
                    </a:p>
                  </a:txBody>
                  <a:tcPr marL="91919" marR="91919" anchor="ctr"/>
                </a:tc>
                <a:tc>
                  <a:txBody>
                    <a:bodyPr/>
                    <a:lstStyle/>
                    <a:p>
                      <a:pPr algn="ctr"/>
                      <a:r>
                        <a:rPr lang="en-US" dirty="0"/>
                        <a:t>-0.09%</a:t>
                      </a:r>
                    </a:p>
                  </a:txBody>
                  <a:tcPr marL="91919" marR="91919" anchor="ctr"/>
                </a:tc>
                <a:tc>
                  <a:txBody>
                    <a:bodyPr/>
                    <a:lstStyle/>
                    <a:p>
                      <a:pPr algn="ctr"/>
                      <a:r>
                        <a:rPr lang="en-US" dirty="0"/>
                        <a:t>0.18%</a:t>
                      </a:r>
                    </a:p>
                  </a:txBody>
                  <a:tcPr marL="91919" marR="91919" anchor="ctr"/>
                </a:tc>
                <a:extLst>
                  <a:ext uri="{0D108BD9-81ED-4DB2-BD59-A6C34878D82A}">
                    <a16:rowId xmlns="" xmlns:a16="http://schemas.microsoft.com/office/drawing/2014/main" val="10004"/>
                  </a:ext>
                </a:extLst>
              </a:tr>
              <a:tr h="5288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Random Large </a:t>
                      </a:r>
                    </a:p>
                  </a:txBody>
                  <a:tcPr marL="91919" marR="91919" anchor="ctr"/>
                </a:tc>
                <a:tc>
                  <a:txBody>
                    <a:bodyPr/>
                    <a:lstStyle/>
                    <a:p>
                      <a:pPr algn="ctr"/>
                      <a:r>
                        <a:rPr lang="en-US" b="1" i="0" dirty="0">
                          <a:solidFill>
                            <a:schemeClr val="accent2"/>
                          </a:solidFill>
                        </a:rPr>
                        <a:t>-3.17%</a:t>
                      </a:r>
                    </a:p>
                  </a:txBody>
                  <a:tcPr marL="91919" marR="91919" anchor="ctr"/>
                </a:tc>
                <a:tc>
                  <a:txBody>
                    <a:bodyPr/>
                    <a:lstStyle/>
                    <a:p>
                      <a:pPr algn="ctr"/>
                      <a:r>
                        <a:rPr lang="en-US" b="0" i="1" dirty="0">
                          <a:solidFill>
                            <a:srgbClr val="00B0F0"/>
                          </a:solidFill>
                        </a:rPr>
                        <a:t>-0.47%</a:t>
                      </a:r>
                    </a:p>
                  </a:txBody>
                  <a:tcPr marL="91919" marR="91919" anchor="ctr"/>
                </a:tc>
                <a:tc>
                  <a:txBody>
                    <a:bodyPr/>
                    <a:lstStyle/>
                    <a:p>
                      <a:pPr algn="ctr"/>
                      <a:r>
                        <a:rPr lang="en-US" b="0" i="1" dirty="0">
                          <a:solidFill>
                            <a:srgbClr val="00B0F0"/>
                          </a:solidFill>
                        </a:rPr>
                        <a:t>-0.45%</a:t>
                      </a:r>
                    </a:p>
                  </a:txBody>
                  <a:tcPr marL="91919" marR="91919" anchor="ctr"/>
                </a:tc>
                <a:extLst>
                  <a:ext uri="{0D108BD9-81ED-4DB2-BD59-A6C34878D82A}">
                    <a16:rowId xmlns="" xmlns:a16="http://schemas.microsoft.com/office/drawing/2014/main" val="10005"/>
                  </a:ext>
                </a:extLst>
              </a:tr>
            </a:tbl>
          </a:graphicData>
        </a:graphic>
      </p:graphicFrame>
      <p:sp>
        <p:nvSpPr>
          <p:cNvPr id="7" name="TextBox 6"/>
          <p:cNvSpPr txBox="1"/>
          <p:nvPr/>
        </p:nvSpPr>
        <p:spPr>
          <a:xfrm>
            <a:off x="6686026" y="5321170"/>
            <a:ext cx="4656035" cy="923330"/>
          </a:xfrm>
          <a:prstGeom prst="rect">
            <a:avLst/>
          </a:prstGeom>
          <a:noFill/>
        </p:spPr>
        <p:txBody>
          <a:bodyPr wrap="square" rtlCol="0">
            <a:spAutoFit/>
          </a:bodyPr>
          <a:lstStyle/>
          <a:p>
            <a:r>
              <a:rPr lang="en-US" dirty="0"/>
              <a:t>Limited performance degradation overall with only colored values being statistically significant </a:t>
            </a:r>
          </a:p>
          <a:p>
            <a:r>
              <a:rPr lang="en-US" dirty="0">
                <a:solidFill>
                  <a:srgbClr val="00B0F0"/>
                </a:solidFill>
              </a:rPr>
              <a:t>Blue</a:t>
            </a:r>
            <a:r>
              <a:rPr lang="en-US" dirty="0"/>
              <a:t> – p = 0.05      </a:t>
            </a:r>
            <a:r>
              <a:rPr lang="en-US" dirty="0">
                <a:solidFill>
                  <a:srgbClr val="C00000"/>
                </a:solidFill>
              </a:rPr>
              <a:t>Red </a:t>
            </a:r>
            <a:r>
              <a:rPr lang="en-US" dirty="0"/>
              <a:t>– p = 0.01</a:t>
            </a:r>
          </a:p>
        </p:txBody>
      </p:sp>
      <p:pic>
        <p:nvPicPr>
          <p:cNvPr id="6" name="Picture 5">
            <a:extLst>
              <a:ext uri="{FF2B5EF4-FFF2-40B4-BE49-F238E27FC236}">
                <a16:creationId xmlns="" xmlns:a16="http://schemas.microsoft.com/office/drawing/2014/main" id="{8FB21152-B83E-46EB-8BC1-B4F748007589}"/>
              </a:ext>
            </a:extLst>
          </p:cNvPr>
          <p:cNvPicPr>
            <a:picLocks noChangeAspect="1"/>
          </p:cNvPicPr>
          <p:nvPr/>
        </p:nvPicPr>
        <p:blipFill>
          <a:blip r:embed="rId2"/>
          <a:stretch>
            <a:fillRect/>
          </a:stretch>
        </p:blipFill>
        <p:spPr>
          <a:xfrm>
            <a:off x="7924799" y="1299941"/>
            <a:ext cx="3950676" cy="3917316"/>
          </a:xfrm>
          <a:prstGeom prst="rect">
            <a:avLst/>
          </a:prstGeom>
        </p:spPr>
      </p:pic>
    </p:spTree>
    <p:extLst>
      <p:ext uri="{BB962C8B-B14F-4D97-AF65-F5344CB8AC3E}">
        <p14:creationId xmlns:p14="http://schemas.microsoft.com/office/powerpoint/2010/main" val="328859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Bully applications</a:t>
            </a:r>
            <a:r>
              <a:rPr lang="en-US" dirty="0"/>
              <a:t>- applications designed to cause congestion during application execution </a:t>
            </a:r>
          </a:p>
          <a:p>
            <a:r>
              <a:rPr lang="en-US" dirty="0"/>
              <a:t>Variety of bully applications tested:</a:t>
            </a:r>
          </a:p>
          <a:p>
            <a:pPr lvl="1">
              <a:lnSpc>
                <a:spcPct val="150000"/>
              </a:lnSpc>
            </a:pPr>
            <a:r>
              <a:rPr lang="en-US" b="1" dirty="0"/>
              <a:t>Light leaf bully- </a:t>
            </a:r>
            <a:r>
              <a:rPr lang="en-US" dirty="0"/>
              <a:t>Large messages to adjacent leaf switch that cannot consume all bandwidth</a:t>
            </a:r>
          </a:p>
          <a:p>
            <a:pPr lvl="1">
              <a:lnSpc>
                <a:spcPct val="150000"/>
              </a:lnSpc>
            </a:pPr>
            <a:r>
              <a:rPr lang="en-US" b="1" dirty="0"/>
              <a:t>Adjacent leaf bully- </a:t>
            </a:r>
            <a:r>
              <a:rPr lang="en-US" dirty="0"/>
              <a:t>Large messages to adjacent leaf switch that can consume all bandwidth</a:t>
            </a:r>
          </a:p>
          <a:p>
            <a:endParaRPr lang="en-US" sz="1800" dirty="0"/>
          </a:p>
        </p:txBody>
      </p:sp>
      <p:sp>
        <p:nvSpPr>
          <p:cNvPr id="3" name="Title 2"/>
          <p:cNvSpPr>
            <a:spLocks noGrp="1"/>
          </p:cNvSpPr>
          <p:nvPr>
            <p:ph type="title"/>
          </p:nvPr>
        </p:nvSpPr>
        <p:spPr/>
        <p:txBody>
          <a:bodyPr/>
          <a:lstStyle/>
          <a:p>
            <a:r>
              <a:rPr lang="en-US" dirty="0"/>
              <a:t>Congestion Experiments</a:t>
            </a:r>
          </a:p>
        </p:txBody>
      </p:sp>
      <p:grpSp>
        <p:nvGrpSpPr>
          <p:cNvPr id="5" name="Group 4">
            <a:extLst>
              <a:ext uri="{FF2B5EF4-FFF2-40B4-BE49-F238E27FC236}">
                <a16:creationId xmlns="" xmlns:a16="http://schemas.microsoft.com/office/drawing/2014/main" id="{72AA70D6-02C2-43D7-A2E5-3315A3C35C88}"/>
              </a:ext>
            </a:extLst>
          </p:cNvPr>
          <p:cNvGrpSpPr/>
          <p:nvPr/>
        </p:nvGrpSpPr>
        <p:grpSpPr>
          <a:xfrm>
            <a:off x="348292" y="4091936"/>
            <a:ext cx="5399415" cy="2256477"/>
            <a:chOff x="3570619" y="3303591"/>
            <a:chExt cx="3987861" cy="1952942"/>
          </a:xfrm>
        </p:grpSpPr>
        <p:pic>
          <p:nvPicPr>
            <p:cNvPr id="6" name="Picture 5">
              <a:extLst>
                <a:ext uri="{FF2B5EF4-FFF2-40B4-BE49-F238E27FC236}">
                  <a16:creationId xmlns="" xmlns:a16="http://schemas.microsoft.com/office/drawing/2014/main" id="{BE0E285F-4DFF-46E4-8997-A83FC3504058}"/>
                </a:ext>
              </a:extLst>
            </p:cNvPr>
            <p:cNvPicPr>
              <a:picLocks noChangeAspect="1"/>
            </p:cNvPicPr>
            <p:nvPr/>
          </p:nvPicPr>
          <p:blipFill>
            <a:blip r:embed="rId2"/>
            <a:stretch>
              <a:fillRect/>
            </a:stretch>
          </p:blipFill>
          <p:spPr>
            <a:xfrm>
              <a:off x="3570619" y="3455294"/>
              <a:ext cx="3987861" cy="1801239"/>
            </a:xfrm>
            <a:prstGeom prst="rect">
              <a:avLst/>
            </a:prstGeom>
          </p:spPr>
        </p:pic>
        <p:sp>
          <p:nvSpPr>
            <p:cNvPr id="7" name="TextBox 6">
              <a:extLst>
                <a:ext uri="{FF2B5EF4-FFF2-40B4-BE49-F238E27FC236}">
                  <a16:creationId xmlns="" xmlns:a16="http://schemas.microsoft.com/office/drawing/2014/main" id="{C7823295-6449-4081-91D5-26E997B24798}"/>
                </a:ext>
              </a:extLst>
            </p:cNvPr>
            <p:cNvSpPr txBox="1"/>
            <p:nvPr/>
          </p:nvSpPr>
          <p:spPr>
            <a:xfrm>
              <a:off x="5175109" y="3303591"/>
              <a:ext cx="2037348" cy="369332"/>
            </a:xfrm>
            <a:prstGeom prst="rect">
              <a:avLst/>
            </a:prstGeom>
            <a:noFill/>
          </p:spPr>
          <p:txBody>
            <a:bodyPr wrap="square" rtlCol="0">
              <a:spAutoFit/>
            </a:bodyPr>
            <a:lstStyle/>
            <a:p>
              <a:r>
                <a:rPr lang="en-US" dirty="0"/>
                <a:t>Control</a:t>
              </a:r>
            </a:p>
          </p:txBody>
        </p:sp>
      </p:grpSp>
      <p:grpSp>
        <p:nvGrpSpPr>
          <p:cNvPr id="8" name="Group 7">
            <a:extLst>
              <a:ext uri="{FF2B5EF4-FFF2-40B4-BE49-F238E27FC236}">
                <a16:creationId xmlns="" xmlns:a16="http://schemas.microsoft.com/office/drawing/2014/main" id="{3CA2D4F9-6A0E-4CE0-8822-A60B83C10392}"/>
              </a:ext>
            </a:extLst>
          </p:cNvPr>
          <p:cNvGrpSpPr/>
          <p:nvPr/>
        </p:nvGrpSpPr>
        <p:grpSpPr>
          <a:xfrm>
            <a:off x="6096000" y="3941333"/>
            <a:ext cx="5810662" cy="2343871"/>
            <a:chOff x="7558479" y="4563821"/>
            <a:chExt cx="4253422" cy="2035611"/>
          </a:xfrm>
        </p:grpSpPr>
        <p:pic>
          <p:nvPicPr>
            <p:cNvPr id="9" name="Picture 8">
              <a:extLst>
                <a:ext uri="{FF2B5EF4-FFF2-40B4-BE49-F238E27FC236}">
                  <a16:creationId xmlns="" xmlns:a16="http://schemas.microsoft.com/office/drawing/2014/main" id="{61AC5988-13EC-484E-BEDD-33FE6160E39F}"/>
                </a:ext>
              </a:extLst>
            </p:cNvPr>
            <p:cNvPicPr>
              <a:picLocks noChangeAspect="1"/>
            </p:cNvPicPr>
            <p:nvPr/>
          </p:nvPicPr>
          <p:blipFill>
            <a:blip r:embed="rId3"/>
            <a:stretch>
              <a:fillRect/>
            </a:stretch>
          </p:blipFill>
          <p:spPr>
            <a:xfrm>
              <a:off x="7558479" y="4798193"/>
              <a:ext cx="4253422" cy="1801239"/>
            </a:xfrm>
            <a:prstGeom prst="rect">
              <a:avLst/>
            </a:prstGeom>
          </p:spPr>
        </p:pic>
        <p:sp>
          <p:nvSpPr>
            <p:cNvPr id="10" name="TextBox 9">
              <a:extLst>
                <a:ext uri="{FF2B5EF4-FFF2-40B4-BE49-F238E27FC236}">
                  <a16:creationId xmlns="" xmlns:a16="http://schemas.microsoft.com/office/drawing/2014/main" id="{F068EC20-BF41-4D75-A4CB-2A474A2960F2}"/>
                </a:ext>
              </a:extLst>
            </p:cNvPr>
            <p:cNvSpPr txBox="1"/>
            <p:nvPr/>
          </p:nvSpPr>
          <p:spPr>
            <a:xfrm>
              <a:off x="9024611" y="4563821"/>
              <a:ext cx="2037348" cy="369332"/>
            </a:xfrm>
            <a:prstGeom prst="rect">
              <a:avLst/>
            </a:prstGeom>
            <a:noFill/>
          </p:spPr>
          <p:txBody>
            <a:bodyPr wrap="square" rtlCol="0">
              <a:spAutoFit/>
            </a:bodyPr>
            <a:lstStyle/>
            <a:p>
              <a:r>
                <a:rPr lang="en-US" dirty="0"/>
                <a:t>Light/Adjacent</a:t>
              </a:r>
            </a:p>
          </p:txBody>
        </p:sp>
      </p:grpSp>
    </p:spTree>
    <p:extLst>
      <p:ext uri="{BB962C8B-B14F-4D97-AF65-F5344CB8AC3E}">
        <p14:creationId xmlns:p14="http://schemas.microsoft.com/office/powerpoint/2010/main" val="317601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69F20-F4FA-4094-B4F7-DF5EC026D753}"/>
              </a:ext>
            </a:extLst>
          </p:cNvPr>
          <p:cNvSpPr>
            <a:spLocks noGrp="1"/>
          </p:cNvSpPr>
          <p:nvPr>
            <p:ph type="title"/>
          </p:nvPr>
        </p:nvSpPr>
        <p:spPr>
          <a:xfrm>
            <a:off x="649706" y="33368"/>
            <a:ext cx="10515600" cy="1325563"/>
          </a:xfrm>
        </p:spPr>
        <p:txBody>
          <a:bodyPr/>
          <a:lstStyle/>
          <a:p>
            <a:r>
              <a:rPr lang="en-US" dirty="0"/>
              <a:t>Congestion Experiments </a:t>
            </a:r>
          </a:p>
        </p:txBody>
      </p:sp>
      <p:grpSp>
        <p:nvGrpSpPr>
          <p:cNvPr id="17" name="Group 16">
            <a:extLst>
              <a:ext uri="{FF2B5EF4-FFF2-40B4-BE49-F238E27FC236}">
                <a16:creationId xmlns="" xmlns:a16="http://schemas.microsoft.com/office/drawing/2014/main" id="{BFD80C0C-0095-4B14-A046-BF59DE612E94}"/>
              </a:ext>
            </a:extLst>
          </p:cNvPr>
          <p:cNvGrpSpPr/>
          <p:nvPr/>
        </p:nvGrpSpPr>
        <p:grpSpPr>
          <a:xfrm>
            <a:off x="331129" y="3397673"/>
            <a:ext cx="5559542" cy="2454462"/>
            <a:chOff x="7558481" y="1692577"/>
            <a:chExt cx="4167655" cy="1914283"/>
          </a:xfrm>
        </p:grpSpPr>
        <p:pic>
          <p:nvPicPr>
            <p:cNvPr id="7" name="Picture 6">
              <a:extLst>
                <a:ext uri="{FF2B5EF4-FFF2-40B4-BE49-F238E27FC236}">
                  <a16:creationId xmlns="" xmlns:a16="http://schemas.microsoft.com/office/drawing/2014/main" id="{773B42BF-DAA4-478F-9A19-BD829959E99E}"/>
                </a:ext>
              </a:extLst>
            </p:cNvPr>
            <p:cNvPicPr>
              <a:picLocks noChangeAspect="1"/>
            </p:cNvPicPr>
            <p:nvPr/>
          </p:nvPicPr>
          <p:blipFill>
            <a:blip r:embed="rId2"/>
            <a:stretch>
              <a:fillRect/>
            </a:stretch>
          </p:blipFill>
          <p:spPr>
            <a:xfrm>
              <a:off x="7558481" y="1857148"/>
              <a:ext cx="4167655" cy="1749712"/>
            </a:xfrm>
            <a:prstGeom prst="rect">
              <a:avLst/>
            </a:prstGeom>
          </p:spPr>
        </p:pic>
        <p:sp>
          <p:nvSpPr>
            <p:cNvPr id="13" name="TextBox 12">
              <a:extLst>
                <a:ext uri="{FF2B5EF4-FFF2-40B4-BE49-F238E27FC236}">
                  <a16:creationId xmlns="" xmlns:a16="http://schemas.microsoft.com/office/drawing/2014/main" id="{73B545D7-EFEE-4B29-AA56-5ED7B1145462}"/>
                </a:ext>
              </a:extLst>
            </p:cNvPr>
            <p:cNvSpPr txBox="1"/>
            <p:nvPr/>
          </p:nvSpPr>
          <p:spPr>
            <a:xfrm>
              <a:off x="9203423" y="1692577"/>
              <a:ext cx="2037348" cy="369332"/>
            </a:xfrm>
            <a:prstGeom prst="rect">
              <a:avLst/>
            </a:prstGeom>
            <a:noFill/>
          </p:spPr>
          <p:txBody>
            <a:bodyPr wrap="square" rtlCol="0">
              <a:spAutoFit/>
            </a:bodyPr>
            <a:lstStyle/>
            <a:p>
              <a:r>
                <a:rPr lang="en-US" dirty="0"/>
                <a:t>Bisection</a:t>
              </a:r>
            </a:p>
          </p:txBody>
        </p:sp>
      </p:grpSp>
      <p:sp>
        <p:nvSpPr>
          <p:cNvPr id="20" name="Rectangle 19"/>
          <p:cNvSpPr/>
          <p:nvPr/>
        </p:nvSpPr>
        <p:spPr>
          <a:xfrm>
            <a:off x="110127" y="1569941"/>
            <a:ext cx="11055179" cy="1754326"/>
          </a:xfrm>
          <a:prstGeom prst="rect">
            <a:avLst/>
          </a:prstGeom>
        </p:spPr>
        <p:txBody>
          <a:bodyPr wrap="square">
            <a:spAutoFit/>
          </a:bodyPr>
          <a:lstStyle/>
          <a:p>
            <a:pPr marL="800100" lvl="1" indent="-342900">
              <a:lnSpc>
                <a:spcPct val="150000"/>
              </a:lnSpc>
              <a:buFont typeface="Wingdings" panose="05000000000000000000" pitchFamily="2" charset="2"/>
              <a:buChar char="§"/>
            </a:pPr>
            <a:r>
              <a:rPr lang="en-US" sz="2400" b="1" dirty="0"/>
              <a:t>Bisection Bully- </a:t>
            </a:r>
            <a:r>
              <a:rPr lang="en-US" sz="2400" dirty="0"/>
              <a:t>Large messages that cross network bisection, travel between pods</a:t>
            </a:r>
          </a:p>
          <a:p>
            <a:pPr marL="800100" lvl="1" indent="-342900">
              <a:lnSpc>
                <a:spcPct val="150000"/>
              </a:lnSpc>
              <a:buFont typeface="Wingdings" panose="05000000000000000000" pitchFamily="2" charset="2"/>
              <a:buChar char="§"/>
            </a:pPr>
            <a:r>
              <a:rPr lang="en-US" sz="2400" b="1" dirty="0" err="1"/>
              <a:t>Incast</a:t>
            </a:r>
            <a:r>
              <a:rPr lang="en-US" sz="2400" b="1" dirty="0"/>
              <a:t> Bully- </a:t>
            </a:r>
            <a:r>
              <a:rPr lang="en-US" sz="2400" dirty="0"/>
              <a:t>7 to 1 pattern to a single leaf switch mimicking I/O traffic</a:t>
            </a:r>
          </a:p>
        </p:txBody>
      </p:sp>
      <p:pic>
        <p:nvPicPr>
          <p:cNvPr id="3" name="Picture 2">
            <a:extLst>
              <a:ext uri="{FF2B5EF4-FFF2-40B4-BE49-F238E27FC236}">
                <a16:creationId xmlns="" xmlns:a16="http://schemas.microsoft.com/office/drawing/2014/main" id="{A981F47C-2A3E-4881-BC68-E92E060F0482}"/>
              </a:ext>
            </a:extLst>
          </p:cNvPr>
          <p:cNvPicPr>
            <a:picLocks noChangeAspect="1"/>
          </p:cNvPicPr>
          <p:nvPr/>
        </p:nvPicPr>
        <p:blipFill>
          <a:blip r:embed="rId3"/>
          <a:stretch>
            <a:fillRect/>
          </a:stretch>
        </p:blipFill>
        <p:spPr>
          <a:xfrm>
            <a:off x="6025556" y="3533734"/>
            <a:ext cx="5835315" cy="2538272"/>
          </a:xfrm>
          <a:prstGeom prst="rect">
            <a:avLst/>
          </a:prstGeom>
        </p:spPr>
      </p:pic>
      <p:sp>
        <p:nvSpPr>
          <p:cNvPr id="11" name="TextBox 10">
            <a:extLst>
              <a:ext uri="{FF2B5EF4-FFF2-40B4-BE49-F238E27FC236}">
                <a16:creationId xmlns="" xmlns:a16="http://schemas.microsoft.com/office/drawing/2014/main" id="{2FE15182-F42D-43E8-8EA4-1F297806428E}"/>
              </a:ext>
            </a:extLst>
          </p:cNvPr>
          <p:cNvSpPr txBox="1"/>
          <p:nvPr/>
        </p:nvSpPr>
        <p:spPr>
          <a:xfrm>
            <a:off x="8693628" y="3417429"/>
            <a:ext cx="2717769" cy="369332"/>
          </a:xfrm>
          <a:prstGeom prst="rect">
            <a:avLst/>
          </a:prstGeom>
          <a:noFill/>
        </p:spPr>
        <p:txBody>
          <a:bodyPr wrap="square" rtlCol="0">
            <a:spAutoFit/>
          </a:bodyPr>
          <a:lstStyle/>
          <a:p>
            <a:r>
              <a:rPr lang="en-US" dirty="0" err="1"/>
              <a:t>Incast</a:t>
            </a:r>
            <a:endParaRPr lang="en-US" dirty="0"/>
          </a:p>
        </p:txBody>
      </p:sp>
    </p:spTree>
    <p:extLst>
      <p:ext uri="{BB962C8B-B14F-4D97-AF65-F5344CB8AC3E}">
        <p14:creationId xmlns:p14="http://schemas.microsoft.com/office/powerpoint/2010/main" val="2787742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2:1 Tapered Fat Tree</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00753240"/>
              </p:ext>
            </p:extLst>
          </p:nvPr>
        </p:nvGraphicFramePr>
        <p:xfrm>
          <a:off x="425042" y="1515948"/>
          <a:ext cx="9297799" cy="300571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64561">
                  <a:extLst>
                    <a:ext uri="{9D8B030D-6E8A-4147-A177-3AD203B41FA5}">
                      <a16:colId xmlns="" xmlns:a16="http://schemas.microsoft.com/office/drawing/2014/main" val="20000"/>
                    </a:ext>
                  </a:extLst>
                </a:gridCol>
                <a:gridCol w="1977746">
                  <a:extLst>
                    <a:ext uri="{9D8B030D-6E8A-4147-A177-3AD203B41FA5}">
                      <a16:colId xmlns="" xmlns:a16="http://schemas.microsoft.com/office/drawing/2014/main" val="20001"/>
                    </a:ext>
                  </a:extLst>
                </a:gridCol>
                <a:gridCol w="1977746">
                  <a:extLst>
                    <a:ext uri="{9D8B030D-6E8A-4147-A177-3AD203B41FA5}">
                      <a16:colId xmlns="" xmlns:a16="http://schemas.microsoft.com/office/drawing/2014/main" val="20002"/>
                    </a:ext>
                  </a:extLst>
                </a:gridCol>
                <a:gridCol w="1977746">
                  <a:extLst>
                    <a:ext uri="{9D8B030D-6E8A-4147-A177-3AD203B41FA5}">
                      <a16:colId xmlns="" xmlns:a16="http://schemas.microsoft.com/office/drawing/2014/main" val="20003"/>
                    </a:ext>
                  </a:extLst>
                </a:gridCol>
              </a:tblGrid>
              <a:tr h="500953">
                <a:tc>
                  <a:txBody>
                    <a:bodyPr/>
                    <a:lstStyle/>
                    <a:p>
                      <a:pPr algn="ctr"/>
                      <a:r>
                        <a:rPr lang="en-US" dirty="0"/>
                        <a:t>Experiment</a:t>
                      </a:r>
                    </a:p>
                  </a:txBody>
                  <a:tcPr marL="91919" marR="91919" anchor="ctr"/>
                </a:tc>
                <a:tc>
                  <a:txBody>
                    <a:bodyPr/>
                    <a:lstStyle/>
                    <a:p>
                      <a:pPr algn="ctr"/>
                      <a:r>
                        <a:rPr lang="en-US" dirty="0"/>
                        <a:t>AMG</a:t>
                      </a:r>
                    </a:p>
                  </a:txBody>
                  <a:tcPr marL="91919" marR="91919" anchor="ctr"/>
                </a:tc>
                <a:tc>
                  <a:txBody>
                    <a:bodyPr/>
                    <a:lstStyle/>
                    <a:p>
                      <a:pPr algn="ctr"/>
                      <a:r>
                        <a:rPr lang="en-US" dirty="0"/>
                        <a:t>UMT</a:t>
                      </a:r>
                    </a:p>
                  </a:txBody>
                  <a:tcPr marL="91919" marR="91919" anchor="ctr"/>
                </a:tc>
                <a:tc>
                  <a:txBody>
                    <a:bodyPr/>
                    <a:lstStyle/>
                    <a:p>
                      <a:pPr algn="ctr"/>
                      <a:r>
                        <a:rPr lang="en-US" dirty="0"/>
                        <a:t>pF3D</a:t>
                      </a:r>
                    </a:p>
                  </a:txBody>
                  <a:tcPr marL="91919" marR="91919" anchor="ctr"/>
                </a:tc>
                <a:extLst>
                  <a:ext uri="{0D108BD9-81ED-4DB2-BD59-A6C34878D82A}">
                    <a16:rowId xmlns="" xmlns:a16="http://schemas.microsoft.com/office/drawing/2014/main" val="10000"/>
                  </a:ext>
                </a:extLst>
              </a:tr>
              <a:tr h="500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Light Bully</a:t>
                      </a:r>
                      <a:r>
                        <a:rPr lang="en-US" baseline="0" dirty="0"/>
                        <a:t> Large</a:t>
                      </a:r>
                    </a:p>
                  </a:txBody>
                  <a:tcPr marL="91919" marR="91919" anchor="ctr"/>
                </a:tc>
                <a:tc>
                  <a:txBody>
                    <a:bodyPr/>
                    <a:lstStyle/>
                    <a:p>
                      <a:pPr algn="ctr"/>
                      <a:r>
                        <a:rPr lang="en-US" dirty="0"/>
                        <a:t>-0.70%</a:t>
                      </a:r>
                    </a:p>
                  </a:txBody>
                  <a:tcPr marL="91919" marR="91919" anchor="ctr"/>
                </a:tc>
                <a:tc>
                  <a:txBody>
                    <a:bodyPr/>
                    <a:lstStyle/>
                    <a:p>
                      <a:pPr algn="ctr"/>
                      <a:r>
                        <a:rPr lang="en-US" b="1" dirty="0">
                          <a:solidFill>
                            <a:srgbClr val="C00000"/>
                          </a:solidFill>
                        </a:rPr>
                        <a:t>-0.68%</a:t>
                      </a:r>
                    </a:p>
                  </a:txBody>
                  <a:tcPr marL="91919" marR="91919" anchor="ctr"/>
                </a:tc>
                <a:tc>
                  <a:txBody>
                    <a:bodyPr/>
                    <a:lstStyle/>
                    <a:p>
                      <a:pPr algn="ctr"/>
                      <a:r>
                        <a:rPr lang="en-US" dirty="0"/>
                        <a:t>0.22%</a:t>
                      </a:r>
                    </a:p>
                  </a:txBody>
                  <a:tcPr marL="91919" marR="91919" anchor="ctr"/>
                </a:tc>
                <a:extLst>
                  <a:ext uri="{0D108BD9-81ED-4DB2-BD59-A6C34878D82A}">
                    <a16:rowId xmlns="" xmlns:a16="http://schemas.microsoft.com/office/drawing/2014/main" val="10001"/>
                  </a:ext>
                </a:extLst>
              </a:tr>
              <a:tr h="500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Adjacent</a:t>
                      </a:r>
                      <a:r>
                        <a:rPr lang="en-US" baseline="0" dirty="0"/>
                        <a:t> Bully Large</a:t>
                      </a:r>
                    </a:p>
                  </a:txBody>
                  <a:tcPr marL="91919" marR="91919" anchor="ctr"/>
                </a:tc>
                <a:tc>
                  <a:txBody>
                    <a:bodyPr/>
                    <a:lstStyle/>
                    <a:p>
                      <a:pPr algn="ctr"/>
                      <a:r>
                        <a:rPr lang="en-US" b="1" dirty="0">
                          <a:solidFill>
                            <a:srgbClr val="C00000"/>
                          </a:solidFill>
                        </a:rPr>
                        <a:t>-1.74%</a:t>
                      </a:r>
                    </a:p>
                  </a:txBody>
                  <a:tcPr marL="91919" marR="91919" anchor="ctr"/>
                </a:tc>
                <a:tc>
                  <a:txBody>
                    <a:bodyPr/>
                    <a:lstStyle/>
                    <a:p>
                      <a:pPr algn="ctr"/>
                      <a:r>
                        <a:rPr lang="en-US" dirty="0"/>
                        <a:t>-0.52%</a:t>
                      </a:r>
                    </a:p>
                  </a:txBody>
                  <a:tcPr marL="91919" marR="91919" anchor="ctr"/>
                </a:tc>
                <a:tc>
                  <a:txBody>
                    <a:bodyPr/>
                    <a:lstStyle/>
                    <a:p>
                      <a:pPr algn="ctr"/>
                      <a:r>
                        <a:rPr lang="en-US" dirty="0"/>
                        <a:t>0.19%</a:t>
                      </a:r>
                    </a:p>
                  </a:txBody>
                  <a:tcPr marL="91919" marR="91919" anchor="ctr"/>
                </a:tc>
                <a:extLst>
                  <a:ext uri="{0D108BD9-81ED-4DB2-BD59-A6C34878D82A}">
                    <a16:rowId xmlns="" xmlns:a16="http://schemas.microsoft.com/office/drawing/2014/main" val="10002"/>
                  </a:ext>
                </a:extLst>
              </a:tr>
              <a:tr h="500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Adjacent Bully Small</a:t>
                      </a:r>
                    </a:p>
                  </a:txBody>
                  <a:tcPr marL="91919" marR="91919" anchor="ctr"/>
                </a:tc>
                <a:tc>
                  <a:txBody>
                    <a:bodyPr/>
                    <a:lstStyle/>
                    <a:p>
                      <a:pPr algn="ctr"/>
                      <a:r>
                        <a:rPr lang="en-US" dirty="0"/>
                        <a:t>0.15%</a:t>
                      </a:r>
                    </a:p>
                  </a:txBody>
                  <a:tcPr marL="91919" marR="91919" anchor="ctr"/>
                </a:tc>
                <a:tc>
                  <a:txBody>
                    <a:bodyPr/>
                    <a:lstStyle/>
                    <a:p>
                      <a:pPr algn="ctr"/>
                      <a:r>
                        <a:rPr lang="en-US" dirty="0"/>
                        <a:t>-0.20%</a:t>
                      </a:r>
                    </a:p>
                  </a:txBody>
                  <a:tcPr marL="91919" marR="91919" anchor="ctr"/>
                </a:tc>
                <a:tc>
                  <a:txBody>
                    <a:bodyPr/>
                    <a:lstStyle/>
                    <a:p>
                      <a:pPr algn="ctr"/>
                      <a:r>
                        <a:rPr lang="en-US" dirty="0"/>
                        <a:t>0.40%</a:t>
                      </a:r>
                    </a:p>
                  </a:txBody>
                  <a:tcPr marL="91919" marR="91919" anchor="ctr"/>
                </a:tc>
                <a:extLst>
                  <a:ext uri="{0D108BD9-81ED-4DB2-BD59-A6C34878D82A}">
                    <a16:rowId xmlns="" xmlns:a16="http://schemas.microsoft.com/office/drawing/2014/main" val="10003"/>
                  </a:ext>
                </a:extLst>
              </a:tr>
              <a:tr h="500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Bisection Bully Large</a:t>
                      </a:r>
                    </a:p>
                  </a:txBody>
                  <a:tcPr marL="91919" marR="91919" anchor="ctr"/>
                </a:tc>
                <a:tc>
                  <a:txBody>
                    <a:bodyPr/>
                    <a:lstStyle/>
                    <a:p>
                      <a:pPr algn="ctr"/>
                      <a:r>
                        <a:rPr lang="en-US" b="1" dirty="0">
                          <a:solidFill>
                            <a:srgbClr val="C00000"/>
                          </a:solidFill>
                        </a:rPr>
                        <a:t>-6.47%</a:t>
                      </a:r>
                    </a:p>
                  </a:txBody>
                  <a:tcPr marL="91919" marR="91919" anchor="ctr"/>
                </a:tc>
                <a:tc>
                  <a:txBody>
                    <a:bodyPr/>
                    <a:lstStyle/>
                    <a:p>
                      <a:pPr algn="ctr"/>
                      <a:r>
                        <a:rPr lang="en-US" b="1" dirty="0">
                          <a:solidFill>
                            <a:srgbClr val="C00000"/>
                          </a:solidFill>
                        </a:rPr>
                        <a:t>-1.94%</a:t>
                      </a:r>
                    </a:p>
                  </a:txBody>
                  <a:tcPr marL="91919" marR="91919" anchor="ctr"/>
                </a:tc>
                <a:tc>
                  <a:txBody>
                    <a:bodyPr/>
                    <a:lstStyle/>
                    <a:p>
                      <a:pPr algn="ctr"/>
                      <a:r>
                        <a:rPr lang="en-US" dirty="0"/>
                        <a:t>0.22%</a:t>
                      </a:r>
                    </a:p>
                  </a:txBody>
                  <a:tcPr marL="91919" marR="91919" anchor="ctr"/>
                </a:tc>
                <a:extLst>
                  <a:ext uri="{0D108BD9-81ED-4DB2-BD59-A6C34878D82A}">
                    <a16:rowId xmlns="" xmlns:a16="http://schemas.microsoft.com/office/drawing/2014/main" val="10004"/>
                  </a:ext>
                </a:extLst>
              </a:tr>
              <a:tr h="50095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Incast</a:t>
                      </a:r>
                      <a:r>
                        <a:rPr lang="en-US" dirty="0"/>
                        <a:t> Bully Large</a:t>
                      </a:r>
                    </a:p>
                  </a:txBody>
                  <a:tcPr marL="91919" marR="91919" anchor="ctr"/>
                </a:tc>
                <a:tc>
                  <a:txBody>
                    <a:bodyPr/>
                    <a:lstStyle/>
                    <a:p>
                      <a:pPr algn="ctr"/>
                      <a:r>
                        <a:rPr lang="en-US" i="1" dirty="0">
                          <a:solidFill>
                            <a:srgbClr val="00B0F0"/>
                          </a:solidFill>
                        </a:rPr>
                        <a:t>-0.74%</a:t>
                      </a:r>
                    </a:p>
                  </a:txBody>
                  <a:tcPr marL="91919" marR="91919" anchor="ctr"/>
                </a:tc>
                <a:tc>
                  <a:txBody>
                    <a:bodyPr/>
                    <a:lstStyle/>
                    <a:p>
                      <a:pPr algn="ctr"/>
                      <a:r>
                        <a:rPr lang="en-US" dirty="0"/>
                        <a:t>0.01%</a:t>
                      </a:r>
                    </a:p>
                  </a:txBody>
                  <a:tcPr marL="91919" marR="91919" anchor="ctr"/>
                </a:tc>
                <a:tc>
                  <a:txBody>
                    <a:bodyPr/>
                    <a:lstStyle/>
                    <a:p>
                      <a:pPr algn="ctr"/>
                      <a:r>
                        <a:rPr lang="en-US" dirty="0"/>
                        <a:t>0.08%</a:t>
                      </a:r>
                    </a:p>
                  </a:txBody>
                  <a:tcPr marL="91919" marR="91919" anchor="ctr"/>
                </a:tc>
                <a:extLst>
                  <a:ext uri="{0D108BD9-81ED-4DB2-BD59-A6C34878D82A}">
                    <a16:rowId xmlns="" xmlns:a16="http://schemas.microsoft.com/office/drawing/2014/main" val="10005"/>
                  </a:ext>
                </a:extLst>
              </a:tr>
            </a:tbl>
          </a:graphicData>
        </a:graphic>
      </p:graphicFrame>
      <p:sp>
        <p:nvSpPr>
          <p:cNvPr id="7" name="Content Placeholder 1"/>
          <p:cNvSpPr txBox="1">
            <a:spLocks/>
          </p:cNvSpPr>
          <p:nvPr/>
        </p:nvSpPr>
        <p:spPr>
          <a:xfrm>
            <a:off x="676712" y="4976216"/>
            <a:ext cx="11085095" cy="1285136"/>
          </a:xfrm>
          <a:prstGeom prst="rect">
            <a:avLst/>
          </a:prstGeom>
        </p:spPr>
        <p:txBody>
          <a:bodyPr vert="horz" lIns="0" tIns="0" rIns="0" bIns="0" rtlCol="0">
            <a:normAutofit/>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r>
              <a:rPr lang="en-US" sz="1600" dirty="0"/>
              <a:t> </a:t>
            </a:r>
            <a:r>
              <a:rPr lang="en-US" dirty="0"/>
              <a:t>In the worst case we saw </a:t>
            </a:r>
            <a:r>
              <a:rPr lang="en-US" b="1" dirty="0"/>
              <a:t>~6.5% degradation </a:t>
            </a:r>
          </a:p>
          <a:p>
            <a:r>
              <a:rPr lang="en-US" dirty="0"/>
              <a:t>An average degradation of ~1%  across all experiments</a:t>
            </a:r>
          </a:p>
        </p:txBody>
      </p:sp>
      <p:sp>
        <p:nvSpPr>
          <p:cNvPr id="6" name="TextBox 5">
            <a:extLst>
              <a:ext uri="{FF2B5EF4-FFF2-40B4-BE49-F238E27FC236}">
                <a16:creationId xmlns="" xmlns:a16="http://schemas.microsoft.com/office/drawing/2014/main" id="{359421D1-94EC-44F2-BFCE-5532C2E13D20}"/>
              </a:ext>
            </a:extLst>
          </p:cNvPr>
          <p:cNvSpPr txBox="1"/>
          <p:nvPr/>
        </p:nvSpPr>
        <p:spPr>
          <a:xfrm>
            <a:off x="9957732" y="2243232"/>
            <a:ext cx="2167156" cy="1815882"/>
          </a:xfrm>
          <a:prstGeom prst="rect">
            <a:avLst/>
          </a:prstGeom>
          <a:noFill/>
        </p:spPr>
        <p:txBody>
          <a:bodyPr wrap="square" rtlCol="0">
            <a:spAutoFit/>
          </a:bodyPr>
          <a:lstStyle/>
          <a:p>
            <a:r>
              <a:rPr lang="en-US" sz="1600" dirty="0"/>
              <a:t>Limited performance degradation overall with only colored values being statistically significant </a:t>
            </a:r>
          </a:p>
          <a:p>
            <a:r>
              <a:rPr lang="en-US" sz="1600" dirty="0">
                <a:solidFill>
                  <a:srgbClr val="00B0F0"/>
                </a:solidFill>
              </a:rPr>
              <a:t>Blue</a:t>
            </a:r>
            <a:r>
              <a:rPr lang="en-US" sz="1600" dirty="0"/>
              <a:t> – p = 0.05</a:t>
            </a:r>
          </a:p>
          <a:p>
            <a:r>
              <a:rPr lang="en-US" sz="1600" dirty="0">
                <a:solidFill>
                  <a:srgbClr val="C00000"/>
                </a:solidFill>
              </a:rPr>
              <a:t>Red </a:t>
            </a:r>
            <a:r>
              <a:rPr lang="en-US" sz="1600" dirty="0"/>
              <a:t>– p = 0.01</a:t>
            </a:r>
          </a:p>
        </p:txBody>
      </p:sp>
    </p:spTree>
    <p:extLst>
      <p:ext uri="{BB962C8B-B14F-4D97-AF65-F5344CB8AC3E}">
        <p14:creationId xmlns:p14="http://schemas.microsoft.com/office/powerpoint/2010/main" val="9806679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PPT_UNC_V5.23_wide-16x9.potx" id="{83130911-C7AB-48B9-8C29-C9D32ACF0083}" vid="{243C0807-7D1A-4674-975A-BB624B104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2018_PPT_UNC_V5.23_wide-16x9</Template>
  <TotalTime>1962</TotalTime>
  <Words>1559</Words>
  <Application>Microsoft Office PowerPoint</Application>
  <PresentationFormat>Widescreen</PresentationFormat>
  <Paragraphs>303</Paragraphs>
  <Slides>23</Slides>
  <Notes>1</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Lucida Grande</vt:lpstr>
      <vt:lpstr>Lucida Handwriting</vt:lpstr>
      <vt:lpstr>Open Sans</vt:lpstr>
      <vt:lpstr>Wingdings</vt:lpstr>
      <vt:lpstr>Wingdings 2</vt:lpstr>
      <vt:lpstr>2015_PPT_UNC_V7.06 (1)</vt:lpstr>
      <vt:lpstr>Testing the Limit of Tapered Fat Tree Networks</vt:lpstr>
      <vt:lpstr>Background and Motivation</vt:lpstr>
      <vt:lpstr>Contributions</vt:lpstr>
      <vt:lpstr>Application Overview</vt:lpstr>
      <vt:lpstr>System Overview and Experimental Setup</vt:lpstr>
      <vt:lpstr>Locality Experiments</vt:lpstr>
      <vt:lpstr>Congestion Experiments</vt:lpstr>
      <vt:lpstr>Congestion Experiments </vt:lpstr>
      <vt:lpstr>Results: 2:1 Tapered Fat Tree</vt:lpstr>
      <vt:lpstr>Findings: 2:1 Tapered Fat Tree</vt:lpstr>
      <vt:lpstr>Network Illustration – moving to 4:1 Taper</vt:lpstr>
      <vt:lpstr>Results: 4:1 Tapered Fat Tree versus Control</vt:lpstr>
      <vt:lpstr>Results: 2:1 Experiments on 4:1 Taper</vt:lpstr>
      <vt:lpstr>Findings: 4:1 Tapered Fat Tree</vt:lpstr>
      <vt:lpstr>Conclusion and Future Work</vt:lpstr>
      <vt:lpstr>PowerPoint Presentation</vt:lpstr>
      <vt:lpstr>Blocked vs Cyclic Mapping</vt:lpstr>
      <vt:lpstr>Shared Memory MPI Transport</vt:lpstr>
      <vt:lpstr>Shared Memory vs Omni-Path throughput</vt:lpstr>
      <vt:lpstr>Title for Text and Tables</vt:lpstr>
      <vt:lpstr>Title for bulleted text with two text boxes</vt:lpstr>
      <vt:lpstr>Title for bulleted text with right column</vt:lpstr>
      <vt:lpstr>Title for full-frame image Subtitles can be used on longer titles, 24pt “Regular” (no bold)</vt:lpstr>
    </vt:vector>
  </TitlesOfParts>
  <Company>LLNL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Limit of Tapered Fat Tree Networks</dc:title>
  <dc:creator>Sanil Rao</dc:creator>
  <cp:lastModifiedBy>Sanil Rao</cp:lastModifiedBy>
  <cp:revision>39</cp:revision>
  <cp:lastPrinted>2018-03-02T18:21:35Z</cp:lastPrinted>
  <dcterms:created xsi:type="dcterms:W3CDTF">2019-11-07T18:27:35Z</dcterms:created>
  <dcterms:modified xsi:type="dcterms:W3CDTF">2019-11-18T15:06:50Z</dcterms:modified>
</cp:coreProperties>
</file>