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2E75B6"/>
    <a:srgbClr val="E4E3E8"/>
    <a:srgbClr val="E55126"/>
    <a:srgbClr val="014FA1"/>
    <a:srgbClr val="005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11/10/2021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11/10/2021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11/10/2021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11/10/2021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11/10/2021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3148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2178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Explorando os conceitos</a:t>
            </a:r>
            <a:r>
              <a:rPr lang="pt-PT" sz="32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/>
            </a:r>
            <a:br>
              <a:rPr lang="pt-PT" sz="32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</a:br>
            <a:r>
              <a:rPr lang="pt-PT" sz="32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base do CSS3</a:t>
            </a:r>
          </a:p>
        </p:txBody>
      </p:sp>
      <p:sp>
        <p:nvSpPr>
          <p:cNvPr id="9" name="Retângulo arredondado 8"/>
          <p:cNvSpPr/>
          <p:nvPr/>
        </p:nvSpPr>
        <p:spPr>
          <a:xfrm>
            <a:off x="9950503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32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482991" y="2489982"/>
            <a:ext cx="11226018" cy="3770141"/>
          </a:xfrm>
          <a:prstGeom prst="roundRect">
            <a:avLst>
              <a:gd name="adj" fmla="val 4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tângulo 22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25" name="Retângulo arredondado 24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422471" y="66390"/>
            <a:ext cx="5769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Explorando os conceitos base do </a:t>
            </a:r>
            <a:r>
              <a:rPr lang="pt-PT" sz="2800" b="1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CSS3</a:t>
            </a:r>
            <a:endParaRPr lang="pt-PT" sz="2800" b="1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497370" y="1308200"/>
            <a:ext cx="57054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latin typeface="Rajdhani" panose="02000000000000000000" pitchFamily="2" charset="0"/>
                <a:cs typeface="Rajdhani" panose="02000000000000000000" pitchFamily="2" charset="0"/>
              </a:rPr>
              <a:t>Regra de CSS (CSS rule)</a:t>
            </a:r>
            <a:endParaRPr lang="pt-PT" sz="44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807005" y="3781777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Rajdhani" panose="02000000000000000000" pitchFamily="2" charset="0"/>
              </a:rPr>
              <a:t>p</a:t>
            </a:r>
            <a:r>
              <a:rPr lang="pt-PT" sz="5400" b="1" dirty="0" smtClean="0">
                <a:solidFill>
                  <a:schemeClr val="bg1"/>
                </a:solidFill>
                <a:latin typeface="Consolas" panose="020B0609020204030204" pitchFamily="49" charset="0"/>
                <a:cs typeface="Rajdhani" panose="02000000000000000000" pitchFamily="2" charset="0"/>
              </a:rPr>
              <a:t> { </a:t>
            </a:r>
            <a:r>
              <a:rPr lang="pt-PT" sz="5400" b="1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Rajdhani" panose="02000000000000000000" pitchFamily="2" charset="0"/>
              </a:rPr>
              <a:t>font-size</a:t>
            </a:r>
            <a:r>
              <a:rPr lang="pt-PT" sz="540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Rajdhani" panose="02000000000000000000" pitchFamily="2" charset="0"/>
              </a:rPr>
              <a:t>: </a:t>
            </a:r>
            <a:r>
              <a:rPr lang="pt-PT" sz="5400" b="1" dirty="0" smtClean="0">
                <a:solidFill>
                  <a:srgbClr val="FF0000"/>
                </a:solidFill>
                <a:latin typeface="Consolas" panose="020B0609020204030204" pitchFamily="49" charset="0"/>
                <a:cs typeface="Rajdhani" panose="02000000000000000000" pitchFamily="2" charset="0"/>
              </a:rPr>
              <a:t>18</a:t>
            </a:r>
            <a:r>
              <a:rPr lang="pt-PT" sz="5400" b="1" dirty="0" smtClean="0">
                <a:solidFill>
                  <a:srgbClr val="00B050"/>
                </a:solidFill>
                <a:latin typeface="Consolas" panose="020B0609020204030204" pitchFamily="49" charset="0"/>
                <a:cs typeface="Rajdhani" panose="02000000000000000000" pitchFamily="2" charset="0"/>
              </a:rPr>
              <a:t>px</a:t>
            </a:r>
            <a:r>
              <a:rPr lang="pt-PT" sz="5400" b="1" dirty="0" smtClean="0">
                <a:solidFill>
                  <a:schemeClr val="bg1"/>
                </a:solidFill>
                <a:latin typeface="Consolas" panose="020B0609020204030204" pitchFamily="49" charset="0"/>
                <a:cs typeface="Rajdhani" panose="02000000000000000000" pitchFamily="2" charset="0"/>
              </a:rPr>
              <a:t>; }</a:t>
            </a:r>
            <a:endParaRPr lang="pt-PT" sz="5400" b="1" dirty="0">
              <a:solidFill>
                <a:schemeClr val="bg1"/>
              </a:solidFill>
              <a:latin typeface="Consolas" panose="020B0609020204030204" pitchFamily="49" charset="0"/>
              <a:cs typeface="Rajdhani" panose="02000000000000000000" pitchFamily="2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452138" y="2833769"/>
            <a:ext cx="1257075" cy="1060552"/>
            <a:chOff x="1452138" y="2833769"/>
            <a:chExt cx="1257075" cy="1060552"/>
          </a:xfrm>
        </p:grpSpPr>
        <p:sp>
          <p:nvSpPr>
            <p:cNvPr id="7" name="Seta para baixo 6"/>
            <p:cNvSpPr/>
            <p:nvPr/>
          </p:nvSpPr>
          <p:spPr>
            <a:xfrm>
              <a:off x="1922414" y="3356989"/>
              <a:ext cx="316524" cy="42478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1452138" y="2833769"/>
              <a:ext cx="12570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sz="2800" b="1" dirty="0" smtClean="0">
                  <a:solidFill>
                    <a:schemeClr val="bg1"/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Seletor</a:t>
              </a:r>
              <a:endParaRPr lang="pt-PT" sz="28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  <p:cxnSp>
          <p:nvCxnSpPr>
            <p:cNvPr id="9" name="Conexão reta 8"/>
            <p:cNvCxnSpPr/>
            <p:nvPr/>
          </p:nvCxnSpPr>
          <p:spPr>
            <a:xfrm>
              <a:off x="1807005" y="3894321"/>
              <a:ext cx="612638" cy="0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" name="Grupo 2"/>
          <p:cNvGrpSpPr/>
          <p:nvPr/>
        </p:nvGrpSpPr>
        <p:grpSpPr>
          <a:xfrm>
            <a:off x="3191051" y="2824287"/>
            <a:ext cx="6628198" cy="1051187"/>
            <a:chOff x="3191051" y="2824287"/>
            <a:chExt cx="6628198" cy="1051187"/>
          </a:xfrm>
        </p:grpSpPr>
        <p:sp>
          <p:nvSpPr>
            <p:cNvPr id="29" name="Seta para baixo 28"/>
            <p:cNvSpPr/>
            <p:nvPr/>
          </p:nvSpPr>
          <p:spPr>
            <a:xfrm>
              <a:off x="6344204" y="3347507"/>
              <a:ext cx="316524" cy="42478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5597415" y="2824287"/>
              <a:ext cx="18101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sz="2800" b="1" dirty="0" smtClean="0">
                  <a:solidFill>
                    <a:schemeClr val="bg1"/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Declaração</a:t>
              </a:r>
              <a:endParaRPr lang="pt-PT" sz="28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  <p:cxnSp>
          <p:nvCxnSpPr>
            <p:cNvPr id="31" name="Conexão reta 30"/>
            <p:cNvCxnSpPr/>
            <p:nvPr/>
          </p:nvCxnSpPr>
          <p:spPr>
            <a:xfrm>
              <a:off x="3191051" y="3875474"/>
              <a:ext cx="6628198" cy="0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" name="Grupo 3"/>
          <p:cNvGrpSpPr/>
          <p:nvPr/>
        </p:nvGrpSpPr>
        <p:grpSpPr>
          <a:xfrm>
            <a:off x="3357518" y="4705107"/>
            <a:ext cx="3676328" cy="1088688"/>
            <a:chOff x="3357518" y="4705107"/>
            <a:chExt cx="3676328" cy="1088688"/>
          </a:xfrm>
        </p:grpSpPr>
        <p:sp>
          <p:nvSpPr>
            <p:cNvPr id="33" name="Seta para baixo 32"/>
            <p:cNvSpPr/>
            <p:nvPr/>
          </p:nvSpPr>
          <p:spPr>
            <a:xfrm rot="10800000">
              <a:off x="5047634" y="4862830"/>
              <a:ext cx="316524" cy="42478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4203060" y="5270575"/>
              <a:ext cx="20056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sz="2800" b="1" dirty="0" smtClean="0">
                  <a:solidFill>
                    <a:schemeClr val="bg1"/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Propriedade</a:t>
              </a:r>
              <a:endParaRPr lang="pt-PT" sz="28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  <p:cxnSp>
          <p:nvCxnSpPr>
            <p:cNvPr id="35" name="Conexão reta 34"/>
            <p:cNvCxnSpPr/>
            <p:nvPr/>
          </p:nvCxnSpPr>
          <p:spPr>
            <a:xfrm>
              <a:off x="3357518" y="4705107"/>
              <a:ext cx="3676328" cy="0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Grupo 5"/>
          <p:cNvGrpSpPr/>
          <p:nvPr/>
        </p:nvGrpSpPr>
        <p:grpSpPr>
          <a:xfrm>
            <a:off x="7484012" y="4705107"/>
            <a:ext cx="1927274" cy="1088688"/>
            <a:chOff x="7484012" y="4705107"/>
            <a:chExt cx="1927274" cy="1088688"/>
          </a:xfrm>
        </p:grpSpPr>
        <p:sp>
          <p:nvSpPr>
            <p:cNvPr id="36" name="Seta para baixo 35"/>
            <p:cNvSpPr/>
            <p:nvPr/>
          </p:nvSpPr>
          <p:spPr>
            <a:xfrm rot="10800000">
              <a:off x="8290691" y="4862830"/>
              <a:ext cx="316524" cy="42478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7971902" y="5270575"/>
              <a:ext cx="9541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sz="2800" b="1" dirty="0" smtClean="0">
                  <a:solidFill>
                    <a:schemeClr val="bg1"/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Valor</a:t>
              </a:r>
              <a:endParaRPr lang="pt-PT" sz="28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endParaRPr>
            </a:p>
          </p:txBody>
        </p:sp>
        <p:cxnSp>
          <p:nvCxnSpPr>
            <p:cNvPr id="38" name="Conexão reta 37"/>
            <p:cNvCxnSpPr/>
            <p:nvPr/>
          </p:nvCxnSpPr>
          <p:spPr>
            <a:xfrm>
              <a:off x="7484012" y="4705107"/>
              <a:ext cx="1927274" cy="0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74680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482991" y="2489982"/>
            <a:ext cx="11226018" cy="3770141"/>
          </a:xfrm>
          <a:prstGeom prst="roundRect">
            <a:avLst>
              <a:gd name="adj" fmla="val 4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tângulo 22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25" name="Retângulo arredondado 24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422471" y="66390"/>
            <a:ext cx="5769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Explorando os conceitos base do </a:t>
            </a:r>
            <a:r>
              <a:rPr lang="pt-PT" sz="2800" b="1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CSS3</a:t>
            </a:r>
            <a:endParaRPr lang="pt-PT" sz="2800" b="1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55109" y="1362477"/>
            <a:ext cx="11881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O ponto e vírgula separa ou fecha cada par propriedade / valor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161268" y="4082664"/>
            <a:ext cx="7869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Rajdhani" panose="02000000000000000000" pitchFamily="2" charset="0"/>
              </a:rPr>
              <a:t>p</a:t>
            </a:r>
            <a:r>
              <a:rPr lang="pt-PT" sz="3200" b="1" dirty="0" smtClean="0">
                <a:solidFill>
                  <a:schemeClr val="bg1"/>
                </a:solidFill>
                <a:latin typeface="Consolas" panose="020B0609020204030204" pitchFamily="49" charset="0"/>
                <a:cs typeface="Rajdhani" panose="02000000000000000000" pitchFamily="2" charset="0"/>
              </a:rPr>
              <a:t> { </a:t>
            </a:r>
            <a:r>
              <a:rPr lang="pt-PT" sz="3200" b="1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Rajdhani" panose="02000000000000000000" pitchFamily="2" charset="0"/>
              </a:rPr>
              <a:t>font-size</a:t>
            </a:r>
            <a:r>
              <a:rPr lang="pt-PT" sz="320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Rajdhani" panose="02000000000000000000" pitchFamily="2" charset="0"/>
              </a:rPr>
              <a:t>: </a:t>
            </a:r>
            <a:r>
              <a:rPr lang="pt-PT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Rajdhani" panose="02000000000000000000" pitchFamily="2" charset="0"/>
              </a:rPr>
              <a:t>18</a:t>
            </a:r>
            <a:r>
              <a:rPr lang="pt-PT" sz="3200" b="1" dirty="0" smtClean="0">
                <a:solidFill>
                  <a:srgbClr val="00B050"/>
                </a:solidFill>
                <a:latin typeface="Consolas" panose="020B0609020204030204" pitchFamily="49" charset="0"/>
                <a:cs typeface="Rajdhani" panose="02000000000000000000" pitchFamily="2" charset="0"/>
              </a:rPr>
              <a:t>px</a:t>
            </a:r>
            <a:r>
              <a:rPr lang="pt-PT" sz="3200" b="1" dirty="0" smtClean="0">
                <a:solidFill>
                  <a:schemeClr val="bg1"/>
                </a:solidFill>
                <a:latin typeface="Consolas" panose="020B0609020204030204" pitchFamily="49" charset="0"/>
                <a:cs typeface="Rajdhani" panose="02000000000000000000" pitchFamily="2" charset="0"/>
              </a:rPr>
              <a:t>; </a:t>
            </a:r>
            <a:r>
              <a:rPr lang="pt-PT" sz="320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Rajdhani" panose="02000000000000000000" pitchFamily="2" charset="0"/>
              </a:rPr>
              <a:t>color: </a:t>
            </a:r>
            <a:r>
              <a:rPr lang="pt-PT" sz="32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Rajdhani" panose="02000000000000000000" pitchFamily="2" charset="0"/>
              </a:rPr>
              <a:t>red</a:t>
            </a:r>
            <a:r>
              <a:rPr lang="pt-PT" sz="3200" b="1" dirty="0" smtClean="0">
                <a:solidFill>
                  <a:schemeClr val="bg1"/>
                </a:solidFill>
                <a:latin typeface="Consolas" panose="020B0609020204030204" pitchFamily="49" charset="0"/>
                <a:cs typeface="Rajdhani" panose="02000000000000000000" pitchFamily="2" charset="0"/>
              </a:rPr>
              <a:t>; }</a:t>
            </a:r>
            <a:endParaRPr lang="pt-PT" sz="3200" b="1" dirty="0">
              <a:solidFill>
                <a:schemeClr val="bg1"/>
              </a:solidFill>
              <a:latin typeface="Consolas" panose="020B0609020204030204" pitchFamily="49" charset="0"/>
              <a:cs typeface="Rajdhani" panose="02000000000000000000" pitchFamily="2" charset="0"/>
            </a:endParaRPr>
          </a:p>
        </p:txBody>
      </p:sp>
      <p:sp>
        <p:nvSpPr>
          <p:cNvPr id="21" name="Seta para baixo 20"/>
          <p:cNvSpPr/>
          <p:nvPr/>
        </p:nvSpPr>
        <p:spPr>
          <a:xfrm>
            <a:off x="6500413" y="3657876"/>
            <a:ext cx="316524" cy="42478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Seta para baixo 21"/>
          <p:cNvSpPr/>
          <p:nvPr/>
        </p:nvSpPr>
        <p:spPr>
          <a:xfrm>
            <a:off x="9148973" y="3657876"/>
            <a:ext cx="316524" cy="42478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59379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482991" y="2489982"/>
            <a:ext cx="11226018" cy="3770141"/>
          </a:xfrm>
          <a:prstGeom prst="roundRect">
            <a:avLst>
              <a:gd name="adj" fmla="val 4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tângulo 22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25" name="Retângulo arredondado 24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422471" y="66390"/>
            <a:ext cx="5769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Explorando os conceitos base do </a:t>
            </a:r>
            <a:r>
              <a:rPr lang="pt-PT" sz="2800" b="1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CSS3</a:t>
            </a:r>
            <a:endParaRPr lang="pt-PT" sz="2800" b="1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237947" y="1362477"/>
            <a:ext cx="9716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A forma mais comum de vermos uma regra de CSS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041317" y="3097779"/>
            <a:ext cx="61093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Rajdhani" panose="02000000000000000000" pitchFamily="2" charset="0"/>
              </a:rPr>
              <a:t>p</a:t>
            </a:r>
            <a:r>
              <a:rPr lang="pt-PT" sz="4000" b="1" dirty="0" smtClean="0">
                <a:solidFill>
                  <a:schemeClr val="bg1"/>
                </a:solidFill>
                <a:latin typeface="Consolas" panose="020B0609020204030204" pitchFamily="49" charset="0"/>
                <a:cs typeface="Rajdhani" panose="02000000000000000000" pitchFamily="2" charset="0"/>
              </a:rPr>
              <a:t> { </a:t>
            </a:r>
          </a:p>
          <a:p>
            <a:r>
              <a:rPr lang="pt-PT" sz="400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Rajdhani" panose="02000000000000000000" pitchFamily="2" charset="0"/>
              </a:rPr>
              <a:t>    </a:t>
            </a:r>
            <a:r>
              <a:rPr lang="pt-PT" sz="4000" b="1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Rajdhani" panose="02000000000000000000" pitchFamily="2" charset="0"/>
              </a:rPr>
              <a:t>font-size</a:t>
            </a:r>
            <a:r>
              <a:rPr lang="pt-PT" sz="400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Rajdhani" panose="02000000000000000000" pitchFamily="2" charset="0"/>
              </a:rPr>
              <a:t>: </a:t>
            </a:r>
            <a:r>
              <a:rPr lang="pt-PT" sz="4000" b="1" dirty="0" smtClean="0">
                <a:solidFill>
                  <a:srgbClr val="FF0000"/>
                </a:solidFill>
                <a:latin typeface="Consolas" panose="020B0609020204030204" pitchFamily="49" charset="0"/>
                <a:cs typeface="Rajdhani" panose="02000000000000000000" pitchFamily="2" charset="0"/>
              </a:rPr>
              <a:t>18</a:t>
            </a:r>
            <a:r>
              <a:rPr lang="pt-PT" sz="4000" b="1" dirty="0" smtClean="0">
                <a:solidFill>
                  <a:srgbClr val="00B050"/>
                </a:solidFill>
                <a:latin typeface="Consolas" panose="020B0609020204030204" pitchFamily="49" charset="0"/>
                <a:cs typeface="Rajdhani" panose="02000000000000000000" pitchFamily="2" charset="0"/>
              </a:rPr>
              <a:t>px</a:t>
            </a:r>
            <a:r>
              <a:rPr lang="pt-PT" sz="4000" b="1" dirty="0" smtClean="0">
                <a:solidFill>
                  <a:schemeClr val="bg1"/>
                </a:solidFill>
                <a:latin typeface="Consolas" panose="020B0609020204030204" pitchFamily="49" charset="0"/>
                <a:cs typeface="Rajdhani" panose="02000000000000000000" pitchFamily="2" charset="0"/>
              </a:rPr>
              <a:t>; </a:t>
            </a:r>
          </a:p>
          <a:p>
            <a:r>
              <a:rPr lang="pt-PT" sz="4000" b="1" dirty="0">
                <a:solidFill>
                  <a:schemeClr val="bg1"/>
                </a:solidFill>
                <a:latin typeface="Consolas" panose="020B0609020204030204" pitchFamily="49" charset="0"/>
                <a:cs typeface="Rajdhani" panose="02000000000000000000" pitchFamily="2" charset="0"/>
              </a:rPr>
              <a:t> </a:t>
            </a:r>
            <a:r>
              <a:rPr lang="pt-PT" sz="4000" b="1" dirty="0" smtClean="0">
                <a:solidFill>
                  <a:schemeClr val="bg1"/>
                </a:solidFill>
                <a:latin typeface="Consolas" panose="020B0609020204030204" pitchFamily="49" charset="0"/>
                <a:cs typeface="Rajdhani" panose="02000000000000000000" pitchFamily="2" charset="0"/>
              </a:rPr>
              <a:t>   </a:t>
            </a:r>
            <a:r>
              <a:rPr lang="pt-PT" sz="400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Rajdhani" panose="02000000000000000000" pitchFamily="2" charset="0"/>
              </a:rPr>
              <a:t>color: </a:t>
            </a:r>
            <a:r>
              <a:rPr lang="pt-PT" sz="4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Rajdhani" panose="02000000000000000000" pitchFamily="2" charset="0"/>
              </a:rPr>
              <a:t>red</a:t>
            </a:r>
            <a:r>
              <a:rPr lang="pt-PT" sz="4000" b="1" dirty="0" smtClean="0">
                <a:solidFill>
                  <a:schemeClr val="bg1"/>
                </a:solidFill>
                <a:latin typeface="Consolas" panose="020B0609020204030204" pitchFamily="49" charset="0"/>
                <a:cs typeface="Rajdhani" panose="02000000000000000000" pitchFamily="2" charset="0"/>
              </a:rPr>
              <a:t>; </a:t>
            </a:r>
          </a:p>
          <a:p>
            <a:r>
              <a:rPr lang="pt-PT" sz="4000" b="1" dirty="0" smtClean="0">
                <a:solidFill>
                  <a:schemeClr val="bg1"/>
                </a:solidFill>
                <a:latin typeface="Consolas" panose="020B0609020204030204" pitchFamily="49" charset="0"/>
                <a:cs typeface="Rajdhani" panose="02000000000000000000" pitchFamily="2" charset="0"/>
              </a:rPr>
              <a:t>}</a:t>
            </a:r>
            <a:endParaRPr lang="pt-PT" sz="4000" b="1" dirty="0">
              <a:solidFill>
                <a:schemeClr val="bg1"/>
              </a:solidFill>
              <a:latin typeface="Consolas" panose="020B0609020204030204" pitchFamily="49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0952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25" name="Retângulo arredondado 24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422471" y="66390"/>
            <a:ext cx="5769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Explorando os conceitos base do </a:t>
            </a:r>
            <a:r>
              <a:rPr lang="pt-PT" sz="2800" b="1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CSS3</a:t>
            </a:r>
            <a:endParaRPr lang="pt-PT" sz="2800" b="1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2630163" y="3105835"/>
            <a:ext cx="6931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Vamos ver como funciona na prática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023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120</Words>
  <Application>Microsoft Office PowerPoint</Application>
  <PresentationFormat>Ecrã Panorâmico</PresentationFormat>
  <Paragraphs>30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3" baseType="lpstr">
      <vt:lpstr>Adobe Gothic Std B</vt:lpstr>
      <vt:lpstr>Arial</vt:lpstr>
      <vt:lpstr>Calibri</vt:lpstr>
      <vt:lpstr>Calibri Light</vt:lpstr>
      <vt:lpstr>Consolas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96</cp:revision>
  <dcterms:created xsi:type="dcterms:W3CDTF">2021-09-23T21:23:36Z</dcterms:created>
  <dcterms:modified xsi:type="dcterms:W3CDTF">2021-10-11T20:45:03Z</dcterms:modified>
</cp:coreProperties>
</file>