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1" r:id="rId5"/>
    <p:sldId id="263" r:id="rId6"/>
    <p:sldId id="264" r:id="rId7"/>
    <p:sldId id="266" r:id="rId8"/>
    <p:sldId id="267" r:id="rId9"/>
    <p:sldId id="265" r:id="rId10"/>
    <p:sldId id="268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5126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3148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709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O que é HTML5 e porquê</a:t>
            </a:r>
          </a:p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o CSS3 ?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9950503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32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0000"/>
              </a:solidFill>
            </a:endParaRPr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339390" y="6639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que é HTML5 e porquê o CSS3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7900372" y="1649043"/>
            <a:ext cx="1819729" cy="2208252"/>
            <a:chOff x="7900372" y="1649043"/>
            <a:chExt cx="1819729" cy="2208252"/>
          </a:xfrm>
        </p:grpSpPr>
        <p:sp>
          <p:nvSpPr>
            <p:cNvPr id="16" name="CaixaDeTexto 15"/>
            <p:cNvSpPr txBox="1"/>
            <p:nvPr/>
          </p:nvSpPr>
          <p:spPr>
            <a:xfrm>
              <a:off x="7900372" y="2841632"/>
              <a:ext cx="181972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6000" b="1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CSS3</a:t>
              </a:r>
              <a:endParaRPr lang="pt-PT" sz="6000" dirty="0">
                <a:latin typeface="Rajdhani" panose="02000000000000000000" pitchFamily="2" charset="0"/>
                <a:cs typeface="Rajdhani" panose="02000000000000000000" pitchFamily="2" charset="0"/>
              </a:endParaRPr>
            </a:p>
          </p:txBody>
        </p:sp>
        <p:pic>
          <p:nvPicPr>
            <p:cNvPr id="12" name="Imagem 11"/>
            <p:cNvPicPr>
              <a:picLocks noChangeAspect="1"/>
            </p:cNvPicPr>
            <p:nvPr/>
          </p:nvPicPr>
          <p:blipFill rotWithShape="1">
            <a:blip r:embed="rId2"/>
            <a:srcRect t="17127"/>
            <a:stretch/>
          </p:blipFill>
          <p:spPr>
            <a:xfrm>
              <a:off x="8299938" y="1649043"/>
              <a:ext cx="1020599" cy="1192589"/>
            </a:xfrm>
            <a:prstGeom prst="rect">
              <a:avLst/>
            </a:prstGeom>
          </p:spPr>
        </p:pic>
      </p:grpSp>
      <p:grpSp>
        <p:nvGrpSpPr>
          <p:cNvPr id="3" name="Grupo 2"/>
          <p:cNvGrpSpPr/>
          <p:nvPr/>
        </p:nvGrpSpPr>
        <p:grpSpPr>
          <a:xfrm>
            <a:off x="2471899" y="1666833"/>
            <a:ext cx="2262158" cy="2190462"/>
            <a:chOff x="2471899" y="1666833"/>
            <a:chExt cx="2262158" cy="2190462"/>
          </a:xfrm>
        </p:grpSpPr>
        <p:sp>
          <p:nvSpPr>
            <p:cNvPr id="18" name="CaixaDeTexto 17"/>
            <p:cNvSpPr txBox="1"/>
            <p:nvPr/>
          </p:nvSpPr>
          <p:spPr>
            <a:xfrm>
              <a:off x="2471899" y="2841632"/>
              <a:ext cx="226215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6000" b="1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HTML5</a:t>
              </a:r>
              <a:endParaRPr lang="pt-PT" sz="6000" dirty="0">
                <a:latin typeface="Rajdhani" panose="02000000000000000000" pitchFamily="2" charset="0"/>
                <a:cs typeface="Rajdhani" panose="02000000000000000000" pitchFamily="2" charset="0"/>
              </a:endParaRPr>
            </a:p>
          </p:txBody>
        </p:sp>
        <p:pic>
          <p:nvPicPr>
            <p:cNvPr id="19" name="Imagem 18"/>
            <p:cNvPicPr>
              <a:picLocks noChangeAspect="1"/>
            </p:cNvPicPr>
            <p:nvPr/>
          </p:nvPicPr>
          <p:blipFill rotWithShape="1">
            <a:blip r:embed="rId3"/>
            <a:srcRect t="17623"/>
            <a:stretch/>
          </p:blipFill>
          <p:spPr>
            <a:xfrm>
              <a:off x="3095460" y="1666833"/>
              <a:ext cx="1015036" cy="1174799"/>
            </a:xfrm>
            <a:prstGeom prst="rect">
              <a:avLst/>
            </a:prstGeom>
          </p:spPr>
        </p:pic>
      </p:grpSp>
      <p:sp>
        <p:nvSpPr>
          <p:cNvPr id="27" name="Retângulo 26"/>
          <p:cNvSpPr/>
          <p:nvPr/>
        </p:nvSpPr>
        <p:spPr>
          <a:xfrm>
            <a:off x="1508494" y="3898727"/>
            <a:ext cx="41889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Estrutura e conteúdo</a:t>
            </a:r>
            <a:endParaRPr lang="pt-PT" sz="3600" b="1" dirty="0"/>
          </a:p>
        </p:txBody>
      </p:sp>
      <p:sp>
        <p:nvSpPr>
          <p:cNvPr id="28" name="Retângulo 27"/>
          <p:cNvSpPr/>
          <p:nvPr/>
        </p:nvSpPr>
        <p:spPr>
          <a:xfrm>
            <a:off x="6843992" y="3898727"/>
            <a:ext cx="3932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Aplicação de estilos</a:t>
            </a:r>
            <a:endParaRPr lang="pt-PT" sz="3600" b="1" dirty="0"/>
          </a:p>
        </p:txBody>
      </p:sp>
      <p:sp>
        <p:nvSpPr>
          <p:cNvPr id="29" name="Retângulo 28"/>
          <p:cNvSpPr/>
          <p:nvPr/>
        </p:nvSpPr>
        <p:spPr>
          <a:xfrm>
            <a:off x="1766930" y="5244928"/>
            <a:ext cx="86581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Chega de conceitos… Vamos passar à prática.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37052643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339390" y="6639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que é HTML5 e porquê o CSS3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25172" y="3890665"/>
            <a:ext cx="10541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4000" dirty="0" smtClean="0">
                <a:latin typeface="Rajdhani" panose="02000000000000000000" pitchFamily="2" charset="0"/>
                <a:cs typeface="Rajdhani" panose="02000000000000000000" pitchFamily="2" charset="0"/>
              </a:rPr>
              <a:t>Tecnologias inseparáveis no desenvolvimento web</a:t>
            </a:r>
            <a:endParaRPr lang="pt-PT" sz="40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2664612" y="1781770"/>
            <a:ext cx="6862776" cy="2108895"/>
            <a:chOff x="2664612" y="1781770"/>
            <a:chExt cx="6862776" cy="2108895"/>
          </a:xfrm>
        </p:grpSpPr>
        <p:sp>
          <p:nvSpPr>
            <p:cNvPr id="13" name="CaixaDeTexto 12"/>
            <p:cNvSpPr txBox="1"/>
            <p:nvPr/>
          </p:nvSpPr>
          <p:spPr>
            <a:xfrm>
              <a:off x="2664612" y="2967335"/>
              <a:ext cx="686277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5400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Porquê </a:t>
              </a:r>
              <a:r>
                <a:rPr lang="pt-PT" sz="5400" b="1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HTML5</a:t>
              </a:r>
              <a:r>
                <a:rPr lang="pt-PT" sz="5400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 e </a:t>
              </a:r>
              <a:r>
                <a:rPr lang="pt-PT" sz="5400" b="1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CSS3</a:t>
              </a:r>
              <a:r>
                <a:rPr lang="pt-PT" sz="5400" dirty="0">
                  <a:latin typeface="Rajdhani" panose="02000000000000000000" pitchFamily="2" charset="0"/>
                  <a:cs typeface="Rajdhani" panose="02000000000000000000" pitchFamily="2" charset="0"/>
                </a:rPr>
                <a:t> </a:t>
              </a:r>
              <a:r>
                <a:rPr lang="pt-PT" sz="5400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?</a:t>
              </a:r>
              <a:endParaRPr lang="pt-PT" sz="5400" dirty="0">
                <a:latin typeface="Rajdhani" panose="02000000000000000000" pitchFamily="2" charset="0"/>
                <a:cs typeface="Rajdhani" panose="02000000000000000000" pitchFamily="2" charset="0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5549900" y="1781770"/>
              <a:ext cx="1092200" cy="1092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8000" dirty="0" smtClean="0">
                  <a:latin typeface="Rajdhani SemiBold" panose="02000000000000000000" pitchFamily="2" charset="0"/>
                  <a:cs typeface="Rajdhani SemiBold" panose="02000000000000000000" pitchFamily="2" charset="0"/>
                </a:rPr>
                <a:t>?</a:t>
              </a:r>
              <a:endParaRPr lang="pt-PT" sz="8000" dirty="0">
                <a:latin typeface="Rajdhani SemiBold" panose="02000000000000000000" pitchFamily="2" charset="0"/>
                <a:cs typeface="Rajdhani SemiBold" panose="02000000000000000000" pitchFamily="2" charset="0"/>
              </a:endParaRPr>
            </a:p>
          </p:txBody>
        </p:sp>
      </p:grpSp>
      <p:cxnSp>
        <p:nvCxnSpPr>
          <p:cNvPr id="15" name="Conexão reta 14"/>
          <p:cNvCxnSpPr/>
          <p:nvPr/>
        </p:nvCxnSpPr>
        <p:spPr>
          <a:xfrm>
            <a:off x="1016000" y="4533900"/>
            <a:ext cx="101727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7567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339390" y="6639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que é HTML5 e porquê o CSS3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4480013" y="1793558"/>
            <a:ext cx="3231975" cy="4337685"/>
            <a:chOff x="4480013" y="1841500"/>
            <a:chExt cx="3231975" cy="4337685"/>
          </a:xfrm>
        </p:grpSpPr>
        <p:sp>
          <p:nvSpPr>
            <p:cNvPr id="13" name="CaixaDeTexto 12"/>
            <p:cNvSpPr txBox="1"/>
            <p:nvPr/>
          </p:nvSpPr>
          <p:spPr>
            <a:xfrm>
              <a:off x="4480013" y="4732635"/>
              <a:ext cx="323197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8800" b="1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HTML5</a:t>
              </a:r>
              <a:endParaRPr lang="pt-PT" sz="8800" dirty="0">
                <a:latin typeface="Rajdhani" panose="02000000000000000000" pitchFamily="2" charset="0"/>
                <a:cs typeface="Rajdhani" panose="02000000000000000000" pitchFamily="2" charset="0"/>
              </a:endParaRPr>
            </a:p>
          </p:txBody>
        </p:sp>
        <p:pic>
          <p:nvPicPr>
            <p:cNvPr id="3" name="Imagem 2"/>
            <p:cNvPicPr>
              <a:picLocks noChangeAspect="1"/>
            </p:cNvPicPr>
            <p:nvPr/>
          </p:nvPicPr>
          <p:blipFill rotWithShape="1">
            <a:blip r:embed="rId2"/>
            <a:srcRect t="17623"/>
            <a:stretch/>
          </p:blipFill>
          <p:spPr>
            <a:xfrm>
              <a:off x="4825711" y="1841500"/>
              <a:ext cx="2540579" cy="2940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12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339390" y="6639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que é HTML5 e porquê o CSS3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740419" y="2528002"/>
            <a:ext cx="8497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400" dirty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5400" b="1" dirty="0" err="1">
                <a:solidFill>
                  <a:srgbClr val="E55126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H</a:t>
            </a:r>
            <a:r>
              <a:rPr lang="pt-PT" sz="5400" dirty="0" err="1">
                <a:latin typeface="Rajdhani" panose="02000000000000000000" pitchFamily="2" charset="0"/>
                <a:cs typeface="Rajdhani" panose="02000000000000000000" pitchFamily="2" charset="0"/>
              </a:rPr>
              <a:t>yper</a:t>
            </a:r>
            <a:r>
              <a:rPr lang="pt-PT" sz="5400" dirty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5400" b="1" dirty="0" err="1">
                <a:solidFill>
                  <a:srgbClr val="E55126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T</a:t>
            </a:r>
            <a:r>
              <a:rPr lang="pt-PT" sz="5400" dirty="0" err="1">
                <a:latin typeface="Rajdhani" panose="02000000000000000000" pitchFamily="2" charset="0"/>
                <a:cs typeface="Rajdhani" panose="02000000000000000000" pitchFamily="2" charset="0"/>
              </a:rPr>
              <a:t>ext</a:t>
            </a:r>
            <a:r>
              <a:rPr lang="pt-PT" sz="5400" dirty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5400" b="1" dirty="0" err="1">
                <a:solidFill>
                  <a:srgbClr val="E55126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M</a:t>
            </a:r>
            <a:r>
              <a:rPr lang="pt-PT" sz="5400" dirty="0" err="1">
                <a:latin typeface="Rajdhani" panose="02000000000000000000" pitchFamily="2" charset="0"/>
                <a:cs typeface="Rajdhani" panose="02000000000000000000" pitchFamily="2" charset="0"/>
              </a:rPr>
              <a:t>arkup</a:t>
            </a:r>
            <a:r>
              <a:rPr lang="pt-PT" sz="5400" dirty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5400" b="1" dirty="0" err="1">
                <a:solidFill>
                  <a:srgbClr val="E55126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L</a:t>
            </a:r>
            <a:r>
              <a:rPr lang="pt-PT" sz="5400" dirty="0" err="1">
                <a:latin typeface="Rajdhani" panose="02000000000000000000" pitchFamily="2" charset="0"/>
                <a:cs typeface="Rajdhani" panose="02000000000000000000" pitchFamily="2" charset="0"/>
              </a:rPr>
              <a:t>anguage</a:t>
            </a:r>
            <a:endParaRPr lang="pt-PT" sz="54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573547" y="1200301"/>
            <a:ext cx="22621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HTML5</a:t>
            </a:r>
            <a:endParaRPr lang="pt-PT" sz="60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2"/>
          <a:srcRect t="17623"/>
          <a:stretch/>
        </p:blipFill>
        <p:spPr>
          <a:xfrm>
            <a:off x="469612" y="1120734"/>
            <a:ext cx="1015036" cy="1174799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2381682" y="4235886"/>
            <a:ext cx="7428637" cy="1408829"/>
            <a:chOff x="2381695" y="3890665"/>
            <a:chExt cx="7428637" cy="1408829"/>
          </a:xfrm>
        </p:grpSpPr>
        <p:sp>
          <p:nvSpPr>
            <p:cNvPr id="18" name="CaixaDeTexto 17"/>
            <p:cNvSpPr txBox="1"/>
            <p:nvPr/>
          </p:nvSpPr>
          <p:spPr>
            <a:xfrm>
              <a:off x="2381695" y="3890665"/>
              <a:ext cx="74286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PT" sz="3600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Não é uma linguagem de programação</a:t>
              </a:r>
              <a:endParaRPr lang="pt-PT" sz="3600" dirty="0">
                <a:latin typeface="Rajdhani" panose="02000000000000000000" pitchFamily="2" charset="0"/>
                <a:cs typeface="Rajdhani" panose="02000000000000000000" pitchFamily="2" charset="0"/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139915" y="4653163"/>
              <a:ext cx="59121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PT" sz="3600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É uma linguagem de marcação</a:t>
              </a:r>
              <a:endParaRPr lang="pt-PT" sz="3600" dirty="0">
                <a:latin typeface="Rajdhani" panose="02000000000000000000" pitchFamily="2" charset="0"/>
                <a:cs typeface="Rajdhani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09157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339390" y="6639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que é HTML5 e porquê o CSS3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740419" y="2528002"/>
            <a:ext cx="8497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400" dirty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5400" b="1" dirty="0" err="1">
                <a:solidFill>
                  <a:srgbClr val="E55126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H</a:t>
            </a:r>
            <a:r>
              <a:rPr lang="pt-PT" sz="5400" dirty="0" err="1">
                <a:latin typeface="Rajdhani" panose="02000000000000000000" pitchFamily="2" charset="0"/>
                <a:cs typeface="Rajdhani" panose="02000000000000000000" pitchFamily="2" charset="0"/>
              </a:rPr>
              <a:t>yper</a:t>
            </a:r>
            <a:r>
              <a:rPr lang="pt-PT" sz="5400" dirty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5400" b="1" dirty="0" err="1">
                <a:solidFill>
                  <a:srgbClr val="E55126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T</a:t>
            </a:r>
            <a:r>
              <a:rPr lang="pt-PT" sz="5400" dirty="0" err="1">
                <a:latin typeface="Rajdhani" panose="02000000000000000000" pitchFamily="2" charset="0"/>
                <a:cs typeface="Rajdhani" panose="02000000000000000000" pitchFamily="2" charset="0"/>
              </a:rPr>
              <a:t>ext</a:t>
            </a:r>
            <a:r>
              <a:rPr lang="pt-PT" sz="5400" dirty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5400" b="1" dirty="0" err="1">
                <a:solidFill>
                  <a:srgbClr val="E55126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M</a:t>
            </a:r>
            <a:r>
              <a:rPr lang="pt-PT" sz="5400" dirty="0" err="1">
                <a:latin typeface="Rajdhani" panose="02000000000000000000" pitchFamily="2" charset="0"/>
                <a:cs typeface="Rajdhani" panose="02000000000000000000" pitchFamily="2" charset="0"/>
              </a:rPr>
              <a:t>arkup</a:t>
            </a:r>
            <a:r>
              <a:rPr lang="pt-PT" sz="5400" dirty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5400" b="1" dirty="0" err="1">
                <a:solidFill>
                  <a:srgbClr val="E55126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L</a:t>
            </a:r>
            <a:r>
              <a:rPr lang="pt-PT" sz="5400" dirty="0" err="1">
                <a:latin typeface="Rajdhani" panose="02000000000000000000" pitchFamily="2" charset="0"/>
                <a:cs typeface="Rajdhani" panose="02000000000000000000" pitchFamily="2" charset="0"/>
              </a:rPr>
              <a:t>anguage</a:t>
            </a:r>
            <a:endParaRPr lang="pt-PT" sz="54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573547" y="1200301"/>
            <a:ext cx="22621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HTML5</a:t>
            </a:r>
            <a:endParaRPr lang="pt-PT" sz="60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2"/>
          <a:srcRect t="17623"/>
          <a:stretch/>
        </p:blipFill>
        <p:spPr>
          <a:xfrm>
            <a:off x="469612" y="1120734"/>
            <a:ext cx="1015036" cy="1174799"/>
          </a:xfrm>
          <a:prstGeom prst="rect">
            <a:avLst/>
          </a:prstGeom>
        </p:spPr>
      </p:pic>
      <p:grpSp>
        <p:nvGrpSpPr>
          <p:cNvPr id="10" name="Grupo 9"/>
          <p:cNvGrpSpPr/>
          <p:nvPr/>
        </p:nvGrpSpPr>
        <p:grpSpPr>
          <a:xfrm>
            <a:off x="857856" y="3605704"/>
            <a:ext cx="8470475" cy="646331"/>
            <a:chOff x="857856" y="3567604"/>
            <a:chExt cx="8470475" cy="646331"/>
          </a:xfrm>
        </p:grpSpPr>
        <p:sp>
          <p:nvSpPr>
            <p:cNvPr id="14" name="Divisa 13"/>
            <p:cNvSpPr/>
            <p:nvPr/>
          </p:nvSpPr>
          <p:spPr>
            <a:xfrm>
              <a:off x="857856" y="3757419"/>
              <a:ext cx="238548" cy="2667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3" name="Retângulo 2"/>
            <p:cNvSpPr/>
            <p:nvPr/>
          </p:nvSpPr>
          <p:spPr>
            <a:xfrm>
              <a:off x="1170328" y="3567604"/>
              <a:ext cx="815800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3600" dirty="0" err="1" smtClean="0">
                  <a:latin typeface="Rajdhani" panose="02000000000000000000" pitchFamily="2" charset="0"/>
                  <a:cs typeface="Rajdhani" panose="02000000000000000000" pitchFamily="2" charset="0"/>
                </a:rPr>
                <a:t>Tags</a:t>
              </a:r>
              <a:r>
                <a:rPr lang="pt-PT" sz="3600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 definem como apresentar o conteúdo</a:t>
              </a:r>
              <a:endParaRPr lang="pt-PT" sz="3600" dirty="0"/>
            </a:p>
          </p:txBody>
        </p:sp>
      </p:grpSp>
      <p:cxnSp>
        <p:nvCxnSpPr>
          <p:cNvPr id="9" name="Conexão reta 8"/>
          <p:cNvCxnSpPr/>
          <p:nvPr/>
        </p:nvCxnSpPr>
        <p:spPr>
          <a:xfrm>
            <a:off x="5194300" y="3365500"/>
            <a:ext cx="49149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Grupo 10"/>
          <p:cNvGrpSpPr/>
          <p:nvPr/>
        </p:nvGrpSpPr>
        <p:grpSpPr>
          <a:xfrm>
            <a:off x="857856" y="4298316"/>
            <a:ext cx="7907821" cy="646331"/>
            <a:chOff x="857856" y="4723403"/>
            <a:chExt cx="7907821" cy="646331"/>
          </a:xfrm>
        </p:grpSpPr>
        <p:sp>
          <p:nvSpPr>
            <p:cNvPr id="20" name="Divisa 19"/>
            <p:cNvSpPr/>
            <p:nvPr/>
          </p:nvSpPr>
          <p:spPr>
            <a:xfrm>
              <a:off x="857856" y="4913218"/>
              <a:ext cx="238548" cy="2667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170328" y="4723403"/>
              <a:ext cx="759534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3600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Relacionado com a forma de navegação</a:t>
              </a:r>
              <a:endParaRPr lang="pt-PT" sz="3600" dirty="0"/>
            </a:p>
          </p:txBody>
        </p:sp>
      </p:grpSp>
      <p:cxnSp>
        <p:nvCxnSpPr>
          <p:cNvPr id="22" name="Conexão reta 21"/>
          <p:cNvCxnSpPr/>
          <p:nvPr/>
        </p:nvCxnSpPr>
        <p:spPr>
          <a:xfrm>
            <a:off x="2057400" y="3365500"/>
            <a:ext cx="29083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Seta para a direita 22"/>
          <p:cNvSpPr/>
          <p:nvPr/>
        </p:nvSpPr>
        <p:spPr>
          <a:xfrm rot="10800000">
            <a:off x="3835705" y="1358868"/>
            <a:ext cx="1016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24" name="Grupo 23"/>
          <p:cNvGrpSpPr/>
          <p:nvPr/>
        </p:nvGrpSpPr>
        <p:grpSpPr>
          <a:xfrm>
            <a:off x="857856" y="4990928"/>
            <a:ext cx="10286677" cy="646331"/>
            <a:chOff x="857856" y="3567604"/>
            <a:chExt cx="10286677" cy="646331"/>
          </a:xfrm>
        </p:grpSpPr>
        <p:sp>
          <p:nvSpPr>
            <p:cNvPr id="25" name="Divisa 24"/>
            <p:cNvSpPr/>
            <p:nvPr/>
          </p:nvSpPr>
          <p:spPr>
            <a:xfrm>
              <a:off x="857856" y="3757419"/>
              <a:ext cx="238548" cy="2667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1170328" y="3567604"/>
              <a:ext cx="99742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3600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Serve para construir a estrutura de uma página web</a:t>
              </a:r>
              <a:endParaRPr lang="pt-PT" sz="3600" dirty="0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857856" y="5683539"/>
            <a:ext cx="9164575" cy="646331"/>
            <a:chOff x="857856" y="3567604"/>
            <a:chExt cx="9164575" cy="646331"/>
          </a:xfrm>
        </p:grpSpPr>
        <p:sp>
          <p:nvSpPr>
            <p:cNvPr id="28" name="Divisa 27"/>
            <p:cNvSpPr/>
            <p:nvPr/>
          </p:nvSpPr>
          <p:spPr>
            <a:xfrm>
              <a:off x="857856" y="3757419"/>
              <a:ext cx="238548" cy="2667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1170328" y="3567604"/>
              <a:ext cx="885210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3600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Construímos o código com elementos de HTML</a:t>
              </a:r>
              <a:endParaRPr lang="pt-PT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18750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/>
          <p:cNvSpPr/>
          <p:nvPr/>
        </p:nvSpPr>
        <p:spPr>
          <a:xfrm>
            <a:off x="539606" y="3671169"/>
            <a:ext cx="11112788" cy="1574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339390" y="6639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que é HTML5 e porquê o CSS3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573547" y="1200301"/>
            <a:ext cx="22621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HTML5</a:t>
            </a:r>
            <a:endParaRPr lang="pt-PT" sz="60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2"/>
          <a:srcRect t="17623"/>
          <a:stretch/>
        </p:blipFill>
        <p:spPr>
          <a:xfrm>
            <a:off x="469612" y="1120734"/>
            <a:ext cx="1015036" cy="1174799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1011916" y="4135403"/>
            <a:ext cx="101681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sz="36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&lt;p&gt;Texto de um parágrafo de HTML&lt;/p&gt;</a:t>
            </a:r>
            <a:endParaRPr lang="pt-PT" sz="36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281240" y="2723964"/>
            <a:ext cx="3629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Elemento de HTML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17600" y="4135402"/>
            <a:ext cx="889000" cy="64633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/>
          <p:cNvSpPr/>
          <p:nvPr/>
        </p:nvSpPr>
        <p:spPr>
          <a:xfrm>
            <a:off x="2006600" y="4135401"/>
            <a:ext cx="7937500" cy="64633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/>
          <p:cNvSpPr/>
          <p:nvPr/>
        </p:nvSpPr>
        <p:spPr>
          <a:xfrm>
            <a:off x="9944100" y="4135400"/>
            <a:ext cx="1117600" cy="64633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/>
          <p:cNvSpPr/>
          <p:nvPr/>
        </p:nvSpPr>
        <p:spPr>
          <a:xfrm>
            <a:off x="1117600" y="4141805"/>
            <a:ext cx="889000" cy="64633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/>
          <p:cNvSpPr/>
          <p:nvPr/>
        </p:nvSpPr>
        <p:spPr>
          <a:xfrm>
            <a:off x="2006600" y="4141804"/>
            <a:ext cx="7937500" cy="64633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/>
          <p:cNvSpPr/>
          <p:nvPr/>
        </p:nvSpPr>
        <p:spPr>
          <a:xfrm>
            <a:off x="9944100" y="4141803"/>
            <a:ext cx="1117600" cy="64633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13684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6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339390" y="6639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que é HTML5 e porquê o CSS3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4805422" y="1793558"/>
            <a:ext cx="2581156" cy="4337685"/>
            <a:chOff x="4805422" y="1841500"/>
            <a:chExt cx="2581156" cy="4337685"/>
          </a:xfrm>
        </p:grpSpPr>
        <p:sp>
          <p:nvSpPr>
            <p:cNvPr id="13" name="CaixaDeTexto 12"/>
            <p:cNvSpPr txBox="1"/>
            <p:nvPr/>
          </p:nvSpPr>
          <p:spPr>
            <a:xfrm>
              <a:off x="4805422" y="4732635"/>
              <a:ext cx="258115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PT" sz="8800" b="1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CSS3</a:t>
              </a:r>
              <a:endParaRPr lang="pt-PT" sz="8800" dirty="0">
                <a:latin typeface="Rajdhani" panose="02000000000000000000" pitchFamily="2" charset="0"/>
                <a:cs typeface="Rajdhani" panose="02000000000000000000" pitchFamily="2" charset="0"/>
              </a:endParaRPr>
            </a:p>
          </p:txBody>
        </p:sp>
        <p:pic>
          <p:nvPicPr>
            <p:cNvPr id="3" name="Imagem 2"/>
            <p:cNvPicPr>
              <a:picLocks noChangeAspect="1"/>
            </p:cNvPicPr>
            <p:nvPr/>
          </p:nvPicPr>
          <p:blipFill rotWithShape="1">
            <a:blip r:embed="rId2"/>
            <a:srcRect t="17623"/>
            <a:stretch/>
          </p:blipFill>
          <p:spPr>
            <a:xfrm>
              <a:off x="4825711" y="1841500"/>
              <a:ext cx="2540579" cy="2940456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t="17127"/>
          <a:stretch/>
        </p:blipFill>
        <p:spPr>
          <a:xfrm>
            <a:off x="4825711" y="1765300"/>
            <a:ext cx="2540579" cy="296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980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339390" y="6639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que é HTML5 e porquê o CSS3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233404" y="2528002"/>
            <a:ext cx="77251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6000" dirty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6000" b="1" dirty="0" err="1">
                <a:solidFill>
                  <a:srgbClr val="E55126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</a:t>
            </a:r>
            <a:r>
              <a:rPr lang="pt-PT" sz="6000" dirty="0" err="1">
                <a:latin typeface="Rajdhani" panose="02000000000000000000" pitchFamily="2" charset="0"/>
                <a:cs typeface="Rajdhani" panose="02000000000000000000" pitchFamily="2" charset="0"/>
              </a:rPr>
              <a:t>ascading</a:t>
            </a:r>
            <a:r>
              <a:rPr lang="pt-PT" sz="6000" dirty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6000" b="1" dirty="0" err="1">
                <a:solidFill>
                  <a:srgbClr val="E55126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S</a:t>
            </a:r>
            <a:r>
              <a:rPr lang="pt-PT" sz="6000" dirty="0" err="1">
                <a:latin typeface="Rajdhani" panose="02000000000000000000" pitchFamily="2" charset="0"/>
                <a:cs typeface="Rajdhani" panose="02000000000000000000" pitchFamily="2" charset="0"/>
              </a:rPr>
              <a:t>tyle</a:t>
            </a:r>
            <a:r>
              <a:rPr lang="pt-PT" sz="6000" dirty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6000" b="1" dirty="0" err="1">
                <a:solidFill>
                  <a:srgbClr val="E55126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S</a:t>
            </a:r>
            <a:r>
              <a:rPr lang="pt-PT" sz="6000" dirty="0" err="1">
                <a:latin typeface="Rajdhani" panose="02000000000000000000" pitchFamily="2" charset="0"/>
                <a:cs typeface="Rajdhani" panose="02000000000000000000" pitchFamily="2" charset="0"/>
              </a:rPr>
              <a:t>heets</a:t>
            </a:r>
            <a:endParaRPr lang="pt-PT" sz="60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573547" y="1200301"/>
            <a:ext cx="18197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CSS3</a:t>
            </a:r>
            <a:endParaRPr lang="pt-PT" sz="60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/>
          <a:srcRect t="17127"/>
          <a:stretch/>
        </p:blipFill>
        <p:spPr>
          <a:xfrm>
            <a:off x="470130" y="1102943"/>
            <a:ext cx="1020599" cy="1192589"/>
          </a:xfrm>
          <a:prstGeom prst="rect">
            <a:avLst/>
          </a:prstGeom>
        </p:spPr>
      </p:pic>
      <p:grpSp>
        <p:nvGrpSpPr>
          <p:cNvPr id="14" name="Grupo 13"/>
          <p:cNvGrpSpPr/>
          <p:nvPr/>
        </p:nvGrpSpPr>
        <p:grpSpPr>
          <a:xfrm>
            <a:off x="857856" y="3605704"/>
            <a:ext cx="7311504" cy="646331"/>
            <a:chOff x="857856" y="3567604"/>
            <a:chExt cx="7311504" cy="646331"/>
          </a:xfrm>
        </p:grpSpPr>
        <p:sp>
          <p:nvSpPr>
            <p:cNvPr id="15" name="Divisa 14"/>
            <p:cNvSpPr/>
            <p:nvPr/>
          </p:nvSpPr>
          <p:spPr>
            <a:xfrm>
              <a:off x="857856" y="3757419"/>
              <a:ext cx="238548" cy="2667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1170328" y="3567604"/>
              <a:ext cx="699903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3600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Organização dos elementos de HTML</a:t>
              </a:r>
              <a:endParaRPr lang="pt-PT" sz="3600" dirty="0"/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857856" y="4298316"/>
            <a:ext cx="8576273" cy="646331"/>
            <a:chOff x="857856" y="4723403"/>
            <a:chExt cx="8576273" cy="646331"/>
          </a:xfrm>
        </p:grpSpPr>
        <p:sp>
          <p:nvSpPr>
            <p:cNvPr id="22" name="Divisa 21"/>
            <p:cNvSpPr/>
            <p:nvPr/>
          </p:nvSpPr>
          <p:spPr>
            <a:xfrm>
              <a:off x="857856" y="4913218"/>
              <a:ext cx="238548" cy="2667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170328" y="4723403"/>
              <a:ext cx="826380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3600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Aplicação de estilos (cores, tamanhos, etc.)</a:t>
              </a:r>
              <a:endParaRPr lang="pt-PT" sz="3600" dirty="0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857856" y="4990928"/>
            <a:ext cx="6442676" cy="646331"/>
            <a:chOff x="857856" y="4723403"/>
            <a:chExt cx="6442676" cy="646331"/>
          </a:xfrm>
        </p:grpSpPr>
        <p:sp>
          <p:nvSpPr>
            <p:cNvPr id="25" name="Divisa 24"/>
            <p:cNvSpPr/>
            <p:nvPr/>
          </p:nvSpPr>
          <p:spPr>
            <a:xfrm>
              <a:off x="857856" y="4913218"/>
              <a:ext cx="238548" cy="2667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1170328" y="4723403"/>
              <a:ext cx="613020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3600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Muitas outras funcionalidades…</a:t>
              </a:r>
              <a:endParaRPr lang="pt-PT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78530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231</Words>
  <Application>Microsoft Office PowerPoint</Application>
  <PresentationFormat>Ecrã Panorâmico</PresentationFormat>
  <Paragraphs>57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8" baseType="lpstr">
      <vt:lpstr>Adobe Gothic Std B</vt:lpstr>
      <vt:lpstr>Arial</vt:lpstr>
      <vt:lpstr>Calibri</vt:lpstr>
      <vt:lpstr>Calibri Light</vt:lpstr>
      <vt:lpstr>Fira Code</vt:lpstr>
      <vt:lpstr>Rajdhani</vt:lpstr>
      <vt:lpstr>Rajdhani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jldribeiro@sapo.pt</cp:lastModifiedBy>
  <cp:revision>28</cp:revision>
  <dcterms:created xsi:type="dcterms:W3CDTF">2021-09-23T21:23:36Z</dcterms:created>
  <dcterms:modified xsi:type="dcterms:W3CDTF">2021-09-28T22:46:32Z</dcterms:modified>
</cp:coreProperties>
</file>